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sldIdLst>
    <p:sldId id="422" r:id="rId2"/>
    <p:sldId id="426" r:id="rId3"/>
    <p:sldId id="464" r:id="rId4"/>
    <p:sldId id="465" r:id="rId5"/>
    <p:sldId id="427" r:id="rId6"/>
    <p:sldId id="447" r:id="rId7"/>
    <p:sldId id="460" r:id="rId8"/>
    <p:sldId id="461" r:id="rId9"/>
    <p:sldId id="448" r:id="rId10"/>
    <p:sldId id="429" r:id="rId11"/>
    <p:sldId id="430" r:id="rId12"/>
    <p:sldId id="446" r:id="rId13"/>
    <p:sldId id="453" r:id="rId14"/>
    <p:sldId id="456" r:id="rId15"/>
    <p:sldId id="431" r:id="rId16"/>
    <p:sldId id="432" r:id="rId17"/>
    <p:sldId id="452" r:id="rId18"/>
    <p:sldId id="433" r:id="rId19"/>
    <p:sldId id="455" r:id="rId20"/>
    <p:sldId id="454" r:id="rId21"/>
    <p:sldId id="434" r:id="rId22"/>
    <p:sldId id="435" r:id="rId23"/>
    <p:sldId id="436" r:id="rId24"/>
    <p:sldId id="437" r:id="rId25"/>
    <p:sldId id="438" r:id="rId26"/>
    <p:sldId id="439" r:id="rId27"/>
    <p:sldId id="449" r:id="rId28"/>
    <p:sldId id="458" r:id="rId29"/>
    <p:sldId id="457" r:id="rId30"/>
    <p:sldId id="451" r:id="rId31"/>
    <p:sldId id="450" r:id="rId32"/>
    <p:sldId id="459" r:id="rId33"/>
    <p:sldId id="462" r:id="rId34"/>
    <p:sldId id="424" r:id="rId35"/>
  </p:sldIdLst>
  <p:sldSz cx="9144000" cy="6858000" type="screen4x3"/>
  <p:notesSz cx="6858000" cy="9144000"/>
  <p:custDataLst>
    <p:tags r:id="rId37"/>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FF00"/>
    <a:srgbClr val="0033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660" autoAdjust="0"/>
    <p:restoredTop sz="72468" autoAdjust="0"/>
  </p:normalViewPr>
  <p:slideViewPr>
    <p:cSldViewPr snapToGrid="0">
      <p:cViewPr>
        <p:scale>
          <a:sx n="82" d="100"/>
          <a:sy n="82" d="100"/>
        </p:scale>
        <p:origin x="-1330"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4BEA9554-93EE-4CA0-8EA3-80B75BFC582D}" type="slidenum">
              <a:rPr lang="en-US" smtClean="0">
                <a:latin typeface="Arial" pitchFamily="34" charset="0"/>
              </a:rPr>
              <a:pPr>
                <a:defRPr/>
              </a:pPr>
              <a:t>12</a:t>
            </a:fld>
            <a:endParaRPr lang="en-US"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lIns="90558" tIns="45279" rIns="90558" bIns="45279"/>
          <a:lstStyle/>
          <a:p>
            <a:pPr>
              <a:buFontTx/>
              <a:buChar char="-"/>
            </a:pPr>
            <a:r>
              <a:rPr lang="en-US" sz="1200" kern="1200" baseline="0" dirty="0" smtClean="0">
                <a:solidFill>
                  <a:schemeClr val="tx1"/>
                </a:solidFill>
                <a:latin typeface="+mn-lt"/>
                <a:ea typeface="+mn-ea"/>
                <a:cs typeface="+mn-cs"/>
              </a:rPr>
              <a:t> Organize the browser to communicate design intent through logical groupings</a:t>
            </a:r>
          </a:p>
          <a:p>
            <a:pPr>
              <a:buFontTx/>
              <a:buChar cha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Organize your assembly browser and improve workflow</a:t>
            </a:r>
          </a:p>
          <a:p>
            <a:endParaRPr lang="en-US" sz="1200" kern="1200" baseline="0" dirty="0" smtClean="0">
              <a:solidFill>
                <a:schemeClr val="tx1"/>
              </a:solidFill>
              <a:latin typeface="+mn-lt"/>
              <a:ea typeface="+mn-ea"/>
              <a:cs typeface="+mn-cs"/>
            </a:endParaRPr>
          </a:p>
          <a:p>
            <a:pPr>
              <a:buFontTx/>
              <a:buChar char="-"/>
            </a:pPr>
            <a:r>
              <a:rPr lang="en-US" sz="1200" kern="1200" baseline="0" dirty="0" smtClean="0">
                <a:solidFill>
                  <a:schemeClr val="tx1"/>
                </a:solidFill>
                <a:latin typeface="+mn-lt"/>
                <a:ea typeface="+mn-ea"/>
                <a:cs typeface="+mn-cs"/>
              </a:rPr>
              <a:t>Group browser nodes based on your own convention</a:t>
            </a:r>
          </a:p>
          <a:p>
            <a:pPr>
              <a:buFontTx/>
              <a:buChar char="-"/>
            </a:pPr>
            <a:endParaRPr lang="fr-FR" sz="1200" kern="1200" baseline="0" dirty="0" smtClean="0">
              <a:solidFill>
                <a:schemeClr val="tx1"/>
              </a:solidFill>
              <a:latin typeface="+mn-lt"/>
              <a:ea typeface="+mn-ea"/>
              <a:cs typeface="+mn-cs"/>
            </a:endParaRPr>
          </a:p>
          <a:p>
            <a:pPr>
              <a:buFontTx/>
              <a:buChar char="-"/>
            </a:pPr>
            <a:endParaRPr lang="fr-FR" sz="1200" kern="1200" baseline="0" dirty="0" smtClean="0">
              <a:solidFill>
                <a:schemeClr val="tx1"/>
              </a:solidFill>
              <a:latin typeface="+mn-lt"/>
              <a:ea typeface="+mn-ea"/>
              <a:cs typeface="+mn-cs"/>
            </a:endParaRPr>
          </a:p>
          <a:p>
            <a:r>
              <a:rPr lang="en-US" dirty="0" smtClean="0"/>
              <a:t>Browse folders are a new feature that allow user-defined grouping of items in the tree view. These</a:t>
            </a:r>
            <a:r>
              <a:rPr lang="en-US" baseline="0" dirty="0" smtClean="0"/>
              <a:t> screenshots on this slide show before and after images of a browser folder. On the left you see the usual assembly view. On the right you see the user has created a custom folder and how did the logical set of parts to that folder. This makes the assembly tree much easier to read. Browse the folders are only supported in assemblies. They wouldn’t make much sense in a part, as the ordering of features determines the end result.</a:t>
            </a:r>
          </a:p>
          <a:p>
            <a:endParaRPr lang="en-US" baseline="0" dirty="0" smtClean="0"/>
          </a:p>
          <a:p>
            <a:r>
              <a:rPr lang="en-US" baseline="0" dirty="0" smtClean="0"/>
              <a:t>This is exposed through the API as well. Let’s take a look at a demo. </a:t>
            </a:r>
            <a:endParaRPr lang="en-US" dirty="0" smtClean="0"/>
          </a:p>
          <a:p>
            <a:endParaRPr lang="en-US" dirty="0" smtClean="0"/>
          </a:p>
          <a:p>
            <a:endParaRPr lang="en-US" dirty="0" smtClean="0"/>
          </a:p>
          <a:p>
            <a:r>
              <a:rPr lang="en-US" dirty="0" smtClean="0"/>
              <a:t>[The </a:t>
            </a:r>
            <a:r>
              <a:rPr lang="en-US" dirty="0" err="1" smtClean="0"/>
              <a:t>modAssembly.AddOccurrencesToFolder</a:t>
            </a:r>
            <a:r>
              <a:rPr lang="en-US" dirty="0" smtClean="0"/>
              <a:t> demonstrates</a:t>
            </a:r>
            <a:r>
              <a:rPr lang="en-US" baseline="0" dirty="0" smtClean="0"/>
              <a:t> this for an assembly.]</a:t>
            </a:r>
          </a:p>
          <a:p>
            <a:endParaRPr lang="en-US" baseline="0" dirty="0" smtClean="0"/>
          </a:p>
          <a:p>
            <a:r>
              <a:rPr lang="en-US" altLang="zh-CN" sz="1200" b="1" u="none" dirty="0" smtClean="0"/>
              <a:t>Public Sub </a:t>
            </a:r>
            <a:r>
              <a:rPr lang="en-US" altLang="zh-CN" sz="1200" b="1" u="none" dirty="0" err="1" smtClean="0"/>
              <a:t>AddAssemblyBrowserFolder</a:t>
            </a:r>
            <a:r>
              <a:rPr lang="en-US" altLang="zh-CN" sz="1200" b="1" u="none" dirty="0" smtClean="0"/>
              <a:t> ()</a:t>
            </a:r>
          </a:p>
          <a:p>
            <a:endParaRPr lang="en-US" altLang="zh-CN" sz="1200" b="1" u="none" dirty="0" smtClean="0"/>
          </a:p>
          <a:p>
            <a:r>
              <a:rPr lang="en-US" altLang="zh-CN" sz="1200" b="1" u="none" dirty="0" smtClean="0"/>
              <a:t>    Dim </a:t>
            </a:r>
            <a:r>
              <a:rPr lang="en-US" altLang="zh-CN" sz="1200" b="1" u="none" dirty="0" err="1" smtClean="0"/>
              <a:t>oDoc</a:t>
            </a:r>
            <a:r>
              <a:rPr lang="en-US" altLang="zh-CN" sz="1200" b="1" u="none" dirty="0" smtClean="0"/>
              <a:t> As </a:t>
            </a:r>
            <a:r>
              <a:rPr lang="en-US" altLang="zh-CN" sz="1200" b="1" u="none" dirty="0" err="1" smtClean="0"/>
              <a:t>AssemblyDocument</a:t>
            </a:r>
            <a:endParaRPr lang="en-US" altLang="zh-CN" sz="1200" b="1" u="none" dirty="0" smtClean="0"/>
          </a:p>
          <a:p>
            <a:r>
              <a:rPr lang="en-US" altLang="zh-CN" sz="1200" b="1" u="none" dirty="0" smtClean="0"/>
              <a:t>    Set </a:t>
            </a:r>
            <a:r>
              <a:rPr lang="en-US" altLang="zh-CN" sz="1200" b="1" u="none" dirty="0" err="1" smtClean="0"/>
              <a:t>oDoc</a:t>
            </a:r>
            <a:r>
              <a:rPr lang="en-US" altLang="zh-CN" sz="1200" b="1" u="none" dirty="0" smtClean="0"/>
              <a:t> = </a:t>
            </a:r>
            <a:r>
              <a:rPr lang="en-US" altLang="zh-CN" sz="1200" b="1" u="none" dirty="0" err="1" smtClean="0"/>
              <a:t>ThisApplication.ActiveDocument</a:t>
            </a:r>
            <a:endParaRPr lang="en-US" altLang="zh-CN" sz="1200" b="1" u="none" dirty="0" smtClean="0"/>
          </a:p>
          <a:p>
            <a:r>
              <a:rPr lang="en-US" altLang="zh-CN" sz="1200" b="1" u="none" dirty="0" smtClean="0"/>
              <a:t>    </a:t>
            </a:r>
          </a:p>
          <a:p>
            <a:r>
              <a:rPr lang="en-US" altLang="zh-CN" sz="1200" b="1" u="none" dirty="0" smtClean="0"/>
              <a:t>    Dim </a:t>
            </a:r>
            <a:r>
              <a:rPr lang="en-US" altLang="zh-CN" sz="1200" b="1" u="none" dirty="0" err="1" smtClean="0"/>
              <a:t>oDef</a:t>
            </a:r>
            <a:r>
              <a:rPr lang="en-US" altLang="zh-CN" sz="1200" b="1" u="none" dirty="0" smtClean="0"/>
              <a:t> As </a:t>
            </a:r>
            <a:r>
              <a:rPr lang="en-US" altLang="zh-CN" sz="1200" b="1" u="none" dirty="0" err="1" smtClean="0"/>
              <a:t>AssemblyComponentDefinition</a:t>
            </a:r>
            <a:endParaRPr lang="en-US" altLang="zh-CN" sz="1200" b="1" u="none" dirty="0" smtClean="0"/>
          </a:p>
          <a:p>
            <a:r>
              <a:rPr lang="en-US" altLang="zh-CN" sz="1200" b="1" u="none" dirty="0" smtClean="0"/>
              <a:t>    Set </a:t>
            </a:r>
            <a:r>
              <a:rPr lang="en-US" altLang="zh-CN" sz="1200" b="1" u="none" dirty="0" err="1" smtClean="0"/>
              <a:t>oDef</a:t>
            </a:r>
            <a:r>
              <a:rPr lang="en-US" altLang="zh-CN" sz="1200" b="1" u="none" dirty="0" smtClean="0"/>
              <a:t> = </a:t>
            </a:r>
            <a:r>
              <a:rPr lang="en-US" altLang="zh-CN" sz="1200" b="1" u="none" dirty="0" err="1" smtClean="0"/>
              <a:t>oDoc.ComponentDefinition</a:t>
            </a:r>
            <a:endParaRPr lang="en-US" altLang="zh-CN" sz="1200" b="1" u="none" dirty="0" smtClean="0"/>
          </a:p>
          <a:p>
            <a:r>
              <a:rPr lang="en-US" altLang="zh-CN" sz="1200" b="1" u="none" dirty="0" smtClean="0"/>
              <a:t>    </a:t>
            </a:r>
          </a:p>
          <a:p>
            <a:r>
              <a:rPr lang="en-US" altLang="zh-CN" sz="1200" b="1" u="none" dirty="0" smtClean="0"/>
              <a:t>    Dim </a:t>
            </a:r>
            <a:r>
              <a:rPr lang="en-US" altLang="zh-CN" sz="1200" b="1" u="none" dirty="0" err="1" smtClean="0"/>
              <a:t>oPane</a:t>
            </a:r>
            <a:r>
              <a:rPr lang="en-US" altLang="zh-CN" sz="1200" b="1" u="none" dirty="0" smtClean="0"/>
              <a:t> As </a:t>
            </a:r>
            <a:r>
              <a:rPr lang="en-US" altLang="zh-CN" sz="1200" b="1" u="none" dirty="0" err="1" smtClean="0"/>
              <a:t>BrowserPane</a:t>
            </a:r>
            <a:endParaRPr lang="en-US" altLang="zh-CN" sz="1200" b="1" u="none" dirty="0" smtClean="0"/>
          </a:p>
          <a:p>
            <a:r>
              <a:rPr lang="en-US" altLang="zh-CN" sz="1200" b="1" u="none" dirty="0" smtClean="0"/>
              <a:t>    Set </a:t>
            </a:r>
            <a:r>
              <a:rPr lang="en-US" altLang="zh-CN" sz="1200" b="1" u="none" dirty="0" err="1" smtClean="0"/>
              <a:t>oPane</a:t>
            </a:r>
            <a:r>
              <a:rPr lang="en-US" altLang="zh-CN" sz="1200" b="1" u="none" dirty="0" smtClean="0"/>
              <a:t> = </a:t>
            </a:r>
            <a:r>
              <a:rPr lang="en-US" altLang="zh-CN" sz="1200" b="1" u="none" dirty="0" err="1" smtClean="0"/>
              <a:t>oDoc.BrowserPanes.ActivePane</a:t>
            </a:r>
            <a:endParaRPr lang="en-US" altLang="zh-CN" sz="1200" b="1" u="none" dirty="0" smtClean="0"/>
          </a:p>
          <a:p>
            <a:r>
              <a:rPr lang="en-US" altLang="zh-CN" sz="1200" b="1" u="none" dirty="0" smtClean="0"/>
              <a:t>    </a:t>
            </a:r>
          </a:p>
          <a:p>
            <a:r>
              <a:rPr lang="en-US" altLang="zh-CN" sz="1200" b="1" u="none" dirty="0" smtClean="0">
                <a:solidFill>
                  <a:schemeClr val="accent1"/>
                </a:solidFill>
              </a:rPr>
              <a:t>    ' Create an object collection</a:t>
            </a:r>
          </a:p>
          <a:p>
            <a:r>
              <a:rPr lang="en-US" altLang="zh-CN" sz="1200" b="1" u="none" dirty="0" smtClean="0"/>
              <a:t>    Dim </a:t>
            </a:r>
            <a:r>
              <a:rPr lang="en-US" altLang="zh-CN" sz="1200" b="1" u="none" dirty="0" err="1" smtClean="0"/>
              <a:t>oOccurrenceNodes</a:t>
            </a:r>
            <a:r>
              <a:rPr lang="en-US" altLang="zh-CN" sz="1200" b="1" u="none" dirty="0" smtClean="0"/>
              <a:t> As </a:t>
            </a:r>
            <a:r>
              <a:rPr lang="en-US" altLang="zh-CN" sz="1200" b="1" u="none" dirty="0" err="1" smtClean="0"/>
              <a:t>ObjectCollection</a:t>
            </a:r>
            <a:endParaRPr lang="en-US" altLang="zh-CN" sz="1200" b="1" u="none" dirty="0" smtClean="0"/>
          </a:p>
          <a:p>
            <a:r>
              <a:rPr lang="en-US" altLang="zh-CN" sz="1200" b="1" u="none" dirty="0" smtClean="0"/>
              <a:t>    Set </a:t>
            </a:r>
            <a:r>
              <a:rPr lang="en-US" altLang="zh-CN" sz="1200" b="1" u="none" dirty="0" err="1" smtClean="0"/>
              <a:t>oOccurrenceNodes</a:t>
            </a:r>
            <a:r>
              <a:rPr lang="en-US" altLang="zh-CN" sz="1200" b="1" u="none" dirty="0" smtClean="0"/>
              <a:t> = </a:t>
            </a:r>
            <a:r>
              <a:rPr lang="en-US" altLang="zh-CN" sz="1200" b="1" u="none" dirty="0" err="1" smtClean="0"/>
              <a:t>ThisApplication.TransientObjects.CreateObjectCollection</a:t>
            </a:r>
            <a:endParaRPr lang="en-US" altLang="zh-CN" sz="1200" b="1" u="none" dirty="0" smtClean="0"/>
          </a:p>
          <a:p>
            <a:r>
              <a:rPr lang="en-US" altLang="zh-CN" sz="1200" b="1" u="none" dirty="0" smtClean="0"/>
              <a:t>    </a:t>
            </a:r>
          </a:p>
          <a:p>
            <a:r>
              <a:rPr lang="en-US" altLang="zh-CN" sz="1200" b="1" u="none" dirty="0" smtClean="0"/>
              <a:t>    Dim </a:t>
            </a:r>
            <a:r>
              <a:rPr lang="en-US" altLang="zh-CN" sz="1200" b="1" u="none" dirty="0" err="1" smtClean="0"/>
              <a:t>oOcc</a:t>
            </a:r>
            <a:r>
              <a:rPr lang="en-US" altLang="zh-CN" sz="1200" b="1" u="none" dirty="0" smtClean="0"/>
              <a:t> As </a:t>
            </a:r>
            <a:r>
              <a:rPr lang="en-US" altLang="zh-CN" sz="1200" b="1" u="none" dirty="0" err="1" smtClean="0"/>
              <a:t>ComponentOccurrence</a:t>
            </a:r>
            <a:endParaRPr lang="en-US" altLang="zh-CN" sz="1200" b="1" u="none" dirty="0" smtClean="0"/>
          </a:p>
          <a:p>
            <a:r>
              <a:rPr lang="en-US" altLang="zh-CN" sz="1200" b="1" u="none" dirty="0" smtClean="0"/>
              <a:t>    For Each </a:t>
            </a:r>
            <a:r>
              <a:rPr lang="en-US" altLang="zh-CN" sz="1200" b="1" u="none" dirty="0" err="1" smtClean="0"/>
              <a:t>oOcc</a:t>
            </a:r>
            <a:r>
              <a:rPr lang="en-US" altLang="zh-CN" sz="1200" b="1" u="none" dirty="0" smtClean="0"/>
              <a:t> In </a:t>
            </a:r>
            <a:r>
              <a:rPr lang="en-US" altLang="zh-CN" sz="1200" b="1" u="none" dirty="0" err="1" smtClean="0"/>
              <a:t>oDef.Occurrences</a:t>
            </a:r>
            <a:endParaRPr lang="en-US" altLang="zh-CN" sz="1200" b="1" u="none" dirty="0" smtClean="0"/>
          </a:p>
          <a:p>
            <a:r>
              <a:rPr lang="en-US" altLang="zh-CN" sz="1200" b="1" u="none" dirty="0" smtClean="0"/>
              <a:t>    </a:t>
            </a:r>
          </a:p>
          <a:p>
            <a:r>
              <a:rPr lang="en-US" altLang="zh-CN" sz="1200" b="1" u="none" dirty="0" smtClean="0"/>
              <a:t>        </a:t>
            </a:r>
            <a:r>
              <a:rPr lang="en-US" altLang="zh-CN" sz="1200" b="1" u="none" dirty="0" smtClean="0">
                <a:solidFill>
                  <a:schemeClr val="accent1"/>
                </a:solidFill>
              </a:rPr>
              <a:t>' Get the node associated with this occurrence.</a:t>
            </a:r>
          </a:p>
          <a:p>
            <a:r>
              <a:rPr lang="en-US" altLang="zh-CN" sz="1200" b="1" u="none" dirty="0" smtClean="0"/>
              <a:t>        Dim </a:t>
            </a:r>
            <a:r>
              <a:rPr lang="en-US" altLang="zh-CN" sz="1200" b="1" u="none" dirty="0" err="1" smtClean="0"/>
              <a:t>oNode</a:t>
            </a:r>
            <a:r>
              <a:rPr lang="en-US" altLang="zh-CN" sz="1200" b="1" u="none" dirty="0" smtClean="0"/>
              <a:t> As </a:t>
            </a:r>
            <a:r>
              <a:rPr lang="en-US" altLang="zh-CN" sz="1200" b="1" u="none" dirty="0" err="1" smtClean="0"/>
              <a:t>BrowserNode</a:t>
            </a:r>
            <a:endParaRPr lang="en-US" altLang="zh-CN" sz="1200" b="1" u="none" dirty="0" smtClean="0"/>
          </a:p>
          <a:p>
            <a:r>
              <a:rPr lang="en-US" altLang="zh-CN" sz="1200" b="1" u="none" dirty="0" smtClean="0"/>
              <a:t>        Set </a:t>
            </a:r>
            <a:r>
              <a:rPr lang="en-US" altLang="zh-CN" sz="1200" b="1" u="none" dirty="0" err="1" smtClean="0"/>
              <a:t>oNode</a:t>
            </a:r>
            <a:r>
              <a:rPr lang="en-US" altLang="zh-CN" sz="1200" b="1" u="none" dirty="0" smtClean="0"/>
              <a:t> = </a:t>
            </a:r>
            <a:r>
              <a:rPr lang="en-US" altLang="zh-CN" sz="1200" b="1" u="none" dirty="0" err="1" smtClean="0"/>
              <a:t>oPane.GetBrowserNodeFromObject</a:t>
            </a:r>
            <a:r>
              <a:rPr lang="en-US" altLang="zh-CN" sz="1200" b="1" u="none" dirty="0" smtClean="0"/>
              <a:t>(</a:t>
            </a:r>
            <a:r>
              <a:rPr lang="en-US" altLang="zh-CN" sz="1200" b="1" u="none" dirty="0" err="1" smtClean="0"/>
              <a:t>oOcc</a:t>
            </a:r>
            <a:r>
              <a:rPr lang="en-US" altLang="zh-CN" sz="1200" b="1" u="none" dirty="0" smtClean="0"/>
              <a:t>)</a:t>
            </a:r>
          </a:p>
          <a:p>
            <a:r>
              <a:rPr lang="en-US" altLang="zh-CN" sz="1200" b="1" u="none" dirty="0" smtClean="0"/>
              <a:t>        </a:t>
            </a:r>
          </a:p>
          <a:p>
            <a:r>
              <a:rPr lang="en-US" altLang="zh-CN" sz="1200" b="1" u="none" dirty="0" smtClean="0">
                <a:solidFill>
                  <a:schemeClr val="accent1"/>
                </a:solidFill>
              </a:rPr>
              <a:t>        ' Add the node to the collection.</a:t>
            </a:r>
          </a:p>
          <a:p>
            <a:r>
              <a:rPr lang="en-US" altLang="zh-CN" sz="1200" b="1" u="none" dirty="0" smtClean="0"/>
              <a:t>        </a:t>
            </a:r>
            <a:r>
              <a:rPr lang="en-US" altLang="zh-CN" sz="1200" b="1" u="none" dirty="0" err="1" smtClean="0"/>
              <a:t>oOccurrenceNodes.Add</a:t>
            </a:r>
            <a:r>
              <a:rPr lang="en-US" altLang="zh-CN" sz="1200" b="1" u="none" dirty="0" smtClean="0"/>
              <a:t> </a:t>
            </a:r>
            <a:r>
              <a:rPr lang="en-US" altLang="zh-CN" sz="1200" b="1" u="none" dirty="0" err="1" smtClean="0"/>
              <a:t>oNode</a:t>
            </a:r>
            <a:endParaRPr lang="en-US" altLang="zh-CN" sz="1200" b="1" u="none" dirty="0" smtClean="0"/>
          </a:p>
          <a:p>
            <a:r>
              <a:rPr lang="en-US" altLang="zh-CN" sz="1200" b="1" u="none" dirty="0" smtClean="0"/>
              <a:t>    Next</a:t>
            </a:r>
          </a:p>
          <a:p>
            <a:r>
              <a:rPr lang="en-US" altLang="zh-CN" sz="1200" b="1" u="none" dirty="0" smtClean="0"/>
              <a:t>    </a:t>
            </a:r>
          </a:p>
          <a:p>
            <a:r>
              <a:rPr lang="en-US" altLang="zh-CN" sz="1200" b="1" u="none" dirty="0" smtClean="0"/>
              <a:t>    </a:t>
            </a:r>
            <a:r>
              <a:rPr lang="en-US" altLang="zh-CN" sz="1200" b="1" u="none" dirty="0" smtClean="0">
                <a:solidFill>
                  <a:schemeClr val="accent1"/>
                </a:solidFill>
              </a:rPr>
              <a:t>' Add the folder to the browser and specify the nodes to be grouped within it.</a:t>
            </a:r>
          </a:p>
          <a:p>
            <a:r>
              <a:rPr lang="en-US" altLang="zh-CN" sz="1200" b="1" u="none" dirty="0" smtClean="0"/>
              <a:t>    Dim </a:t>
            </a:r>
            <a:r>
              <a:rPr lang="en-US" altLang="zh-CN" sz="1200" b="1" u="none" dirty="0" err="1" smtClean="0"/>
              <a:t>oFolder</a:t>
            </a:r>
            <a:r>
              <a:rPr lang="en-US" altLang="zh-CN" sz="1200" b="1" u="none" dirty="0" smtClean="0"/>
              <a:t> As </a:t>
            </a:r>
            <a:r>
              <a:rPr lang="en-US" altLang="zh-CN" sz="1200" b="1" u="none" dirty="0" err="1" smtClean="0"/>
              <a:t>BrowserFolder</a:t>
            </a:r>
            <a:endParaRPr lang="en-US" altLang="zh-CN" sz="1200" b="1" u="none" dirty="0" smtClean="0"/>
          </a:p>
          <a:p>
            <a:r>
              <a:rPr lang="en-US" altLang="zh-CN" sz="1200" b="1" u="none" dirty="0" smtClean="0"/>
              <a:t>    Set </a:t>
            </a:r>
            <a:r>
              <a:rPr lang="en-US" altLang="zh-CN" sz="1200" b="1" u="none" dirty="0" err="1" smtClean="0"/>
              <a:t>oFolder</a:t>
            </a:r>
            <a:r>
              <a:rPr lang="en-US" altLang="zh-CN" sz="1200" b="1" u="none" dirty="0" smtClean="0"/>
              <a:t> = </a:t>
            </a:r>
            <a:r>
              <a:rPr lang="en-US" altLang="zh-CN" sz="1200" b="1" u="none" dirty="0" err="1" smtClean="0"/>
              <a:t>oPane.AddBrowserFolder</a:t>
            </a:r>
            <a:r>
              <a:rPr lang="en-US" altLang="zh-CN" sz="1200" b="1" u="none" dirty="0" smtClean="0"/>
              <a:t>("My Occurrences Folder", </a:t>
            </a:r>
            <a:r>
              <a:rPr lang="en-US" altLang="zh-CN" sz="1200" b="1" u="none" dirty="0" err="1" smtClean="0"/>
              <a:t>oOccurrenceNodes</a:t>
            </a:r>
            <a:r>
              <a:rPr lang="en-US" altLang="zh-CN" sz="1200" b="1" u="none" dirty="0" smtClean="0"/>
              <a:t>)</a:t>
            </a:r>
          </a:p>
          <a:p>
            <a:r>
              <a:rPr lang="en-US" altLang="zh-CN" sz="1200" b="1" u="none" dirty="0" smtClean="0"/>
              <a:t>    </a:t>
            </a:r>
          </a:p>
          <a:p>
            <a:r>
              <a:rPr lang="en-US" altLang="zh-CN" sz="1200" b="1" u="none" dirty="0" smtClean="0"/>
              <a:t>End Sub</a:t>
            </a:r>
          </a:p>
          <a:p>
            <a:endParaRPr lang="en-US" dirty="0" smtClean="0"/>
          </a:p>
          <a:p>
            <a:pPr>
              <a:buFontTx/>
              <a:buChar char="-"/>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BOM API can make additional changes to the BOM data, and can query and export that data. Autodesk Inventor makes use of </a:t>
            </a:r>
            <a:r>
              <a:rPr lang="en-US" dirty="0" err="1" smtClean="0"/>
              <a:t>PropertySet</a:t>
            </a:r>
            <a:r>
              <a:rPr lang="en-US" dirty="0" smtClean="0"/>
              <a:t> objects to store some BOM data for a component. Client code can access this data directly.</a:t>
            </a:r>
          </a:p>
          <a:p>
            <a:endParaRPr lang="fr-FR" dirty="0" smtClean="0"/>
          </a:p>
          <a:p>
            <a:r>
              <a:rPr lang="en-US" sz="1200" b="1" i="1" dirty="0" err="1" smtClean="0"/>
              <a:t>iProperties</a:t>
            </a:r>
            <a:r>
              <a:rPr lang="en-US" sz="1200" dirty="0" smtClean="0"/>
              <a:t> can be accessed through the Document accessed from the component definition</a:t>
            </a:r>
            <a:endParaRPr lang="fr-FR" dirty="0" smtClean="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Minimally, a BOM lists components, quantity, and relevant totals. Additionally, a BOM likely includes part or stock numbers, cut length figures, and so on. Autodesk Inventor can add all this information to a drawing in the form of a table.</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typical use for the BOM API is to query and export data for a specific use, perhaps to be read by other software downstream.</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Public Sub </a:t>
            </a:r>
            <a:r>
              <a:rPr lang="en-US" dirty="0" err="1" smtClean="0"/>
              <a:t>CreateiAssemblyFactory</a:t>
            </a:r>
            <a:r>
              <a:rPr lang="en-US" dirty="0" smtClean="0"/>
              <a:t>()</a:t>
            </a:r>
          </a:p>
          <a:p>
            <a:r>
              <a:rPr lang="en-US" dirty="0" smtClean="0"/>
              <a:t>    </a:t>
            </a:r>
          </a:p>
          <a:p>
            <a:r>
              <a:rPr lang="en-US" dirty="0" smtClean="0"/>
              <a:t>    Dim </a:t>
            </a:r>
            <a:r>
              <a:rPr lang="en-US" dirty="0" err="1" smtClean="0"/>
              <a:t>oDoc</a:t>
            </a:r>
            <a:r>
              <a:rPr lang="en-US" dirty="0" smtClean="0"/>
              <a:t> As </a:t>
            </a:r>
            <a:r>
              <a:rPr lang="en-US" dirty="0" err="1" smtClean="0"/>
              <a:t>AssemblyDocument</a:t>
            </a:r>
            <a:endParaRPr lang="en-US" dirty="0" smtClean="0"/>
          </a:p>
          <a:p>
            <a:r>
              <a:rPr lang="en-US" dirty="0" smtClean="0"/>
              <a:t>    Set </a:t>
            </a:r>
            <a:r>
              <a:rPr lang="en-US" dirty="0" err="1" smtClean="0"/>
              <a:t>oDoc</a:t>
            </a:r>
            <a:r>
              <a:rPr lang="en-US" dirty="0" smtClean="0"/>
              <a:t> = </a:t>
            </a:r>
            <a:r>
              <a:rPr lang="en-US" dirty="0" err="1" smtClean="0"/>
              <a:t>ThisApplication.ActiveDocument</a:t>
            </a:r>
            <a:endParaRPr lang="en-US" dirty="0" smtClean="0"/>
          </a:p>
          <a:p>
            <a:r>
              <a:rPr lang="en-US" dirty="0" smtClean="0"/>
              <a:t>    </a:t>
            </a:r>
          </a:p>
          <a:p>
            <a:r>
              <a:rPr lang="en-US" dirty="0" smtClean="0"/>
              <a:t>    Dim </a:t>
            </a:r>
            <a:r>
              <a:rPr lang="en-US" dirty="0" err="1" smtClean="0"/>
              <a:t>oDef</a:t>
            </a:r>
            <a:r>
              <a:rPr lang="en-US" dirty="0" smtClean="0"/>
              <a:t> As </a:t>
            </a:r>
            <a:r>
              <a:rPr lang="en-US" dirty="0" err="1" smtClean="0"/>
              <a:t>AssemblyComponentDefinition</a:t>
            </a:r>
            <a:endParaRPr lang="en-US" dirty="0" smtClean="0"/>
          </a:p>
          <a:p>
            <a:r>
              <a:rPr lang="en-US" dirty="0" smtClean="0"/>
              <a:t>    Set </a:t>
            </a:r>
            <a:r>
              <a:rPr lang="en-US" dirty="0" err="1" smtClean="0"/>
              <a:t>oDef</a:t>
            </a:r>
            <a:r>
              <a:rPr lang="en-US" dirty="0" smtClean="0"/>
              <a:t> = </a:t>
            </a:r>
            <a:r>
              <a:rPr lang="en-US" dirty="0" err="1" smtClean="0"/>
              <a:t>oDoc.ComponentDefinition</a:t>
            </a:r>
            <a:endParaRPr lang="en-US" dirty="0" smtClean="0"/>
          </a:p>
          <a:p>
            <a:r>
              <a:rPr lang="en-US" dirty="0" smtClean="0"/>
              <a:t>    </a:t>
            </a:r>
          </a:p>
          <a:p>
            <a:r>
              <a:rPr lang="en-US" dirty="0" smtClean="0"/>
              <a:t>    Dim </a:t>
            </a:r>
            <a:r>
              <a:rPr lang="en-US" dirty="0" err="1" smtClean="0"/>
              <a:t>oFactory</a:t>
            </a:r>
            <a:r>
              <a:rPr lang="en-US" dirty="0" smtClean="0"/>
              <a:t> As </a:t>
            </a:r>
            <a:r>
              <a:rPr lang="en-US" dirty="0" err="1" smtClean="0"/>
              <a:t>iAssemblyFactory</a:t>
            </a:r>
            <a:endParaRPr lang="en-US" dirty="0" smtClean="0"/>
          </a:p>
          <a:p>
            <a:r>
              <a:rPr lang="en-US" dirty="0" smtClean="0"/>
              <a:t>    Set </a:t>
            </a:r>
            <a:r>
              <a:rPr lang="en-US" dirty="0" err="1" smtClean="0"/>
              <a:t>oFactory</a:t>
            </a:r>
            <a:r>
              <a:rPr lang="en-US" dirty="0" smtClean="0"/>
              <a:t> = </a:t>
            </a:r>
            <a:r>
              <a:rPr lang="en-US" dirty="0" err="1" smtClean="0"/>
              <a:t>oDef.CreateFactory</a:t>
            </a:r>
            <a:endParaRPr lang="en-US" dirty="0" smtClean="0"/>
          </a:p>
          <a:p>
            <a:r>
              <a:rPr lang="en-US" dirty="0" smtClean="0"/>
              <a:t>    </a:t>
            </a:r>
          </a:p>
          <a:p>
            <a:r>
              <a:rPr lang="en-US" dirty="0" smtClean="0"/>
              <a:t>    Dim </a:t>
            </a:r>
            <a:r>
              <a:rPr lang="en-US" dirty="0" err="1" smtClean="0"/>
              <a:t>oWorkSheet</a:t>
            </a:r>
            <a:r>
              <a:rPr lang="en-US" dirty="0" smtClean="0"/>
              <a:t> As </a:t>
            </a:r>
            <a:r>
              <a:rPr lang="en-US" dirty="0" err="1" smtClean="0"/>
              <a:t>WorkSheet</a:t>
            </a:r>
            <a:endParaRPr lang="en-US" dirty="0" smtClean="0"/>
          </a:p>
          <a:p>
            <a:r>
              <a:rPr lang="en-US" dirty="0" smtClean="0"/>
              <a:t>    Set </a:t>
            </a:r>
            <a:r>
              <a:rPr lang="en-US" dirty="0" err="1" smtClean="0"/>
              <a:t>oWorkSheet</a:t>
            </a:r>
            <a:r>
              <a:rPr lang="en-US" dirty="0" smtClean="0"/>
              <a:t> = </a:t>
            </a:r>
            <a:r>
              <a:rPr lang="en-US" dirty="0" err="1" smtClean="0"/>
              <a:t>oFactory.ExcelWorkSheet</a:t>
            </a:r>
            <a:endParaRPr lang="en-US" dirty="0" smtClean="0"/>
          </a:p>
          <a:p>
            <a:r>
              <a:rPr lang="en-US" dirty="0" smtClean="0"/>
              <a:t>    </a:t>
            </a:r>
          </a:p>
          <a:p>
            <a:r>
              <a:rPr lang="en-US" dirty="0" smtClean="0"/>
              <a:t>    Dim </a:t>
            </a:r>
            <a:r>
              <a:rPr lang="en-US" dirty="0" err="1" smtClean="0"/>
              <a:t>oCells</a:t>
            </a:r>
            <a:r>
              <a:rPr lang="en-US" dirty="0" smtClean="0"/>
              <a:t> As Range</a:t>
            </a:r>
          </a:p>
          <a:p>
            <a:r>
              <a:rPr lang="en-US" dirty="0" smtClean="0"/>
              <a:t>    Set </a:t>
            </a:r>
            <a:r>
              <a:rPr lang="en-US" dirty="0" err="1" smtClean="0"/>
              <a:t>oCells</a:t>
            </a:r>
            <a:r>
              <a:rPr lang="en-US" dirty="0" smtClean="0"/>
              <a:t> = </a:t>
            </a:r>
            <a:r>
              <a:rPr lang="en-US" dirty="0" err="1" smtClean="0"/>
              <a:t>oWorkSheet.Cells</a:t>
            </a:r>
            <a:endParaRPr lang="en-US" dirty="0" smtClean="0"/>
          </a:p>
          <a:p>
            <a:r>
              <a:rPr lang="en-US" dirty="0" smtClean="0"/>
              <a:t>    </a:t>
            </a:r>
          </a:p>
          <a:p>
            <a:r>
              <a:rPr lang="en-US" dirty="0" smtClean="0"/>
              <a:t>    ' Columns...</a:t>
            </a:r>
          </a:p>
          <a:p>
            <a:r>
              <a:rPr lang="en-US" dirty="0" smtClean="0"/>
              <a:t>    </a:t>
            </a:r>
            <a:r>
              <a:rPr lang="en-US" dirty="0" err="1" smtClean="0"/>
              <a:t>oCells.item</a:t>
            </a:r>
            <a:r>
              <a:rPr lang="en-US" dirty="0" smtClean="0"/>
              <a:t>(1, 2) = "HANDLE CAP:1:Include/Exclude"</a:t>
            </a:r>
          </a:p>
          <a:p>
            <a:r>
              <a:rPr lang="en-US" dirty="0" smtClean="0"/>
              <a:t>    </a:t>
            </a:r>
            <a:r>
              <a:rPr lang="en-US" dirty="0" err="1" smtClean="0"/>
              <a:t>oCells.item</a:t>
            </a:r>
            <a:r>
              <a:rPr lang="en-US" dirty="0" smtClean="0"/>
              <a:t>(1, 3) = "HANDLE CAP:2:Include/Exclude"</a:t>
            </a:r>
          </a:p>
          <a:p>
            <a:r>
              <a:rPr lang="en-US" dirty="0" smtClean="0"/>
              <a:t>    </a:t>
            </a:r>
            <a:r>
              <a:rPr lang="en-US" dirty="0" err="1" smtClean="0"/>
              <a:t>oCells.item</a:t>
            </a:r>
            <a:r>
              <a:rPr lang="en-US" dirty="0" smtClean="0"/>
              <a:t>(1, 4) = "LEVER ARM:1:Include/Exclude"</a:t>
            </a:r>
          </a:p>
          <a:p>
            <a:r>
              <a:rPr lang="en-US" dirty="0" smtClean="0"/>
              <a:t>    </a:t>
            </a:r>
            <a:r>
              <a:rPr lang="en-US" dirty="0" err="1" smtClean="0"/>
              <a:t>oCells.item</a:t>
            </a:r>
            <a:r>
              <a:rPr lang="en-US" dirty="0" smtClean="0"/>
              <a:t>(1, 5) = "Arbor_Frame:1:Grounding Status"</a:t>
            </a:r>
          </a:p>
          <a:p>
            <a:r>
              <a:rPr lang="en-US" dirty="0" smtClean="0"/>
              <a:t>    </a:t>
            </a:r>
            <a:r>
              <a:rPr lang="en-US" dirty="0" err="1" smtClean="0"/>
              <a:t>oCells.item</a:t>
            </a:r>
            <a:r>
              <a:rPr lang="en-US" dirty="0" smtClean="0"/>
              <a:t>(1, 6) = "d75"</a:t>
            </a:r>
          </a:p>
          <a:p>
            <a:r>
              <a:rPr lang="en-US" dirty="0" smtClean="0"/>
              <a:t>    </a:t>
            </a:r>
            <a:r>
              <a:rPr lang="en-US" dirty="0" err="1" smtClean="0"/>
              <a:t>oCells.item</a:t>
            </a:r>
            <a:r>
              <a:rPr lang="en-US" dirty="0" smtClean="0"/>
              <a:t>(1, 7) = "d92"</a:t>
            </a:r>
          </a:p>
          <a:p>
            <a:r>
              <a:rPr lang="en-US" dirty="0" smtClean="0"/>
              <a:t>    </a:t>
            </a:r>
          </a:p>
          <a:p>
            <a:r>
              <a:rPr lang="en-US" dirty="0" smtClean="0"/>
              <a:t>    ' Row 1 values...</a:t>
            </a:r>
          </a:p>
          <a:p>
            <a:r>
              <a:rPr lang="en-US" dirty="0" smtClean="0"/>
              <a:t>    </a:t>
            </a:r>
            <a:r>
              <a:rPr lang="en-US" dirty="0" err="1" smtClean="0"/>
              <a:t>oCells.item</a:t>
            </a:r>
            <a:r>
              <a:rPr lang="en-US" dirty="0" smtClean="0"/>
              <a:t>(2, 1) = "Arbor_Press-01"</a:t>
            </a:r>
          </a:p>
          <a:p>
            <a:r>
              <a:rPr lang="en-US" dirty="0" smtClean="0"/>
              <a:t>    </a:t>
            </a:r>
            <a:r>
              <a:rPr lang="en-US" dirty="0" err="1" smtClean="0"/>
              <a:t>oCells.item</a:t>
            </a:r>
            <a:r>
              <a:rPr lang="en-US" dirty="0" smtClean="0"/>
              <a:t>(2, 2) = "Include"</a:t>
            </a:r>
          </a:p>
          <a:p>
            <a:r>
              <a:rPr lang="en-US" dirty="0" smtClean="0"/>
              <a:t>    </a:t>
            </a:r>
            <a:r>
              <a:rPr lang="en-US" dirty="0" err="1" smtClean="0"/>
              <a:t>oCells.item</a:t>
            </a:r>
            <a:r>
              <a:rPr lang="en-US" dirty="0" smtClean="0"/>
              <a:t>(2, 3) = "Include"</a:t>
            </a:r>
          </a:p>
          <a:p>
            <a:r>
              <a:rPr lang="en-US" dirty="0" smtClean="0"/>
              <a:t>    </a:t>
            </a:r>
            <a:r>
              <a:rPr lang="en-US" dirty="0" err="1" smtClean="0"/>
              <a:t>oCells.item</a:t>
            </a:r>
            <a:r>
              <a:rPr lang="en-US" dirty="0" smtClean="0"/>
              <a:t>(2, 4) = "Include"</a:t>
            </a:r>
          </a:p>
          <a:p>
            <a:r>
              <a:rPr lang="en-US" dirty="0" smtClean="0"/>
              <a:t>    </a:t>
            </a:r>
            <a:r>
              <a:rPr lang="en-US" dirty="0" err="1" smtClean="0"/>
              <a:t>oCells.item</a:t>
            </a:r>
            <a:r>
              <a:rPr lang="en-US" dirty="0" smtClean="0"/>
              <a:t>(2, 5) = "Grounded"</a:t>
            </a:r>
          </a:p>
          <a:p>
            <a:r>
              <a:rPr lang="en-US" dirty="0" smtClean="0"/>
              <a:t>    </a:t>
            </a:r>
            <a:r>
              <a:rPr lang="en-US" dirty="0" err="1" smtClean="0"/>
              <a:t>oCells.item</a:t>
            </a:r>
            <a:r>
              <a:rPr lang="en-US" dirty="0" smtClean="0"/>
              <a:t>(2, 6) = "0.0 in"</a:t>
            </a:r>
          </a:p>
          <a:p>
            <a:r>
              <a:rPr lang="en-US" dirty="0" smtClean="0"/>
              <a:t>    </a:t>
            </a:r>
            <a:r>
              <a:rPr lang="en-US" dirty="0" err="1" smtClean="0"/>
              <a:t>oCells.item</a:t>
            </a:r>
            <a:r>
              <a:rPr lang="en-US" dirty="0" smtClean="0"/>
              <a:t>(2, 7) = "180.00000"</a:t>
            </a:r>
          </a:p>
          <a:p>
            <a:r>
              <a:rPr lang="en-US" dirty="0" smtClean="0"/>
              <a:t>    </a:t>
            </a:r>
          </a:p>
          <a:p>
            <a:r>
              <a:rPr lang="en-US" dirty="0" smtClean="0"/>
              <a:t>    ' Row 2 values...</a:t>
            </a:r>
          </a:p>
          <a:p>
            <a:r>
              <a:rPr lang="en-US" dirty="0" smtClean="0"/>
              <a:t>    </a:t>
            </a:r>
            <a:r>
              <a:rPr lang="en-US" dirty="0" err="1" smtClean="0"/>
              <a:t>oCells.item</a:t>
            </a:r>
            <a:r>
              <a:rPr lang="en-US" dirty="0" smtClean="0"/>
              <a:t>(3, 1) = "Arbor_Press-02"</a:t>
            </a:r>
          </a:p>
          <a:p>
            <a:r>
              <a:rPr lang="en-US" dirty="0" smtClean="0"/>
              <a:t>    </a:t>
            </a:r>
            <a:r>
              <a:rPr lang="en-US" dirty="0" err="1" smtClean="0"/>
              <a:t>oCells.item</a:t>
            </a:r>
            <a:r>
              <a:rPr lang="en-US" dirty="0" smtClean="0"/>
              <a:t>(3, 2) = "Include"</a:t>
            </a:r>
          </a:p>
          <a:p>
            <a:r>
              <a:rPr lang="en-US" dirty="0" smtClean="0"/>
              <a:t>    </a:t>
            </a:r>
            <a:r>
              <a:rPr lang="en-US" dirty="0" err="1" smtClean="0"/>
              <a:t>oCells.item</a:t>
            </a:r>
            <a:r>
              <a:rPr lang="en-US" dirty="0" smtClean="0"/>
              <a:t>(3, 3) = "Include"</a:t>
            </a:r>
          </a:p>
          <a:p>
            <a:r>
              <a:rPr lang="en-US" dirty="0" smtClean="0"/>
              <a:t>    </a:t>
            </a:r>
            <a:r>
              <a:rPr lang="en-US" dirty="0" err="1" smtClean="0"/>
              <a:t>oCells.item</a:t>
            </a:r>
            <a:r>
              <a:rPr lang="en-US" dirty="0" smtClean="0"/>
              <a:t>(3, 4) = "Include"</a:t>
            </a:r>
          </a:p>
          <a:p>
            <a:r>
              <a:rPr lang="en-US" dirty="0" smtClean="0"/>
              <a:t>    </a:t>
            </a:r>
            <a:r>
              <a:rPr lang="en-US" dirty="0" err="1" smtClean="0"/>
              <a:t>oCells.item</a:t>
            </a:r>
            <a:r>
              <a:rPr lang="en-US" dirty="0" smtClean="0"/>
              <a:t>(3, 5) = "Grounded"</a:t>
            </a:r>
          </a:p>
          <a:p>
            <a:r>
              <a:rPr lang="en-US" dirty="0" smtClean="0"/>
              <a:t>    </a:t>
            </a:r>
            <a:r>
              <a:rPr lang="en-US" dirty="0" err="1" smtClean="0"/>
              <a:t>oCells.item</a:t>
            </a:r>
            <a:r>
              <a:rPr lang="en-US" dirty="0" smtClean="0"/>
              <a:t>(3, 6) = "0.5 in"</a:t>
            </a:r>
          </a:p>
          <a:p>
            <a:r>
              <a:rPr lang="en-US" dirty="0" smtClean="0"/>
              <a:t>    </a:t>
            </a:r>
            <a:r>
              <a:rPr lang="en-US" dirty="0" err="1" smtClean="0"/>
              <a:t>oCells.item</a:t>
            </a:r>
            <a:r>
              <a:rPr lang="en-US" dirty="0" smtClean="0"/>
              <a:t>(3, 7) = "90.00000"</a:t>
            </a:r>
          </a:p>
          <a:p>
            <a:r>
              <a:rPr lang="en-US" dirty="0" smtClean="0"/>
              <a:t>    </a:t>
            </a:r>
          </a:p>
          <a:p>
            <a:r>
              <a:rPr lang="en-US" dirty="0" smtClean="0"/>
              <a:t>    ' Row 3 values...</a:t>
            </a:r>
          </a:p>
          <a:p>
            <a:r>
              <a:rPr lang="en-US" dirty="0" smtClean="0"/>
              <a:t>    </a:t>
            </a:r>
            <a:r>
              <a:rPr lang="en-US" dirty="0" err="1" smtClean="0"/>
              <a:t>oCells.item</a:t>
            </a:r>
            <a:r>
              <a:rPr lang="en-US" dirty="0" smtClean="0"/>
              <a:t>(4, 1) = "Arbor_Press-03"</a:t>
            </a:r>
          </a:p>
          <a:p>
            <a:r>
              <a:rPr lang="en-US" dirty="0" smtClean="0"/>
              <a:t>    </a:t>
            </a:r>
            <a:r>
              <a:rPr lang="en-US" dirty="0" err="1" smtClean="0"/>
              <a:t>oCells.item</a:t>
            </a:r>
            <a:r>
              <a:rPr lang="en-US" dirty="0" smtClean="0"/>
              <a:t>(4, 2) = "Exclude"</a:t>
            </a:r>
          </a:p>
          <a:p>
            <a:r>
              <a:rPr lang="en-US" dirty="0" smtClean="0"/>
              <a:t>    </a:t>
            </a:r>
            <a:r>
              <a:rPr lang="en-US" dirty="0" err="1" smtClean="0"/>
              <a:t>oCells.item</a:t>
            </a:r>
            <a:r>
              <a:rPr lang="en-US" dirty="0" smtClean="0"/>
              <a:t>(4, 3) = "Exclude"</a:t>
            </a:r>
          </a:p>
          <a:p>
            <a:r>
              <a:rPr lang="en-US" dirty="0" smtClean="0"/>
              <a:t>    </a:t>
            </a:r>
            <a:r>
              <a:rPr lang="en-US" dirty="0" err="1" smtClean="0"/>
              <a:t>oCells.item</a:t>
            </a:r>
            <a:r>
              <a:rPr lang="en-US" dirty="0" smtClean="0"/>
              <a:t>(4, 4) = "Exclude"</a:t>
            </a:r>
          </a:p>
          <a:p>
            <a:r>
              <a:rPr lang="en-US" dirty="0" smtClean="0"/>
              <a:t>    </a:t>
            </a:r>
            <a:r>
              <a:rPr lang="en-US" dirty="0" err="1" smtClean="0"/>
              <a:t>oCells.item</a:t>
            </a:r>
            <a:r>
              <a:rPr lang="en-US" dirty="0" smtClean="0"/>
              <a:t>(4, 5) = "Ungrounded"</a:t>
            </a:r>
          </a:p>
          <a:p>
            <a:r>
              <a:rPr lang="en-US" dirty="0" smtClean="0"/>
              <a:t>    </a:t>
            </a:r>
            <a:r>
              <a:rPr lang="en-US" dirty="0" err="1" smtClean="0"/>
              <a:t>oCells.item</a:t>
            </a:r>
            <a:r>
              <a:rPr lang="en-US" dirty="0" smtClean="0"/>
              <a:t>(4, 6) = "0.0 in"</a:t>
            </a:r>
          </a:p>
          <a:p>
            <a:r>
              <a:rPr lang="en-US" dirty="0" smtClean="0"/>
              <a:t>    </a:t>
            </a:r>
            <a:r>
              <a:rPr lang="en-US" dirty="0" err="1" smtClean="0"/>
              <a:t>oCells.item</a:t>
            </a:r>
            <a:r>
              <a:rPr lang="en-US" dirty="0" smtClean="0"/>
              <a:t>(4, 7) = "180.00000"</a:t>
            </a:r>
          </a:p>
          <a:p>
            <a:endParaRPr lang="en-US" dirty="0" smtClean="0"/>
          </a:p>
          <a:p>
            <a:r>
              <a:rPr lang="en-US" dirty="0" smtClean="0"/>
              <a:t>    Dim </a:t>
            </a:r>
            <a:r>
              <a:rPr lang="en-US" dirty="0" err="1" smtClean="0"/>
              <a:t>oWB</a:t>
            </a:r>
            <a:r>
              <a:rPr lang="en-US" dirty="0" smtClean="0"/>
              <a:t> As Workbook</a:t>
            </a:r>
          </a:p>
          <a:p>
            <a:r>
              <a:rPr lang="en-US" dirty="0" smtClean="0"/>
              <a:t>    Set </a:t>
            </a:r>
            <a:r>
              <a:rPr lang="en-US" dirty="0" err="1" smtClean="0"/>
              <a:t>oWB</a:t>
            </a:r>
            <a:r>
              <a:rPr lang="en-US" dirty="0" smtClean="0"/>
              <a:t> = </a:t>
            </a:r>
            <a:r>
              <a:rPr lang="en-US" dirty="0" err="1" smtClean="0"/>
              <a:t>oWorkSheet.Parent</a:t>
            </a:r>
            <a:endParaRPr lang="en-US" dirty="0" smtClean="0"/>
          </a:p>
          <a:p>
            <a:r>
              <a:rPr lang="en-US" dirty="0" smtClean="0"/>
              <a:t>    </a:t>
            </a:r>
          </a:p>
          <a:p>
            <a:r>
              <a:rPr lang="en-US" dirty="0" smtClean="0"/>
              <a:t>    </a:t>
            </a:r>
            <a:r>
              <a:rPr lang="en-US" dirty="0" err="1" smtClean="0"/>
              <a:t>oWB.Save</a:t>
            </a:r>
            <a:endParaRPr lang="en-US" dirty="0" smtClean="0"/>
          </a:p>
          <a:p>
            <a:r>
              <a:rPr lang="en-US" dirty="0" smtClean="0"/>
              <a:t>    </a:t>
            </a:r>
            <a:r>
              <a:rPr lang="en-US" dirty="0" err="1" smtClean="0"/>
              <a:t>oWB.Close</a:t>
            </a:r>
            <a:endParaRPr lang="en-US" dirty="0" smtClean="0"/>
          </a:p>
          <a:p>
            <a:endParaRPr lang="en-US" dirty="0" smtClean="0"/>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buFont typeface="Wingdings" pitchFamily="-112" charset="2"/>
              <a:buNone/>
            </a:pPr>
            <a:r>
              <a:rPr lang="en-US" altLang="zh-CN" sz="1200" b="1" dirty="0" smtClean="0">
                <a:latin typeface="Arial Narrow" pitchFamily="34" charset="0"/>
              </a:rPr>
              <a:t>Public Sub </a:t>
            </a:r>
            <a:r>
              <a:rPr lang="en-US" altLang="zh-CN" sz="1200" b="1" dirty="0" err="1" smtClean="0">
                <a:latin typeface="Arial Narrow" pitchFamily="34" charset="0"/>
              </a:rPr>
              <a:t>DesignViewSample</a:t>
            </a:r>
            <a:r>
              <a:rPr lang="en-US" altLang="zh-CN" sz="1200" b="1" dirty="0" smtClean="0">
                <a:latin typeface="Arial Narrow" pitchFamily="34" charset="0"/>
              </a:rPr>
              <a:t>()</a:t>
            </a: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oAsmDef</a:t>
            </a:r>
            <a:r>
              <a:rPr lang="en-US" altLang="zh-CN" sz="1200" b="1" dirty="0" smtClean="0">
                <a:latin typeface="Arial Narrow" pitchFamily="34" charset="0"/>
              </a:rPr>
              <a:t> As </a:t>
            </a:r>
            <a:r>
              <a:rPr lang="en-US" altLang="zh-CN" sz="1200" b="1" dirty="0" err="1" smtClean="0">
                <a:latin typeface="Arial Narrow" pitchFamily="34" charset="0"/>
              </a:rPr>
              <a:t>AssemblyComponentDefinition</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oAsmDef</a:t>
            </a:r>
            <a:r>
              <a:rPr lang="en-US" altLang="zh-CN" sz="1200" b="1" dirty="0" smtClean="0">
                <a:latin typeface="Arial Narrow" pitchFamily="34" charset="0"/>
              </a:rPr>
              <a:t> = </a:t>
            </a:r>
            <a:r>
              <a:rPr lang="en-US" altLang="zh-CN" sz="1200" b="1" dirty="0" err="1" smtClean="0">
                <a:latin typeface="Arial Narrow" pitchFamily="34" charset="0"/>
              </a:rPr>
              <a:t>ThisApplication.ActiveDocument.ComponentDefinition</a:t>
            </a:r>
            <a:endParaRPr lang="en-US" altLang="zh-CN" sz="1200" b="1" dirty="0" smtClean="0">
              <a:latin typeface="Arial Narrow" pitchFamily="34" charset="0"/>
            </a:endParaRP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oDesignViewReps</a:t>
            </a:r>
            <a:r>
              <a:rPr lang="en-US" altLang="zh-CN" sz="1200" b="1" dirty="0" smtClean="0">
                <a:latin typeface="Arial Narrow" pitchFamily="34" charset="0"/>
              </a:rPr>
              <a:t> As </a:t>
            </a:r>
            <a:r>
              <a:rPr lang="en-US" altLang="zh-CN" sz="1200" b="1" dirty="0" err="1" smtClean="0">
                <a:latin typeface="Arial Narrow" pitchFamily="34" charset="0"/>
              </a:rPr>
              <a:t>DesignViewRepresentations</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oDesignViewReps</a:t>
            </a:r>
            <a:r>
              <a:rPr lang="en-US" altLang="zh-CN" sz="1200" b="1" dirty="0" smtClean="0">
                <a:latin typeface="Arial Narrow" pitchFamily="34" charset="0"/>
              </a:rPr>
              <a:t> = </a:t>
            </a:r>
            <a:r>
              <a:rPr lang="en-US" altLang="zh-CN" sz="1200" b="1" dirty="0" err="1" smtClean="0">
                <a:latin typeface="Arial Narrow" pitchFamily="34" charset="0"/>
              </a:rPr>
              <a:t>oAsmDef.RepresentationsManager.DesignViewRepresentations</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a:t>
            </a:r>
          </a:p>
          <a:p>
            <a:pPr eaLnBrk="1" hangingPunct="1">
              <a:lnSpc>
                <a:spcPct val="80000"/>
              </a:lnSpc>
              <a:buFont typeface="Wingdings" pitchFamily="-112" charset="2"/>
              <a:buNone/>
            </a:pPr>
            <a:r>
              <a:rPr lang="en-US" altLang="zh-CN" sz="1200" b="1" dirty="0" smtClean="0">
                <a:solidFill>
                  <a:schemeClr val="accent1"/>
                </a:solidFill>
                <a:latin typeface="Arial Narrow" pitchFamily="34" charset="0"/>
              </a:rPr>
              <a:t>    ' Use </a:t>
            </a:r>
            <a:r>
              <a:rPr lang="en-US" altLang="zh-CN" sz="1200" b="1" dirty="0" err="1" smtClean="0">
                <a:solidFill>
                  <a:schemeClr val="accent1"/>
                </a:solidFill>
                <a:latin typeface="Arial Narrow" pitchFamily="34" charset="0"/>
              </a:rPr>
              <a:t>ComponentOccurrence</a:t>
            </a:r>
            <a:r>
              <a:rPr lang="en-US" altLang="zh-CN" sz="1200" b="1" dirty="0" smtClean="0">
                <a:solidFill>
                  <a:schemeClr val="accent1"/>
                </a:solidFill>
                <a:latin typeface="Arial Narrow" pitchFamily="34" charset="0"/>
              </a:rPr>
              <a:t> functionality to set the state, (visibility, color, etc.).  </a:t>
            </a:r>
          </a:p>
          <a:p>
            <a:pPr eaLnBrk="1" hangingPunct="1">
              <a:lnSpc>
                <a:spcPct val="80000"/>
              </a:lnSpc>
              <a:buFont typeface="Wingdings" pitchFamily="-112" charset="2"/>
              <a:buNone/>
            </a:pPr>
            <a:r>
              <a:rPr lang="en-US" altLang="zh-CN" sz="1200" b="1" dirty="0" smtClean="0">
                <a:solidFill>
                  <a:schemeClr val="accent1"/>
                </a:solidFill>
                <a:latin typeface="Arial Narrow" pitchFamily="34" charset="0"/>
              </a:rPr>
              <a:t>    ' When the design view is created it will capture the current state of the assembly.</a:t>
            </a:r>
          </a:p>
          <a:p>
            <a:pPr eaLnBrk="1" hangingPunct="1">
              <a:lnSpc>
                <a:spcPct val="80000"/>
              </a:lnSpc>
              <a:buFont typeface="Wingdings" pitchFamily="-112" charset="2"/>
              <a:buNone/>
            </a:pPr>
            <a:r>
              <a:rPr lang="en-US" altLang="zh-CN" sz="1200" b="1" dirty="0" smtClean="0">
                <a:latin typeface="Arial Narrow" pitchFamily="34" charset="0"/>
              </a:rPr>
              <a:t> </a:t>
            </a: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oDesignViewRep</a:t>
            </a:r>
            <a:r>
              <a:rPr lang="en-US" altLang="zh-CN" sz="1200" b="1" dirty="0" smtClean="0">
                <a:latin typeface="Arial Narrow" pitchFamily="34" charset="0"/>
              </a:rPr>
              <a:t> As </a:t>
            </a:r>
            <a:r>
              <a:rPr lang="en-US" altLang="zh-CN" sz="1200" b="1" dirty="0" err="1" smtClean="0">
                <a:latin typeface="Arial Narrow" pitchFamily="34" charset="0"/>
              </a:rPr>
              <a:t>DesignViewRepresentation</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oDesignViewRep</a:t>
            </a:r>
            <a:r>
              <a:rPr lang="en-US" altLang="zh-CN" sz="1200" b="1" dirty="0" smtClean="0">
                <a:latin typeface="Arial Narrow" pitchFamily="34" charset="0"/>
              </a:rPr>
              <a:t> = </a:t>
            </a:r>
            <a:r>
              <a:rPr lang="en-US" altLang="zh-CN" sz="1200" b="1" dirty="0" err="1" smtClean="0">
                <a:latin typeface="Arial Narrow" pitchFamily="34" charset="0"/>
              </a:rPr>
              <a:t>oDesignViewReps.Add</a:t>
            </a:r>
            <a:r>
              <a:rPr lang="en-US" altLang="zh-CN" sz="1200" b="1" dirty="0" smtClean="0">
                <a:latin typeface="Arial Narrow" pitchFamily="34" charset="0"/>
              </a:rPr>
              <a:t>("Test")</a:t>
            </a:r>
          </a:p>
          <a:p>
            <a:pPr eaLnBrk="1" hangingPunct="1">
              <a:lnSpc>
                <a:spcPct val="80000"/>
              </a:lnSpc>
              <a:buFont typeface="Wingdings" pitchFamily="-112" charset="2"/>
              <a:buNone/>
            </a:pPr>
            <a:r>
              <a:rPr lang="en-US" altLang="zh-CN" sz="1200" b="1" dirty="0" smtClean="0">
                <a:latin typeface="Arial Narrow" pitchFamily="34" charset="0"/>
              </a:rPr>
              <a:t>    </a:t>
            </a:r>
          </a:p>
          <a:p>
            <a:pPr eaLnBrk="1" hangingPunct="1">
              <a:lnSpc>
                <a:spcPct val="80000"/>
              </a:lnSpc>
              <a:buFont typeface="Wingdings" pitchFamily="-112" charset="2"/>
              <a:buNone/>
            </a:pPr>
            <a:r>
              <a:rPr lang="en-US" altLang="zh-CN" sz="1200" b="1" dirty="0" smtClean="0">
                <a:solidFill>
                  <a:schemeClr val="accent1"/>
                </a:solidFill>
                <a:latin typeface="Arial Narrow" pitchFamily="34" charset="0"/>
              </a:rPr>
              <a:t>    ' Activate the master design view.</a:t>
            </a:r>
          </a:p>
          <a:p>
            <a:pPr eaLnBrk="1" hangingPunct="1">
              <a:lnSpc>
                <a:spcPct val="80000"/>
              </a:lnSpc>
              <a:buFont typeface="Wingdings" pitchFamily="-112" charset="2"/>
              <a:buNone/>
            </a:pPr>
            <a:r>
              <a:rPr lang="en-US" altLang="zh-CN" sz="1200" b="1" dirty="0" smtClean="0">
                <a:latin typeface="Arial Narrow" pitchFamily="34" charset="0"/>
              </a:rPr>
              <a:t>    </a:t>
            </a:r>
            <a:r>
              <a:rPr lang="en-US" altLang="zh-CN" sz="1200" b="1" dirty="0" err="1" smtClean="0">
                <a:latin typeface="Arial Narrow" pitchFamily="34" charset="0"/>
              </a:rPr>
              <a:t>oDesignViewReps.Item</a:t>
            </a:r>
            <a:r>
              <a:rPr lang="en-US" altLang="zh-CN" sz="1200" b="1" dirty="0" smtClean="0">
                <a:latin typeface="Arial Narrow" pitchFamily="34" charset="0"/>
              </a:rPr>
              <a:t>("Master").Activate</a:t>
            </a: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buFont typeface="Wingdings" pitchFamily="-112" charset="2"/>
              <a:buNone/>
            </a:pPr>
            <a:r>
              <a:rPr lang="en-US" altLang="zh-CN" sz="1200" b="1" dirty="0" smtClean="0">
                <a:latin typeface="Arial Narrow" pitchFamily="34" charset="0"/>
              </a:rPr>
              <a:t>Public Sub </a:t>
            </a:r>
            <a:r>
              <a:rPr lang="en-US" altLang="zh-CN" sz="1200" b="1" dirty="0" err="1" smtClean="0">
                <a:latin typeface="Arial Narrow" pitchFamily="34" charset="0"/>
              </a:rPr>
              <a:t>PositionalRepSample</a:t>
            </a:r>
            <a:r>
              <a:rPr lang="en-US" altLang="zh-CN" sz="1200" b="1" dirty="0" smtClean="0">
                <a:latin typeface="Arial Narrow" pitchFamily="34" charset="0"/>
              </a:rPr>
              <a:t>()</a:t>
            </a: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oAsmDef</a:t>
            </a:r>
            <a:r>
              <a:rPr lang="en-US" altLang="zh-CN" sz="1200" b="1" dirty="0" smtClean="0">
                <a:latin typeface="Arial Narrow" pitchFamily="34" charset="0"/>
              </a:rPr>
              <a:t> As </a:t>
            </a:r>
            <a:r>
              <a:rPr lang="en-US" altLang="zh-CN" sz="1200" b="1" dirty="0" err="1" smtClean="0">
                <a:latin typeface="Arial Narrow" pitchFamily="34" charset="0"/>
              </a:rPr>
              <a:t>AssemblyComponentDefinition</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oAsmDef</a:t>
            </a:r>
            <a:r>
              <a:rPr lang="en-US" altLang="zh-CN" sz="1200" b="1" dirty="0" smtClean="0">
                <a:latin typeface="Arial Narrow" pitchFamily="34" charset="0"/>
              </a:rPr>
              <a:t> = </a:t>
            </a:r>
            <a:r>
              <a:rPr lang="en-US" altLang="zh-CN" sz="1200" b="1" dirty="0" err="1" smtClean="0">
                <a:latin typeface="Arial Narrow" pitchFamily="34" charset="0"/>
              </a:rPr>
              <a:t>ThisApplication.ActiveDocument.ComponentDefinition</a:t>
            </a:r>
            <a:endParaRPr lang="en-US" altLang="zh-CN" sz="1200" b="1" dirty="0" smtClean="0">
              <a:latin typeface="Arial Narrow" pitchFamily="34" charset="0"/>
            </a:endParaRP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oPositionalReps</a:t>
            </a:r>
            <a:r>
              <a:rPr lang="en-US" altLang="zh-CN" sz="1200" b="1" dirty="0" smtClean="0">
                <a:latin typeface="Arial Narrow" pitchFamily="34" charset="0"/>
              </a:rPr>
              <a:t> As </a:t>
            </a:r>
            <a:r>
              <a:rPr lang="en-US" altLang="zh-CN" sz="1200" b="1" dirty="0" err="1" smtClean="0">
                <a:latin typeface="Arial Narrow" pitchFamily="34" charset="0"/>
              </a:rPr>
              <a:t>PositionalRepresentations</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oPositionalReps</a:t>
            </a:r>
            <a:r>
              <a:rPr lang="en-US" altLang="zh-CN" sz="1200" b="1" dirty="0" smtClean="0">
                <a:latin typeface="Arial Narrow" pitchFamily="34" charset="0"/>
              </a:rPr>
              <a:t> = </a:t>
            </a:r>
            <a:r>
              <a:rPr lang="en-US" altLang="zh-CN" sz="1200" b="1" dirty="0" err="1" smtClean="0">
                <a:latin typeface="Arial Narrow" pitchFamily="34" charset="0"/>
              </a:rPr>
              <a:t>oAsmDef.RepresentationsManager.PositionalRepresentations</a:t>
            </a:r>
            <a:endParaRPr lang="en-US" altLang="zh-CN" sz="1200" b="1" dirty="0" smtClean="0">
              <a:latin typeface="Arial Narrow" pitchFamily="34" charset="0"/>
            </a:endParaRP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solidFill>
                  <a:schemeClr val="accent1"/>
                </a:solidFill>
                <a:latin typeface="Arial Narrow" pitchFamily="34" charset="0"/>
              </a:rPr>
              <a:t>    ' Create a new position representation.</a:t>
            </a: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oPosRep</a:t>
            </a:r>
            <a:r>
              <a:rPr lang="en-US" altLang="zh-CN" sz="1200" b="1" dirty="0" smtClean="0">
                <a:latin typeface="Arial Narrow" pitchFamily="34" charset="0"/>
              </a:rPr>
              <a:t> As </a:t>
            </a:r>
            <a:r>
              <a:rPr lang="en-US" altLang="zh-CN" sz="1200" b="1" dirty="0" err="1" smtClean="0">
                <a:latin typeface="Arial Narrow" pitchFamily="34" charset="0"/>
              </a:rPr>
              <a:t>PositionalRepresentation</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oPosRep</a:t>
            </a:r>
            <a:r>
              <a:rPr lang="en-US" altLang="zh-CN" sz="1200" b="1" dirty="0" smtClean="0">
                <a:latin typeface="Arial Narrow" pitchFamily="34" charset="0"/>
              </a:rPr>
              <a:t> = </a:t>
            </a:r>
            <a:r>
              <a:rPr lang="en-US" altLang="zh-CN" sz="1200" b="1" dirty="0" err="1" smtClean="0">
                <a:latin typeface="Arial Narrow" pitchFamily="34" charset="0"/>
              </a:rPr>
              <a:t>oPositionalReps.Add</a:t>
            </a:r>
            <a:r>
              <a:rPr lang="en-US" altLang="zh-CN" sz="1200" b="1" dirty="0" smtClean="0">
                <a:latin typeface="Arial Narrow" pitchFamily="34" charset="0"/>
              </a:rPr>
              <a:t>("New Test")</a:t>
            </a:r>
          </a:p>
          <a:p>
            <a:pPr eaLnBrk="1" hangingPunct="1">
              <a:lnSpc>
                <a:spcPct val="80000"/>
              </a:lnSpc>
              <a:buFont typeface="Wingdings" pitchFamily="-112" charset="2"/>
              <a:buNone/>
            </a:pPr>
            <a:r>
              <a:rPr lang="en-US" altLang="zh-CN" sz="1200" b="1" dirty="0" smtClean="0">
                <a:latin typeface="Arial Narrow" pitchFamily="34" charset="0"/>
              </a:rPr>
              <a:t>    </a:t>
            </a:r>
          </a:p>
          <a:p>
            <a:pPr eaLnBrk="1" hangingPunct="1">
              <a:lnSpc>
                <a:spcPct val="80000"/>
              </a:lnSpc>
              <a:buFont typeface="Wingdings" pitchFamily="-112" charset="2"/>
              <a:buNone/>
            </a:pPr>
            <a:r>
              <a:rPr lang="en-US" altLang="zh-CN" sz="1200" b="1" dirty="0" smtClean="0">
                <a:solidFill>
                  <a:schemeClr val="accent1"/>
                </a:solidFill>
                <a:latin typeface="Arial Narrow" pitchFamily="34" charset="0"/>
              </a:rPr>
              <a:t>    ' Get a constraint and override it's value.</a:t>
            </a:r>
          </a:p>
          <a:p>
            <a:pPr eaLnBrk="1" hangingPunct="1">
              <a:lnSpc>
                <a:spcPct val="80000"/>
              </a:lnSpc>
              <a:buFont typeface="Wingdings" pitchFamily="-112" charset="2"/>
              <a:buNone/>
            </a:pPr>
            <a:r>
              <a:rPr lang="en-US" altLang="zh-CN" sz="1200" b="1" dirty="0" smtClean="0">
                <a:latin typeface="Arial Narrow" pitchFamily="34" charset="0"/>
              </a:rPr>
              <a:t>    Dim </a:t>
            </a:r>
            <a:r>
              <a:rPr lang="en-US" altLang="zh-CN" sz="1200" b="1" dirty="0" err="1" smtClean="0">
                <a:latin typeface="Arial Narrow" pitchFamily="34" charset="0"/>
              </a:rPr>
              <a:t>oConstraint</a:t>
            </a:r>
            <a:r>
              <a:rPr lang="en-US" altLang="zh-CN" sz="1200" b="1" dirty="0" smtClean="0">
                <a:latin typeface="Arial Narrow" pitchFamily="34" charset="0"/>
              </a:rPr>
              <a:t> As </a:t>
            </a:r>
            <a:r>
              <a:rPr lang="en-US" altLang="zh-CN" sz="1200" b="1" dirty="0" err="1" smtClean="0">
                <a:latin typeface="Arial Narrow" pitchFamily="34" charset="0"/>
              </a:rPr>
              <a:t>AssemblyConstraint</a:t>
            </a: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    Set </a:t>
            </a:r>
            <a:r>
              <a:rPr lang="en-US" altLang="zh-CN" sz="1200" b="1" dirty="0" err="1" smtClean="0">
                <a:latin typeface="Arial Narrow" pitchFamily="34" charset="0"/>
              </a:rPr>
              <a:t>oConstraint</a:t>
            </a:r>
            <a:r>
              <a:rPr lang="en-US" altLang="zh-CN" sz="1200" b="1" dirty="0" smtClean="0">
                <a:latin typeface="Arial Narrow" pitchFamily="34" charset="0"/>
              </a:rPr>
              <a:t> = </a:t>
            </a:r>
            <a:r>
              <a:rPr lang="en-US" altLang="zh-CN" sz="1200" b="1" dirty="0" err="1" smtClean="0">
                <a:latin typeface="Arial Narrow" pitchFamily="34" charset="0"/>
              </a:rPr>
              <a:t>oAsmDoc.ComponentDefinition.Constraints.Item</a:t>
            </a:r>
            <a:r>
              <a:rPr lang="en-US" altLang="zh-CN" sz="1200" b="1" dirty="0" smtClean="0">
                <a:latin typeface="Arial Narrow" pitchFamily="34" charset="0"/>
              </a:rPr>
              <a:t>(1)</a:t>
            </a:r>
          </a:p>
          <a:p>
            <a:pPr eaLnBrk="1" hangingPunct="1">
              <a:lnSpc>
                <a:spcPct val="80000"/>
              </a:lnSpc>
              <a:buFont typeface="Wingdings" pitchFamily="-112" charset="2"/>
              <a:buNone/>
            </a:pPr>
            <a:r>
              <a:rPr lang="en-US" altLang="zh-CN" sz="1200" b="1" dirty="0" smtClean="0">
                <a:latin typeface="Arial Narrow" pitchFamily="34" charset="0"/>
              </a:rPr>
              <a:t>    Call </a:t>
            </a:r>
            <a:r>
              <a:rPr lang="en-US" altLang="zh-CN" sz="1200" b="1" dirty="0" err="1" smtClean="0">
                <a:latin typeface="Arial Narrow" pitchFamily="34" charset="0"/>
              </a:rPr>
              <a:t>oPosRep.SetConstraintValueOverride</a:t>
            </a:r>
            <a:r>
              <a:rPr lang="en-US" altLang="zh-CN" sz="1200" b="1" dirty="0" smtClean="0">
                <a:latin typeface="Arial Narrow" pitchFamily="34" charset="0"/>
              </a:rPr>
              <a:t>(</a:t>
            </a:r>
            <a:r>
              <a:rPr lang="en-US" altLang="zh-CN" sz="1200" b="1" dirty="0" err="1" smtClean="0">
                <a:latin typeface="Arial Narrow" pitchFamily="34" charset="0"/>
              </a:rPr>
              <a:t>oConstraint</a:t>
            </a:r>
            <a:r>
              <a:rPr lang="en-US" altLang="zh-CN" sz="1200" b="1" dirty="0" smtClean="0">
                <a:latin typeface="Arial Narrow" pitchFamily="34" charset="0"/>
              </a:rPr>
              <a:t>, "1 in")</a:t>
            </a:r>
          </a:p>
          <a:p>
            <a:pPr eaLnBrk="1" hangingPunct="1">
              <a:lnSpc>
                <a:spcPct val="80000"/>
              </a:lnSpc>
              <a:buFont typeface="Wingdings" pitchFamily="-112" charset="2"/>
              <a:buNone/>
            </a:pPr>
            <a:endParaRPr lang="en-US" altLang="zh-CN" sz="1200" b="1" dirty="0" smtClean="0">
              <a:latin typeface="Arial Narrow" pitchFamily="34" charset="0"/>
            </a:endParaRPr>
          </a:p>
          <a:p>
            <a:pPr eaLnBrk="1" hangingPunct="1">
              <a:lnSpc>
                <a:spcPct val="80000"/>
              </a:lnSpc>
              <a:buFont typeface="Wingdings" pitchFamily="-112" charset="2"/>
              <a:buNone/>
            </a:pPr>
            <a:r>
              <a:rPr lang="en-US" altLang="zh-CN" sz="1200" b="1" dirty="0" smtClean="0">
                <a:latin typeface="Arial Narrow" pitchFamily="34" charset="0"/>
              </a:rPr>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spcAft>
                <a:spcPts val="0"/>
              </a:spcAft>
              <a:buNone/>
            </a:pPr>
            <a:r>
              <a:rPr lang="en-US" altLang="zh-CN" sz="1200" b="1" dirty="0" smtClean="0">
                <a:latin typeface="Arial Narrow" pitchFamily="34" charset="0"/>
              </a:rPr>
              <a:t>Public Sub </a:t>
            </a:r>
            <a:r>
              <a:rPr lang="en-US" altLang="zh-CN" sz="1200" b="1" dirty="0" err="1" smtClean="0">
                <a:latin typeface="Arial Narrow" pitchFamily="34" charset="0"/>
              </a:rPr>
              <a:t>LevelOfDetail</a:t>
            </a:r>
            <a:r>
              <a:rPr lang="en-US" altLang="zh-CN" sz="1200" b="1" dirty="0" smtClean="0">
                <a:latin typeface="Arial Narrow" pitchFamily="34" charset="0"/>
              </a:rPr>
              <a:t>()</a:t>
            </a:r>
          </a:p>
          <a:p>
            <a:pPr eaLnBrk="1" hangingPunct="1">
              <a:lnSpc>
                <a:spcPct val="80000"/>
              </a:lnSpc>
              <a:spcAft>
                <a:spcPts val="0"/>
              </a:spcAft>
              <a:buNone/>
            </a:pP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Dim </a:t>
            </a:r>
            <a:r>
              <a:rPr lang="en-US" altLang="zh-CN" sz="1200" b="1" dirty="0" err="1" smtClean="0">
                <a:latin typeface="Arial Narrow" pitchFamily="34" charset="0"/>
              </a:rPr>
              <a:t>oAsmDef</a:t>
            </a:r>
            <a:r>
              <a:rPr lang="en-US" altLang="zh-CN" sz="1200" b="1" dirty="0" smtClean="0">
                <a:latin typeface="Arial Narrow" pitchFamily="34" charset="0"/>
              </a:rPr>
              <a:t> As </a:t>
            </a:r>
            <a:r>
              <a:rPr lang="en-US" altLang="zh-CN" sz="1200" b="1" dirty="0" err="1" smtClean="0">
                <a:latin typeface="Arial Narrow" pitchFamily="34" charset="0"/>
              </a:rPr>
              <a:t>AssemblyComponentDefinition</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Set </a:t>
            </a:r>
            <a:r>
              <a:rPr lang="en-US" altLang="zh-CN" sz="1200" b="1" dirty="0" err="1" smtClean="0">
                <a:latin typeface="Arial Narrow" pitchFamily="34" charset="0"/>
              </a:rPr>
              <a:t>oAsmDef</a:t>
            </a:r>
            <a:r>
              <a:rPr lang="en-US" altLang="zh-CN" sz="1200" b="1" dirty="0" smtClean="0">
                <a:latin typeface="Arial Narrow" pitchFamily="34" charset="0"/>
              </a:rPr>
              <a:t> = </a:t>
            </a:r>
            <a:r>
              <a:rPr lang="en-US" altLang="zh-CN" sz="1200" b="1" dirty="0" err="1" smtClean="0">
                <a:latin typeface="Arial Narrow" pitchFamily="34" charset="0"/>
              </a:rPr>
              <a:t>ThisApplication.ActiveDocument.ComponentDefinition</a:t>
            </a:r>
            <a:endParaRPr lang="en-US" altLang="zh-CN" sz="1200" b="1" dirty="0" smtClean="0">
              <a:latin typeface="Arial Narrow" pitchFamily="34" charset="0"/>
            </a:endParaRPr>
          </a:p>
          <a:p>
            <a:pPr eaLnBrk="1" hangingPunct="1">
              <a:lnSpc>
                <a:spcPct val="80000"/>
              </a:lnSpc>
              <a:spcAft>
                <a:spcPts val="0"/>
              </a:spcAft>
              <a:buNone/>
            </a:pP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Dim </a:t>
            </a:r>
            <a:r>
              <a:rPr lang="en-US" altLang="zh-CN" sz="1200" b="1" dirty="0" err="1" smtClean="0">
                <a:latin typeface="Arial Narrow" pitchFamily="34" charset="0"/>
              </a:rPr>
              <a:t>oLODReps</a:t>
            </a:r>
            <a:r>
              <a:rPr lang="en-US" altLang="zh-CN" sz="1200" b="1" dirty="0" smtClean="0">
                <a:latin typeface="Arial Narrow" pitchFamily="34" charset="0"/>
              </a:rPr>
              <a:t> As </a:t>
            </a:r>
            <a:r>
              <a:rPr lang="en-US" altLang="zh-CN" sz="1200" b="1" dirty="0" err="1" smtClean="0">
                <a:latin typeface="Arial Narrow" pitchFamily="34" charset="0"/>
              </a:rPr>
              <a:t>LevelOfDetailRepresentations</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Set </a:t>
            </a:r>
            <a:r>
              <a:rPr lang="en-US" altLang="zh-CN" sz="1200" b="1" dirty="0" err="1" smtClean="0">
                <a:latin typeface="Arial Narrow" pitchFamily="34" charset="0"/>
              </a:rPr>
              <a:t>oLODReps</a:t>
            </a:r>
            <a:r>
              <a:rPr lang="en-US" altLang="zh-CN" sz="1200" b="1" dirty="0" smtClean="0">
                <a:latin typeface="Arial Narrow" pitchFamily="34" charset="0"/>
              </a:rPr>
              <a:t> = </a:t>
            </a:r>
            <a:r>
              <a:rPr lang="en-US" altLang="zh-CN" sz="1200" b="1" dirty="0" err="1" smtClean="0">
                <a:latin typeface="Arial Narrow" pitchFamily="34" charset="0"/>
              </a:rPr>
              <a:t>oAsmDef.RepresentationsManager.LevelOfDetailRepresentations</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a:t>
            </a:r>
          </a:p>
          <a:p>
            <a:pPr eaLnBrk="1" hangingPunct="1">
              <a:lnSpc>
                <a:spcPct val="80000"/>
              </a:lnSpc>
              <a:spcAft>
                <a:spcPts val="0"/>
              </a:spcAft>
              <a:buNone/>
            </a:pPr>
            <a:r>
              <a:rPr lang="en-US" altLang="zh-CN" sz="1200" b="1" dirty="0" smtClean="0">
                <a:solidFill>
                  <a:schemeClr val="accent1"/>
                </a:solidFill>
                <a:latin typeface="Arial Narrow" pitchFamily="34" charset="0"/>
              </a:rPr>
              <a:t>    ' Create a new level of detail.</a:t>
            </a:r>
          </a:p>
          <a:p>
            <a:pPr eaLnBrk="1" hangingPunct="1">
              <a:lnSpc>
                <a:spcPct val="80000"/>
              </a:lnSpc>
              <a:spcAft>
                <a:spcPts val="0"/>
              </a:spcAft>
              <a:buNone/>
            </a:pPr>
            <a:r>
              <a:rPr lang="en-US" altLang="zh-CN" sz="1200" b="1" dirty="0" smtClean="0">
                <a:latin typeface="Arial Narrow" pitchFamily="34" charset="0"/>
              </a:rPr>
              <a:t>    Dim </a:t>
            </a:r>
            <a:r>
              <a:rPr lang="en-US" altLang="zh-CN" sz="1200" b="1" dirty="0" err="1" smtClean="0">
                <a:latin typeface="Arial Narrow" pitchFamily="34" charset="0"/>
              </a:rPr>
              <a:t>oLODRep</a:t>
            </a:r>
            <a:r>
              <a:rPr lang="en-US" altLang="zh-CN" sz="1200" b="1" dirty="0" smtClean="0">
                <a:latin typeface="Arial Narrow" pitchFamily="34" charset="0"/>
              </a:rPr>
              <a:t> As </a:t>
            </a:r>
            <a:r>
              <a:rPr lang="en-US" altLang="zh-CN" sz="1200" b="1" dirty="0" err="1" smtClean="0">
                <a:latin typeface="Arial Narrow" pitchFamily="34" charset="0"/>
              </a:rPr>
              <a:t>LevelOfDetailRepresentation</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Set </a:t>
            </a:r>
            <a:r>
              <a:rPr lang="en-US" altLang="zh-CN" sz="1200" b="1" dirty="0" err="1" smtClean="0">
                <a:latin typeface="Arial Narrow" pitchFamily="34" charset="0"/>
              </a:rPr>
              <a:t>oLODRep</a:t>
            </a:r>
            <a:r>
              <a:rPr lang="en-US" altLang="zh-CN" sz="1200" b="1" dirty="0" smtClean="0">
                <a:latin typeface="Arial Narrow" pitchFamily="34" charset="0"/>
              </a:rPr>
              <a:t> = </a:t>
            </a:r>
            <a:r>
              <a:rPr lang="en-US" altLang="zh-CN" sz="1200" b="1" dirty="0" err="1" smtClean="0">
                <a:latin typeface="Arial Narrow" pitchFamily="34" charset="0"/>
              </a:rPr>
              <a:t>oLODReps.Add</a:t>
            </a:r>
            <a:r>
              <a:rPr lang="en-US" altLang="zh-CN" sz="1200" b="1" dirty="0" smtClean="0">
                <a:latin typeface="Arial Narrow" pitchFamily="34" charset="0"/>
              </a:rPr>
              <a:t>("My LOD")</a:t>
            </a:r>
          </a:p>
          <a:p>
            <a:pPr eaLnBrk="1" hangingPunct="1">
              <a:lnSpc>
                <a:spcPct val="80000"/>
              </a:lnSpc>
              <a:spcAft>
                <a:spcPts val="0"/>
              </a:spcAft>
              <a:buNone/>
            </a:pPr>
            <a:r>
              <a:rPr lang="en-US" altLang="zh-CN" sz="1200" b="1" dirty="0" smtClean="0">
                <a:latin typeface="Arial Narrow" pitchFamily="34" charset="0"/>
              </a:rPr>
              <a:t>    </a:t>
            </a:r>
          </a:p>
          <a:p>
            <a:pPr eaLnBrk="1" hangingPunct="1">
              <a:lnSpc>
                <a:spcPct val="80000"/>
              </a:lnSpc>
              <a:spcAft>
                <a:spcPts val="0"/>
              </a:spcAft>
              <a:buNone/>
            </a:pPr>
            <a:r>
              <a:rPr lang="en-US" altLang="zh-CN" sz="1200" b="1" dirty="0" smtClean="0">
                <a:solidFill>
                  <a:schemeClr val="accent1"/>
                </a:solidFill>
                <a:latin typeface="Arial Narrow" pitchFamily="34" charset="0"/>
              </a:rPr>
              <a:t>    ' Suppress an occurrence.</a:t>
            </a:r>
          </a:p>
          <a:p>
            <a:pPr eaLnBrk="1" hangingPunct="1">
              <a:lnSpc>
                <a:spcPct val="80000"/>
              </a:lnSpc>
              <a:spcAft>
                <a:spcPts val="0"/>
              </a:spcAft>
              <a:buNone/>
            </a:pPr>
            <a:r>
              <a:rPr lang="en-US" altLang="zh-CN" sz="1200" b="1" dirty="0" smtClean="0">
                <a:latin typeface="Arial Narrow" pitchFamily="34" charset="0"/>
              </a:rPr>
              <a:t>    </a:t>
            </a:r>
            <a:r>
              <a:rPr lang="en-US" altLang="zh-CN" sz="1200" b="1" dirty="0" err="1" smtClean="0">
                <a:latin typeface="Arial Narrow" pitchFamily="34" charset="0"/>
              </a:rPr>
              <a:t>oAsmDef.Occurrences.Item</a:t>
            </a:r>
            <a:r>
              <a:rPr lang="en-US" altLang="zh-CN" sz="1200" b="1" dirty="0" smtClean="0">
                <a:latin typeface="Arial Narrow" pitchFamily="34" charset="0"/>
              </a:rPr>
              <a:t>(1).Suppress</a:t>
            </a:r>
          </a:p>
          <a:p>
            <a:pPr eaLnBrk="1" hangingPunct="1">
              <a:lnSpc>
                <a:spcPct val="80000"/>
              </a:lnSpc>
              <a:spcAft>
                <a:spcPts val="0"/>
              </a:spcAft>
              <a:buNone/>
            </a:pPr>
            <a:r>
              <a:rPr lang="en-US" altLang="zh-CN" sz="1200" b="1" dirty="0" smtClean="0">
                <a:latin typeface="Arial Narrow" pitchFamily="34" charset="0"/>
              </a:rPr>
              <a:t>        </a:t>
            </a:r>
          </a:p>
          <a:p>
            <a:pPr eaLnBrk="1" hangingPunct="1">
              <a:lnSpc>
                <a:spcPct val="80000"/>
              </a:lnSpc>
              <a:spcAft>
                <a:spcPts val="0"/>
              </a:spcAft>
              <a:buNone/>
            </a:pPr>
            <a:r>
              <a:rPr lang="en-US" altLang="zh-CN" sz="1200" b="1" dirty="0" smtClean="0">
                <a:solidFill>
                  <a:schemeClr val="accent1"/>
                </a:solidFill>
                <a:latin typeface="Arial Narrow" pitchFamily="34" charset="0"/>
              </a:rPr>
              <a:t>    ' Save the document, which is really saving the LOD.</a:t>
            </a:r>
          </a:p>
          <a:p>
            <a:pPr eaLnBrk="1" hangingPunct="1">
              <a:lnSpc>
                <a:spcPct val="80000"/>
              </a:lnSpc>
              <a:spcAft>
                <a:spcPts val="0"/>
              </a:spcAft>
              <a:buNone/>
            </a:pPr>
            <a:r>
              <a:rPr lang="en-US" altLang="zh-CN" sz="1200" b="1" dirty="0" smtClean="0">
                <a:latin typeface="Arial Narrow" pitchFamily="34" charset="0"/>
              </a:rPr>
              <a:t>    </a:t>
            </a:r>
            <a:r>
              <a:rPr lang="en-US" altLang="zh-CN" sz="1200" b="1" dirty="0" err="1" smtClean="0">
                <a:latin typeface="Arial Narrow" pitchFamily="34" charset="0"/>
              </a:rPr>
              <a:t>ThisApplication.ActiveDocument.Save</a:t>
            </a:r>
            <a:endParaRPr lang="en-US" altLang="zh-CN" sz="1200" b="1" dirty="0" smtClean="0">
              <a:latin typeface="Arial Narrow" pitchFamily="34" charset="0"/>
            </a:endParaRPr>
          </a:p>
          <a:p>
            <a:pPr eaLnBrk="1" hangingPunct="1">
              <a:lnSpc>
                <a:spcPct val="80000"/>
              </a:lnSpc>
              <a:spcAft>
                <a:spcPts val="0"/>
              </a:spcAft>
              <a:buNone/>
            </a:pP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solidFill>
                  <a:schemeClr val="accent1"/>
                </a:solidFill>
                <a:latin typeface="Arial Narrow" pitchFamily="34" charset="0"/>
              </a:rPr>
              <a:t>    ' Activate the master LOD.</a:t>
            </a:r>
          </a:p>
          <a:p>
            <a:pPr eaLnBrk="1" hangingPunct="1">
              <a:lnSpc>
                <a:spcPct val="80000"/>
              </a:lnSpc>
              <a:spcAft>
                <a:spcPts val="0"/>
              </a:spcAft>
              <a:buNone/>
            </a:pPr>
            <a:r>
              <a:rPr lang="en-US" altLang="zh-CN" sz="1200" b="1" dirty="0" smtClean="0">
                <a:latin typeface="Arial Narrow" pitchFamily="34" charset="0"/>
              </a:rPr>
              <a:t>    oAsmDef.RepresentationsManager.LevelOfDetailRepresentations.Item("Master").Activate</a:t>
            </a:r>
          </a:p>
          <a:p>
            <a:pPr eaLnBrk="1" hangingPunct="1">
              <a:lnSpc>
                <a:spcPct val="80000"/>
              </a:lnSpc>
              <a:spcAft>
                <a:spcPts val="0"/>
              </a:spcAft>
              <a:buNone/>
            </a:pP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buFont typeface="Times" pitchFamily="18" charset="0"/>
              <a:buNone/>
            </a:pPr>
            <a:r>
              <a:rPr lang="en-US" altLang="zh-CN" sz="1700" b="1" i="1" dirty="0" smtClean="0">
                <a:latin typeface="Arial Narrow" pitchFamily="34" charset="0"/>
                <a:ea typeface="+mn-ea"/>
                <a:cs typeface="+mn-cs"/>
              </a:rPr>
              <a:t>Set </a:t>
            </a:r>
            <a:r>
              <a:rPr lang="en-US" altLang="zh-CN" sz="1700" b="1" i="1" dirty="0" err="1" smtClean="0">
                <a:latin typeface="Arial Narrow" pitchFamily="34" charset="0"/>
                <a:ea typeface="+mn-ea"/>
                <a:cs typeface="+mn-cs"/>
              </a:rPr>
              <a:t>oAsmDoc</a:t>
            </a:r>
            <a:r>
              <a:rPr lang="en-US" altLang="zh-CN" sz="1700" b="1" i="1" dirty="0" smtClean="0">
                <a:latin typeface="Arial Narrow" pitchFamily="34" charset="0"/>
                <a:ea typeface="+mn-ea"/>
                <a:cs typeface="+mn-cs"/>
              </a:rPr>
              <a:t> = </a:t>
            </a:r>
            <a:r>
              <a:rPr lang="en-US" altLang="zh-CN" sz="1700" b="1" i="1" dirty="0" err="1" smtClean="0">
                <a:latin typeface="Arial Narrow" pitchFamily="34" charset="0"/>
                <a:ea typeface="+mn-ea"/>
                <a:cs typeface="+mn-cs"/>
              </a:rPr>
              <a:t>oDocuments.Open</a:t>
            </a:r>
            <a:r>
              <a:rPr lang="en-US" altLang="zh-CN" sz="1700" b="1" i="1" dirty="0" smtClean="0">
                <a:latin typeface="Arial Narrow" pitchFamily="34" charset="0"/>
                <a:ea typeface="+mn-ea"/>
                <a:cs typeface="+mn-cs"/>
              </a:rPr>
              <a:t>(“C:\Temp\Assembly1.iam”)</a:t>
            </a:r>
          </a:p>
          <a:p>
            <a:pPr lvl="1" eaLnBrk="1" hangingPunct="1">
              <a:buFont typeface="Times" pitchFamily="18" charset="0"/>
              <a:buNone/>
            </a:pPr>
            <a:r>
              <a:rPr lang="en-US" altLang="zh-CN" dirty="0" smtClean="0"/>
              <a:t>Is equivalent to:</a:t>
            </a:r>
          </a:p>
          <a:p>
            <a:pPr lvl="1" eaLnBrk="1" hangingPunct="1">
              <a:buNone/>
            </a:pPr>
            <a:r>
              <a:rPr lang="en-US" altLang="zh-CN" sz="1700" b="1" i="1" dirty="0" smtClean="0">
                <a:latin typeface="Arial Narrow" pitchFamily="34" charset="0"/>
                <a:ea typeface="+mn-ea"/>
                <a:cs typeface="+mn-cs"/>
              </a:rPr>
              <a:t>Set </a:t>
            </a:r>
            <a:r>
              <a:rPr lang="en-US" altLang="zh-CN" sz="1700" b="1" i="1" dirty="0" err="1" smtClean="0">
                <a:latin typeface="Arial Narrow" pitchFamily="34" charset="0"/>
                <a:ea typeface="+mn-ea"/>
                <a:cs typeface="+mn-cs"/>
              </a:rPr>
              <a:t>oAsmDoc</a:t>
            </a:r>
            <a:r>
              <a:rPr lang="en-US" altLang="zh-CN" sz="1700" b="1" i="1" dirty="0" smtClean="0">
                <a:latin typeface="Arial Narrow" pitchFamily="34" charset="0"/>
                <a:ea typeface="+mn-ea"/>
                <a:cs typeface="+mn-cs"/>
              </a:rPr>
              <a:t> = </a:t>
            </a:r>
            <a:r>
              <a:rPr lang="en-US" altLang="zh-CN" sz="1700" b="1" i="1" dirty="0" err="1" smtClean="0">
                <a:latin typeface="Arial Narrow" pitchFamily="34" charset="0"/>
                <a:ea typeface="+mn-ea"/>
                <a:cs typeface="+mn-cs"/>
              </a:rPr>
              <a:t>oDocuments.Open</a:t>
            </a:r>
            <a:r>
              <a:rPr lang="en-US" altLang="zh-CN" sz="1700" b="1" i="1" dirty="0" smtClean="0">
                <a:latin typeface="Arial Narrow" pitchFamily="34" charset="0"/>
                <a:ea typeface="+mn-ea"/>
                <a:cs typeface="+mn-cs"/>
              </a:rPr>
              <a:t>(“C:\Temp\Assembly1.iam&lt;Master&gt;”)</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altLang="zh-CN" sz="1200" b="1" dirty="0" smtClean="0"/>
              <a:t>Public Sub </a:t>
            </a:r>
            <a:r>
              <a:rPr lang="en-US" altLang="zh-CN" sz="1200" b="1" dirty="0" err="1" smtClean="0"/>
              <a:t>BOMfromLoD</a:t>
            </a:r>
            <a:r>
              <a:rPr lang="en-US" altLang="zh-CN" sz="1200" b="1" dirty="0" smtClean="0"/>
              <a:t>()</a:t>
            </a:r>
          </a:p>
          <a:p>
            <a:pPr>
              <a:buNone/>
            </a:pPr>
            <a:endParaRPr lang="en-US" altLang="zh-CN" sz="700" b="1" dirty="0" smtClean="0"/>
          </a:p>
          <a:p>
            <a:pPr>
              <a:buNone/>
            </a:pPr>
            <a:r>
              <a:rPr lang="en-US" altLang="zh-CN" sz="1200" b="1" dirty="0" smtClean="0"/>
              <a:t>    Dim </a:t>
            </a:r>
            <a:r>
              <a:rPr lang="en-US" altLang="zh-CN" sz="1200" b="1" dirty="0" err="1" smtClean="0"/>
              <a:t>oDoc</a:t>
            </a:r>
            <a:r>
              <a:rPr lang="en-US" altLang="zh-CN" sz="1200" b="1" dirty="0" smtClean="0"/>
              <a:t> As </a:t>
            </a:r>
            <a:r>
              <a:rPr lang="en-US" altLang="zh-CN" sz="1200" b="1" dirty="0" err="1" smtClean="0"/>
              <a:t>AssemblyDocument</a:t>
            </a:r>
            <a:endParaRPr lang="en-US" altLang="zh-CN" sz="1200" b="1" dirty="0" smtClean="0"/>
          </a:p>
          <a:p>
            <a:pPr>
              <a:buNone/>
            </a:pPr>
            <a:r>
              <a:rPr lang="en-US" altLang="zh-CN" sz="1200" b="1" dirty="0" smtClean="0"/>
              <a:t>    Set </a:t>
            </a:r>
            <a:r>
              <a:rPr lang="en-US" altLang="zh-CN" sz="1200" b="1" dirty="0" err="1" smtClean="0"/>
              <a:t>oDoc</a:t>
            </a:r>
            <a:r>
              <a:rPr lang="en-US" altLang="zh-CN" sz="1200" b="1" dirty="0" smtClean="0"/>
              <a:t> = </a:t>
            </a:r>
            <a:r>
              <a:rPr lang="en-US" altLang="zh-CN" sz="1200" b="1" dirty="0" err="1" smtClean="0"/>
              <a:t>ThisApplication.ActiveDocument</a:t>
            </a:r>
            <a:endParaRPr lang="en-US" altLang="zh-CN" sz="1200" b="1" dirty="0" smtClean="0"/>
          </a:p>
          <a:p>
            <a:pPr>
              <a:buNone/>
            </a:pPr>
            <a:r>
              <a:rPr lang="en-US" altLang="zh-CN" sz="700" b="1" dirty="0" smtClean="0"/>
              <a:t>    </a:t>
            </a:r>
          </a:p>
          <a:p>
            <a:pPr>
              <a:buNone/>
            </a:pPr>
            <a:r>
              <a:rPr lang="en-US" altLang="zh-CN" sz="1200" b="1" dirty="0" smtClean="0"/>
              <a:t>    Dim </a:t>
            </a:r>
            <a:r>
              <a:rPr lang="en-US" altLang="zh-CN" sz="1200" b="1" dirty="0" err="1" smtClean="0"/>
              <a:t>oAsmDocMasterLOD</a:t>
            </a:r>
            <a:r>
              <a:rPr lang="en-US" altLang="zh-CN" sz="1200" b="1" dirty="0" smtClean="0"/>
              <a:t> As </a:t>
            </a:r>
            <a:r>
              <a:rPr lang="en-US" altLang="zh-CN" sz="1200" b="1" dirty="0" err="1" smtClean="0"/>
              <a:t>AssemblyDocument</a:t>
            </a:r>
            <a:endParaRPr lang="en-US" altLang="zh-CN" sz="1200" b="1" dirty="0" smtClean="0"/>
          </a:p>
          <a:p>
            <a:pPr>
              <a:buNone/>
            </a:pPr>
            <a:r>
              <a:rPr lang="en-US" altLang="zh-CN" sz="1200" b="1" dirty="0" smtClean="0"/>
              <a:t>    Set </a:t>
            </a:r>
            <a:r>
              <a:rPr lang="en-US" altLang="zh-CN" sz="1200" b="1" dirty="0" err="1" smtClean="0"/>
              <a:t>oAsmDocMasterLOD</a:t>
            </a:r>
            <a:r>
              <a:rPr lang="en-US" altLang="zh-CN" sz="1200" b="1" dirty="0" smtClean="0"/>
              <a:t> = </a:t>
            </a:r>
            <a:r>
              <a:rPr lang="en-US" altLang="zh-CN" sz="1200" b="1" dirty="0" err="1" smtClean="0"/>
              <a:t>ThisApplication.Documents.Open</a:t>
            </a:r>
            <a:r>
              <a:rPr lang="en-US" altLang="zh-CN" sz="1200" b="1" dirty="0" smtClean="0"/>
              <a:t>(</a:t>
            </a:r>
            <a:r>
              <a:rPr lang="en-US" altLang="zh-CN" sz="1200" b="1" dirty="0" err="1" smtClean="0"/>
              <a:t>oDoc.File.FullFileName</a:t>
            </a:r>
            <a:r>
              <a:rPr lang="en-US" altLang="zh-CN" sz="1200" b="1" dirty="0" smtClean="0"/>
              <a:t>, False)</a:t>
            </a:r>
          </a:p>
          <a:p>
            <a:pPr>
              <a:buNone/>
            </a:pPr>
            <a:r>
              <a:rPr lang="en-US" altLang="zh-CN" sz="700" b="1" dirty="0" smtClean="0"/>
              <a:t>    </a:t>
            </a:r>
          </a:p>
          <a:p>
            <a:pPr>
              <a:buNone/>
            </a:pPr>
            <a:r>
              <a:rPr lang="en-US" altLang="zh-CN" sz="1200" b="1" dirty="0" smtClean="0">
                <a:solidFill>
                  <a:schemeClr val="accent1"/>
                </a:solidFill>
              </a:rPr>
              <a:t>    'Obtains BOM only from Master LOD</a:t>
            </a:r>
          </a:p>
          <a:p>
            <a:pPr>
              <a:buNone/>
            </a:pPr>
            <a:r>
              <a:rPr lang="en-US" altLang="zh-CN" sz="1200" b="1" dirty="0" smtClean="0"/>
              <a:t>    Dim </a:t>
            </a:r>
            <a:r>
              <a:rPr lang="en-US" altLang="zh-CN" sz="1200" b="1" dirty="0" err="1" smtClean="0"/>
              <a:t>oBOM</a:t>
            </a:r>
            <a:r>
              <a:rPr lang="en-US" altLang="zh-CN" sz="1200" b="1" dirty="0" smtClean="0"/>
              <a:t> As BOM</a:t>
            </a:r>
          </a:p>
          <a:p>
            <a:pPr>
              <a:buNone/>
            </a:pPr>
            <a:r>
              <a:rPr lang="en-US" altLang="zh-CN" sz="1200" b="1" dirty="0" smtClean="0"/>
              <a:t>    Set </a:t>
            </a:r>
            <a:r>
              <a:rPr lang="en-US" altLang="zh-CN" sz="1200" b="1" dirty="0" err="1" smtClean="0"/>
              <a:t>oBOM</a:t>
            </a:r>
            <a:r>
              <a:rPr lang="en-US" altLang="zh-CN" sz="1200" b="1" dirty="0" smtClean="0"/>
              <a:t> = </a:t>
            </a:r>
            <a:r>
              <a:rPr lang="en-US" altLang="zh-CN" sz="1200" b="1" dirty="0" err="1" smtClean="0"/>
              <a:t>oAsmDocMasterLOD.ComponentDefinition.BOM</a:t>
            </a:r>
            <a:endParaRPr lang="en-US" altLang="zh-CN" sz="1200" b="1" dirty="0" smtClean="0"/>
          </a:p>
          <a:p>
            <a:pPr>
              <a:buNone/>
            </a:pPr>
            <a:endParaRPr lang="en-US" altLang="zh-CN" sz="700" b="1" dirty="0" smtClean="0"/>
          </a:p>
          <a:p>
            <a:pPr>
              <a:buNone/>
            </a:pPr>
            <a:r>
              <a:rPr lang="en-US" altLang="zh-CN" sz="1200" b="1" dirty="0" smtClean="0">
                <a:solidFill>
                  <a:schemeClr val="accent1"/>
                </a:solidFill>
              </a:rPr>
              <a:t>    'From here you can operate on the BOM object...</a:t>
            </a:r>
          </a:p>
          <a:p>
            <a:pPr>
              <a:buNone/>
            </a:pPr>
            <a:r>
              <a:rPr lang="en-US" altLang="zh-CN" sz="1200" b="1" dirty="0" smtClean="0">
                <a:solidFill>
                  <a:schemeClr val="accent1"/>
                </a:solidFill>
              </a:rPr>
              <a:t>    'Following lines of code are examples only</a:t>
            </a:r>
          </a:p>
          <a:p>
            <a:pPr>
              <a:buNone/>
            </a:pPr>
            <a:endParaRPr lang="en-US" altLang="zh-CN" sz="700" b="1" dirty="0" smtClean="0"/>
          </a:p>
          <a:p>
            <a:pPr>
              <a:buNone/>
            </a:pPr>
            <a:r>
              <a:rPr lang="en-US" altLang="zh-CN" sz="1200" b="1" dirty="0" smtClean="0"/>
              <a:t>    </a:t>
            </a:r>
            <a:r>
              <a:rPr lang="en-US" altLang="zh-CN" sz="1200" b="1" dirty="0" err="1" smtClean="0"/>
              <a:t>oBOM.StructuredViewFirstLevelOnly</a:t>
            </a:r>
            <a:r>
              <a:rPr lang="en-US" altLang="zh-CN" sz="1200" b="1" dirty="0" smtClean="0"/>
              <a:t> = True</a:t>
            </a:r>
          </a:p>
          <a:p>
            <a:pPr>
              <a:buNone/>
            </a:pPr>
            <a:r>
              <a:rPr lang="en-US" altLang="zh-CN" sz="1200" b="1" dirty="0" smtClean="0"/>
              <a:t>    </a:t>
            </a:r>
            <a:r>
              <a:rPr lang="en-US" altLang="zh-CN" sz="1200" b="1" dirty="0" err="1" smtClean="0"/>
              <a:t>oBOM.StructuredViewEnabled</a:t>
            </a:r>
            <a:r>
              <a:rPr lang="en-US" altLang="zh-CN" sz="1200" b="1" dirty="0" smtClean="0"/>
              <a:t> = True</a:t>
            </a:r>
          </a:p>
          <a:p>
            <a:pPr>
              <a:buNone/>
            </a:pPr>
            <a:endParaRPr lang="en-US" altLang="zh-CN" sz="700" b="1" dirty="0" smtClean="0"/>
          </a:p>
          <a:p>
            <a:pPr>
              <a:buNone/>
            </a:pPr>
            <a:r>
              <a:rPr lang="en-US" altLang="zh-CN" sz="1200" b="1" dirty="0" smtClean="0"/>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p>
          <a:p>
            <a:r>
              <a:rPr lang="en-US" dirty="0" smtClean="0"/>
              <a:t>'// Sample </a:t>
            </a:r>
          </a:p>
          <a:p>
            <a:r>
              <a:rPr lang="en-US" dirty="0" smtClean="0"/>
              <a:t>'//</a:t>
            </a:r>
          </a:p>
          <a:p>
            <a:r>
              <a:rPr lang="en-US" dirty="0" smtClean="0"/>
              <a:t>'// Use: Copy &amp; Replace assembly references (1</a:t>
            </a:r>
            <a:r>
              <a:rPr lang="en-US" baseline="30000" dirty="0" smtClean="0"/>
              <a:t>st</a:t>
            </a:r>
            <a:r>
              <a:rPr lang="en-US" dirty="0" smtClean="0"/>
              <a:t> Level refs only)</a:t>
            </a:r>
          </a:p>
          <a:p>
            <a:r>
              <a:rPr lang="en-US" dirty="0" smtClean="0"/>
              <a:t>'/////////////////////////////////////////////////////////////////////////////////////////////////////////////</a:t>
            </a:r>
          </a:p>
          <a:p>
            <a:r>
              <a:rPr lang="en-US" dirty="0" smtClean="0"/>
              <a:t>Public Sub </a:t>
            </a:r>
            <a:r>
              <a:rPr lang="en-US" dirty="0" err="1" smtClean="0"/>
              <a:t>ReplaceReference</a:t>
            </a:r>
            <a:r>
              <a:rPr lang="en-US" dirty="0" smtClean="0"/>
              <a:t>()</a:t>
            </a:r>
          </a:p>
          <a:p>
            <a:endParaRPr lang="en-US" dirty="0" smtClean="0"/>
          </a:p>
          <a:p>
            <a:r>
              <a:rPr lang="en-US" dirty="0" smtClean="0"/>
              <a:t>    Dim </a:t>
            </a:r>
            <a:r>
              <a:rPr lang="en-US" dirty="0" err="1" smtClean="0"/>
              <a:t>oAsm</a:t>
            </a:r>
            <a:r>
              <a:rPr lang="en-US" dirty="0" smtClean="0"/>
              <a:t> As </a:t>
            </a:r>
            <a:r>
              <a:rPr lang="en-US" dirty="0" err="1" smtClean="0"/>
              <a:t>AssemblyDocument</a:t>
            </a:r>
            <a:endParaRPr lang="en-US" dirty="0" smtClean="0"/>
          </a:p>
          <a:p>
            <a:r>
              <a:rPr lang="en-US" dirty="0" smtClean="0"/>
              <a:t>    Set </a:t>
            </a:r>
            <a:r>
              <a:rPr lang="en-US" dirty="0" err="1" smtClean="0"/>
              <a:t>oAsm</a:t>
            </a:r>
            <a:r>
              <a:rPr lang="en-US" dirty="0" smtClean="0"/>
              <a:t> = </a:t>
            </a:r>
            <a:r>
              <a:rPr lang="en-US" dirty="0" err="1" smtClean="0"/>
              <a:t>ThisApplication.ActiveDocument</a:t>
            </a:r>
            <a:endParaRPr lang="en-US" dirty="0" smtClean="0"/>
          </a:p>
          <a:p>
            <a:r>
              <a:rPr lang="en-US" dirty="0" smtClean="0"/>
              <a:t>    </a:t>
            </a:r>
          </a:p>
          <a:p>
            <a:r>
              <a:rPr lang="en-US" dirty="0" smtClean="0"/>
              <a:t>    Dim </a:t>
            </a:r>
            <a:r>
              <a:rPr lang="en-US" dirty="0" err="1" smtClean="0"/>
              <a:t>oNewRefDoc</a:t>
            </a:r>
            <a:r>
              <a:rPr lang="en-US" dirty="0" smtClean="0"/>
              <a:t> As Document</a:t>
            </a:r>
          </a:p>
          <a:p>
            <a:r>
              <a:rPr lang="en-US" dirty="0" smtClean="0"/>
              <a:t>    Dim filename As String</a:t>
            </a:r>
          </a:p>
          <a:p>
            <a:r>
              <a:rPr lang="en-US" dirty="0" smtClean="0"/>
              <a:t>    </a:t>
            </a:r>
          </a:p>
          <a:p>
            <a:r>
              <a:rPr lang="en-US" dirty="0" smtClean="0"/>
              <a:t>    Dim </a:t>
            </a:r>
            <a:r>
              <a:rPr lang="en-US" dirty="0" err="1" smtClean="0"/>
              <a:t>oFileDesc</a:t>
            </a:r>
            <a:r>
              <a:rPr lang="en-US" dirty="0" smtClean="0"/>
              <a:t> As </a:t>
            </a:r>
            <a:r>
              <a:rPr lang="en-US" dirty="0" err="1" smtClean="0"/>
              <a:t>FileDescriptor</a:t>
            </a:r>
            <a:endParaRPr lang="en-US" dirty="0" smtClean="0"/>
          </a:p>
          <a:p>
            <a:r>
              <a:rPr lang="en-US" dirty="0" smtClean="0"/>
              <a:t>    For Each </a:t>
            </a:r>
            <a:r>
              <a:rPr lang="en-US" dirty="0" err="1" smtClean="0"/>
              <a:t>oFileDesc</a:t>
            </a:r>
            <a:r>
              <a:rPr lang="en-US" dirty="0" smtClean="0"/>
              <a:t> In </a:t>
            </a:r>
            <a:r>
              <a:rPr lang="en-US" dirty="0" err="1" smtClean="0"/>
              <a:t>oAsm.File.ReferencedFileDescriptors</a:t>
            </a:r>
            <a:endParaRPr lang="en-US" dirty="0" smtClean="0"/>
          </a:p>
          <a:p>
            <a:r>
              <a:rPr lang="en-US" dirty="0" smtClean="0"/>
              <a:t>        </a:t>
            </a:r>
          </a:p>
          <a:p>
            <a:r>
              <a:rPr lang="en-US" dirty="0" smtClean="0"/>
              <a:t>        Set </a:t>
            </a:r>
            <a:r>
              <a:rPr lang="en-US" dirty="0" err="1" smtClean="0"/>
              <a:t>oNewRefDoc</a:t>
            </a:r>
            <a:r>
              <a:rPr lang="en-US" dirty="0" smtClean="0"/>
              <a:t> = </a:t>
            </a:r>
            <a:r>
              <a:rPr lang="en-US" dirty="0" err="1" smtClean="0"/>
              <a:t>oFileDesc.ReferencedFile.AvailableDocuments</a:t>
            </a:r>
            <a:r>
              <a:rPr lang="en-US" dirty="0" smtClean="0"/>
              <a:t>(1)</a:t>
            </a:r>
          </a:p>
          <a:p>
            <a:r>
              <a:rPr lang="en-US" dirty="0" smtClean="0"/>
              <a:t>        </a:t>
            </a:r>
          </a:p>
          <a:p>
            <a:r>
              <a:rPr lang="en-US" dirty="0" smtClean="0"/>
              <a:t>        filename = "C:\Temp\Copy-" + </a:t>
            </a:r>
            <a:r>
              <a:rPr lang="en-US" dirty="0" err="1" smtClean="0"/>
              <a:t>oNewRefDoc.DisplayName</a:t>
            </a:r>
            <a:endParaRPr lang="en-US" dirty="0" smtClean="0"/>
          </a:p>
          <a:p>
            <a:r>
              <a:rPr lang="en-US" dirty="0" smtClean="0"/>
              <a:t>        </a:t>
            </a:r>
          </a:p>
          <a:p>
            <a:r>
              <a:rPr lang="en-US" dirty="0" smtClean="0"/>
              <a:t>        Call </a:t>
            </a:r>
            <a:r>
              <a:rPr lang="en-US" dirty="0" err="1" smtClean="0"/>
              <a:t>oNewRefDoc.SaveAs</a:t>
            </a:r>
            <a:r>
              <a:rPr lang="en-US" dirty="0" smtClean="0"/>
              <a:t>(filename, True)</a:t>
            </a:r>
          </a:p>
          <a:p>
            <a:r>
              <a:rPr lang="en-US" dirty="0" smtClean="0"/>
              <a:t>   </a:t>
            </a:r>
          </a:p>
          <a:p>
            <a:r>
              <a:rPr lang="en-US" dirty="0" smtClean="0"/>
              <a:t>        Call </a:t>
            </a:r>
            <a:r>
              <a:rPr lang="en-US" dirty="0" err="1" smtClean="0"/>
              <a:t>oFileDesc.ReplaceReference</a:t>
            </a:r>
            <a:r>
              <a:rPr lang="en-US" dirty="0" smtClean="0"/>
              <a:t>(filename)</a:t>
            </a:r>
          </a:p>
          <a:p>
            <a:r>
              <a:rPr lang="en-US" dirty="0" smtClean="0"/>
              <a:t>        </a:t>
            </a:r>
          </a:p>
          <a:p>
            <a:r>
              <a:rPr lang="en-US" dirty="0" smtClean="0"/>
              <a:t>    Next</a:t>
            </a:r>
          </a:p>
          <a:p>
            <a:r>
              <a:rPr lang="en-US" dirty="0" smtClean="0"/>
              <a:t>    </a:t>
            </a:r>
          </a:p>
          <a:p>
            <a:r>
              <a:rPr lang="en-US" dirty="0" smtClean="0"/>
              <a:t>    filename = "C:\Temp\Copy-" + </a:t>
            </a:r>
            <a:r>
              <a:rPr lang="en-US" dirty="0" err="1" smtClean="0"/>
              <a:t>oAsm.DisplayName</a:t>
            </a:r>
            <a:endParaRPr lang="en-US" dirty="0" smtClean="0"/>
          </a:p>
          <a:p>
            <a:r>
              <a:rPr lang="en-US" dirty="0" smtClean="0"/>
              <a:t>    Call </a:t>
            </a:r>
            <a:r>
              <a:rPr lang="en-US" dirty="0" err="1" smtClean="0"/>
              <a:t>oAsm.SaveAs</a:t>
            </a:r>
            <a:r>
              <a:rPr lang="en-US" dirty="0" smtClean="0"/>
              <a:t>(filename, True)</a:t>
            </a:r>
          </a:p>
          <a:p>
            <a:r>
              <a:rPr lang="en-US" dirty="0" smtClean="0"/>
              <a:t>    </a:t>
            </a:r>
          </a:p>
          <a:p>
            <a:r>
              <a:rPr lang="en-US" dirty="0" smtClean="0"/>
              <a:t>    Call </a:t>
            </a:r>
            <a:r>
              <a:rPr lang="en-US" dirty="0" err="1" smtClean="0"/>
              <a:t>oAsm.Close</a:t>
            </a:r>
            <a:r>
              <a:rPr lang="en-US" dirty="0" smtClean="0"/>
              <a:t>(True)</a:t>
            </a:r>
          </a:p>
          <a:p>
            <a:endParaRPr lang="en-US" dirty="0" smtClean="0"/>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altLang="zh-CN" sz="1200" b="1" dirty="0" smtClean="0">
                <a:solidFill>
                  <a:schemeClr val="accent1"/>
                </a:solidFill>
              </a:rPr>
              <a:t>Private Sub </a:t>
            </a:r>
            <a:r>
              <a:rPr lang="en-US" altLang="zh-CN" sz="1200" b="1" dirty="0" smtClean="0"/>
              <a:t>Save()</a:t>
            </a:r>
          </a:p>
          <a:p>
            <a:pPr>
              <a:buNone/>
            </a:pPr>
            <a:endParaRPr lang="en-US" altLang="zh-CN" sz="800" b="1" dirty="0" smtClean="0"/>
          </a:p>
          <a:p>
            <a:pPr>
              <a:buNone/>
            </a:pPr>
            <a:r>
              <a:rPr lang="en-US" altLang="zh-CN" sz="1200" b="1" dirty="0" smtClean="0"/>
              <a:t>        </a:t>
            </a:r>
            <a:r>
              <a:rPr lang="en-US" altLang="zh-CN" sz="1200" b="1" dirty="0" smtClean="0">
                <a:solidFill>
                  <a:schemeClr val="accent1"/>
                </a:solidFill>
              </a:rPr>
              <a:t>Dim</a:t>
            </a:r>
            <a:r>
              <a:rPr lang="en-US" altLang="zh-CN" sz="1200" b="1" dirty="0" smtClean="0"/>
              <a:t> </a:t>
            </a:r>
            <a:r>
              <a:rPr lang="en-US" altLang="zh-CN" sz="1200" b="1" dirty="0" err="1" smtClean="0"/>
              <a:t>NewFolder</a:t>
            </a:r>
            <a:r>
              <a:rPr lang="en-US" altLang="zh-CN" sz="1200" b="1" dirty="0" smtClean="0"/>
              <a:t> </a:t>
            </a:r>
            <a:r>
              <a:rPr lang="en-US" altLang="zh-CN" sz="1200" b="1" dirty="0" smtClean="0">
                <a:solidFill>
                  <a:schemeClr val="accent1"/>
                </a:solidFill>
              </a:rPr>
              <a:t>As String </a:t>
            </a:r>
            <a:r>
              <a:rPr lang="en-US" altLang="zh-CN" sz="1200" b="1" dirty="0" smtClean="0"/>
              <a:t>= </a:t>
            </a:r>
            <a:r>
              <a:rPr lang="en-US" altLang="zh-CN" sz="1200" b="1" dirty="0" smtClean="0">
                <a:solidFill>
                  <a:schemeClr val="accent2"/>
                </a:solidFill>
              </a:rPr>
              <a:t>"C:\Temp\"</a:t>
            </a:r>
          </a:p>
          <a:p>
            <a:pPr>
              <a:buNone/>
            </a:pPr>
            <a:r>
              <a:rPr lang="en-US" altLang="zh-CN" sz="1200" b="1" dirty="0" smtClean="0"/>
              <a:t>        </a:t>
            </a:r>
            <a:r>
              <a:rPr lang="en-US" altLang="zh-CN" sz="1200" b="1" dirty="0" smtClean="0">
                <a:solidFill>
                  <a:schemeClr val="accent1"/>
                </a:solidFill>
              </a:rPr>
              <a:t>Dim</a:t>
            </a:r>
            <a:r>
              <a:rPr lang="en-US" altLang="zh-CN" sz="1200" b="1" dirty="0" smtClean="0"/>
              <a:t> </a:t>
            </a:r>
            <a:r>
              <a:rPr lang="en-US" altLang="zh-CN" sz="1200" b="1" dirty="0" err="1" smtClean="0"/>
              <a:t>AsmFullFilename</a:t>
            </a:r>
            <a:r>
              <a:rPr lang="en-US" altLang="zh-CN" sz="1200" b="1" dirty="0" smtClean="0"/>
              <a:t> </a:t>
            </a:r>
            <a:r>
              <a:rPr lang="en-US" altLang="zh-CN" sz="1200" b="1" dirty="0" smtClean="0">
                <a:solidFill>
                  <a:schemeClr val="accent1"/>
                </a:solidFill>
              </a:rPr>
              <a:t>As String </a:t>
            </a:r>
            <a:r>
              <a:rPr lang="en-US" altLang="zh-CN" sz="1200" b="1" dirty="0" smtClean="0"/>
              <a:t>= _</a:t>
            </a:r>
          </a:p>
          <a:p>
            <a:pPr>
              <a:buNone/>
            </a:pPr>
            <a:r>
              <a:rPr lang="en-US" altLang="zh-CN" sz="1200" b="1" dirty="0" smtClean="0">
                <a:solidFill>
                  <a:schemeClr val="accent2"/>
                </a:solidFill>
              </a:rPr>
              <a:t>	"C:\Program Files\Autodesk\Inventor 2009\Samples\Models\Tube &amp; Pipe\Tank\Tank.iam"</a:t>
            </a:r>
          </a:p>
          <a:p>
            <a:pPr>
              <a:buNone/>
            </a:pPr>
            <a:endParaRPr lang="en-US" altLang="zh-CN" sz="800" b="1" dirty="0" smtClean="0"/>
          </a:p>
          <a:p>
            <a:pPr>
              <a:buNone/>
            </a:pPr>
            <a:r>
              <a:rPr lang="en-US" altLang="zh-CN" sz="1200" b="1" dirty="0" smtClean="0"/>
              <a:t>        </a:t>
            </a:r>
            <a:r>
              <a:rPr lang="en-US" altLang="zh-CN" sz="1200" b="1" dirty="0" smtClean="0">
                <a:solidFill>
                  <a:schemeClr val="accent1"/>
                </a:solidFill>
              </a:rPr>
              <a:t>Dim</a:t>
            </a:r>
            <a:r>
              <a:rPr lang="en-US" altLang="zh-CN" sz="1200" b="1" dirty="0" smtClean="0"/>
              <a:t> </a:t>
            </a:r>
            <a:r>
              <a:rPr lang="en-US" altLang="zh-CN" sz="1200" b="1" dirty="0" err="1" smtClean="0"/>
              <a:t>oApprenticeDoc</a:t>
            </a:r>
            <a:r>
              <a:rPr lang="en-US" altLang="zh-CN" sz="1200" b="1" dirty="0" smtClean="0"/>
              <a:t> </a:t>
            </a:r>
            <a:r>
              <a:rPr lang="en-US" altLang="zh-CN" sz="1200" b="1" dirty="0" smtClean="0">
                <a:solidFill>
                  <a:schemeClr val="accent1"/>
                </a:solidFill>
              </a:rPr>
              <a:t>As</a:t>
            </a:r>
            <a:r>
              <a:rPr lang="en-US" altLang="zh-CN" sz="1200" b="1" dirty="0" smtClean="0"/>
              <a:t> </a:t>
            </a:r>
            <a:r>
              <a:rPr lang="en-US" altLang="zh-CN" sz="1200" b="1" dirty="0" err="1" smtClean="0"/>
              <a:t>Inventor.ApprenticeServerDocument</a:t>
            </a:r>
            <a:r>
              <a:rPr lang="en-US" altLang="zh-CN" sz="1200" b="1" dirty="0" smtClean="0"/>
              <a:t> = _</a:t>
            </a:r>
          </a:p>
          <a:p>
            <a:pPr>
              <a:buNone/>
            </a:pPr>
            <a:r>
              <a:rPr lang="en-US" altLang="zh-CN" sz="1200" b="1" dirty="0" smtClean="0"/>
              <a:t>	</a:t>
            </a:r>
            <a:r>
              <a:rPr lang="en-US" altLang="zh-CN" sz="1200" b="1" dirty="0" err="1" smtClean="0"/>
              <a:t>mApprenticeApp.Open</a:t>
            </a:r>
            <a:r>
              <a:rPr lang="en-US" altLang="zh-CN" sz="1200" b="1" dirty="0" smtClean="0"/>
              <a:t>(</a:t>
            </a:r>
            <a:r>
              <a:rPr lang="en-US" altLang="zh-CN" sz="1200" b="1" dirty="0" err="1" smtClean="0"/>
              <a:t>AsmFullFilename</a:t>
            </a:r>
            <a:r>
              <a:rPr lang="en-US" altLang="zh-CN" sz="1200" b="1" dirty="0" smtClean="0"/>
              <a:t>)</a:t>
            </a:r>
          </a:p>
          <a:p>
            <a:pPr>
              <a:buNone/>
            </a:pPr>
            <a:endParaRPr lang="en-US" altLang="zh-CN" sz="800" b="1" dirty="0" smtClean="0"/>
          </a:p>
          <a:p>
            <a:pPr>
              <a:buNone/>
            </a:pPr>
            <a:r>
              <a:rPr lang="en-US" altLang="zh-CN" sz="1200" b="1" dirty="0" smtClean="0"/>
              <a:t>        </a:t>
            </a:r>
            <a:r>
              <a:rPr lang="en-US" altLang="zh-CN" sz="1200" b="1" dirty="0" err="1" smtClean="0"/>
              <a:t>SaveRec</a:t>
            </a:r>
            <a:r>
              <a:rPr lang="en-US" altLang="zh-CN" sz="1200" b="1" dirty="0" smtClean="0"/>
              <a:t>(</a:t>
            </a:r>
            <a:r>
              <a:rPr lang="en-US" altLang="zh-CN" sz="1200" b="1" dirty="0" err="1" smtClean="0"/>
              <a:t>NewFolder</a:t>
            </a:r>
            <a:r>
              <a:rPr lang="en-US" altLang="zh-CN" sz="1200" b="1" dirty="0" smtClean="0"/>
              <a:t>, </a:t>
            </a:r>
            <a:r>
              <a:rPr lang="en-US" altLang="zh-CN" sz="1200" b="1" dirty="0" err="1" smtClean="0"/>
              <a:t>oApprenticeDoc</a:t>
            </a:r>
            <a:r>
              <a:rPr lang="en-US" altLang="zh-CN" sz="1200" b="1" dirty="0" smtClean="0"/>
              <a:t>)</a:t>
            </a:r>
          </a:p>
          <a:p>
            <a:pPr>
              <a:buNone/>
            </a:pPr>
            <a:r>
              <a:rPr lang="en-US" altLang="zh-CN" sz="1200" b="1" dirty="0" smtClean="0"/>
              <a:t>        </a:t>
            </a:r>
            <a:r>
              <a:rPr lang="en-US" altLang="zh-CN" sz="1200" b="1" dirty="0" err="1" smtClean="0"/>
              <a:t>mApprenticeApp.FileSaveAs.ExecuteSaveCopyAs</a:t>
            </a:r>
            <a:r>
              <a:rPr lang="en-US" altLang="zh-CN" sz="1200" b="1" dirty="0" smtClean="0"/>
              <a:t>()</a:t>
            </a:r>
          </a:p>
          <a:p>
            <a:pPr>
              <a:buNone/>
            </a:pPr>
            <a:r>
              <a:rPr lang="en-US" altLang="zh-CN" sz="1200" b="1" dirty="0" smtClean="0"/>
              <a:t>        </a:t>
            </a:r>
            <a:r>
              <a:rPr lang="en-US" altLang="zh-CN" sz="1200" b="1" dirty="0" err="1" smtClean="0"/>
              <a:t>oApprenticeDoc.Close</a:t>
            </a:r>
            <a:r>
              <a:rPr lang="en-US" altLang="zh-CN" sz="1200" b="1" dirty="0" smtClean="0"/>
              <a:t>()</a:t>
            </a:r>
          </a:p>
          <a:p>
            <a:pPr>
              <a:buNone/>
            </a:pPr>
            <a:endParaRPr lang="en-US" altLang="zh-CN" sz="800" b="1" dirty="0" smtClean="0"/>
          </a:p>
          <a:p>
            <a:pPr>
              <a:buNone/>
            </a:pPr>
            <a:r>
              <a:rPr lang="en-US" altLang="zh-CN" sz="1200" b="1" dirty="0" smtClean="0"/>
              <a:t>  </a:t>
            </a:r>
            <a:r>
              <a:rPr lang="en-US" altLang="zh-CN" sz="1200" b="1" dirty="0" smtClean="0">
                <a:solidFill>
                  <a:schemeClr val="accent1"/>
                </a:solidFill>
              </a:rPr>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Notes: </a:t>
            </a:r>
            <a:r>
              <a:rPr lang="en-US" b="1" dirty="0" err="1" smtClean="0"/>
              <a:t>AddFileToSave</a:t>
            </a:r>
            <a:r>
              <a:rPr lang="en-US" b="1" dirty="0" smtClean="0"/>
              <a:t> Method</a:t>
            </a:r>
          </a:p>
          <a:p>
            <a:r>
              <a:rPr lang="fr-FR" b="1" dirty="0" smtClean="0"/>
              <a:t> </a:t>
            </a:r>
            <a:endParaRPr lang="en-US" b="1" dirty="0" smtClean="0"/>
          </a:p>
          <a:p>
            <a:r>
              <a:rPr lang="en-US" dirty="0" smtClean="0"/>
              <a:t>Adds a document, taken from within this tree, to the set of documents to be saved. Please note: </a:t>
            </a:r>
            <a:r>
              <a:rPr lang="en-US" b="1" i="1" dirty="0" smtClean="0"/>
              <a:t>Saving of files in Apprentice is not allowed on files that require migration</a:t>
            </a:r>
            <a:r>
              <a:rPr lang="en-US" dirty="0" smtClean="0"/>
              <a:t> (any file that has not already been migrated to the same version of the Apprentice server). The current document's </a:t>
            </a:r>
            <a:r>
              <a:rPr lang="en-US" b="1" i="1" dirty="0" err="1" smtClean="0">
                <a:solidFill>
                  <a:srgbClr val="FF0000"/>
                </a:solidFill>
              </a:rPr>
              <a:t>NeedsMigrating</a:t>
            </a:r>
            <a:r>
              <a:rPr lang="en-US" dirty="0" smtClean="0">
                <a:solidFill>
                  <a:srgbClr val="FF0000"/>
                </a:solidFill>
              </a:rPr>
              <a:t> </a:t>
            </a:r>
            <a:r>
              <a:rPr lang="en-US" dirty="0" smtClean="0"/>
              <a:t>property must return False before the </a:t>
            </a:r>
            <a:r>
              <a:rPr lang="en-US" dirty="0" err="1" smtClean="0"/>
              <a:t>FileSaveAs</a:t>
            </a:r>
            <a:r>
              <a:rPr lang="en-US" dirty="0" smtClean="0"/>
              <a:t> object can successfully be returned. </a:t>
            </a:r>
          </a:p>
          <a:p>
            <a:endParaRPr lang="en-US" dirty="0" smtClean="0"/>
          </a:p>
          <a:p>
            <a:pPr>
              <a:buNone/>
            </a:pPr>
            <a:r>
              <a:rPr lang="en-US" altLang="zh-CN" sz="1100" b="1" dirty="0" smtClean="0"/>
              <a:t> </a:t>
            </a:r>
            <a:r>
              <a:rPr lang="en-US" altLang="zh-CN" sz="1200" b="1" dirty="0" smtClean="0">
                <a:solidFill>
                  <a:schemeClr val="accent1"/>
                </a:solidFill>
              </a:rPr>
              <a:t>Private Function </a:t>
            </a:r>
            <a:r>
              <a:rPr lang="en-US" altLang="zh-CN" sz="1200" b="1" dirty="0" err="1" smtClean="0"/>
              <a:t>newFileName</a:t>
            </a:r>
            <a:r>
              <a:rPr lang="en-US" altLang="zh-CN" sz="1200" b="1" dirty="0" smtClean="0"/>
              <a:t> (</a:t>
            </a:r>
            <a:r>
              <a:rPr lang="en-US" altLang="zh-CN" sz="1200" b="1" dirty="0" err="1" smtClean="0">
                <a:solidFill>
                  <a:schemeClr val="accent1"/>
                </a:solidFill>
              </a:rPr>
              <a:t>ByVal</a:t>
            </a:r>
            <a:r>
              <a:rPr lang="en-US" altLang="zh-CN" sz="1200" b="1" dirty="0" smtClean="0"/>
              <a:t> </a:t>
            </a:r>
            <a:r>
              <a:rPr lang="en-US" altLang="zh-CN" sz="1200" b="1" dirty="0" err="1" smtClean="0"/>
              <a:t>FullFileName</a:t>
            </a:r>
            <a:r>
              <a:rPr lang="en-US" altLang="zh-CN" sz="1200" b="1" dirty="0" smtClean="0"/>
              <a:t> </a:t>
            </a:r>
            <a:r>
              <a:rPr lang="en-US" altLang="zh-CN" sz="1200" b="1" dirty="0" smtClean="0">
                <a:solidFill>
                  <a:schemeClr val="accent1"/>
                </a:solidFill>
              </a:rPr>
              <a:t>As String</a:t>
            </a:r>
            <a:r>
              <a:rPr lang="en-US" altLang="zh-CN" sz="1200" b="1" dirty="0" smtClean="0"/>
              <a:t>) </a:t>
            </a:r>
            <a:r>
              <a:rPr lang="en-US" altLang="zh-CN" sz="1200" b="1" dirty="0" smtClean="0">
                <a:solidFill>
                  <a:schemeClr val="accent1"/>
                </a:solidFill>
              </a:rPr>
              <a:t>As String</a:t>
            </a:r>
          </a:p>
          <a:p>
            <a:pPr>
              <a:buNone/>
            </a:pPr>
            <a:r>
              <a:rPr lang="pt-BR" altLang="zh-CN" sz="1200" b="1" dirty="0" smtClean="0"/>
              <a:t>        </a:t>
            </a:r>
            <a:r>
              <a:rPr lang="pt-BR" altLang="zh-CN" sz="1200" b="1" dirty="0" smtClean="0">
                <a:solidFill>
                  <a:schemeClr val="accent1"/>
                </a:solidFill>
              </a:rPr>
              <a:t>Dim </a:t>
            </a:r>
            <a:r>
              <a:rPr lang="pt-BR" altLang="zh-CN" sz="1200" b="1" dirty="0" smtClean="0"/>
              <a:t>fileInfo </a:t>
            </a:r>
            <a:r>
              <a:rPr lang="pt-BR" altLang="zh-CN" sz="1200" b="1" dirty="0" smtClean="0">
                <a:solidFill>
                  <a:schemeClr val="accent1"/>
                </a:solidFill>
              </a:rPr>
              <a:t>As New </a:t>
            </a:r>
            <a:r>
              <a:rPr lang="pt-BR" altLang="zh-CN" sz="1200" b="1" dirty="0" smtClean="0"/>
              <a:t>IO.FileInfo (FullFileName)</a:t>
            </a:r>
          </a:p>
          <a:p>
            <a:pPr>
              <a:buNone/>
            </a:pPr>
            <a:r>
              <a:rPr lang="en-US" altLang="zh-CN" sz="1200" b="1" dirty="0" smtClean="0"/>
              <a:t>        </a:t>
            </a:r>
            <a:r>
              <a:rPr lang="en-US" altLang="zh-CN" sz="1200" b="1" dirty="0" smtClean="0">
                <a:solidFill>
                  <a:schemeClr val="accent1"/>
                </a:solidFill>
              </a:rPr>
              <a:t>Return </a:t>
            </a:r>
            <a:r>
              <a:rPr lang="en-US" altLang="zh-CN" sz="1200" b="1" dirty="0" err="1" smtClean="0"/>
              <a:t>fileInfo.Name.Substring</a:t>
            </a:r>
            <a:r>
              <a:rPr lang="en-US" altLang="zh-CN" sz="1200" b="1" dirty="0" smtClean="0"/>
              <a:t> (0, </a:t>
            </a:r>
            <a:r>
              <a:rPr lang="en-US" altLang="zh-CN" sz="1200" b="1" dirty="0" err="1" smtClean="0"/>
              <a:t>fileInfo.Name.Length</a:t>
            </a:r>
            <a:r>
              <a:rPr lang="en-US" altLang="zh-CN" sz="1200" b="1" dirty="0" smtClean="0"/>
              <a:t> - 4) + </a:t>
            </a:r>
            <a:r>
              <a:rPr lang="en-US" altLang="zh-CN" sz="1200" b="1" dirty="0" smtClean="0">
                <a:solidFill>
                  <a:schemeClr val="accent2"/>
                </a:solidFill>
              </a:rPr>
              <a:t>"_new" </a:t>
            </a:r>
            <a:r>
              <a:rPr lang="en-US" altLang="zh-CN" sz="1200" b="1" dirty="0" smtClean="0"/>
              <a:t>+ </a:t>
            </a:r>
            <a:r>
              <a:rPr lang="en-US" altLang="zh-CN" sz="1200" b="1" dirty="0" err="1" smtClean="0"/>
              <a:t>fileInfo.Extension</a:t>
            </a:r>
            <a:endParaRPr lang="en-US" altLang="zh-CN" sz="1200" b="1" dirty="0" smtClean="0"/>
          </a:p>
          <a:p>
            <a:pPr>
              <a:buNone/>
            </a:pPr>
            <a:r>
              <a:rPr lang="en-US" altLang="zh-CN" sz="1200" b="1" dirty="0" smtClean="0"/>
              <a:t>    </a:t>
            </a:r>
            <a:r>
              <a:rPr lang="en-US" altLang="zh-CN" sz="1200" b="1" dirty="0" smtClean="0">
                <a:solidFill>
                  <a:schemeClr val="accent1"/>
                </a:solidFill>
              </a:rPr>
              <a:t>End Function</a:t>
            </a:r>
          </a:p>
          <a:p>
            <a:pPr>
              <a:buNone/>
            </a:pPr>
            <a:r>
              <a:rPr lang="en-US" altLang="zh-CN" sz="1400" b="1" dirty="0" smtClean="0"/>
              <a:t>    </a:t>
            </a:r>
          </a:p>
          <a:p>
            <a:pPr>
              <a:buNone/>
            </a:pPr>
            <a:r>
              <a:rPr lang="en-US" altLang="zh-CN" sz="1200" b="1" dirty="0" smtClean="0"/>
              <a:t>    </a:t>
            </a:r>
            <a:r>
              <a:rPr lang="en-US" altLang="zh-CN" sz="1200" b="1" dirty="0" smtClean="0">
                <a:solidFill>
                  <a:schemeClr val="accent1"/>
                </a:solidFill>
              </a:rPr>
              <a:t>Private Sub</a:t>
            </a:r>
            <a:r>
              <a:rPr lang="en-US" altLang="zh-CN" sz="1200" b="1" dirty="0" smtClean="0"/>
              <a:t> </a:t>
            </a:r>
            <a:r>
              <a:rPr lang="en-US" altLang="zh-CN" sz="1200" b="1" dirty="0" err="1" smtClean="0"/>
              <a:t>SaveRec</a:t>
            </a:r>
            <a:r>
              <a:rPr lang="en-US" altLang="zh-CN" sz="1200" b="1" dirty="0" smtClean="0"/>
              <a:t> (</a:t>
            </a:r>
            <a:r>
              <a:rPr lang="en-US" altLang="zh-CN" sz="1200" b="1" dirty="0" err="1" smtClean="0">
                <a:solidFill>
                  <a:schemeClr val="accent1"/>
                </a:solidFill>
              </a:rPr>
              <a:t>ByRef</a:t>
            </a:r>
            <a:r>
              <a:rPr lang="en-US" altLang="zh-CN" sz="1200" b="1" dirty="0" smtClean="0"/>
              <a:t> </a:t>
            </a:r>
            <a:r>
              <a:rPr lang="en-US" altLang="zh-CN" sz="1200" b="1" dirty="0" err="1" smtClean="0"/>
              <a:t>NewFolder</a:t>
            </a:r>
            <a:r>
              <a:rPr lang="en-US" altLang="zh-CN" sz="1200" b="1" dirty="0" smtClean="0"/>
              <a:t> </a:t>
            </a:r>
            <a:r>
              <a:rPr lang="en-US" altLang="zh-CN" sz="1200" b="1" dirty="0" smtClean="0">
                <a:solidFill>
                  <a:schemeClr val="accent1"/>
                </a:solidFill>
              </a:rPr>
              <a:t>As String</a:t>
            </a:r>
            <a:r>
              <a:rPr lang="en-US" altLang="zh-CN" sz="1200" b="1" dirty="0" smtClean="0"/>
              <a:t>, </a:t>
            </a:r>
            <a:r>
              <a:rPr lang="en-US" altLang="zh-CN" sz="1200" b="1" dirty="0" err="1" smtClean="0">
                <a:solidFill>
                  <a:schemeClr val="accent1"/>
                </a:solidFill>
              </a:rPr>
              <a:t>ByRef</a:t>
            </a:r>
            <a:r>
              <a:rPr lang="en-US" altLang="zh-CN" sz="1200" b="1" dirty="0" smtClean="0"/>
              <a:t> </a:t>
            </a:r>
            <a:r>
              <a:rPr lang="en-US" altLang="zh-CN" sz="1200" b="1" dirty="0" err="1" smtClean="0"/>
              <a:t>oApprenticeDoc</a:t>
            </a:r>
            <a:r>
              <a:rPr lang="en-US" altLang="zh-CN" sz="1200" b="1" dirty="0" smtClean="0"/>
              <a:t> </a:t>
            </a:r>
            <a:r>
              <a:rPr lang="en-US" altLang="zh-CN" sz="1200" b="1" dirty="0" smtClean="0">
                <a:solidFill>
                  <a:schemeClr val="accent1"/>
                </a:solidFill>
              </a:rPr>
              <a:t>As</a:t>
            </a:r>
            <a:r>
              <a:rPr lang="en-US" altLang="zh-CN" sz="1200" b="1" dirty="0" smtClean="0"/>
              <a:t> </a:t>
            </a:r>
            <a:r>
              <a:rPr lang="en-US" altLang="zh-CN" sz="1200" b="1" dirty="0" err="1" smtClean="0"/>
              <a:t>ApprenticeServerDocument</a:t>
            </a:r>
            <a:r>
              <a:rPr lang="en-US" altLang="zh-CN" sz="1200" b="1" dirty="0" smtClean="0"/>
              <a:t>)</a:t>
            </a:r>
          </a:p>
          <a:p>
            <a:pPr>
              <a:buNone/>
            </a:pPr>
            <a:endParaRPr lang="en-US" altLang="zh-CN" sz="700" b="1" dirty="0" smtClean="0"/>
          </a:p>
          <a:p>
            <a:pPr>
              <a:buNone/>
            </a:pPr>
            <a:r>
              <a:rPr lang="en-US" altLang="zh-CN" sz="1200" b="1" dirty="0" smtClean="0"/>
              <a:t>        </a:t>
            </a:r>
            <a:r>
              <a:rPr lang="en-US" altLang="zh-CN" sz="1200" b="1" dirty="0" smtClean="0">
                <a:solidFill>
                  <a:schemeClr val="accent1"/>
                </a:solidFill>
              </a:rPr>
              <a:t>Dim</a:t>
            </a:r>
            <a:r>
              <a:rPr lang="en-US" altLang="zh-CN" sz="1200" b="1" dirty="0" smtClean="0"/>
              <a:t> </a:t>
            </a:r>
            <a:r>
              <a:rPr lang="en-US" altLang="zh-CN" sz="1200" b="1" dirty="0" err="1" smtClean="0"/>
              <a:t>NewFullFilename</a:t>
            </a:r>
            <a:r>
              <a:rPr lang="en-US" altLang="zh-CN" sz="1200" b="1" dirty="0" smtClean="0"/>
              <a:t> As String = </a:t>
            </a:r>
            <a:r>
              <a:rPr lang="en-US" altLang="zh-CN" sz="1200" b="1" dirty="0" err="1" smtClean="0"/>
              <a:t>NewFolder</a:t>
            </a:r>
            <a:r>
              <a:rPr lang="en-US" altLang="zh-CN" sz="1200" b="1" dirty="0" smtClean="0"/>
              <a:t> + </a:t>
            </a:r>
            <a:r>
              <a:rPr lang="en-US" altLang="zh-CN" sz="1200" b="1" dirty="0" err="1" smtClean="0"/>
              <a:t>newFileName</a:t>
            </a:r>
            <a:r>
              <a:rPr lang="en-US" altLang="zh-CN" sz="1200" b="1" dirty="0" smtClean="0"/>
              <a:t> (</a:t>
            </a:r>
            <a:r>
              <a:rPr lang="en-US" altLang="zh-CN" sz="1200" b="1" dirty="0" err="1" smtClean="0"/>
              <a:t>oApprenticeDoc.FullFileName</a:t>
            </a:r>
            <a:r>
              <a:rPr lang="en-US" altLang="zh-CN" sz="1200" b="1" dirty="0" smtClean="0"/>
              <a:t>)</a:t>
            </a:r>
          </a:p>
          <a:p>
            <a:pPr>
              <a:buNone/>
            </a:pPr>
            <a:endParaRPr lang="en-US" altLang="zh-CN" sz="700" b="1" dirty="0" smtClean="0"/>
          </a:p>
          <a:p>
            <a:pPr>
              <a:buNone/>
            </a:pPr>
            <a:r>
              <a:rPr lang="en-US" altLang="zh-CN" sz="1200" b="1" dirty="0" smtClean="0"/>
              <a:t>        </a:t>
            </a:r>
            <a:r>
              <a:rPr lang="en-US" altLang="zh-CN" sz="1200" b="1" dirty="0" smtClean="0">
                <a:solidFill>
                  <a:schemeClr val="accent1"/>
                </a:solidFill>
              </a:rPr>
              <a:t>Try</a:t>
            </a:r>
          </a:p>
          <a:p>
            <a:pPr>
              <a:buNone/>
            </a:pPr>
            <a:r>
              <a:rPr lang="en-US" altLang="zh-CN" sz="1200" b="1" dirty="0" smtClean="0"/>
              <a:t>            </a:t>
            </a:r>
            <a:r>
              <a:rPr lang="en-US" altLang="zh-CN" sz="1200" b="1" dirty="0" err="1" smtClean="0"/>
              <a:t>mApprenticeApp.FileSaveAs.AddFileToSave</a:t>
            </a:r>
            <a:r>
              <a:rPr lang="en-US" altLang="zh-CN" sz="1200" b="1" dirty="0" smtClean="0"/>
              <a:t> (</a:t>
            </a:r>
            <a:r>
              <a:rPr lang="en-US" altLang="zh-CN" sz="1200" b="1" dirty="0" err="1" smtClean="0"/>
              <a:t>oApprenticeDoc</a:t>
            </a:r>
            <a:r>
              <a:rPr lang="en-US" altLang="zh-CN" sz="1200" b="1" dirty="0" smtClean="0"/>
              <a:t>, </a:t>
            </a:r>
            <a:r>
              <a:rPr lang="en-US" altLang="zh-CN" sz="1200" b="1" dirty="0" err="1" smtClean="0"/>
              <a:t>NewFullFilename</a:t>
            </a:r>
            <a:r>
              <a:rPr lang="en-US" altLang="zh-CN" sz="1200" b="1" dirty="0" smtClean="0"/>
              <a:t>)</a:t>
            </a:r>
          </a:p>
          <a:p>
            <a:pPr>
              <a:buNone/>
            </a:pPr>
            <a:endParaRPr lang="en-US" altLang="zh-CN" sz="700" b="1" dirty="0" smtClean="0"/>
          </a:p>
          <a:p>
            <a:pPr>
              <a:buNone/>
            </a:pPr>
            <a:r>
              <a:rPr lang="en-US" altLang="zh-CN" sz="1200" b="1" dirty="0" smtClean="0"/>
              <a:t>            </a:t>
            </a:r>
            <a:r>
              <a:rPr lang="en-US" altLang="zh-CN" sz="1200" b="1" dirty="0" smtClean="0">
                <a:solidFill>
                  <a:schemeClr val="accent1"/>
                </a:solidFill>
              </a:rPr>
              <a:t>For Each </a:t>
            </a:r>
            <a:r>
              <a:rPr lang="en-US" altLang="zh-CN" sz="1200" b="1" dirty="0" err="1" smtClean="0"/>
              <a:t>oRefDoc</a:t>
            </a:r>
            <a:r>
              <a:rPr lang="en-US" altLang="zh-CN" sz="1200" b="1" dirty="0" smtClean="0"/>
              <a:t> </a:t>
            </a:r>
            <a:r>
              <a:rPr lang="en-US" altLang="zh-CN" sz="1200" b="1" dirty="0" smtClean="0">
                <a:solidFill>
                  <a:schemeClr val="accent1"/>
                </a:solidFill>
              </a:rPr>
              <a:t>As</a:t>
            </a:r>
            <a:r>
              <a:rPr lang="en-US" altLang="zh-CN" sz="1200" b="1" dirty="0" smtClean="0"/>
              <a:t> </a:t>
            </a:r>
            <a:r>
              <a:rPr lang="en-US" altLang="zh-CN" sz="1200" b="1" dirty="0" err="1" smtClean="0"/>
              <a:t>ApprenticeServerDocument</a:t>
            </a:r>
            <a:r>
              <a:rPr lang="en-US" altLang="zh-CN" sz="1200" b="1" dirty="0" smtClean="0"/>
              <a:t> </a:t>
            </a:r>
            <a:r>
              <a:rPr lang="en-US" altLang="zh-CN" sz="1200" b="1" dirty="0" smtClean="0">
                <a:solidFill>
                  <a:schemeClr val="accent1"/>
                </a:solidFill>
              </a:rPr>
              <a:t>In</a:t>
            </a:r>
            <a:r>
              <a:rPr lang="en-US" altLang="zh-CN" sz="1200" b="1" dirty="0" smtClean="0"/>
              <a:t> </a:t>
            </a:r>
            <a:r>
              <a:rPr lang="en-US" altLang="zh-CN" sz="1200" b="1" dirty="0" err="1" smtClean="0"/>
              <a:t>oApprenticeDoc.ReferencedDocuments</a:t>
            </a:r>
            <a:endParaRPr lang="en-US" altLang="zh-CN" sz="1200" b="1" dirty="0" smtClean="0"/>
          </a:p>
          <a:p>
            <a:pPr>
              <a:buNone/>
            </a:pPr>
            <a:r>
              <a:rPr lang="en-US" altLang="zh-CN" sz="1200" b="1" dirty="0" smtClean="0"/>
              <a:t>                </a:t>
            </a:r>
            <a:r>
              <a:rPr lang="en-US" altLang="zh-CN" sz="1200" b="1" dirty="0" err="1" smtClean="0"/>
              <a:t>SaveRec</a:t>
            </a:r>
            <a:r>
              <a:rPr lang="en-US" altLang="zh-CN" sz="1200" b="1" dirty="0" smtClean="0"/>
              <a:t> (</a:t>
            </a:r>
            <a:r>
              <a:rPr lang="en-US" altLang="zh-CN" sz="1200" b="1" dirty="0" err="1" smtClean="0"/>
              <a:t>NewFolder</a:t>
            </a:r>
            <a:r>
              <a:rPr lang="en-US" altLang="zh-CN" sz="1200" b="1" dirty="0" smtClean="0"/>
              <a:t>, </a:t>
            </a:r>
            <a:r>
              <a:rPr lang="en-US" altLang="zh-CN" sz="1200" b="1" dirty="0" err="1" smtClean="0"/>
              <a:t>oRefDoc</a:t>
            </a:r>
            <a:r>
              <a:rPr lang="en-US" altLang="zh-CN" sz="1200" b="1" dirty="0" smtClean="0"/>
              <a:t>)</a:t>
            </a:r>
          </a:p>
          <a:p>
            <a:pPr>
              <a:buNone/>
            </a:pPr>
            <a:r>
              <a:rPr lang="en-US" altLang="zh-CN" sz="1200" b="1" dirty="0" smtClean="0"/>
              <a:t>            Next</a:t>
            </a:r>
          </a:p>
          <a:p>
            <a:pPr>
              <a:buNone/>
            </a:pPr>
            <a:endParaRPr lang="en-US" altLang="zh-CN" sz="700" b="1" dirty="0" smtClean="0"/>
          </a:p>
          <a:p>
            <a:pPr>
              <a:buNone/>
            </a:pPr>
            <a:r>
              <a:rPr lang="en-US" altLang="zh-CN" sz="1200" b="1" dirty="0" smtClean="0"/>
              <a:t>        </a:t>
            </a:r>
            <a:r>
              <a:rPr lang="en-US" altLang="zh-CN" sz="1200" b="1" dirty="0" smtClean="0">
                <a:solidFill>
                  <a:schemeClr val="accent1"/>
                </a:solidFill>
              </a:rPr>
              <a:t>Catch</a:t>
            </a:r>
          </a:p>
          <a:p>
            <a:pPr>
              <a:buNone/>
            </a:pPr>
            <a:r>
              <a:rPr lang="en-US" altLang="zh-CN" sz="1200" b="1" dirty="0" smtClean="0">
                <a:solidFill>
                  <a:schemeClr val="accent1"/>
                </a:solidFill>
              </a:rPr>
              <a:t>            </a:t>
            </a:r>
            <a:r>
              <a:rPr lang="en-US" altLang="zh-CN" sz="1200" b="1" dirty="0" smtClean="0">
                <a:solidFill>
                  <a:srgbClr val="00CC00"/>
                </a:solidFill>
              </a:rPr>
              <a:t>'Content Center Parts will fail</a:t>
            </a:r>
          </a:p>
          <a:p>
            <a:pPr>
              <a:buNone/>
            </a:pPr>
            <a:r>
              <a:rPr lang="en-US" altLang="zh-CN" sz="1200" b="1" dirty="0" smtClean="0">
                <a:solidFill>
                  <a:schemeClr val="accent1"/>
                </a:solidFill>
              </a:rPr>
              <a:t>        End Try</a:t>
            </a:r>
          </a:p>
          <a:p>
            <a:pPr>
              <a:buNone/>
            </a:pPr>
            <a:r>
              <a:rPr lang="en-US" altLang="zh-CN" sz="1200" b="1" dirty="0" smtClean="0">
                <a:solidFill>
                  <a:schemeClr val="accent1"/>
                </a:solidFill>
              </a:rPr>
              <a:t>    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Connection we have had it</a:t>
            </a:r>
            <a:r>
              <a:rPr lang="en-US" baseline="0" dirty="0" smtClean="0"/>
              <a:t> in product already. Now in this </a:t>
            </a:r>
            <a:r>
              <a:rPr lang="en-US" baseline="0" dirty="0" err="1" smtClean="0"/>
              <a:t>release,It</a:t>
            </a:r>
            <a:r>
              <a:rPr lang="en-US" baseline="0" dirty="0" smtClean="0"/>
              <a:t> is pretty powerful. </a:t>
            </a:r>
          </a:p>
          <a:p>
            <a:pPr marL="285750" indent="-285750">
              <a:buFont typeface="Arial" pitchFamily="34" charset="0"/>
              <a:buChar char="•"/>
            </a:pPr>
            <a:r>
              <a:rPr lang="en-US" baseline="0" dirty="0" smtClean="0"/>
              <a:t>We add API support. New type of constraint. Whole goal to it can be used to </a:t>
            </a:r>
          </a:p>
          <a:p>
            <a:pPr marL="285750" indent="-285750">
              <a:buFont typeface="Arial" pitchFamily="34" charset="0"/>
              <a:buChar char="•"/>
            </a:pPr>
            <a:r>
              <a:rPr lang="en-US" baseline="0" dirty="0" smtClean="0"/>
              <a:t>It mainly really to be used than constraint. </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In the language the engineers can understand. </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You would not think a mate. </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Connection is more real world a </a:t>
            </a:r>
            <a:r>
              <a:rPr lang="en-US" baseline="0" dirty="0" err="1" smtClean="0"/>
              <a:t>termolodyg</a:t>
            </a:r>
            <a:r>
              <a:rPr lang="en-US" baseline="0" dirty="0" smtClean="0"/>
              <a:t> . You can do something </a:t>
            </a:r>
            <a:r>
              <a:rPr lang="en-US" baseline="0" dirty="0" err="1" smtClean="0"/>
              <a:t>connectios</a:t>
            </a:r>
            <a:r>
              <a:rPr lang="en-US" baseline="0" dirty="0" smtClean="0"/>
              <a:t> with quite few constraints to have the effect. When you try to connection, Inventor will return some good graphics to indicate the relationship of the bodies.</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There is full </a:t>
            </a:r>
            <a:r>
              <a:rPr lang="en-US" baseline="0" dirty="0" err="1" smtClean="0"/>
              <a:t>api</a:t>
            </a:r>
            <a:r>
              <a:rPr lang="en-US" baseline="0" dirty="0" smtClean="0"/>
              <a:t> in this </a:t>
            </a:r>
            <a:r>
              <a:rPr lang="en-US" baseline="0" dirty="0" err="1" smtClean="0"/>
              <a:t>realse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dirty="0"/>
          </a:p>
        </p:txBody>
      </p:sp>
    </p:spTree>
    <p:extLst>
      <p:ext uri="{BB962C8B-B14F-4D97-AF65-F5344CB8AC3E}">
        <p14:creationId xmlns:p14="http://schemas.microsoft.com/office/powerpoint/2010/main" xmlns="" val="2659378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big</a:t>
            </a:r>
            <a:r>
              <a:rPr lang="en-US" baseline="0" dirty="0" smtClean="0"/>
              <a:t> </a:t>
            </a:r>
            <a:r>
              <a:rPr lang="en-US" baseline="0" dirty="0" err="1" smtClean="0"/>
              <a:t>ebanchment</a:t>
            </a:r>
            <a:r>
              <a:rPr lang="en-US" baseline="0" dirty="0" smtClean="0"/>
              <a:t> our engineer team has focused on in this year, </a:t>
            </a:r>
            <a:r>
              <a:rPr lang="en-US" dirty="0" smtClean="0"/>
              <a:t>There is not much</a:t>
            </a:r>
            <a:r>
              <a:rPr lang="en-US" baseline="0" dirty="0" smtClean="0"/>
              <a:t> API </a:t>
            </a:r>
            <a:r>
              <a:rPr lang="en-US" baseline="0" dirty="0" err="1" smtClean="0"/>
              <a:t>inpacted</a:t>
            </a:r>
            <a:r>
              <a:rPr lang="en-US" baseline="0" dirty="0" smtClean="0"/>
              <a:t>. Express mode, the idea is you can open</a:t>
            </a:r>
          </a:p>
          <a:p>
            <a:r>
              <a:rPr lang="en-US" baseline="0" dirty="0" err="1" smtClean="0"/>
              <a:t>Aassembly</a:t>
            </a:r>
            <a:r>
              <a:rPr lang="en-US" baseline="0" dirty="0" smtClean="0"/>
              <a:t> in express mode that is a lot faster, how does it work</a:t>
            </a:r>
          </a:p>
          <a:p>
            <a:r>
              <a:rPr lang="en-US" baseline="0" dirty="0" smtClean="0"/>
              <a:t>When you save the assembly, you can save it to express mode. It will save the </a:t>
            </a:r>
          </a:p>
          <a:p>
            <a:r>
              <a:rPr lang="en-US" baseline="0" dirty="0" smtClean="0"/>
              <a:t>Graphics information to the assembly. now, if you </a:t>
            </a:r>
            <a:r>
              <a:rPr lang="en-US" baseline="0" dirty="0" err="1" smtClean="0"/>
              <a:t>arein</a:t>
            </a:r>
            <a:r>
              <a:rPr lang="en-US" baseline="0" dirty="0" smtClean="0"/>
              <a:t> the express mode</a:t>
            </a:r>
          </a:p>
          <a:p>
            <a:r>
              <a:rPr lang="en-US" baseline="0" dirty="0" smtClean="0"/>
              <a:t>And open the assembly, you have the option to open in express or full mode. because the graphics info is there, you will not need to load the </a:t>
            </a:r>
            <a:r>
              <a:rPr lang="en-US" baseline="0" dirty="0" err="1" smtClean="0"/>
              <a:t>asembly</a:t>
            </a:r>
            <a:r>
              <a:rPr lang="en-US" baseline="0" dirty="0" smtClean="0"/>
              <a:t>, part </a:t>
            </a:r>
          </a:p>
          <a:p>
            <a:endParaRPr lang="en-US" baseline="0" dirty="0" smtClean="0"/>
          </a:p>
          <a:p>
            <a:r>
              <a:rPr lang="en-US" baseline="0" dirty="0" smtClean="0"/>
              <a:t>Load </a:t>
            </a:r>
            <a:r>
              <a:rPr lang="en-US" baseline="0" dirty="0" err="1" smtClean="0"/>
              <a:t>limiated</a:t>
            </a:r>
            <a:r>
              <a:rPr lang="en-US" baseline="0" dirty="0" smtClean="0"/>
              <a:t> info of the assembly, only the graphics.</a:t>
            </a:r>
          </a:p>
          <a:p>
            <a:endParaRPr lang="en-US" baseline="0" dirty="0" smtClean="0"/>
          </a:p>
          <a:p>
            <a:r>
              <a:rPr lang="en-US" baseline="0" dirty="0" smtClean="0"/>
              <a:t>In the UI, you have the </a:t>
            </a:r>
            <a:r>
              <a:rPr lang="en-US" baseline="0" dirty="0" err="1" smtClean="0"/>
              <a:t>swtich</a:t>
            </a:r>
            <a:r>
              <a:rPr lang="en-US" baseline="0" dirty="0" smtClean="0"/>
              <a:t> express . Full model, API basically expose</a:t>
            </a:r>
          </a:p>
          <a:p>
            <a:r>
              <a:rPr lang="en-US" baseline="0" dirty="0" smtClean="0"/>
              <a:t>The option. We also added an event that to indicate if the mode is being </a:t>
            </a:r>
            <a:r>
              <a:rPr lang="en-US" baseline="0" dirty="0" err="1" smtClean="0"/>
              <a:t>swtiched</a:t>
            </a:r>
            <a:endParaRPr lang="en-US" baseline="0" dirty="0" smtClean="0"/>
          </a:p>
          <a:p>
            <a:r>
              <a:rPr lang="en-US" baseline="0" dirty="0" err="1" smtClean="0"/>
              <a:t>Ther</a:t>
            </a:r>
            <a:endParaRPr lang="en-US" baseline="0" dirty="0" smtClean="0"/>
          </a:p>
          <a:p>
            <a:endParaRPr lang="en-US" baseline="0" dirty="0" smtClean="0"/>
          </a:p>
          <a:p>
            <a:r>
              <a:rPr lang="en-US" baseline="0" dirty="0" smtClean="0"/>
              <a:t>When the express mode, you cannot add more part until </a:t>
            </a:r>
            <a:r>
              <a:rPr lang="en-US" baseline="0" dirty="0" err="1" smtClean="0"/>
              <a:t>siwtching</a:t>
            </a:r>
            <a:r>
              <a:rPr lang="en-US" baseline="0" dirty="0" smtClean="0"/>
              <a:t> to full mode,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dirty="0"/>
          </a:p>
        </p:txBody>
      </p:sp>
    </p:spTree>
    <p:extLst>
      <p:ext uri="{BB962C8B-B14F-4D97-AF65-F5344CB8AC3E}">
        <p14:creationId xmlns="" xmlns:p14="http://schemas.microsoft.com/office/powerpoint/2010/main" val="1923144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34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Arial" charset="0"/>
                <a:ea typeface="+mn-ea"/>
                <a:cs typeface="+mn-cs"/>
              </a:rPr>
              <a:t> Public Sub </a:t>
            </a:r>
            <a:r>
              <a:rPr lang="en-US" altLang="zh-CN" sz="1200" kern="1200" dirty="0" err="1" smtClean="0">
                <a:solidFill>
                  <a:schemeClr val="tx1"/>
                </a:solidFill>
                <a:latin typeface="Arial" charset="0"/>
                <a:ea typeface="+mn-ea"/>
                <a:cs typeface="+mn-cs"/>
              </a:rPr>
              <a:t>iMateResultCreation</a:t>
            </a:r>
            <a:r>
              <a:rPr lang="en-US" altLang="zh-CN" sz="1200" kern="1200" dirty="0" smtClean="0">
                <a:solidFill>
                  <a:schemeClr val="tx1"/>
                </a:solidFill>
                <a:latin typeface="Arial" charset="0"/>
                <a:ea typeface="+mn-ea"/>
                <a:cs typeface="+mn-cs"/>
              </a:rPr>
              <a:t>()</a:t>
            </a:r>
          </a:p>
          <a:p>
            <a:r>
              <a:rPr lang="en-US" altLang="zh-CN" sz="1200" kern="1200" dirty="0" smtClean="0">
                <a:solidFill>
                  <a:schemeClr val="tx1"/>
                </a:solidFill>
                <a:latin typeface="Arial" charset="0"/>
                <a:ea typeface="+mn-ea"/>
                <a:cs typeface="+mn-cs"/>
              </a:rPr>
              <a:t>        ' Get the component definition of the currently open assembly.</a:t>
            </a:r>
          </a:p>
          <a:p>
            <a:r>
              <a:rPr lang="en-US" altLang="zh-CN" sz="1200" kern="1200" dirty="0" smtClean="0">
                <a:solidFill>
                  <a:schemeClr val="tx1"/>
                </a:solidFill>
                <a:latin typeface="Arial" charset="0"/>
                <a:ea typeface="+mn-ea"/>
                <a:cs typeface="+mn-cs"/>
              </a:rPr>
              <a:t>        ' This will fail if an assembly document is not open.</a:t>
            </a:r>
          </a:p>
          <a:p>
            <a:r>
              <a:rPr lang="en-US" altLang="zh-CN" sz="1200" kern="1200" dirty="0" smtClean="0">
                <a:solidFill>
                  <a:schemeClr val="tx1"/>
                </a:solidFill>
                <a:latin typeface="Arial" charset="0"/>
                <a:ea typeface="+mn-ea"/>
                <a:cs typeface="+mn-cs"/>
              </a:rPr>
              <a:t>        Dim </a:t>
            </a:r>
            <a:r>
              <a:rPr lang="en-US" altLang="zh-CN" sz="1200" kern="1200" dirty="0" err="1" smtClean="0">
                <a:solidFill>
                  <a:schemeClr val="tx1"/>
                </a:solidFill>
                <a:latin typeface="Arial" charset="0"/>
                <a:ea typeface="+mn-ea"/>
                <a:cs typeface="+mn-cs"/>
              </a:rPr>
              <a:t>oAsmCompDef</a:t>
            </a:r>
            <a:r>
              <a:rPr lang="en-US" altLang="zh-CN" sz="1200" kern="1200" dirty="0" smtClean="0">
                <a:solidFill>
                  <a:schemeClr val="tx1"/>
                </a:solidFill>
                <a:latin typeface="Arial" charset="0"/>
                <a:ea typeface="+mn-ea"/>
                <a:cs typeface="+mn-cs"/>
              </a:rPr>
              <a:t> As </a:t>
            </a:r>
            <a:r>
              <a:rPr lang="en-US" altLang="zh-CN" sz="1200" kern="1200" dirty="0" err="1" smtClean="0">
                <a:solidFill>
                  <a:schemeClr val="tx1"/>
                </a:solidFill>
                <a:latin typeface="Arial" charset="0"/>
                <a:ea typeface="+mn-ea"/>
                <a:cs typeface="+mn-cs"/>
              </a:rPr>
              <a:t>AssemblyComponentDefinition</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oAsmCompDef</a:t>
            </a:r>
            <a:r>
              <a:rPr lang="en-US" altLang="zh-CN" sz="1200" kern="1200" dirty="0" smtClean="0">
                <a:solidFill>
                  <a:schemeClr val="tx1"/>
                </a:solidFill>
                <a:latin typeface="Arial" charset="0"/>
                <a:ea typeface="+mn-ea"/>
                <a:cs typeface="+mn-cs"/>
              </a:rPr>
              <a:t> = _</a:t>
            </a:r>
            <a:r>
              <a:rPr lang="en-US" altLang="zh-CN" sz="1200" kern="1200" dirty="0" err="1" smtClean="0">
                <a:solidFill>
                  <a:schemeClr val="tx1"/>
                </a:solidFill>
                <a:latin typeface="Arial" charset="0"/>
                <a:ea typeface="+mn-ea"/>
                <a:cs typeface="+mn-cs"/>
              </a:rPr>
              <a:t>InvApplication.ActiveDocument.ComponentDefinition</a:t>
            </a:r>
            <a:endParaRPr lang="en-US" altLang="zh-CN" sz="1200" kern="1200" dirty="0" smtClean="0">
              <a:solidFill>
                <a:schemeClr val="tx1"/>
              </a:solidFill>
              <a:latin typeface="Arial" charset="0"/>
              <a:ea typeface="+mn-ea"/>
              <a:cs typeface="+mn-cs"/>
            </a:endParaRP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 Create a new matrix object.  It will be initialized to an identity matrix.</a:t>
            </a:r>
          </a:p>
          <a:p>
            <a:r>
              <a:rPr lang="en-US" altLang="zh-CN" sz="1200" kern="1200" dirty="0" smtClean="0">
                <a:solidFill>
                  <a:schemeClr val="tx1"/>
                </a:solidFill>
                <a:latin typeface="Arial" charset="0"/>
                <a:ea typeface="+mn-ea"/>
                <a:cs typeface="+mn-cs"/>
              </a:rPr>
              <a:t>        Dim </a:t>
            </a:r>
            <a:r>
              <a:rPr lang="en-US" altLang="zh-CN" sz="1200" kern="1200" dirty="0" err="1" smtClean="0">
                <a:solidFill>
                  <a:schemeClr val="tx1"/>
                </a:solidFill>
                <a:latin typeface="Arial" charset="0"/>
                <a:ea typeface="+mn-ea"/>
                <a:cs typeface="+mn-cs"/>
              </a:rPr>
              <a:t>oMatrix</a:t>
            </a:r>
            <a:r>
              <a:rPr lang="en-US" altLang="zh-CN" sz="1200" kern="1200" dirty="0" smtClean="0">
                <a:solidFill>
                  <a:schemeClr val="tx1"/>
                </a:solidFill>
                <a:latin typeface="Arial" charset="0"/>
                <a:ea typeface="+mn-ea"/>
                <a:cs typeface="+mn-cs"/>
              </a:rPr>
              <a:t> As Matrix</a:t>
            </a: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oMatrix</a:t>
            </a:r>
            <a:r>
              <a:rPr lang="en-US" altLang="zh-CN" sz="1200" kern="1200" dirty="0" smtClean="0">
                <a:solidFill>
                  <a:schemeClr val="tx1"/>
                </a:solidFill>
                <a:latin typeface="Arial" charset="0"/>
                <a:ea typeface="+mn-ea"/>
                <a:cs typeface="+mn-cs"/>
              </a:rPr>
              <a:t> = _</a:t>
            </a:r>
            <a:r>
              <a:rPr lang="en-US" altLang="zh-CN" sz="1200" kern="1200" dirty="0" err="1" smtClean="0">
                <a:solidFill>
                  <a:schemeClr val="tx1"/>
                </a:solidFill>
                <a:latin typeface="Arial" charset="0"/>
                <a:ea typeface="+mn-ea"/>
                <a:cs typeface="+mn-cs"/>
              </a:rPr>
              <a:t>InvApplication.TransientGeometry.CreateMatrix</a:t>
            </a:r>
            <a:endParaRPr lang="en-US" altLang="zh-CN" sz="1200" kern="1200" dirty="0" smtClean="0">
              <a:solidFill>
                <a:schemeClr val="tx1"/>
              </a:solidFill>
              <a:latin typeface="Arial" charset="0"/>
              <a:ea typeface="+mn-ea"/>
              <a:cs typeface="+mn-cs"/>
            </a:endParaRP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 Place the first occurrence.</a:t>
            </a:r>
          </a:p>
          <a:p>
            <a:r>
              <a:rPr lang="en-US" altLang="zh-CN" sz="1200" kern="1200" dirty="0" smtClean="0">
                <a:solidFill>
                  <a:schemeClr val="tx1"/>
                </a:solidFill>
                <a:latin typeface="Arial" charset="0"/>
                <a:ea typeface="+mn-ea"/>
                <a:cs typeface="+mn-cs"/>
              </a:rPr>
              <a:t>        Dim oOcc1 As </a:t>
            </a:r>
            <a:r>
              <a:rPr lang="en-US" altLang="zh-CN" sz="1200" kern="1200" dirty="0" err="1" smtClean="0">
                <a:solidFill>
                  <a:schemeClr val="tx1"/>
                </a:solidFill>
                <a:latin typeface="Arial" charset="0"/>
                <a:ea typeface="+mn-ea"/>
                <a:cs typeface="+mn-cs"/>
              </a:rPr>
              <a:t>ComponentOccurrence</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oOcc1 = </a:t>
            </a:r>
            <a:r>
              <a:rPr lang="en-US" altLang="zh-CN" sz="1200" kern="1200" dirty="0" err="1" smtClean="0">
                <a:solidFill>
                  <a:schemeClr val="tx1"/>
                </a:solidFill>
                <a:latin typeface="Arial" charset="0"/>
                <a:ea typeface="+mn-ea"/>
                <a:cs typeface="+mn-cs"/>
              </a:rPr>
              <a:t>oAsmCompDef.Occurrences.Add</a:t>
            </a:r>
            <a:r>
              <a:rPr lang="en-US" altLang="zh-CN" sz="1200" kern="1200" dirty="0" smtClean="0">
                <a:solidFill>
                  <a:schemeClr val="tx1"/>
                </a:solidFill>
                <a:latin typeface="Arial" charset="0"/>
                <a:ea typeface="+mn-ea"/>
                <a:cs typeface="+mn-cs"/>
              </a:rPr>
              <a:t>("C:\\Temp\\iMatePart.ipt", </a:t>
            </a:r>
            <a:r>
              <a:rPr lang="en-US" altLang="zh-CN" sz="1200" kern="1200" dirty="0" err="1" smtClean="0">
                <a:solidFill>
                  <a:schemeClr val="tx1"/>
                </a:solidFill>
                <a:latin typeface="Arial" charset="0"/>
                <a:ea typeface="+mn-ea"/>
                <a:cs typeface="+mn-cs"/>
              </a:rPr>
              <a:t>oMatrix</a:t>
            </a:r>
            <a:r>
              <a:rPr lang="en-US" altLang="zh-CN" sz="1200" kern="1200" dirty="0" smtClean="0">
                <a:solidFill>
                  <a:schemeClr val="tx1"/>
                </a:solidFill>
                <a:latin typeface="Arial" charset="0"/>
                <a:ea typeface="+mn-ea"/>
                <a:cs typeface="+mn-cs"/>
              </a:rPr>
              <a:t>)</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 Place the second occurrence, but adjust the matrix slightly so they're</a:t>
            </a:r>
          </a:p>
          <a:p>
            <a:r>
              <a:rPr lang="en-US" altLang="zh-CN" sz="1200" kern="1200" dirty="0" smtClean="0">
                <a:solidFill>
                  <a:schemeClr val="tx1"/>
                </a:solidFill>
                <a:latin typeface="Arial" charset="0"/>
                <a:ea typeface="+mn-ea"/>
                <a:cs typeface="+mn-cs"/>
              </a:rPr>
              <a:t>        ' not right on top of each other.</a:t>
            </a: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oMatrix.Cell</a:t>
            </a:r>
            <a:r>
              <a:rPr lang="en-US" altLang="zh-CN" sz="1200" kern="1200" dirty="0" smtClean="0">
                <a:solidFill>
                  <a:schemeClr val="tx1"/>
                </a:solidFill>
                <a:latin typeface="Arial" charset="0"/>
                <a:ea typeface="+mn-ea"/>
                <a:cs typeface="+mn-cs"/>
              </a:rPr>
              <a:t>(1, 4) = 10</a:t>
            </a:r>
          </a:p>
          <a:p>
            <a:r>
              <a:rPr lang="en-US" altLang="zh-CN" sz="1200" kern="1200" dirty="0" smtClean="0">
                <a:solidFill>
                  <a:schemeClr val="tx1"/>
                </a:solidFill>
                <a:latin typeface="Arial" charset="0"/>
                <a:ea typeface="+mn-ea"/>
                <a:cs typeface="+mn-cs"/>
              </a:rPr>
              <a:t>        Dim oOcc2 As </a:t>
            </a:r>
            <a:r>
              <a:rPr lang="en-US" altLang="zh-CN" sz="1200" kern="1200" dirty="0" err="1" smtClean="0">
                <a:solidFill>
                  <a:schemeClr val="tx1"/>
                </a:solidFill>
                <a:latin typeface="Arial" charset="0"/>
                <a:ea typeface="+mn-ea"/>
                <a:cs typeface="+mn-cs"/>
              </a:rPr>
              <a:t>ComponentOccurrence</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oOcc2 = </a:t>
            </a:r>
            <a:r>
              <a:rPr lang="en-US" altLang="zh-CN" sz="1200" kern="1200" dirty="0" err="1" smtClean="0">
                <a:solidFill>
                  <a:schemeClr val="tx1"/>
                </a:solidFill>
                <a:latin typeface="Arial" charset="0"/>
                <a:ea typeface="+mn-ea"/>
                <a:cs typeface="+mn-cs"/>
              </a:rPr>
              <a:t>oAsmCompDef.Occurrences.Add</a:t>
            </a:r>
            <a:r>
              <a:rPr lang="en-US" altLang="zh-CN" sz="1200" kern="1200" dirty="0" smtClean="0">
                <a:solidFill>
                  <a:schemeClr val="tx1"/>
                </a:solidFill>
                <a:latin typeface="Arial" charset="0"/>
                <a:ea typeface="+mn-ea"/>
                <a:cs typeface="+mn-cs"/>
              </a:rPr>
              <a:t>("C:\\Temp\\iMatePart.ipt", </a:t>
            </a:r>
            <a:r>
              <a:rPr lang="en-US" altLang="zh-CN" sz="1200" kern="1200" dirty="0" err="1" smtClean="0">
                <a:solidFill>
                  <a:schemeClr val="tx1"/>
                </a:solidFill>
                <a:latin typeface="Arial" charset="0"/>
                <a:ea typeface="+mn-ea"/>
                <a:cs typeface="+mn-cs"/>
              </a:rPr>
              <a:t>oMatrix</a:t>
            </a:r>
            <a:r>
              <a:rPr lang="en-US" altLang="zh-CN" sz="1200" kern="1200" dirty="0" smtClean="0">
                <a:solidFill>
                  <a:schemeClr val="tx1"/>
                </a:solidFill>
                <a:latin typeface="Arial" charset="0"/>
                <a:ea typeface="+mn-ea"/>
                <a:cs typeface="+mn-cs"/>
              </a:rPr>
              <a:t>)</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 Look through the </a:t>
            </a:r>
            <a:r>
              <a:rPr lang="en-US" altLang="zh-CN" sz="1200" kern="1200" dirty="0" err="1" smtClean="0">
                <a:solidFill>
                  <a:schemeClr val="tx1"/>
                </a:solidFill>
                <a:latin typeface="Arial" charset="0"/>
                <a:ea typeface="+mn-ea"/>
                <a:cs typeface="+mn-cs"/>
              </a:rPr>
              <a:t>iMateDefinitions</a:t>
            </a:r>
            <a:r>
              <a:rPr lang="en-US" altLang="zh-CN" sz="1200" kern="1200" dirty="0" smtClean="0">
                <a:solidFill>
                  <a:schemeClr val="tx1"/>
                </a:solidFill>
                <a:latin typeface="Arial" charset="0"/>
                <a:ea typeface="+mn-ea"/>
                <a:cs typeface="+mn-cs"/>
              </a:rPr>
              <a:t> defined for the first occurrence</a:t>
            </a:r>
          </a:p>
          <a:p>
            <a:r>
              <a:rPr lang="en-US" altLang="zh-CN" sz="1200" kern="1200" dirty="0" smtClean="0">
                <a:solidFill>
                  <a:schemeClr val="tx1"/>
                </a:solidFill>
                <a:latin typeface="Arial" charset="0"/>
                <a:ea typeface="+mn-ea"/>
                <a:cs typeface="+mn-cs"/>
              </a:rPr>
              <a:t>        ' and find the one named "iMate:1".  This loop demonstrates using the</a:t>
            </a:r>
          </a:p>
          <a:p>
            <a:r>
              <a:rPr lang="en-US" altLang="zh-CN" sz="1200" kern="1200" dirty="0" smtClean="0">
                <a:solidFill>
                  <a:schemeClr val="tx1"/>
                </a:solidFill>
                <a:latin typeface="Arial" charset="0"/>
                <a:ea typeface="+mn-ea"/>
                <a:cs typeface="+mn-cs"/>
              </a:rPr>
              <a:t>        ' Count and Item properties of the </a:t>
            </a:r>
            <a:r>
              <a:rPr lang="en-US" altLang="zh-CN" sz="1200" kern="1200" dirty="0" err="1" smtClean="0">
                <a:solidFill>
                  <a:schemeClr val="tx1"/>
                </a:solidFill>
                <a:latin typeface="Arial" charset="0"/>
                <a:ea typeface="+mn-ea"/>
                <a:cs typeface="+mn-cs"/>
              </a:rPr>
              <a:t>iMateDefinitions</a:t>
            </a:r>
            <a:r>
              <a:rPr lang="en-US" altLang="zh-CN" sz="1200" kern="1200" dirty="0" smtClean="0">
                <a:solidFill>
                  <a:schemeClr val="tx1"/>
                </a:solidFill>
                <a:latin typeface="Arial" charset="0"/>
                <a:ea typeface="+mn-ea"/>
                <a:cs typeface="+mn-cs"/>
              </a:rPr>
              <a:t> object.</a:t>
            </a:r>
          </a:p>
          <a:p>
            <a:r>
              <a:rPr lang="en-US" altLang="zh-CN" sz="1200" kern="1200" dirty="0" smtClean="0">
                <a:solidFill>
                  <a:schemeClr val="tx1"/>
                </a:solidFill>
                <a:latin typeface="Arial" charset="0"/>
                <a:ea typeface="+mn-ea"/>
                <a:cs typeface="+mn-cs"/>
              </a:rPr>
              <a:t>        Dim </a:t>
            </a:r>
            <a:r>
              <a:rPr lang="en-US" altLang="zh-CN" sz="1200" kern="1200" dirty="0" err="1" smtClean="0">
                <a:solidFill>
                  <a:schemeClr val="tx1"/>
                </a:solidFill>
                <a:latin typeface="Arial" charset="0"/>
                <a:ea typeface="+mn-ea"/>
                <a:cs typeface="+mn-cs"/>
              </a:rPr>
              <a:t>i</a:t>
            </a:r>
            <a:r>
              <a:rPr lang="en-US" altLang="zh-CN" sz="1200" kern="1200" dirty="0" smtClean="0">
                <a:solidFill>
                  <a:schemeClr val="tx1"/>
                </a:solidFill>
                <a:latin typeface="Arial" charset="0"/>
                <a:ea typeface="+mn-ea"/>
                <a:cs typeface="+mn-cs"/>
              </a:rPr>
              <a:t> As Long</a:t>
            </a:r>
          </a:p>
          <a:p>
            <a:r>
              <a:rPr lang="en-US" altLang="zh-CN" sz="1200" kern="1200" dirty="0" smtClean="0">
                <a:solidFill>
                  <a:schemeClr val="tx1"/>
                </a:solidFill>
                <a:latin typeface="Arial" charset="0"/>
                <a:ea typeface="+mn-ea"/>
                <a:cs typeface="+mn-cs"/>
              </a:rPr>
              <a:t>        Dim oiMateDef1 As </a:t>
            </a:r>
            <a:r>
              <a:rPr lang="en-US" altLang="zh-CN" sz="1200" kern="1200" dirty="0" err="1" smtClean="0">
                <a:solidFill>
                  <a:schemeClr val="tx1"/>
                </a:solidFill>
                <a:latin typeface="Arial" charset="0"/>
                <a:ea typeface="+mn-ea"/>
                <a:cs typeface="+mn-cs"/>
              </a:rPr>
              <a:t>iMateDefinition</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For </a:t>
            </a:r>
            <a:r>
              <a:rPr lang="en-US" altLang="zh-CN" sz="1200" kern="1200" dirty="0" err="1" smtClean="0">
                <a:solidFill>
                  <a:schemeClr val="tx1"/>
                </a:solidFill>
                <a:latin typeface="Arial" charset="0"/>
                <a:ea typeface="+mn-ea"/>
                <a:cs typeface="+mn-cs"/>
              </a:rPr>
              <a:t>i</a:t>
            </a:r>
            <a:r>
              <a:rPr lang="en-US" altLang="zh-CN" sz="1200" kern="1200" dirty="0" smtClean="0">
                <a:solidFill>
                  <a:schemeClr val="tx1"/>
                </a:solidFill>
                <a:latin typeface="Arial" charset="0"/>
                <a:ea typeface="+mn-ea"/>
                <a:cs typeface="+mn-cs"/>
              </a:rPr>
              <a:t> = 1 To oOcc1.iMateDefinitions.Count</a:t>
            </a:r>
          </a:p>
          <a:p>
            <a:r>
              <a:rPr lang="en-US" altLang="zh-CN" sz="1200" kern="1200" dirty="0" smtClean="0">
                <a:solidFill>
                  <a:schemeClr val="tx1"/>
                </a:solidFill>
                <a:latin typeface="Arial" charset="0"/>
                <a:ea typeface="+mn-ea"/>
                <a:cs typeface="+mn-cs"/>
              </a:rPr>
              <a:t>            If oOcc1.iMateDefinitions.Item(</a:t>
            </a:r>
            <a:r>
              <a:rPr lang="en-US" altLang="zh-CN" sz="1200" kern="1200" dirty="0" err="1" smtClean="0">
                <a:solidFill>
                  <a:schemeClr val="tx1"/>
                </a:solidFill>
                <a:latin typeface="Arial" charset="0"/>
                <a:ea typeface="+mn-ea"/>
                <a:cs typeface="+mn-cs"/>
              </a:rPr>
              <a:t>i</a:t>
            </a:r>
            <a:r>
              <a:rPr lang="en-US" altLang="zh-CN" sz="1200" kern="1200" dirty="0" smtClean="0">
                <a:solidFill>
                  <a:schemeClr val="tx1"/>
                </a:solidFill>
                <a:latin typeface="Arial" charset="0"/>
                <a:ea typeface="+mn-ea"/>
                <a:cs typeface="+mn-cs"/>
              </a:rPr>
              <a:t>).Name = "iMate:1" Then</a:t>
            </a:r>
          </a:p>
          <a:p>
            <a:r>
              <a:rPr lang="en-US" altLang="zh-CN" sz="1200" kern="1200" dirty="0" smtClean="0">
                <a:solidFill>
                  <a:schemeClr val="tx1"/>
                </a:solidFill>
                <a:latin typeface="Arial" charset="0"/>
                <a:ea typeface="+mn-ea"/>
                <a:cs typeface="+mn-cs"/>
              </a:rPr>
              <a:t>                oiMateDef1 = oOcc1.iMateDefinitions.Item(</a:t>
            </a:r>
            <a:r>
              <a:rPr lang="en-US" altLang="zh-CN" sz="1200" kern="1200" dirty="0" err="1" smtClean="0">
                <a:solidFill>
                  <a:schemeClr val="tx1"/>
                </a:solidFill>
                <a:latin typeface="Arial" charset="0"/>
                <a:ea typeface="+mn-ea"/>
                <a:cs typeface="+mn-cs"/>
              </a:rPr>
              <a:t>i</a:t>
            </a:r>
            <a:r>
              <a:rPr lang="en-US" altLang="zh-CN" sz="1200" kern="1200" dirty="0" smtClean="0">
                <a:solidFill>
                  <a:schemeClr val="tx1"/>
                </a:solidFill>
                <a:latin typeface="Arial" charset="0"/>
                <a:ea typeface="+mn-ea"/>
                <a:cs typeface="+mn-cs"/>
              </a:rPr>
              <a:t>)</a:t>
            </a:r>
          </a:p>
          <a:p>
            <a:r>
              <a:rPr lang="en-US" altLang="zh-CN" sz="1200" kern="1200" dirty="0" smtClean="0">
                <a:solidFill>
                  <a:schemeClr val="tx1"/>
                </a:solidFill>
                <a:latin typeface="Arial" charset="0"/>
                <a:ea typeface="+mn-ea"/>
                <a:cs typeface="+mn-cs"/>
              </a:rPr>
              <a:t>                Exit For</a:t>
            </a:r>
          </a:p>
          <a:p>
            <a:r>
              <a:rPr lang="en-US" altLang="zh-CN" sz="1200" kern="1200" dirty="0" smtClean="0">
                <a:solidFill>
                  <a:schemeClr val="tx1"/>
                </a:solidFill>
                <a:latin typeface="Arial" charset="0"/>
                <a:ea typeface="+mn-ea"/>
                <a:cs typeface="+mn-cs"/>
              </a:rPr>
              <a:t>            End If</a:t>
            </a:r>
          </a:p>
          <a:p>
            <a:r>
              <a:rPr lang="en-US" altLang="zh-CN" sz="1200" kern="1200" dirty="0" smtClean="0">
                <a:solidFill>
                  <a:schemeClr val="tx1"/>
                </a:solidFill>
                <a:latin typeface="Arial" charset="0"/>
                <a:ea typeface="+mn-ea"/>
                <a:cs typeface="+mn-cs"/>
              </a:rPr>
              <a:t>        Next</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If oiMateDef1 Is Nothing Then</a:t>
            </a: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MsgBox</a:t>
            </a:r>
            <a:r>
              <a:rPr lang="en-US" altLang="zh-CN" sz="1200" kern="1200" dirty="0" smtClean="0">
                <a:solidFill>
                  <a:schemeClr val="tx1"/>
                </a:solidFill>
                <a:latin typeface="Arial" charset="0"/>
                <a:ea typeface="+mn-ea"/>
                <a:cs typeface="+mn-cs"/>
              </a:rPr>
              <a:t>("An </a:t>
            </a:r>
            <a:r>
              <a:rPr lang="en-US" altLang="zh-CN" sz="1200" kern="1200" dirty="0" err="1" smtClean="0">
                <a:solidFill>
                  <a:schemeClr val="tx1"/>
                </a:solidFill>
                <a:latin typeface="Arial" charset="0"/>
                <a:ea typeface="+mn-ea"/>
                <a:cs typeface="+mn-cs"/>
              </a:rPr>
              <a:t>iMate</a:t>
            </a:r>
            <a:r>
              <a:rPr lang="en-US" altLang="zh-CN" sz="1200" kern="1200" dirty="0" smtClean="0">
                <a:solidFill>
                  <a:schemeClr val="tx1"/>
                </a:solidFill>
                <a:latin typeface="Arial" charset="0"/>
                <a:ea typeface="+mn-ea"/>
                <a:cs typeface="+mn-cs"/>
              </a:rPr>
              <a:t> definition named ""iMate:1"" does not exist in " &amp; oOcc1.Name)</a:t>
            </a:r>
          </a:p>
          <a:p>
            <a:r>
              <a:rPr lang="en-US" altLang="zh-CN" sz="1200" kern="1200" dirty="0" smtClean="0">
                <a:solidFill>
                  <a:schemeClr val="tx1"/>
                </a:solidFill>
                <a:latin typeface="Arial" charset="0"/>
                <a:ea typeface="+mn-ea"/>
                <a:cs typeface="+mn-cs"/>
              </a:rPr>
              <a:t>            Exit Sub</a:t>
            </a:r>
          </a:p>
          <a:p>
            <a:r>
              <a:rPr lang="en-US" altLang="zh-CN" sz="1200" kern="1200" dirty="0" smtClean="0">
                <a:solidFill>
                  <a:schemeClr val="tx1"/>
                </a:solidFill>
                <a:latin typeface="Arial" charset="0"/>
                <a:ea typeface="+mn-ea"/>
                <a:cs typeface="+mn-cs"/>
              </a:rPr>
              <a:t>        End If</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 Look through the </a:t>
            </a:r>
            <a:r>
              <a:rPr lang="en-US" altLang="zh-CN" sz="1200" kern="1200" dirty="0" err="1" smtClean="0">
                <a:solidFill>
                  <a:schemeClr val="tx1"/>
                </a:solidFill>
                <a:latin typeface="Arial" charset="0"/>
                <a:ea typeface="+mn-ea"/>
                <a:cs typeface="+mn-cs"/>
              </a:rPr>
              <a:t>iMateDefinitions</a:t>
            </a:r>
            <a:r>
              <a:rPr lang="en-US" altLang="zh-CN" sz="1200" kern="1200" dirty="0" smtClean="0">
                <a:solidFill>
                  <a:schemeClr val="tx1"/>
                </a:solidFill>
                <a:latin typeface="Arial" charset="0"/>
                <a:ea typeface="+mn-ea"/>
                <a:cs typeface="+mn-cs"/>
              </a:rPr>
              <a:t> defined for the second occurrence</a:t>
            </a:r>
          </a:p>
          <a:p>
            <a:r>
              <a:rPr lang="en-US" altLang="zh-CN" sz="1200" kern="1200" dirty="0" smtClean="0">
                <a:solidFill>
                  <a:schemeClr val="tx1"/>
                </a:solidFill>
                <a:latin typeface="Arial" charset="0"/>
                <a:ea typeface="+mn-ea"/>
                <a:cs typeface="+mn-cs"/>
              </a:rPr>
              <a:t>        ' and find the one named "iMate:1".  This loop demonstrates using the</a:t>
            </a:r>
          </a:p>
          <a:p>
            <a:r>
              <a:rPr lang="en-US" altLang="zh-CN" sz="1200" kern="1200" dirty="0" smtClean="0">
                <a:solidFill>
                  <a:schemeClr val="tx1"/>
                </a:solidFill>
                <a:latin typeface="Arial" charset="0"/>
                <a:ea typeface="+mn-ea"/>
                <a:cs typeface="+mn-cs"/>
              </a:rPr>
              <a:t>        ' For Each method of iterating through a collection.</a:t>
            </a:r>
          </a:p>
          <a:p>
            <a:r>
              <a:rPr lang="en-US" altLang="zh-CN" sz="1200" kern="1200" dirty="0" smtClean="0">
                <a:solidFill>
                  <a:schemeClr val="tx1"/>
                </a:solidFill>
                <a:latin typeface="Arial" charset="0"/>
                <a:ea typeface="+mn-ea"/>
                <a:cs typeface="+mn-cs"/>
              </a:rPr>
              <a:t>        Dim oiMateDef2 As </a:t>
            </a:r>
            <a:r>
              <a:rPr lang="en-US" altLang="zh-CN" sz="1200" kern="1200" dirty="0" err="1" smtClean="0">
                <a:solidFill>
                  <a:schemeClr val="tx1"/>
                </a:solidFill>
                <a:latin typeface="Arial" charset="0"/>
                <a:ea typeface="+mn-ea"/>
                <a:cs typeface="+mn-cs"/>
              </a:rPr>
              <a:t>iMateDefinition</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Dim </a:t>
            </a:r>
            <a:r>
              <a:rPr lang="en-US" altLang="zh-CN" sz="1200" kern="1200" dirty="0" err="1" smtClean="0">
                <a:solidFill>
                  <a:schemeClr val="tx1"/>
                </a:solidFill>
                <a:latin typeface="Arial" charset="0"/>
                <a:ea typeface="+mn-ea"/>
                <a:cs typeface="+mn-cs"/>
              </a:rPr>
              <a:t>bFoundDefinition</a:t>
            </a:r>
            <a:r>
              <a:rPr lang="en-US" altLang="zh-CN" sz="1200" kern="1200" dirty="0" smtClean="0">
                <a:solidFill>
                  <a:schemeClr val="tx1"/>
                </a:solidFill>
                <a:latin typeface="Arial" charset="0"/>
                <a:ea typeface="+mn-ea"/>
                <a:cs typeface="+mn-cs"/>
              </a:rPr>
              <a:t> As Boolean</a:t>
            </a:r>
          </a:p>
          <a:p>
            <a:r>
              <a:rPr lang="en-US" altLang="zh-CN" sz="1200" kern="1200" dirty="0" smtClean="0">
                <a:solidFill>
                  <a:schemeClr val="tx1"/>
                </a:solidFill>
                <a:latin typeface="Arial" charset="0"/>
                <a:ea typeface="+mn-ea"/>
                <a:cs typeface="+mn-cs"/>
              </a:rPr>
              <a:t>        For Each oiMateDef2 In oOcc2.iMateDefinitions</a:t>
            </a:r>
          </a:p>
          <a:p>
            <a:r>
              <a:rPr lang="en-US" altLang="zh-CN" sz="1200" kern="1200" dirty="0" smtClean="0">
                <a:solidFill>
                  <a:schemeClr val="tx1"/>
                </a:solidFill>
                <a:latin typeface="Arial" charset="0"/>
                <a:ea typeface="+mn-ea"/>
                <a:cs typeface="+mn-cs"/>
              </a:rPr>
              <a:t>            If oiMateDef2.Name = "iMate:1" Then</a:t>
            </a: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bFoundDefinition</a:t>
            </a:r>
            <a:r>
              <a:rPr lang="en-US" altLang="zh-CN" sz="1200" kern="1200" dirty="0" smtClean="0">
                <a:solidFill>
                  <a:schemeClr val="tx1"/>
                </a:solidFill>
                <a:latin typeface="Arial" charset="0"/>
                <a:ea typeface="+mn-ea"/>
                <a:cs typeface="+mn-cs"/>
              </a:rPr>
              <a:t> = True</a:t>
            </a:r>
          </a:p>
          <a:p>
            <a:r>
              <a:rPr lang="en-US" altLang="zh-CN" sz="1200" kern="1200" dirty="0" smtClean="0">
                <a:solidFill>
                  <a:schemeClr val="tx1"/>
                </a:solidFill>
                <a:latin typeface="Arial" charset="0"/>
                <a:ea typeface="+mn-ea"/>
                <a:cs typeface="+mn-cs"/>
              </a:rPr>
              <a:t>                Exit For</a:t>
            </a:r>
          </a:p>
          <a:p>
            <a:r>
              <a:rPr lang="en-US" altLang="zh-CN" sz="1200" kern="1200" dirty="0" smtClean="0">
                <a:solidFill>
                  <a:schemeClr val="tx1"/>
                </a:solidFill>
                <a:latin typeface="Arial" charset="0"/>
                <a:ea typeface="+mn-ea"/>
                <a:cs typeface="+mn-cs"/>
              </a:rPr>
              <a:t>            End If</a:t>
            </a:r>
          </a:p>
          <a:p>
            <a:r>
              <a:rPr lang="en-US" altLang="zh-CN" sz="1200" kern="1200" dirty="0" smtClean="0">
                <a:solidFill>
                  <a:schemeClr val="tx1"/>
                </a:solidFill>
                <a:latin typeface="Arial" charset="0"/>
                <a:ea typeface="+mn-ea"/>
                <a:cs typeface="+mn-cs"/>
              </a:rPr>
              <a:t>        Next</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If Not </a:t>
            </a:r>
            <a:r>
              <a:rPr lang="en-US" altLang="zh-CN" sz="1200" kern="1200" dirty="0" err="1" smtClean="0">
                <a:solidFill>
                  <a:schemeClr val="tx1"/>
                </a:solidFill>
                <a:latin typeface="Arial" charset="0"/>
                <a:ea typeface="+mn-ea"/>
                <a:cs typeface="+mn-cs"/>
              </a:rPr>
              <a:t>bFoundDefinition</a:t>
            </a:r>
            <a:r>
              <a:rPr lang="en-US" altLang="zh-CN" sz="1200" kern="1200" dirty="0" smtClean="0">
                <a:solidFill>
                  <a:schemeClr val="tx1"/>
                </a:solidFill>
                <a:latin typeface="Arial" charset="0"/>
                <a:ea typeface="+mn-ea"/>
                <a:cs typeface="+mn-cs"/>
              </a:rPr>
              <a:t> Then</a:t>
            </a: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MsgBox</a:t>
            </a:r>
            <a:r>
              <a:rPr lang="en-US" altLang="zh-CN" sz="1200" kern="1200" dirty="0" smtClean="0">
                <a:solidFill>
                  <a:schemeClr val="tx1"/>
                </a:solidFill>
                <a:latin typeface="Arial" charset="0"/>
                <a:ea typeface="+mn-ea"/>
                <a:cs typeface="+mn-cs"/>
              </a:rPr>
              <a:t>("An </a:t>
            </a:r>
            <a:r>
              <a:rPr lang="en-US" altLang="zh-CN" sz="1200" kern="1200" dirty="0" err="1" smtClean="0">
                <a:solidFill>
                  <a:schemeClr val="tx1"/>
                </a:solidFill>
                <a:latin typeface="Arial" charset="0"/>
                <a:ea typeface="+mn-ea"/>
                <a:cs typeface="+mn-cs"/>
              </a:rPr>
              <a:t>iMate</a:t>
            </a:r>
            <a:r>
              <a:rPr lang="en-US" altLang="zh-CN" sz="1200" kern="1200" dirty="0" smtClean="0">
                <a:solidFill>
                  <a:schemeClr val="tx1"/>
                </a:solidFill>
                <a:latin typeface="Arial" charset="0"/>
                <a:ea typeface="+mn-ea"/>
                <a:cs typeface="+mn-cs"/>
              </a:rPr>
              <a:t> definition named ""iMate:1"" does not exist in " &amp; oOcc2.Name)</a:t>
            </a:r>
          </a:p>
          <a:p>
            <a:r>
              <a:rPr lang="en-US" altLang="zh-CN" sz="1200" kern="1200" dirty="0" smtClean="0">
                <a:solidFill>
                  <a:schemeClr val="tx1"/>
                </a:solidFill>
                <a:latin typeface="Arial" charset="0"/>
                <a:ea typeface="+mn-ea"/>
                <a:cs typeface="+mn-cs"/>
              </a:rPr>
              <a:t>            Exit Sub</a:t>
            </a:r>
          </a:p>
          <a:p>
            <a:r>
              <a:rPr lang="en-US" altLang="zh-CN" sz="1200" kern="1200" dirty="0" smtClean="0">
                <a:solidFill>
                  <a:schemeClr val="tx1"/>
                </a:solidFill>
                <a:latin typeface="Arial" charset="0"/>
                <a:ea typeface="+mn-ea"/>
                <a:cs typeface="+mn-cs"/>
              </a:rPr>
              <a:t>        End If</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 Create an </a:t>
            </a:r>
            <a:r>
              <a:rPr lang="en-US" altLang="zh-CN" sz="1200" kern="1200" dirty="0" err="1" smtClean="0">
                <a:solidFill>
                  <a:schemeClr val="tx1"/>
                </a:solidFill>
                <a:latin typeface="Arial" charset="0"/>
                <a:ea typeface="+mn-ea"/>
                <a:cs typeface="+mn-cs"/>
              </a:rPr>
              <a:t>iMate</a:t>
            </a:r>
            <a:r>
              <a:rPr lang="en-US" altLang="zh-CN" sz="1200" kern="1200" dirty="0" smtClean="0">
                <a:solidFill>
                  <a:schemeClr val="tx1"/>
                </a:solidFill>
                <a:latin typeface="Arial" charset="0"/>
                <a:ea typeface="+mn-ea"/>
                <a:cs typeface="+mn-cs"/>
              </a:rPr>
              <a:t> result using the two definitions.</a:t>
            </a:r>
          </a:p>
          <a:p>
            <a:r>
              <a:rPr lang="en-US" altLang="zh-CN" sz="1200" kern="1200" dirty="0" smtClean="0">
                <a:solidFill>
                  <a:schemeClr val="tx1"/>
                </a:solidFill>
                <a:latin typeface="Arial" charset="0"/>
                <a:ea typeface="+mn-ea"/>
                <a:cs typeface="+mn-cs"/>
              </a:rPr>
              <a:t>        Dim </a:t>
            </a:r>
            <a:r>
              <a:rPr lang="en-US" altLang="zh-CN" sz="1200" kern="1200" dirty="0" err="1" smtClean="0">
                <a:solidFill>
                  <a:schemeClr val="tx1"/>
                </a:solidFill>
                <a:latin typeface="Arial" charset="0"/>
                <a:ea typeface="+mn-ea"/>
                <a:cs typeface="+mn-cs"/>
              </a:rPr>
              <a:t>oiMateResult</a:t>
            </a:r>
            <a:r>
              <a:rPr lang="en-US" altLang="zh-CN" sz="1200" kern="1200" dirty="0" smtClean="0">
                <a:solidFill>
                  <a:schemeClr val="tx1"/>
                </a:solidFill>
                <a:latin typeface="Arial" charset="0"/>
                <a:ea typeface="+mn-ea"/>
                <a:cs typeface="+mn-cs"/>
              </a:rPr>
              <a:t> As </a:t>
            </a:r>
            <a:r>
              <a:rPr lang="en-US" altLang="zh-CN" sz="1200" kern="1200" dirty="0" err="1" smtClean="0">
                <a:solidFill>
                  <a:schemeClr val="tx1"/>
                </a:solidFill>
                <a:latin typeface="Arial" charset="0"/>
                <a:ea typeface="+mn-ea"/>
                <a:cs typeface="+mn-cs"/>
              </a:rPr>
              <a:t>iMateResult</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oiMateResult</a:t>
            </a:r>
            <a:r>
              <a:rPr lang="en-US" altLang="zh-CN" sz="1200" kern="1200" dirty="0" smtClean="0">
                <a:solidFill>
                  <a:schemeClr val="tx1"/>
                </a:solidFill>
                <a:latin typeface="Arial" charset="0"/>
                <a:ea typeface="+mn-ea"/>
                <a:cs typeface="+mn-cs"/>
              </a:rPr>
              <a:t> = </a:t>
            </a:r>
            <a:r>
              <a:rPr lang="en-US" altLang="zh-CN" sz="1200" kern="1200" dirty="0" err="1" smtClean="0">
                <a:solidFill>
                  <a:schemeClr val="tx1"/>
                </a:solidFill>
                <a:latin typeface="Arial" charset="0"/>
                <a:ea typeface="+mn-ea"/>
                <a:cs typeface="+mn-cs"/>
              </a:rPr>
              <a:t>oAsmCompDef.iMateResults.AddByTwoiMates</a:t>
            </a:r>
            <a:r>
              <a:rPr lang="en-US" altLang="zh-CN" sz="1200" kern="1200" dirty="0" smtClean="0">
                <a:solidFill>
                  <a:schemeClr val="tx1"/>
                </a:solidFill>
                <a:latin typeface="Arial" charset="0"/>
                <a:ea typeface="+mn-ea"/>
                <a:cs typeface="+mn-cs"/>
              </a:rPr>
              <a:t>(oiMateDef1, oiMateDef2)</a:t>
            </a: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spcAft>
                <a:spcPts val="0"/>
              </a:spcAft>
              <a:buNone/>
            </a:pPr>
            <a:r>
              <a:rPr lang="en-US" altLang="zh-CN" sz="1200" b="1" dirty="0" smtClean="0">
                <a:latin typeface="Arial Narrow" pitchFamily="34" charset="0"/>
              </a:rPr>
              <a:t>Public Sub </a:t>
            </a:r>
            <a:r>
              <a:rPr lang="en-US" altLang="zh-CN" sz="1200" b="1" dirty="0" err="1" smtClean="0">
                <a:latin typeface="Arial Narrow" pitchFamily="34" charset="0"/>
              </a:rPr>
              <a:t>AssemblyFeature</a:t>
            </a:r>
            <a:r>
              <a:rPr lang="en-US" altLang="zh-CN" sz="1200" b="1" dirty="0" smtClean="0">
                <a:latin typeface="Arial Narrow" pitchFamily="34" charset="0"/>
              </a:rPr>
              <a:t>()</a:t>
            </a:r>
          </a:p>
          <a:p>
            <a:pPr eaLnBrk="1" hangingPunct="1">
              <a:lnSpc>
                <a:spcPct val="80000"/>
              </a:lnSpc>
              <a:spcAft>
                <a:spcPts val="0"/>
              </a:spcAft>
              <a:buNone/>
            </a:pP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Dim </a:t>
            </a:r>
            <a:r>
              <a:rPr lang="en-US" altLang="zh-CN" sz="1200" b="1" dirty="0" err="1" smtClean="0">
                <a:latin typeface="Arial Narrow" pitchFamily="34" charset="0"/>
              </a:rPr>
              <a:t>oAsmDef</a:t>
            </a:r>
            <a:r>
              <a:rPr lang="en-US" altLang="zh-CN" sz="1200" b="1" dirty="0" smtClean="0">
                <a:latin typeface="Arial Narrow" pitchFamily="34" charset="0"/>
              </a:rPr>
              <a:t> As </a:t>
            </a:r>
            <a:r>
              <a:rPr lang="en-US" altLang="zh-CN" sz="1200" b="1" dirty="0" err="1" smtClean="0">
                <a:latin typeface="Arial Narrow" pitchFamily="34" charset="0"/>
              </a:rPr>
              <a:t>AssemblyComponentDefinition</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Set </a:t>
            </a:r>
            <a:r>
              <a:rPr lang="en-US" altLang="zh-CN" sz="1200" b="1" dirty="0" err="1" smtClean="0">
                <a:latin typeface="Arial Narrow" pitchFamily="34" charset="0"/>
              </a:rPr>
              <a:t>oAsmDef</a:t>
            </a:r>
            <a:r>
              <a:rPr lang="en-US" altLang="zh-CN" sz="1200" b="1" dirty="0" smtClean="0">
                <a:latin typeface="Arial Narrow" pitchFamily="34" charset="0"/>
              </a:rPr>
              <a:t> = </a:t>
            </a:r>
            <a:r>
              <a:rPr lang="en-US" altLang="zh-CN" sz="1200" b="1" dirty="0" err="1" smtClean="0">
                <a:latin typeface="Arial Narrow" pitchFamily="34" charset="0"/>
              </a:rPr>
              <a:t>ThisApplication.ActiveDocument.ComponentDefinition</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a:t>
            </a:r>
          </a:p>
          <a:p>
            <a:pPr eaLnBrk="1" hangingPunct="1">
              <a:lnSpc>
                <a:spcPct val="80000"/>
              </a:lnSpc>
              <a:spcAft>
                <a:spcPts val="0"/>
              </a:spcAft>
              <a:buNone/>
            </a:pPr>
            <a:r>
              <a:rPr lang="en-US" altLang="zh-CN" sz="1200" b="1" dirty="0" smtClean="0">
                <a:solidFill>
                  <a:schemeClr val="accent1"/>
                </a:solidFill>
                <a:latin typeface="Arial Narrow" pitchFamily="34" charset="0"/>
              </a:rPr>
              <a:t>    ' Create a sketch on the XY </a:t>
            </a:r>
            <a:r>
              <a:rPr lang="en-US" altLang="zh-CN" sz="1200" b="1" dirty="0" err="1" smtClean="0">
                <a:solidFill>
                  <a:schemeClr val="accent1"/>
                </a:solidFill>
                <a:latin typeface="Arial Narrow" pitchFamily="34" charset="0"/>
              </a:rPr>
              <a:t>workplane</a:t>
            </a:r>
            <a:r>
              <a:rPr lang="en-US" altLang="zh-CN" sz="1200" b="1" dirty="0" smtClean="0">
                <a:solidFill>
                  <a:schemeClr val="accent1"/>
                </a:solidFill>
                <a:latin typeface="Arial Narrow" pitchFamily="34" charset="0"/>
              </a:rPr>
              <a:t>.</a:t>
            </a:r>
          </a:p>
          <a:p>
            <a:pPr eaLnBrk="1" hangingPunct="1">
              <a:lnSpc>
                <a:spcPct val="80000"/>
              </a:lnSpc>
              <a:spcAft>
                <a:spcPts val="0"/>
              </a:spcAft>
              <a:buNone/>
            </a:pPr>
            <a:r>
              <a:rPr lang="en-US" altLang="zh-CN" sz="1200" b="1" dirty="0" smtClean="0">
                <a:latin typeface="Arial Narrow" pitchFamily="34" charset="0"/>
              </a:rPr>
              <a:t>    Dim </a:t>
            </a:r>
            <a:r>
              <a:rPr lang="en-US" altLang="zh-CN" sz="1200" b="1" dirty="0" err="1" smtClean="0">
                <a:latin typeface="Arial Narrow" pitchFamily="34" charset="0"/>
              </a:rPr>
              <a:t>oSketch</a:t>
            </a:r>
            <a:r>
              <a:rPr lang="en-US" altLang="zh-CN" sz="1200" b="1" dirty="0" smtClean="0">
                <a:latin typeface="Arial Narrow" pitchFamily="34" charset="0"/>
              </a:rPr>
              <a:t> As </a:t>
            </a:r>
            <a:r>
              <a:rPr lang="en-US" altLang="zh-CN" sz="1200" b="1" dirty="0" err="1" smtClean="0">
                <a:latin typeface="Arial Narrow" pitchFamily="34" charset="0"/>
              </a:rPr>
              <a:t>PlanarSketch</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Set </a:t>
            </a:r>
            <a:r>
              <a:rPr lang="en-US" altLang="zh-CN" sz="1200" b="1" dirty="0" err="1" smtClean="0">
                <a:latin typeface="Arial Narrow" pitchFamily="34" charset="0"/>
              </a:rPr>
              <a:t>oSketch</a:t>
            </a:r>
            <a:r>
              <a:rPr lang="en-US" altLang="zh-CN" sz="1200" b="1" dirty="0" smtClean="0">
                <a:latin typeface="Arial Narrow" pitchFamily="34" charset="0"/>
              </a:rPr>
              <a:t> = </a:t>
            </a:r>
            <a:r>
              <a:rPr lang="en-US" altLang="zh-CN" sz="1200" b="1" dirty="0" err="1" smtClean="0">
                <a:latin typeface="Arial Narrow" pitchFamily="34" charset="0"/>
              </a:rPr>
              <a:t>oAsmDef.Sketches.Add</a:t>
            </a:r>
            <a:r>
              <a:rPr lang="en-US" altLang="zh-CN" sz="1200" b="1" dirty="0" smtClean="0">
                <a:latin typeface="Arial Narrow" pitchFamily="34" charset="0"/>
              </a:rPr>
              <a:t>(</a:t>
            </a:r>
            <a:r>
              <a:rPr lang="en-US" altLang="zh-CN" sz="1200" b="1" dirty="0" err="1" smtClean="0">
                <a:latin typeface="Arial Narrow" pitchFamily="34" charset="0"/>
              </a:rPr>
              <a:t>oAsmDef.WorkPlanes.Item</a:t>
            </a:r>
            <a:r>
              <a:rPr lang="en-US" altLang="zh-CN" sz="1200" b="1" dirty="0" smtClean="0">
                <a:latin typeface="Arial Narrow" pitchFamily="34" charset="0"/>
              </a:rPr>
              <a:t>(3))</a:t>
            </a:r>
          </a:p>
          <a:p>
            <a:pPr eaLnBrk="1" hangingPunct="1">
              <a:lnSpc>
                <a:spcPct val="80000"/>
              </a:lnSpc>
              <a:spcAft>
                <a:spcPts val="0"/>
              </a:spcAft>
              <a:buNone/>
            </a:pPr>
            <a:r>
              <a:rPr lang="en-US" altLang="zh-CN" sz="1200" b="1" dirty="0" smtClean="0">
                <a:latin typeface="Arial Narrow" pitchFamily="34" charset="0"/>
              </a:rPr>
              <a:t>    </a:t>
            </a:r>
          </a:p>
          <a:p>
            <a:pPr eaLnBrk="1" hangingPunct="1">
              <a:lnSpc>
                <a:spcPct val="80000"/>
              </a:lnSpc>
              <a:spcAft>
                <a:spcPts val="0"/>
              </a:spcAft>
              <a:buNone/>
            </a:pPr>
            <a:r>
              <a:rPr lang="en-US" altLang="zh-CN" sz="1200" b="1" dirty="0" smtClean="0">
                <a:solidFill>
                  <a:schemeClr val="accent1"/>
                </a:solidFill>
                <a:latin typeface="Arial Narrow" pitchFamily="34" charset="0"/>
              </a:rPr>
              <a:t>    ' Draw a rectangle.</a:t>
            </a:r>
          </a:p>
          <a:p>
            <a:pPr eaLnBrk="1" hangingPunct="1">
              <a:lnSpc>
                <a:spcPct val="80000"/>
              </a:lnSpc>
              <a:spcAft>
                <a:spcPts val="0"/>
              </a:spcAft>
              <a:buNone/>
            </a:pPr>
            <a:r>
              <a:rPr lang="en-US" altLang="zh-CN" sz="1200" b="1" dirty="0" smtClean="0">
                <a:latin typeface="Arial Narrow" pitchFamily="34" charset="0"/>
              </a:rPr>
              <a:t>    Call </a:t>
            </a:r>
            <a:r>
              <a:rPr lang="en-US" altLang="zh-CN" sz="1200" b="1" dirty="0" err="1" smtClean="0">
                <a:latin typeface="Arial Narrow" pitchFamily="34" charset="0"/>
              </a:rPr>
              <a:t>oSketch.SketchLines.AddAsTwoPointRectangle</a:t>
            </a:r>
            <a:r>
              <a:rPr lang="en-US" altLang="zh-CN" sz="1200" b="1" dirty="0" smtClean="0">
                <a:latin typeface="Arial Narrow" pitchFamily="34" charset="0"/>
              </a:rPr>
              <a:t>(oTG.CreatePoint2d(0.1, 0.1), _</a:t>
            </a:r>
          </a:p>
          <a:p>
            <a:pPr eaLnBrk="1" hangingPunct="1">
              <a:lnSpc>
                <a:spcPct val="80000"/>
              </a:lnSpc>
              <a:spcAft>
                <a:spcPts val="0"/>
              </a:spcAft>
              <a:buNone/>
            </a:pPr>
            <a:r>
              <a:rPr lang="en-US" altLang="zh-CN" sz="1200" b="1" dirty="0" smtClean="0">
                <a:latin typeface="Arial Narrow" pitchFamily="34" charset="0"/>
              </a:rPr>
              <a:t>                                                    oTG.CreatePoint2d(1, 0.5))</a:t>
            </a:r>
          </a:p>
          <a:p>
            <a:pPr eaLnBrk="1" hangingPunct="1">
              <a:lnSpc>
                <a:spcPct val="80000"/>
              </a:lnSpc>
              <a:spcAft>
                <a:spcPts val="0"/>
              </a:spcAft>
              <a:buNone/>
            </a:pPr>
            <a:r>
              <a:rPr lang="en-US" altLang="zh-CN" sz="1200" b="1" dirty="0" smtClean="0">
                <a:solidFill>
                  <a:schemeClr val="accent1"/>
                </a:solidFill>
                <a:latin typeface="Arial Narrow" pitchFamily="34" charset="0"/>
              </a:rPr>
              <a:t>    ' Create a profile</a:t>
            </a:r>
          </a:p>
          <a:p>
            <a:pPr eaLnBrk="1" hangingPunct="1">
              <a:lnSpc>
                <a:spcPct val="80000"/>
              </a:lnSpc>
              <a:spcAft>
                <a:spcPts val="0"/>
              </a:spcAft>
              <a:buNone/>
            </a:pPr>
            <a:r>
              <a:rPr lang="en-US" altLang="zh-CN" sz="1200" b="1" dirty="0" smtClean="0">
                <a:latin typeface="Arial Narrow" pitchFamily="34" charset="0"/>
              </a:rPr>
              <a:t>    Dim </a:t>
            </a:r>
            <a:r>
              <a:rPr lang="en-US" altLang="zh-CN" sz="1200" b="1" dirty="0" err="1" smtClean="0">
                <a:latin typeface="Arial Narrow" pitchFamily="34" charset="0"/>
              </a:rPr>
              <a:t>oProfile</a:t>
            </a:r>
            <a:r>
              <a:rPr lang="en-US" altLang="zh-CN" sz="1200" b="1" dirty="0" smtClean="0">
                <a:latin typeface="Arial Narrow" pitchFamily="34" charset="0"/>
              </a:rPr>
              <a:t> As Profile</a:t>
            </a:r>
          </a:p>
          <a:p>
            <a:pPr eaLnBrk="1" hangingPunct="1">
              <a:lnSpc>
                <a:spcPct val="80000"/>
              </a:lnSpc>
              <a:spcAft>
                <a:spcPts val="0"/>
              </a:spcAft>
              <a:buNone/>
            </a:pPr>
            <a:r>
              <a:rPr lang="en-US" altLang="zh-CN" sz="1200" b="1" dirty="0" smtClean="0">
                <a:latin typeface="Arial Narrow" pitchFamily="34" charset="0"/>
              </a:rPr>
              <a:t>    Set </a:t>
            </a:r>
            <a:r>
              <a:rPr lang="en-US" altLang="zh-CN" sz="1200" b="1" dirty="0" err="1" smtClean="0">
                <a:latin typeface="Arial Narrow" pitchFamily="34" charset="0"/>
              </a:rPr>
              <a:t>oProfile</a:t>
            </a:r>
            <a:r>
              <a:rPr lang="en-US" altLang="zh-CN" sz="1200" b="1" dirty="0" smtClean="0">
                <a:latin typeface="Arial Narrow" pitchFamily="34" charset="0"/>
              </a:rPr>
              <a:t> = </a:t>
            </a:r>
            <a:r>
              <a:rPr lang="en-US" altLang="zh-CN" sz="1200" b="1" dirty="0" err="1" smtClean="0">
                <a:latin typeface="Arial Narrow" pitchFamily="34" charset="0"/>
              </a:rPr>
              <a:t>oSketch.Profiles.AddForSolid</a:t>
            </a: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    </a:t>
            </a:r>
          </a:p>
          <a:p>
            <a:pPr eaLnBrk="1" hangingPunct="1">
              <a:lnSpc>
                <a:spcPct val="80000"/>
              </a:lnSpc>
              <a:spcAft>
                <a:spcPts val="0"/>
              </a:spcAft>
              <a:buNone/>
            </a:pPr>
            <a:r>
              <a:rPr lang="en-US" altLang="zh-CN" sz="1200" b="1" dirty="0" smtClean="0">
                <a:solidFill>
                  <a:schemeClr val="accent1"/>
                </a:solidFill>
                <a:latin typeface="Arial Narrow" pitchFamily="34" charset="0"/>
              </a:rPr>
              <a:t>    ' Create the extrusion.</a:t>
            </a:r>
          </a:p>
          <a:p>
            <a:pPr eaLnBrk="1" hangingPunct="1">
              <a:lnSpc>
                <a:spcPct val="80000"/>
              </a:lnSpc>
              <a:spcAft>
                <a:spcPts val="0"/>
              </a:spcAft>
              <a:buNone/>
            </a:pPr>
            <a:r>
              <a:rPr lang="en-US" altLang="zh-CN" sz="1200" b="1" dirty="0" smtClean="0">
                <a:latin typeface="Arial Narrow" pitchFamily="34" charset="0"/>
              </a:rPr>
              <a:t>    Call </a:t>
            </a:r>
            <a:r>
              <a:rPr lang="en-US" altLang="zh-CN" sz="1200" b="1" dirty="0" err="1" smtClean="0">
                <a:latin typeface="Arial Narrow" pitchFamily="34" charset="0"/>
              </a:rPr>
              <a:t>oAsmDef.Features.ExtrudeFeatures.AddByThroughAllExtent</a:t>
            </a:r>
            <a:r>
              <a:rPr lang="en-US" altLang="zh-CN" sz="1200" b="1" dirty="0" smtClean="0">
                <a:latin typeface="Arial Narrow" pitchFamily="34" charset="0"/>
              </a:rPr>
              <a:t>(</a:t>
            </a:r>
            <a:r>
              <a:rPr lang="en-US" altLang="zh-CN" sz="1200" b="1" dirty="0" err="1" smtClean="0">
                <a:latin typeface="Arial Narrow" pitchFamily="34" charset="0"/>
              </a:rPr>
              <a:t>oProfile</a:t>
            </a:r>
            <a:r>
              <a:rPr lang="en-US" altLang="zh-CN" sz="1200" b="1" dirty="0" smtClean="0">
                <a:latin typeface="Arial Narrow" pitchFamily="34" charset="0"/>
              </a:rPr>
              <a:t>, _</a:t>
            </a:r>
          </a:p>
          <a:p>
            <a:pPr eaLnBrk="1" hangingPunct="1">
              <a:lnSpc>
                <a:spcPct val="80000"/>
              </a:lnSpc>
              <a:spcAft>
                <a:spcPts val="0"/>
              </a:spcAft>
              <a:buNone/>
            </a:pPr>
            <a:r>
              <a:rPr lang="en-US" altLang="zh-CN" sz="1200" b="1" dirty="0" smtClean="0">
                <a:latin typeface="Arial Narrow" pitchFamily="34" charset="0"/>
              </a:rPr>
              <a:t>                                        </a:t>
            </a:r>
            <a:r>
              <a:rPr lang="en-US" altLang="zh-CN" sz="1200" b="1" dirty="0" err="1" smtClean="0">
                <a:latin typeface="Arial Narrow" pitchFamily="34" charset="0"/>
              </a:rPr>
              <a:t>kPositiveExtentDirection</a:t>
            </a:r>
            <a:r>
              <a:rPr lang="en-US" altLang="zh-CN" sz="1200" b="1" dirty="0" smtClean="0">
                <a:latin typeface="Arial Narrow" pitchFamily="34" charset="0"/>
              </a:rPr>
              <a:t>, </a:t>
            </a:r>
            <a:r>
              <a:rPr lang="en-US" altLang="zh-CN" sz="1200" b="1" dirty="0" err="1" smtClean="0">
                <a:latin typeface="Arial Narrow" pitchFamily="34" charset="0"/>
              </a:rPr>
              <a:t>kCutOperation</a:t>
            </a:r>
            <a:r>
              <a:rPr lang="en-US" altLang="zh-CN" sz="1200" b="1" dirty="0" smtClean="0">
                <a:latin typeface="Arial Narrow" pitchFamily="34" charset="0"/>
              </a:rPr>
              <a:t>)</a:t>
            </a:r>
          </a:p>
          <a:p>
            <a:pPr eaLnBrk="1" hangingPunct="1">
              <a:lnSpc>
                <a:spcPct val="80000"/>
              </a:lnSpc>
              <a:spcAft>
                <a:spcPts val="0"/>
              </a:spcAft>
              <a:buNone/>
            </a:pPr>
            <a:endParaRPr lang="en-US" altLang="zh-CN" sz="1200" b="1" dirty="0" smtClean="0">
              <a:latin typeface="Arial Narrow" pitchFamily="34" charset="0"/>
            </a:endParaRPr>
          </a:p>
          <a:p>
            <a:pPr eaLnBrk="1" hangingPunct="1">
              <a:lnSpc>
                <a:spcPct val="80000"/>
              </a:lnSpc>
              <a:spcAft>
                <a:spcPts val="0"/>
              </a:spcAft>
              <a:buNone/>
            </a:pPr>
            <a:r>
              <a:rPr lang="en-US" altLang="zh-CN" sz="1200" b="1" dirty="0" smtClean="0">
                <a:latin typeface="Arial Narrow" pitchFamily="34" charset="0"/>
              </a:rPr>
              <a:t>End Sub</a:t>
            </a:r>
          </a:p>
          <a:p>
            <a:pPr>
              <a:spcAft>
                <a:spcPts val="0"/>
              </a:spcAft>
            </a:pPr>
            <a:endParaRPr lang="en-US" altLang="zh-CN" sz="1200" b="1" dirty="0" smtClean="0">
              <a:latin typeface="Arial Narrow"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January 2009</a:t>
            </a:r>
            <a:endParaRPr lang="en-US" sz="800"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u2009_crop3.png"/>
          <p:cNvPicPr>
            <a:picLocks noChangeAspect="1"/>
          </p:cNvPicPr>
          <p:nvPr/>
        </p:nvPicPr>
        <p:blipFill>
          <a:blip r:embed="rId3" cstate="print"/>
          <a:stretch>
            <a:fillRect/>
          </a:stretch>
        </p:blipFill>
        <p:spPr>
          <a:xfrm>
            <a:off x="2" y="1"/>
            <a:ext cx="9143997" cy="6857999"/>
          </a:xfrm>
          <a:prstGeom prst="rect">
            <a:avLst/>
          </a:prstGeom>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5" name="TextBox 4"/>
          <p:cNvSpPr txBox="1"/>
          <p:nvPr/>
        </p:nvSpPr>
        <p:spPr>
          <a:xfrm>
            <a:off x="0" y="2528593"/>
            <a:ext cx="9144000" cy="2308324"/>
          </a:xfrm>
          <a:prstGeom prst="rect">
            <a:avLst/>
          </a:prstGeom>
          <a:solidFill>
            <a:schemeClr val="bg1">
              <a:alpha val="50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en-US" dirty="0"/>
          </a:p>
        </p:txBody>
      </p:sp>
      <p:sp>
        <p:nvSpPr>
          <p:cNvPr id="6" name="Rectangle 3"/>
          <p:cNvSpPr>
            <a:spLocks noGrp="1" noChangeArrowheads="1"/>
          </p:cNvSpPr>
          <p:nvPr/>
        </p:nvSpPr>
        <p:spPr bwMode="auto">
          <a:xfrm>
            <a:off x="287705" y="2351820"/>
            <a:ext cx="8059126"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Assembly Document – Advanced topics</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95" y="15222"/>
            <a:ext cx="8062912" cy="1011145"/>
          </a:xfrm>
        </p:spPr>
        <p:txBody>
          <a:bodyPr/>
          <a:lstStyle/>
          <a:p>
            <a:r>
              <a:rPr lang="en-US" dirty="0" smtClean="0"/>
              <a:t>Assembly Features</a:t>
            </a:r>
            <a:endParaRPr lang="en-US" dirty="0"/>
          </a:p>
        </p:txBody>
      </p:sp>
      <p:sp>
        <p:nvSpPr>
          <p:cNvPr id="3" name="Content Placeholder 2"/>
          <p:cNvSpPr>
            <a:spLocks noGrp="1"/>
          </p:cNvSpPr>
          <p:nvPr>
            <p:ph idx="1"/>
          </p:nvPr>
        </p:nvSpPr>
        <p:spPr>
          <a:xfrm>
            <a:off x="119789" y="1138147"/>
            <a:ext cx="5263973" cy="4890760"/>
          </a:xfrm>
        </p:spPr>
        <p:txBody>
          <a:bodyPr/>
          <a:lstStyle/>
          <a:p>
            <a:pPr eaLnBrk="1" hangingPunct="1">
              <a:lnSpc>
                <a:spcPct val="90000"/>
              </a:lnSpc>
            </a:pPr>
            <a:r>
              <a:rPr lang="en-US" sz="2300" dirty="0" smtClean="0"/>
              <a:t>Assembly features only exist in an assembly: only impacts the part as it exists in the assembly. The original part is unchanged.</a:t>
            </a:r>
          </a:p>
          <a:p>
            <a:pPr eaLnBrk="1" hangingPunct="1">
              <a:lnSpc>
                <a:spcPct val="90000"/>
              </a:lnSpc>
            </a:pPr>
            <a:endParaRPr lang="en-US" sz="1000" dirty="0" smtClean="0"/>
          </a:p>
          <a:p>
            <a:pPr eaLnBrk="1" hangingPunct="1">
              <a:lnSpc>
                <a:spcPct val="90000"/>
              </a:lnSpc>
            </a:pPr>
            <a:r>
              <a:rPr lang="en-US" sz="2300" dirty="0" smtClean="0"/>
              <a:t>The API reuses same </a:t>
            </a:r>
            <a:r>
              <a:rPr lang="en-US" sz="2300" b="1" dirty="0" err="1" smtClean="0"/>
              <a:t>PartFeature</a:t>
            </a:r>
            <a:r>
              <a:rPr lang="en-US" sz="2300" dirty="0" smtClean="0"/>
              <a:t> objects used in Part document.</a:t>
            </a:r>
          </a:p>
          <a:p>
            <a:pPr eaLnBrk="1" hangingPunct="1">
              <a:lnSpc>
                <a:spcPct val="90000"/>
              </a:lnSpc>
            </a:pPr>
            <a:endParaRPr lang="en-US" sz="1000" dirty="0" smtClean="0"/>
          </a:p>
          <a:p>
            <a:pPr eaLnBrk="1" hangingPunct="1">
              <a:lnSpc>
                <a:spcPct val="90000"/>
              </a:lnSpc>
            </a:pPr>
            <a:r>
              <a:rPr lang="en-US" sz="2300" dirty="0" smtClean="0"/>
              <a:t>Assembly Features have limited functionality: </a:t>
            </a:r>
            <a:r>
              <a:rPr lang="en-US" sz="2300" dirty="0" smtClean="0">
                <a:solidFill>
                  <a:srgbClr val="FF0000"/>
                </a:solidFill>
              </a:rPr>
              <a:t>can only remove material</a:t>
            </a:r>
            <a:r>
              <a:rPr lang="en-US" sz="2300" dirty="0" smtClean="0"/>
              <a:t>, not all extent types supported, not all features supported.</a:t>
            </a:r>
          </a:p>
          <a:p>
            <a:pPr eaLnBrk="1" hangingPunct="1">
              <a:lnSpc>
                <a:spcPct val="90000"/>
              </a:lnSpc>
            </a:pPr>
            <a:endParaRPr lang="en-US" sz="1000" dirty="0" smtClean="0"/>
          </a:p>
          <a:p>
            <a:pPr eaLnBrk="1" hangingPunct="1">
              <a:lnSpc>
                <a:spcPct val="90000"/>
              </a:lnSpc>
            </a:pPr>
            <a:r>
              <a:rPr lang="en-US" sz="2300" dirty="0" smtClean="0"/>
              <a:t>Use </a:t>
            </a:r>
            <a:r>
              <a:rPr lang="en-US" sz="2300" b="1" dirty="0" err="1" smtClean="0"/>
              <a:t>RemoveParticipant</a:t>
            </a:r>
            <a:r>
              <a:rPr lang="en-US" sz="2300" dirty="0" smtClean="0"/>
              <a:t> / </a:t>
            </a:r>
            <a:r>
              <a:rPr lang="en-US" sz="2300" b="1" dirty="0" err="1" smtClean="0"/>
              <a:t>AddParticipant</a:t>
            </a:r>
            <a:r>
              <a:rPr lang="en-US" sz="2300" dirty="0" smtClean="0"/>
              <a:t> methods to control which parts are involved in the feature.</a:t>
            </a:r>
          </a:p>
        </p:txBody>
      </p:sp>
      <p:pic>
        <p:nvPicPr>
          <p:cNvPr id="4" name="Picture 4"/>
          <p:cNvPicPr>
            <a:picLocks noChangeAspect="1" noChangeArrowheads="1"/>
          </p:cNvPicPr>
          <p:nvPr/>
        </p:nvPicPr>
        <p:blipFill>
          <a:blip r:embed="rId3" cstate="print"/>
          <a:srcRect/>
          <a:stretch>
            <a:fillRect/>
          </a:stretch>
        </p:blipFill>
        <p:spPr>
          <a:xfrm>
            <a:off x="5307089" y="1573332"/>
            <a:ext cx="3717346" cy="3679801"/>
          </a:xfrm>
          <a:prstGeom prst="rect">
            <a:avLst/>
          </a:prstGeo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Feature Example</a:t>
            </a:r>
            <a:endParaRPr lang="en-US" dirty="0"/>
          </a:p>
        </p:txBody>
      </p:sp>
      <p:sp>
        <p:nvSpPr>
          <p:cNvPr id="3" name="Content Placeholder 2"/>
          <p:cNvSpPr>
            <a:spLocks noGrp="1"/>
          </p:cNvSpPr>
          <p:nvPr>
            <p:ph idx="1"/>
          </p:nvPr>
        </p:nvSpPr>
        <p:spPr>
          <a:xfrm>
            <a:off x="319088" y="1360064"/>
            <a:ext cx="8062912" cy="5119688"/>
          </a:xfrm>
        </p:spPr>
        <p:txBody>
          <a:bodyPr/>
          <a:lstStyle/>
          <a:p>
            <a:pPr>
              <a:spcAft>
                <a:spcPts val="0"/>
              </a:spcAft>
            </a:pPr>
            <a:endParaRPr lang="en-US" sz="1700" b="1" dirty="0">
              <a:latin typeface="Arial Narrow" pitchFamily="34" charset="0"/>
            </a:endParaRPr>
          </a:p>
        </p:txBody>
      </p:sp>
      <p:sp>
        <p:nvSpPr>
          <p:cNvPr id="28673" name="Rectangle 1"/>
          <p:cNvSpPr>
            <a:spLocks noChangeArrowheads="1"/>
          </p:cNvSpPr>
          <p:nvPr/>
        </p:nvSpPr>
        <p:spPr bwMode="auto">
          <a:xfrm>
            <a:off x="205273" y="1102578"/>
            <a:ext cx="8322907" cy="5755422"/>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AssemblyFeature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AssemblyComponentDefinition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InvApplication.ActiveDocument.ComponentDefinition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 sketch on the XY </a:t>
            </a:r>
            <a:r>
              <a:rPr kumimoji="0" lang="en-US" altLang="zh-CN" sz="1600"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workplane</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oSketch</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PlanarSketch</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oSketch</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oAsmDef.Sketches.Add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oAsmDef.WorkPlanes.Item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TransientGeometry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InvApplication.TransientGeometry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Draw a rectangle.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oSketch.SketchLines.AddAsTwoPointRectangle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(oTG.CreatePoint2d(0.1, 0.1),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oTG.CreatePoint2d(1, 0.5))</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 profile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oProfile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Profile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oProfile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oSketch.Profiles.AddForSolid</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the extrusion.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ExtrudeDefinition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oAsmDef.Features.ExtrudeFeatures.CreateExtrudeDefinition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oProfile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PartFeatureOperationEnum</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.kCutOperation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oExtrudeDef.SetDistanceExtent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"2 cm"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PartFeatureExtentDirectionEnum</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.kSymmetricExtentDirection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oAsmDef.Features.ExtrudeFeatures.Add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33363" y="78405"/>
            <a:ext cx="8062912" cy="939800"/>
          </a:xfrm>
        </p:spPr>
        <p:txBody>
          <a:bodyPr/>
          <a:lstStyle/>
          <a:p>
            <a:r>
              <a:rPr lang="en-US" dirty="0" smtClean="0"/>
              <a:t>User‐defined Assembly Folders </a:t>
            </a:r>
            <a:br>
              <a:rPr lang="en-US" dirty="0" smtClean="0"/>
            </a:br>
            <a:endParaRPr lang="en-US" sz="2400" i="1" dirty="0" smtClean="0">
              <a:solidFill>
                <a:srgbClr val="003264"/>
              </a:solidFill>
            </a:endParaRPr>
          </a:p>
        </p:txBody>
      </p:sp>
      <p:pic>
        <p:nvPicPr>
          <p:cNvPr id="26626" name="Picture 2"/>
          <p:cNvPicPr>
            <a:picLocks noChangeAspect="1" noChangeArrowheads="1"/>
          </p:cNvPicPr>
          <p:nvPr/>
        </p:nvPicPr>
        <p:blipFill>
          <a:blip r:embed="rId3" cstate="print"/>
          <a:srcRect/>
          <a:stretch>
            <a:fillRect/>
          </a:stretch>
        </p:blipFill>
        <p:spPr bwMode="auto">
          <a:xfrm>
            <a:off x="4800894" y="1166326"/>
            <a:ext cx="2017676" cy="3237723"/>
          </a:xfrm>
          <a:prstGeom prst="rect">
            <a:avLst/>
          </a:prstGeom>
          <a:noFill/>
          <a:ln w="9525">
            <a:noFill/>
            <a:miter lim="800000"/>
            <a:headEnd/>
            <a:tailEnd/>
          </a:ln>
        </p:spPr>
      </p:pic>
      <p:pic>
        <p:nvPicPr>
          <p:cNvPr id="26625" name="Picture 1"/>
          <p:cNvPicPr>
            <a:picLocks noChangeAspect="1" noChangeArrowheads="1"/>
          </p:cNvPicPr>
          <p:nvPr/>
        </p:nvPicPr>
        <p:blipFill>
          <a:blip r:embed="rId4" cstate="print"/>
          <a:srcRect/>
          <a:stretch>
            <a:fillRect/>
          </a:stretch>
        </p:blipFill>
        <p:spPr bwMode="auto">
          <a:xfrm>
            <a:off x="6756529" y="1166327"/>
            <a:ext cx="2116883" cy="3259832"/>
          </a:xfrm>
          <a:prstGeom prst="rect">
            <a:avLst/>
          </a:prstGeom>
          <a:noFill/>
          <a:ln w="9525">
            <a:noFill/>
            <a:miter lim="800000"/>
            <a:headEnd/>
            <a:tailEnd/>
          </a:ln>
        </p:spPr>
      </p:pic>
      <p:sp>
        <p:nvSpPr>
          <p:cNvPr id="26627" name="Rectangle 3"/>
          <p:cNvSpPr>
            <a:spLocks noChangeArrowheads="1"/>
          </p:cNvSpPr>
          <p:nvPr/>
        </p:nvSpPr>
        <p:spPr bwMode="auto">
          <a:xfrm>
            <a:off x="149291" y="772927"/>
            <a:ext cx="4627984" cy="5909310"/>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AddAssemblyBrowserFolder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AssemblyComponentDefinition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oDoc.ComponentDefinition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oPane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BrowserPane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oPane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oDoc.BrowserPanes.ActivePane</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an object collection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oOccurrenceNodes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ObjectCollection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oOccurrenceNodes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InvApplication.TransientObjects.CreateObjectCollection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ComponentOccurrence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For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Each</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oDef.Occurrences</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Get the node associated with this occurrence.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oNode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BrowserNode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oNode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oPane.GetBrowserNodeFromObject</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Add the node to the collection.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oOccurrenceNodes.Add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oNode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Next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Add the folder to the browser and specify the nodes to be grouped within it.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oFolder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BrowserFolder</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oFolder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oPane.AddBrowserFolder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"My Occurrences Folder"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oOccurrenceNodes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The </a:t>
            </a:r>
            <a:r>
              <a:rPr lang="fr-FR" dirty="0" err="1" smtClean="0"/>
              <a:t>Bom</a:t>
            </a:r>
            <a:r>
              <a:rPr lang="fr-FR" dirty="0" smtClean="0"/>
              <a:t> API</a:t>
            </a:r>
            <a:endParaRPr lang="en-US" dirty="0"/>
          </a:p>
        </p:txBody>
      </p:sp>
      <p:sp>
        <p:nvSpPr>
          <p:cNvPr id="24577" name="Rectangle 1"/>
          <p:cNvSpPr>
            <a:spLocks noChangeArrowheads="1"/>
          </p:cNvSpPr>
          <p:nvPr/>
        </p:nvSpPr>
        <p:spPr bwMode="auto">
          <a:xfrm>
            <a:off x="186611" y="1748909"/>
            <a:ext cx="8182947" cy="4832092"/>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BomAccess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BOM</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oAsm.ComponentDefinition.BOM</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oBOM.StructuredViewEnabled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oBomView</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BOMView</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oBomView</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oBOM.BOMViews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"Structured"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rowIdx</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Long</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For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rowIdx</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1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To</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oBomView.BOMRows.Count</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oRow</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BOMRow</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oRow</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oBomView.BOMRows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rowIdx</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Debug</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.Print</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ItemNumber</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oRow.ItemNumber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TotalQuantity</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oRow.TotalQuantity</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ComponentDefinition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oRow.ComponentDefinitions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oDesignPropSet</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PropertySet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oDesignPropSet</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oCompDef.Document.PropertySets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"Design Tracking Properties"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 name="Content Placeholder 3" descr="bom.png"/>
          <p:cNvPicPr>
            <a:picLocks noGrp="1" noChangeAspect="1"/>
          </p:cNvPicPr>
          <p:nvPr>
            <p:ph idx="1"/>
          </p:nvPr>
        </p:nvPicPr>
        <p:blipFill>
          <a:blip r:embed="rId3" cstate="print"/>
          <a:stretch>
            <a:fillRect/>
          </a:stretch>
        </p:blipFill>
        <p:spPr>
          <a:xfrm>
            <a:off x="3982720" y="402482"/>
            <a:ext cx="5059680" cy="1914742"/>
          </a:xfrm>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endParaRPr lang="zh-CN" altLang="en-US" dirty="0"/>
          </a:p>
        </p:txBody>
      </p:sp>
      <p:sp>
        <p:nvSpPr>
          <p:cNvPr id="2" name="Title 1"/>
          <p:cNvSpPr>
            <a:spLocks noGrp="1"/>
          </p:cNvSpPr>
          <p:nvPr>
            <p:ph type="title"/>
          </p:nvPr>
        </p:nvSpPr>
        <p:spPr>
          <a:xfrm>
            <a:off x="339408" y="0"/>
            <a:ext cx="8062912" cy="1143000"/>
          </a:xfrm>
        </p:spPr>
        <p:txBody>
          <a:bodyPr/>
          <a:lstStyle/>
          <a:p>
            <a:r>
              <a:rPr lang="fr-FR" dirty="0" smtClean="0"/>
              <a:t>The </a:t>
            </a:r>
            <a:r>
              <a:rPr lang="fr-FR" dirty="0" err="1" smtClean="0"/>
              <a:t>BOMQuantity</a:t>
            </a:r>
            <a:r>
              <a:rPr lang="fr-FR" dirty="0" smtClean="0"/>
              <a:t> Object</a:t>
            </a:r>
            <a:endParaRPr lang="en-US" dirty="0"/>
          </a:p>
        </p:txBody>
      </p:sp>
      <p:sp>
        <p:nvSpPr>
          <p:cNvPr id="7" name="TextBox 6"/>
          <p:cNvSpPr txBox="1"/>
          <p:nvPr/>
        </p:nvSpPr>
        <p:spPr>
          <a:xfrm>
            <a:off x="294640" y="1229360"/>
            <a:ext cx="4460240" cy="5139869"/>
          </a:xfrm>
          <a:prstGeom prst="rect">
            <a:avLst/>
          </a:prstGeom>
          <a:noFill/>
        </p:spPr>
        <p:txBody>
          <a:bodyPr wrap="square" rtlCol="0">
            <a:spAutoFit/>
          </a:bodyPr>
          <a:lstStyle/>
          <a:p>
            <a:pPr marL="342900" indent="-342900">
              <a:buFont typeface="Arial" pitchFamily="34" charset="0"/>
              <a:buChar char="•"/>
            </a:pPr>
            <a:r>
              <a:rPr lang="en-US" b="1" i="1" u="none" dirty="0" err="1" smtClean="0"/>
              <a:t>BOMQuantity</a:t>
            </a:r>
            <a:r>
              <a:rPr lang="en-US" u="none" dirty="0" smtClean="0"/>
              <a:t> provides methods and properties allowing the BOM row unit quantity to be computed.</a:t>
            </a:r>
          </a:p>
          <a:p>
            <a:pPr marL="342900" indent="-342900">
              <a:buFont typeface="Arial" pitchFamily="34" charset="0"/>
              <a:buChar char="•"/>
            </a:pPr>
            <a:endParaRPr lang="en-US" sz="1000" u="none" dirty="0" smtClean="0"/>
          </a:p>
          <a:p>
            <a:pPr marL="342900" indent="-342900">
              <a:buFont typeface="Arial" pitchFamily="34" charset="0"/>
              <a:buChar char="•"/>
            </a:pPr>
            <a:r>
              <a:rPr lang="en-US" u="none" dirty="0" smtClean="0"/>
              <a:t>It provides programmatic access to the settings of the “Bill of Materials” Tab of Document Settings.</a:t>
            </a:r>
          </a:p>
          <a:p>
            <a:pPr marL="342900" indent="-342900">
              <a:buFont typeface="Arial" pitchFamily="34" charset="0"/>
              <a:buChar char="•"/>
            </a:pPr>
            <a:endParaRPr lang="fr-FR" sz="1000" u="none" dirty="0" smtClean="0"/>
          </a:p>
          <a:p>
            <a:pPr marL="342900" indent="-342900">
              <a:buFont typeface="Arial" pitchFamily="34" charset="0"/>
              <a:buChar char="•"/>
            </a:pPr>
            <a:r>
              <a:rPr lang="en-US" b="1" i="1" u="none" dirty="0" err="1" smtClean="0"/>
              <a:t>BOMQuantity.SetBaseQuantity</a:t>
            </a:r>
            <a:r>
              <a:rPr lang="en-US" b="1" i="1" u="none" dirty="0" smtClean="0"/>
              <a:t> </a:t>
            </a:r>
            <a:r>
              <a:rPr lang="en-US" u="none" dirty="0" smtClean="0"/>
              <a:t>Method allows to set a parameter as the Base Quantity </a:t>
            </a:r>
            <a:endParaRPr lang="fr-FR" u="none" dirty="0" smtClean="0"/>
          </a:p>
          <a:p>
            <a:pPr marL="342900" indent="-342900">
              <a:buFont typeface="Arial" pitchFamily="34" charset="0"/>
              <a:buChar char="•"/>
            </a:pPr>
            <a:endParaRPr lang="fr-FR" sz="1000" u="none" dirty="0" smtClean="0"/>
          </a:p>
          <a:p>
            <a:pPr marL="342900" indent="-342900">
              <a:buFont typeface="Arial" pitchFamily="34" charset="0"/>
              <a:buChar char="•"/>
            </a:pPr>
            <a:r>
              <a:rPr lang="en-US" u="none" dirty="0" smtClean="0"/>
              <a:t>The </a:t>
            </a:r>
            <a:r>
              <a:rPr lang="en-US" b="1" i="1" u="none" dirty="0" err="1" smtClean="0"/>
              <a:t>BOMQuantity.BaseUnits</a:t>
            </a:r>
            <a:r>
              <a:rPr lang="en-US" u="none" dirty="0" smtClean="0"/>
              <a:t> Property indicates the true unit that the component is quantified in: It can be a measure of length, volume, or mass.</a:t>
            </a:r>
          </a:p>
          <a:p>
            <a:pPr marL="342900" indent="-342900">
              <a:buFont typeface="Arial" pitchFamily="34" charset="0"/>
              <a:buChar char="•"/>
            </a:pPr>
            <a:endParaRPr lang="fr-FR" sz="1000" u="none" dirty="0" smtClean="0"/>
          </a:p>
          <a:p>
            <a:pPr marL="342900" indent="-342900">
              <a:buFont typeface="Arial" pitchFamily="34" charset="0"/>
              <a:buChar char="•"/>
            </a:pPr>
            <a:r>
              <a:rPr lang="fr-FR" u="none" dirty="0" smtClean="0"/>
              <a:t>The </a:t>
            </a:r>
            <a:r>
              <a:rPr lang="en-US" b="1" i="1" u="none" dirty="0" err="1" smtClean="0"/>
              <a:t>BOMQuantity.UnitQuantity</a:t>
            </a:r>
            <a:r>
              <a:rPr lang="en-US" b="1" i="1" u="none" dirty="0" smtClean="0"/>
              <a:t> </a:t>
            </a:r>
            <a:r>
              <a:rPr lang="en-US" u="none" dirty="0" smtClean="0"/>
              <a:t>Property returns the value derived from </a:t>
            </a:r>
            <a:r>
              <a:rPr lang="en-US" b="1" i="1" u="none" dirty="0" err="1" smtClean="0"/>
              <a:t>BaseQuantity</a:t>
            </a:r>
            <a:r>
              <a:rPr lang="en-US" b="1" i="1" u="none" dirty="0" smtClean="0"/>
              <a:t> * </a:t>
            </a:r>
            <a:r>
              <a:rPr lang="en-US" b="1" i="1" u="none" dirty="0" err="1" smtClean="0"/>
              <a:t>BaseUnits</a:t>
            </a:r>
            <a:r>
              <a:rPr lang="en-US" u="none" dirty="0" smtClean="0"/>
              <a:t>.</a:t>
            </a:r>
            <a:endParaRPr lang="fr-FR" u="none" dirty="0" smtClean="0"/>
          </a:p>
        </p:txBody>
      </p:sp>
      <p:pic>
        <p:nvPicPr>
          <p:cNvPr id="22530" name="Picture 2"/>
          <p:cNvPicPr>
            <a:picLocks noChangeAspect="1" noChangeArrowheads="1"/>
          </p:cNvPicPr>
          <p:nvPr/>
        </p:nvPicPr>
        <p:blipFill>
          <a:blip r:embed="rId3" cstate="print"/>
          <a:srcRect/>
          <a:stretch>
            <a:fillRect/>
          </a:stretch>
        </p:blipFill>
        <p:spPr bwMode="auto">
          <a:xfrm>
            <a:off x="5176839" y="1645395"/>
            <a:ext cx="3967161" cy="2238767"/>
          </a:xfrm>
          <a:prstGeom prst="rect">
            <a:avLst/>
          </a:prstGeom>
          <a:noFill/>
          <a:ln w="9525">
            <a:noFill/>
            <a:miter lim="800000"/>
            <a:headEnd/>
            <a:tailEnd/>
          </a:ln>
        </p:spPr>
      </p:pic>
      <p:sp>
        <p:nvSpPr>
          <p:cNvPr id="14" name="Oval 13"/>
          <p:cNvSpPr/>
          <p:nvPr/>
        </p:nvSpPr>
        <p:spPr bwMode="auto">
          <a:xfrm>
            <a:off x="6532051" y="1831911"/>
            <a:ext cx="975360" cy="304800"/>
          </a:xfrm>
          <a:prstGeom prst="ellipse">
            <a:avLst/>
          </a:prstGeom>
          <a:noFill/>
          <a:ln w="254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cxnSp>
        <p:nvCxnSpPr>
          <p:cNvPr id="10" name="Straight Arrow Connector 9"/>
          <p:cNvCxnSpPr/>
          <p:nvPr/>
        </p:nvCxnSpPr>
        <p:spPr bwMode="auto">
          <a:xfrm flipV="1">
            <a:off x="3942080" y="3749040"/>
            <a:ext cx="1391920" cy="528320"/>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9" name="Straight Arrow Connector 8"/>
          <p:cNvCxnSpPr/>
          <p:nvPr/>
        </p:nvCxnSpPr>
        <p:spPr bwMode="auto">
          <a:xfrm flipV="1">
            <a:off x="4206240" y="3108960"/>
            <a:ext cx="1046480" cy="396240"/>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Bill of Materials (BOM)</a:t>
            </a:r>
            <a:endParaRPr lang="en-US" dirty="0"/>
          </a:p>
        </p:txBody>
      </p:sp>
      <p:sp>
        <p:nvSpPr>
          <p:cNvPr id="3" name="Content Placeholder 2"/>
          <p:cNvSpPr>
            <a:spLocks noGrp="1"/>
          </p:cNvSpPr>
          <p:nvPr>
            <p:ph idx="1"/>
          </p:nvPr>
        </p:nvSpPr>
        <p:spPr>
          <a:xfrm>
            <a:off x="123736" y="1261733"/>
            <a:ext cx="4570184" cy="4890760"/>
          </a:xfrm>
        </p:spPr>
        <p:txBody>
          <a:bodyPr/>
          <a:lstStyle/>
          <a:p>
            <a:pPr eaLnBrk="1" hangingPunct="1"/>
            <a:r>
              <a:rPr lang="en-US" sz="2000" dirty="0" smtClean="0"/>
              <a:t>Single BOM that is used by both the assembly and drawing.</a:t>
            </a:r>
          </a:p>
          <a:p>
            <a:pPr eaLnBrk="1" hangingPunct="1"/>
            <a:endParaRPr lang="en-US" sz="1000" dirty="0" smtClean="0"/>
          </a:p>
          <a:p>
            <a:pPr eaLnBrk="1" hangingPunct="1"/>
            <a:r>
              <a:rPr lang="en-US" sz="2000" dirty="0" smtClean="0"/>
              <a:t>The BOM controls the item numbers used by parts lists and balloons in the drawing.</a:t>
            </a:r>
          </a:p>
          <a:p>
            <a:pPr eaLnBrk="1" hangingPunct="1"/>
            <a:endParaRPr lang="en-US" sz="1000" dirty="0" smtClean="0"/>
          </a:p>
          <a:p>
            <a:r>
              <a:rPr lang="en-US" sz="2000" b="1" i="1" dirty="0" err="1" smtClean="0"/>
              <a:t>BOMRow.TotalQuantity</a:t>
            </a:r>
            <a:r>
              <a:rPr lang="en-US" sz="2000" b="1" dirty="0" smtClean="0"/>
              <a:t> </a:t>
            </a:r>
            <a:r>
              <a:rPr lang="en-US" sz="2000" dirty="0" smtClean="0"/>
              <a:t>can be </a:t>
            </a:r>
            <a:r>
              <a:rPr lang="en-US" sz="2000" dirty="0" err="1" smtClean="0"/>
              <a:t>overriden</a:t>
            </a:r>
            <a:r>
              <a:rPr lang="en-US" sz="2000" dirty="0" smtClean="0"/>
              <a:t> since it is a Read/Write property</a:t>
            </a:r>
            <a:r>
              <a:rPr lang="en-US" sz="2000" b="1" dirty="0" smtClean="0"/>
              <a:t>. </a:t>
            </a:r>
            <a:r>
              <a:rPr lang="en-US" sz="2000" b="1" i="1" dirty="0" err="1" smtClean="0"/>
              <a:t>BOMRow.TotalQuantityOverridden</a:t>
            </a:r>
            <a:r>
              <a:rPr lang="en-US" sz="2000" b="1" dirty="0" smtClean="0"/>
              <a:t> </a:t>
            </a:r>
            <a:r>
              <a:rPr lang="en-US" sz="2000" dirty="0" smtClean="0"/>
              <a:t>can be used to know if the property has been </a:t>
            </a:r>
            <a:r>
              <a:rPr lang="en-US" sz="2000" dirty="0" err="1" smtClean="0"/>
              <a:t>overriden</a:t>
            </a:r>
            <a:r>
              <a:rPr lang="en-US" sz="2000" dirty="0" smtClean="0"/>
              <a:t>. </a:t>
            </a:r>
            <a:r>
              <a:rPr lang="en-US" sz="2000" b="1" i="1" dirty="0" err="1" smtClean="0"/>
              <a:t>BOMRow.TotalQuantityOverridden</a:t>
            </a:r>
            <a:r>
              <a:rPr lang="en-US" sz="2000" b="1" dirty="0" smtClean="0"/>
              <a:t> </a:t>
            </a:r>
            <a:r>
              <a:rPr lang="en-US" sz="2000" dirty="0" smtClean="0"/>
              <a:t>property can only be set to False, in which case the override on the value will be removed. </a:t>
            </a:r>
          </a:p>
          <a:p>
            <a:pPr>
              <a:buNone/>
            </a:pPr>
            <a:endParaRPr lang="en-US" sz="2000" dirty="0"/>
          </a:p>
        </p:txBody>
      </p:sp>
      <p:graphicFrame>
        <p:nvGraphicFramePr>
          <p:cNvPr id="5" name="Object 9"/>
          <p:cNvGraphicFramePr>
            <a:graphicFrameLocks noChangeAspect="1"/>
          </p:cNvGraphicFramePr>
          <p:nvPr/>
        </p:nvGraphicFramePr>
        <p:xfrm>
          <a:off x="4807401" y="3806132"/>
          <a:ext cx="4005373" cy="2208588"/>
        </p:xfrm>
        <a:graphic>
          <a:graphicData uri="http://schemas.openxmlformats.org/presentationml/2006/ole">
            <p:oleObj spid="_x0000_s2050" name="Visio" r:id="rId4" imgW="2862377" imgH="1577807" progId="">
              <p:embed/>
            </p:oleObj>
          </a:graphicData>
        </a:graphic>
      </p:graphicFrame>
      <p:pic>
        <p:nvPicPr>
          <p:cNvPr id="2051" name="Picture 3"/>
          <p:cNvPicPr>
            <a:picLocks noChangeAspect="1" noChangeArrowheads="1"/>
          </p:cNvPicPr>
          <p:nvPr/>
        </p:nvPicPr>
        <p:blipFill>
          <a:blip r:embed="rId5" cstate="print"/>
          <a:srcRect/>
          <a:stretch>
            <a:fillRect/>
          </a:stretch>
        </p:blipFill>
        <p:spPr bwMode="auto">
          <a:xfrm>
            <a:off x="4822372" y="1437693"/>
            <a:ext cx="4088363" cy="221105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cstate="print"/>
          <a:srcRect/>
          <a:stretch>
            <a:fillRect/>
          </a:stretch>
        </p:blipFill>
        <p:spPr bwMode="auto">
          <a:xfrm>
            <a:off x="2177627" y="3941017"/>
            <a:ext cx="4630407" cy="236647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Global Bill of Materials (BOM)</a:t>
            </a:r>
            <a:endParaRPr lang="en-US" dirty="0"/>
          </a:p>
        </p:txBody>
      </p:sp>
      <p:sp>
        <p:nvSpPr>
          <p:cNvPr id="3" name="Content Placeholder 2"/>
          <p:cNvSpPr>
            <a:spLocks noGrp="1"/>
          </p:cNvSpPr>
          <p:nvPr>
            <p:ph idx="1"/>
          </p:nvPr>
        </p:nvSpPr>
        <p:spPr>
          <a:xfrm>
            <a:off x="367575" y="1383653"/>
            <a:ext cx="8188595" cy="4890760"/>
          </a:xfrm>
        </p:spPr>
        <p:txBody>
          <a:bodyPr/>
          <a:lstStyle/>
          <a:p>
            <a:pPr eaLnBrk="1" hangingPunct="1"/>
            <a:r>
              <a:rPr lang="en-US" sz="2300" dirty="0" smtClean="0"/>
              <a:t>The API supports creation and query of virtual parts.</a:t>
            </a:r>
          </a:p>
          <a:p>
            <a:pPr eaLnBrk="1" hangingPunct="1"/>
            <a:endParaRPr lang="en-US" sz="800" dirty="0" smtClean="0"/>
          </a:p>
          <a:p>
            <a:pPr eaLnBrk="1" hangingPunct="1"/>
            <a:r>
              <a:rPr lang="en-US" sz="2300" dirty="0" smtClean="0"/>
              <a:t>Virtual parts are represented by a standard </a:t>
            </a:r>
            <a:r>
              <a:rPr lang="en-US" sz="2300" b="1" i="1" dirty="0" err="1" smtClean="0"/>
              <a:t>ComponentOccurrence</a:t>
            </a:r>
            <a:r>
              <a:rPr lang="en-US" sz="2300" dirty="0" smtClean="0"/>
              <a:t> object in the assembly.</a:t>
            </a:r>
          </a:p>
          <a:p>
            <a:pPr eaLnBrk="1" hangingPunct="1"/>
            <a:endParaRPr lang="en-US" sz="800" dirty="0" smtClean="0"/>
          </a:p>
          <a:p>
            <a:pPr eaLnBrk="1" hangingPunct="1"/>
            <a:r>
              <a:rPr lang="en-US" sz="2300" dirty="0" smtClean="0"/>
              <a:t>The </a:t>
            </a:r>
            <a:r>
              <a:rPr lang="en-US" sz="2300" b="1" i="1" dirty="0" err="1" smtClean="0"/>
              <a:t>ComponentDefinition</a:t>
            </a:r>
            <a:r>
              <a:rPr lang="en-US" sz="2300" dirty="0" smtClean="0"/>
              <a:t> associated with a virtual part is a </a:t>
            </a:r>
            <a:r>
              <a:rPr lang="en-US" sz="2300" b="1" i="1" dirty="0" err="1" smtClean="0"/>
              <a:t>VirtualComponentDefinition</a:t>
            </a:r>
            <a:r>
              <a:rPr lang="en-US" sz="2300" dirty="0" smtClean="0"/>
              <a:t> object.</a:t>
            </a:r>
          </a:p>
          <a:p>
            <a:pPr eaLnBrk="1" hangingPunct="1">
              <a:buNone/>
            </a:pPr>
            <a:endParaRPr lang="en-US" sz="2300" dirty="0" smtClean="0"/>
          </a:p>
          <a:p>
            <a:endParaRPr lang="en-US" sz="2300" dirty="0"/>
          </a:p>
        </p:txBody>
      </p:sp>
      <p:sp>
        <p:nvSpPr>
          <p:cNvPr id="5" name="Oval 6"/>
          <p:cNvSpPr>
            <a:spLocks noChangeArrowheads="1"/>
          </p:cNvSpPr>
          <p:nvPr/>
        </p:nvSpPr>
        <p:spPr bwMode="auto">
          <a:xfrm>
            <a:off x="3309258" y="5224631"/>
            <a:ext cx="3212453" cy="604748"/>
          </a:xfrm>
          <a:prstGeom prst="ellipse">
            <a:avLst/>
          </a:prstGeom>
          <a:noFill/>
          <a:ln w="31750">
            <a:solidFill>
              <a:srgbClr val="FF0000"/>
            </a:solidFill>
            <a:round/>
            <a:headEnd/>
            <a:tailEnd/>
          </a:ln>
        </p:spPr>
        <p:txBody>
          <a:bodyPr wrap="none" lIns="64264" tIns="32132" rIns="64264" bIns="32132"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73465"/>
            <a:ext cx="4589243" cy="1143000"/>
          </a:xfrm>
        </p:spPr>
        <p:txBody>
          <a:bodyPr/>
          <a:lstStyle/>
          <a:p>
            <a:r>
              <a:rPr lang="fr-FR" dirty="0" err="1" smtClean="0"/>
              <a:t>Exporting</a:t>
            </a:r>
            <a:r>
              <a:rPr lang="fr-FR" dirty="0" smtClean="0"/>
              <a:t> the BOM</a:t>
            </a:r>
            <a:endParaRPr lang="en-US" dirty="0"/>
          </a:p>
        </p:txBody>
      </p:sp>
      <p:sp>
        <p:nvSpPr>
          <p:cNvPr id="45057" name="Rectangle 1"/>
          <p:cNvSpPr>
            <a:spLocks noChangeArrowheads="1"/>
          </p:cNvSpPr>
          <p:nvPr/>
        </p:nvSpPr>
        <p:spPr bwMode="auto">
          <a:xfrm>
            <a:off x="345233" y="1268647"/>
            <a:ext cx="8462865" cy="4955203"/>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ExportBOM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BOM</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oDoc.ComponentDefinition.BOM</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Set the structured view to 'all levels'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oBOM.StructuredViewFirstLevelOnly</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False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Make sure that the structured view is enabled.</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oBOM.StructuredViewEnabled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True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Set a reference to the "Structured"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BOMView</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oStructuredBOMView</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BOMView</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oStructuredBOMView</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oBOM.BOMViews.item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"Structured"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Export the BOM view to an Excel file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oStructuredBOMView.Export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"C:\Temp\BOM-StructuredAllLevels.xls"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FileFormatEnum</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.kMicrosoftExcelFormat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iAssemblies</a:t>
            </a:r>
            <a:r>
              <a:rPr lang="en-US" dirty="0" smtClean="0"/>
              <a:t> - API support </a:t>
            </a:r>
            <a:endParaRPr lang="en-US" dirty="0"/>
          </a:p>
        </p:txBody>
      </p:sp>
      <p:sp>
        <p:nvSpPr>
          <p:cNvPr id="3" name="Content Placeholder 2"/>
          <p:cNvSpPr>
            <a:spLocks noGrp="1"/>
          </p:cNvSpPr>
          <p:nvPr>
            <p:ph idx="1"/>
          </p:nvPr>
        </p:nvSpPr>
        <p:spPr>
          <a:xfrm>
            <a:off x="226990" y="1566060"/>
            <a:ext cx="4499093" cy="4174112"/>
          </a:xfrm>
        </p:spPr>
        <p:txBody>
          <a:bodyPr/>
          <a:lstStyle/>
          <a:p>
            <a:pPr eaLnBrk="1" hangingPunct="1"/>
            <a:r>
              <a:rPr lang="en-US" dirty="0" smtClean="0"/>
              <a:t>API support for:</a:t>
            </a:r>
          </a:p>
          <a:p>
            <a:pPr lvl="2" eaLnBrk="1" hangingPunct="1"/>
            <a:r>
              <a:rPr lang="en-US" dirty="0" smtClean="0"/>
              <a:t>Creation of an </a:t>
            </a:r>
            <a:r>
              <a:rPr lang="en-US" dirty="0" err="1" smtClean="0"/>
              <a:t>iAssembly</a:t>
            </a:r>
            <a:r>
              <a:rPr lang="en-US" dirty="0" smtClean="0"/>
              <a:t> factory </a:t>
            </a:r>
          </a:p>
          <a:p>
            <a:pPr lvl="2" eaLnBrk="1" hangingPunct="1"/>
            <a:r>
              <a:rPr lang="en-US" dirty="0" smtClean="0"/>
              <a:t>Access to the associated Excel work sheet</a:t>
            </a:r>
          </a:p>
          <a:p>
            <a:pPr lvl="2" eaLnBrk="1" hangingPunct="1"/>
            <a:r>
              <a:rPr lang="en-US" dirty="0" smtClean="0"/>
              <a:t>Access to row and column objects of the factory</a:t>
            </a:r>
          </a:p>
          <a:p>
            <a:pPr lvl="2" eaLnBrk="1" hangingPunct="1"/>
            <a:r>
              <a:rPr lang="en-US" dirty="0" smtClean="0"/>
              <a:t>Place/replace of </a:t>
            </a:r>
            <a:r>
              <a:rPr lang="en-US" dirty="0" err="1" smtClean="0"/>
              <a:t>iAssembly</a:t>
            </a:r>
            <a:r>
              <a:rPr lang="en-US" dirty="0" smtClean="0"/>
              <a:t> occurrences in assemblies</a:t>
            </a:r>
          </a:p>
          <a:p>
            <a:pPr lvl="2" eaLnBrk="1" hangingPunct="1"/>
            <a:r>
              <a:rPr lang="en-US" dirty="0" smtClean="0"/>
              <a:t>Ability to specify the member to use for a drawing view</a:t>
            </a:r>
          </a:p>
          <a:p>
            <a:endParaRPr lang="en-US" dirty="0"/>
          </a:p>
        </p:txBody>
      </p:sp>
      <p:pic>
        <p:nvPicPr>
          <p:cNvPr id="4" name="Picture 4" descr="cylinders_01 med"/>
          <p:cNvPicPr>
            <a:picLocks noChangeAspect="1" noChangeArrowheads="1"/>
          </p:cNvPicPr>
          <p:nvPr/>
        </p:nvPicPr>
        <p:blipFill>
          <a:blip r:embed="rId3" cstate="print">
            <a:clrChange>
              <a:clrFrom>
                <a:srgbClr val="FFFFFF"/>
              </a:clrFrom>
              <a:clrTo>
                <a:srgbClr val="FFFFFF">
                  <a:alpha val="0"/>
                </a:srgbClr>
              </a:clrTo>
            </a:clrChange>
          </a:blip>
          <a:srcRect l="9534" t="6053" r="8124" b="11801"/>
          <a:stretch>
            <a:fillRect/>
          </a:stretch>
        </p:blipFill>
        <p:spPr bwMode="auto">
          <a:xfrm>
            <a:off x="4295554" y="2280800"/>
            <a:ext cx="4686631" cy="281836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2302"/>
            <a:ext cx="8062912" cy="850064"/>
          </a:xfrm>
        </p:spPr>
        <p:txBody>
          <a:bodyPr/>
          <a:lstStyle/>
          <a:p>
            <a:r>
              <a:rPr lang="fr-FR" dirty="0" err="1" smtClean="0"/>
              <a:t>iAssembly</a:t>
            </a:r>
            <a:r>
              <a:rPr lang="fr-FR" dirty="0" smtClean="0"/>
              <a:t> </a:t>
            </a:r>
            <a:r>
              <a:rPr lang="fr-FR" dirty="0" err="1" smtClean="0"/>
              <a:t>Objects</a:t>
            </a:r>
            <a:endParaRPr lang="en-US" dirty="0"/>
          </a:p>
        </p:txBody>
      </p:sp>
      <p:sp>
        <p:nvSpPr>
          <p:cNvPr id="3" name="Content Placeholder 2"/>
          <p:cNvSpPr>
            <a:spLocks noGrp="1"/>
          </p:cNvSpPr>
          <p:nvPr>
            <p:ph idx="1"/>
          </p:nvPr>
        </p:nvSpPr>
        <p:spPr>
          <a:xfrm>
            <a:off x="319088" y="1055090"/>
            <a:ext cx="8062912" cy="5119688"/>
          </a:xfrm>
        </p:spPr>
        <p:txBody>
          <a:bodyPr/>
          <a:lstStyle/>
          <a:p>
            <a:r>
              <a:rPr lang="en-US" sz="2000" dirty="0" err="1" smtClean="0"/>
              <a:t>iAssemblies</a:t>
            </a:r>
            <a:r>
              <a:rPr lang="en-US" sz="2000" dirty="0" smtClean="0"/>
              <a:t> principle is similar to </a:t>
            </a:r>
            <a:r>
              <a:rPr lang="en-US" sz="2000" dirty="0" err="1" smtClean="0"/>
              <a:t>iParts</a:t>
            </a:r>
            <a:r>
              <a:rPr lang="en-US" sz="2000" dirty="0" smtClean="0"/>
              <a:t> with the existence of a Factory and Members objects.</a:t>
            </a:r>
          </a:p>
          <a:p>
            <a:r>
              <a:rPr lang="en-US" altLang="zh-CN" sz="2000" dirty="0" err="1" smtClean="0">
                <a:solidFill>
                  <a:srgbClr val="FFC000"/>
                </a:solidFill>
              </a:rPr>
              <a:t>AssemblyComponentDefinition.CreateFactory</a:t>
            </a:r>
            <a:r>
              <a:rPr lang="en-US" altLang="zh-CN" sz="2000" dirty="0" smtClean="0"/>
              <a:t> converts an assembly to an </a:t>
            </a:r>
            <a:r>
              <a:rPr lang="en-US" altLang="zh-CN" sz="2000" dirty="0" err="1" smtClean="0"/>
              <a:t>iAssemblyFactory</a:t>
            </a:r>
            <a:r>
              <a:rPr lang="en-US" altLang="zh-CN" sz="2000" dirty="0" smtClean="0"/>
              <a:t>. The newly created </a:t>
            </a:r>
            <a:r>
              <a:rPr lang="en-US" altLang="zh-CN" sz="2000" dirty="0" err="1" smtClean="0"/>
              <a:t>iAssemblyFactory</a:t>
            </a:r>
            <a:r>
              <a:rPr lang="en-US" altLang="zh-CN" sz="2000" dirty="0" smtClean="0"/>
              <a:t> object will have an empty excel spreadsheet</a:t>
            </a:r>
            <a:endParaRPr lang="en-US" sz="2000" dirty="0" smtClean="0"/>
          </a:p>
          <a:p>
            <a:endParaRPr lang="en-US" sz="900" b="1" dirty="0" smtClean="0"/>
          </a:p>
          <a:p>
            <a:r>
              <a:rPr lang="en-US" sz="2000" dirty="0" err="1" smtClean="0">
                <a:solidFill>
                  <a:srgbClr val="FFC000"/>
                </a:solidFill>
              </a:rPr>
              <a:t>AssemblyComponentDefinition.</a:t>
            </a:r>
            <a:r>
              <a:rPr lang="en-US" sz="2000" b="1" dirty="0" err="1" smtClean="0">
                <a:solidFill>
                  <a:srgbClr val="FFC000"/>
                </a:solidFill>
              </a:rPr>
              <a:t>iAssemblyFactory</a:t>
            </a:r>
            <a:r>
              <a:rPr lang="en-US" sz="2000" b="1" dirty="0" smtClean="0"/>
              <a:t> </a:t>
            </a:r>
            <a:r>
              <a:rPr lang="en-US" sz="2000" dirty="0" smtClean="0"/>
              <a:t>property</a:t>
            </a:r>
            <a:r>
              <a:rPr lang="en-US" sz="2000" b="1" dirty="0" smtClean="0"/>
              <a:t> </a:t>
            </a:r>
            <a:r>
              <a:rPr lang="en-US" sz="2000" dirty="0" smtClean="0"/>
              <a:t>provides access to the </a:t>
            </a:r>
            <a:r>
              <a:rPr lang="en-US" sz="2000" dirty="0" err="1" smtClean="0"/>
              <a:t>iAssemblyTable</a:t>
            </a:r>
            <a:r>
              <a:rPr lang="en-US" sz="2000" dirty="0" smtClean="0"/>
              <a:t>, the Excel sheet and member creation: </a:t>
            </a:r>
          </a:p>
          <a:p>
            <a:pPr lvl="2"/>
            <a:r>
              <a:rPr lang="en-US" sz="1800" b="1" dirty="0" err="1" smtClean="0"/>
              <a:t>DefaultRow</a:t>
            </a:r>
            <a:r>
              <a:rPr lang="en-US" sz="1800" dirty="0" smtClean="0"/>
              <a:t> Property</a:t>
            </a:r>
          </a:p>
          <a:p>
            <a:pPr lvl="2"/>
            <a:r>
              <a:rPr lang="en-US" sz="1800" b="1" dirty="0" err="1" smtClean="0"/>
              <a:t>TableColumns</a:t>
            </a:r>
            <a:r>
              <a:rPr lang="en-US" sz="1800" dirty="0" smtClean="0"/>
              <a:t> Property</a:t>
            </a:r>
          </a:p>
          <a:p>
            <a:pPr lvl="2"/>
            <a:r>
              <a:rPr lang="en-US" sz="1800" b="1" dirty="0" err="1" smtClean="0"/>
              <a:t>TableRows</a:t>
            </a:r>
            <a:r>
              <a:rPr lang="en-US" sz="1800" dirty="0" smtClean="0"/>
              <a:t> Property</a:t>
            </a:r>
          </a:p>
          <a:p>
            <a:pPr lvl="2"/>
            <a:r>
              <a:rPr lang="en-US" sz="1800" b="1" dirty="0" err="1" smtClean="0"/>
              <a:t>ExcelWorkSheet</a:t>
            </a:r>
            <a:r>
              <a:rPr lang="en-US" sz="1800" dirty="0" smtClean="0"/>
              <a:t> Property</a:t>
            </a:r>
          </a:p>
          <a:p>
            <a:pPr lvl="2"/>
            <a:r>
              <a:rPr lang="en-US" sz="1800" b="1" dirty="0" err="1" smtClean="0"/>
              <a:t>CreateMember</a:t>
            </a:r>
            <a:r>
              <a:rPr lang="en-US" sz="1800" dirty="0" smtClean="0"/>
              <a:t> Method</a:t>
            </a:r>
          </a:p>
          <a:p>
            <a:endParaRPr lang="fr-FR" sz="900" dirty="0" smtClean="0"/>
          </a:p>
          <a:p>
            <a:r>
              <a:rPr lang="en-US" sz="2000" dirty="0" err="1" smtClean="0">
                <a:solidFill>
                  <a:srgbClr val="FFC000"/>
                </a:solidFill>
              </a:rPr>
              <a:t>AssemblyComponentDefinition.</a:t>
            </a:r>
            <a:r>
              <a:rPr lang="en-US" sz="2000" b="1" dirty="0" err="1" smtClean="0">
                <a:solidFill>
                  <a:srgbClr val="FFC000"/>
                </a:solidFill>
              </a:rPr>
              <a:t>iAssemblyMember</a:t>
            </a:r>
            <a:r>
              <a:rPr lang="en-US" sz="2000" b="1" dirty="0" smtClean="0"/>
              <a:t> </a:t>
            </a:r>
            <a:r>
              <a:rPr lang="en-US" sz="2000" dirty="0" smtClean="0"/>
              <a:t>provides access to the </a:t>
            </a:r>
            <a:r>
              <a:rPr lang="en-US" sz="2000" dirty="0" err="1" smtClean="0"/>
              <a:t>iAssemblyMember</a:t>
            </a:r>
            <a:r>
              <a:rPr lang="en-US" sz="2000" dirty="0" smtClean="0"/>
              <a:t> object.</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3" name="TextBox 2"/>
          <p:cNvSpPr txBox="1"/>
          <p:nvPr/>
        </p:nvSpPr>
        <p:spPr>
          <a:xfrm>
            <a:off x="649704" y="1503941"/>
            <a:ext cx="4848727" cy="4555093"/>
          </a:xfrm>
          <a:prstGeom prst="rect">
            <a:avLst/>
          </a:prstGeom>
          <a:noFill/>
        </p:spPr>
        <p:txBody>
          <a:bodyPr wrap="square" rtlCol="0">
            <a:spAutoFit/>
          </a:bodyPr>
          <a:lstStyle/>
          <a:p>
            <a:pPr>
              <a:buFont typeface="Wingdings" pitchFamily="2" charset="2"/>
              <a:buChar char="Ø"/>
            </a:pPr>
            <a:r>
              <a:rPr lang="fr-FR" sz="2400" u="none" dirty="0" smtClean="0"/>
              <a:t> </a:t>
            </a:r>
            <a:r>
              <a:rPr lang="fr-FR" sz="2400" u="none" dirty="0" smtClean="0"/>
              <a:t> </a:t>
            </a:r>
            <a:r>
              <a:rPr lang="fr-FR" sz="2400" u="none" dirty="0" err="1" smtClean="0"/>
              <a:t>Connection</a:t>
            </a:r>
            <a:endParaRPr lang="fr-FR" sz="2400" u="none" dirty="0" smtClean="0"/>
          </a:p>
          <a:p>
            <a:pPr>
              <a:buFont typeface="Wingdings" pitchFamily="2" charset="2"/>
              <a:buChar char="Ø"/>
            </a:pPr>
            <a:r>
              <a:rPr lang="fr-FR" sz="2400" u="none" dirty="0" smtClean="0"/>
              <a:t> </a:t>
            </a:r>
            <a:r>
              <a:rPr lang="fr-FR" sz="2400" u="none" dirty="0" err="1" smtClean="0"/>
              <a:t>iMates</a:t>
            </a:r>
            <a:endParaRPr lang="fr-FR" sz="2400" u="none" dirty="0" smtClean="0"/>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Assembly</a:t>
            </a:r>
            <a:r>
              <a:rPr lang="fr-FR" sz="2400" u="none" dirty="0" smtClean="0"/>
              <a:t> </a:t>
            </a:r>
            <a:r>
              <a:rPr lang="fr-FR" sz="2400" u="none" dirty="0" err="1" smtClean="0"/>
              <a:t>Features</a:t>
            </a:r>
            <a:endParaRPr lang="fr-FR" sz="2400" u="none" dirty="0" smtClean="0"/>
          </a:p>
          <a:p>
            <a:pPr>
              <a:buFont typeface="Wingdings" pitchFamily="2" charset="2"/>
              <a:buChar char="Ø"/>
            </a:pPr>
            <a:endParaRPr lang="fr-FR" sz="1000" u="none" dirty="0" smtClean="0"/>
          </a:p>
          <a:p>
            <a:pPr>
              <a:buFont typeface="Wingdings" pitchFamily="2" charset="2"/>
              <a:buChar char="Ø"/>
            </a:pPr>
            <a:r>
              <a:rPr lang="fr-FR" sz="2400" u="none" dirty="0" smtClean="0"/>
              <a:t>  BOM API</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iAssemblies</a:t>
            </a:r>
            <a:endParaRPr lang="fr-FR" sz="2400" u="none" dirty="0" smtClean="0"/>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Assembly</a:t>
            </a:r>
            <a:r>
              <a:rPr lang="fr-FR" sz="2400" u="none" dirty="0" smtClean="0"/>
              <a:t> </a:t>
            </a:r>
            <a:r>
              <a:rPr lang="fr-FR" sz="2400" u="none" dirty="0" err="1" smtClean="0"/>
              <a:t>Representations</a:t>
            </a:r>
            <a:r>
              <a:rPr lang="fr-FR" sz="2400" u="none" dirty="0" smtClean="0"/>
              <a:t>:</a:t>
            </a:r>
          </a:p>
          <a:p>
            <a:pPr lvl="1">
              <a:buClr>
                <a:schemeClr val="accent1"/>
              </a:buClr>
              <a:buFont typeface="Wingdings" pitchFamily="2" charset="2"/>
              <a:buChar char="§"/>
            </a:pPr>
            <a:r>
              <a:rPr lang="fr-FR" sz="2400" u="none" dirty="0" smtClean="0"/>
              <a:t> Design </a:t>
            </a:r>
            <a:r>
              <a:rPr lang="fr-FR" sz="2400" u="none" dirty="0" err="1" smtClean="0"/>
              <a:t>Views</a:t>
            </a:r>
            <a:endParaRPr lang="fr-FR" sz="2400" u="none" dirty="0" smtClean="0"/>
          </a:p>
          <a:p>
            <a:pPr lvl="1">
              <a:buClr>
                <a:schemeClr val="accent1"/>
              </a:buClr>
              <a:buFont typeface="Wingdings" pitchFamily="2" charset="2"/>
              <a:buChar char="§"/>
            </a:pPr>
            <a:r>
              <a:rPr lang="fr-FR" sz="2400" u="none" dirty="0" smtClean="0"/>
              <a:t> </a:t>
            </a:r>
            <a:r>
              <a:rPr lang="fr-FR" sz="2400" u="none" dirty="0" err="1" smtClean="0"/>
              <a:t>Positional</a:t>
            </a:r>
            <a:endParaRPr lang="fr-FR" sz="2400" u="none" dirty="0" smtClean="0"/>
          </a:p>
          <a:p>
            <a:pPr lvl="1">
              <a:buClr>
                <a:schemeClr val="accent1"/>
              </a:buClr>
              <a:buFont typeface="Wingdings" pitchFamily="2" charset="2"/>
              <a:buChar char="§"/>
            </a:pPr>
            <a:r>
              <a:rPr lang="fr-FR" sz="2400" u="none" dirty="0" smtClean="0"/>
              <a:t> </a:t>
            </a:r>
            <a:r>
              <a:rPr lang="fr-FR" sz="2400" u="none" dirty="0" err="1" smtClean="0"/>
              <a:t>Level</a:t>
            </a:r>
            <a:r>
              <a:rPr lang="fr-FR" sz="2400" u="none" dirty="0" smtClean="0"/>
              <a:t> of </a:t>
            </a:r>
            <a:r>
              <a:rPr lang="fr-FR" sz="2400" u="none" dirty="0" err="1" smtClean="0"/>
              <a:t>Detail</a:t>
            </a:r>
            <a:endParaRPr lang="fr-FR" sz="2400" u="none" dirty="0" smtClean="0"/>
          </a:p>
          <a:p>
            <a:pPr lvl="1"/>
            <a:endParaRPr lang="fr-FR" sz="1000" u="none" dirty="0" smtClean="0"/>
          </a:p>
          <a:p>
            <a:pPr>
              <a:buFont typeface="Wingdings" pitchFamily="2" charset="2"/>
              <a:buChar char="Ø"/>
            </a:pPr>
            <a:r>
              <a:rPr lang="fr-FR" sz="2400" u="none" dirty="0" smtClean="0"/>
              <a:t> File </a:t>
            </a:r>
            <a:r>
              <a:rPr lang="fr-FR" sz="2400" u="none" dirty="0" err="1" smtClean="0"/>
              <a:t>References</a:t>
            </a:r>
            <a:endParaRPr lang="en-US" sz="2400" u="none"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Add</a:t>
            </a:r>
            <a:r>
              <a:rPr lang="fr-FR" dirty="0" smtClean="0"/>
              <a:t> an </a:t>
            </a:r>
            <a:r>
              <a:rPr lang="fr-FR" dirty="0" err="1" smtClean="0"/>
              <a:t>iAssembly</a:t>
            </a:r>
            <a:r>
              <a:rPr lang="fr-FR" dirty="0" smtClean="0"/>
              <a:t> </a:t>
            </a:r>
            <a:r>
              <a:rPr lang="fr-FR" dirty="0" err="1" smtClean="0"/>
              <a:t>Member</a:t>
            </a:r>
            <a:endParaRPr lang="en-US" dirty="0"/>
          </a:p>
        </p:txBody>
      </p:sp>
      <p:sp>
        <p:nvSpPr>
          <p:cNvPr id="38913" name="Rectangle 1"/>
          <p:cNvSpPr>
            <a:spLocks noChangeArrowheads="1"/>
          </p:cNvSpPr>
          <p:nvPr/>
        </p:nvSpPr>
        <p:spPr bwMode="auto">
          <a:xfrm>
            <a:off x="270588" y="1210300"/>
            <a:ext cx="8649476" cy="5509200"/>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AddiAssemblyOccurrence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ComponentOccurrences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oDoc.ComponentDefinition.Occurrences</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TransientGeometry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InvApplication.TransientGeometry</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Matrix</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oTG.CreateMatrix</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oNewOcc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ComponentOccurrence</a:t>
            </a:r>
            <a:endParaRPr kumimoji="0" lang="en-US" altLang="zh-CN"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'Row specified either by a Long (row index), String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MemberName</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or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iAssemblyTableRow</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oNewOcc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oOccurrences.AddiAssemblyMember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"C:\MyiAsm.iam"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1)</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oNewOcc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oOccurrences.AddiAssemblyMember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"C:\MyiAsm.iam"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MemberName</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Representations</a:t>
            </a:r>
            <a:endParaRPr lang="en-US" dirty="0"/>
          </a:p>
        </p:txBody>
      </p:sp>
      <p:sp>
        <p:nvSpPr>
          <p:cNvPr id="3" name="Content Placeholder 2"/>
          <p:cNvSpPr>
            <a:spLocks noGrp="1"/>
          </p:cNvSpPr>
          <p:nvPr>
            <p:ph idx="1"/>
          </p:nvPr>
        </p:nvSpPr>
        <p:spPr>
          <a:xfrm>
            <a:off x="418376" y="1212791"/>
            <a:ext cx="3409427" cy="4890760"/>
          </a:xfrm>
        </p:spPr>
        <p:txBody>
          <a:bodyPr/>
          <a:lstStyle/>
          <a:p>
            <a:r>
              <a:rPr lang="en-US" dirty="0" smtClean="0"/>
              <a:t>Includes </a:t>
            </a:r>
          </a:p>
          <a:p>
            <a:pPr lvl="2"/>
            <a:r>
              <a:rPr lang="en-US" sz="1800" dirty="0" smtClean="0"/>
              <a:t>Design views</a:t>
            </a:r>
          </a:p>
          <a:p>
            <a:pPr lvl="2"/>
            <a:r>
              <a:rPr lang="en-US" sz="1800" dirty="0" smtClean="0"/>
              <a:t>Positional representations</a:t>
            </a:r>
          </a:p>
          <a:p>
            <a:pPr lvl="2"/>
            <a:r>
              <a:rPr lang="en-US" sz="1800" dirty="0" smtClean="0"/>
              <a:t>Level of details</a:t>
            </a:r>
            <a:endParaRPr lang="en-US" sz="1800" dirty="0"/>
          </a:p>
        </p:txBody>
      </p:sp>
      <p:graphicFrame>
        <p:nvGraphicFramePr>
          <p:cNvPr id="4" name="Object 4"/>
          <p:cNvGraphicFramePr>
            <a:graphicFrameLocks noChangeAspect="1"/>
          </p:cNvGraphicFramePr>
          <p:nvPr/>
        </p:nvGraphicFramePr>
        <p:xfrm>
          <a:off x="560245" y="2953876"/>
          <a:ext cx="3172001" cy="3466696"/>
        </p:xfrm>
        <a:graphic>
          <a:graphicData uri="http://schemas.openxmlformats.org/presentationml/2006/ole">
            <p:oleObj spid="_x0000_s3074" name="Visio" r:id="rId4" imgW="2172005" imgH="2374026" progId="">
              <p:embed/>
            </p:oleObj>
          </a:graphicData>
        </a:graphic>
      </p:graphicFrame>
      <p:pic>
        <p:nvPicPr>
          <p:cNvPr id="3075" name="Picture 3"/>
          <p:cNvPicPr>
            <a:picLocks noChangeAspect="1" noChangeArrowheads="1"/>
          </p:cNvPicPr>
          <p:nvPr/>
        </p:nvPicPr>
        <p:blipFill>
          <a:blip r:embed="rId5" cstate="print"/>
          <a:srcRect/>
          <a:stretch>
            <a:fillRect/>
          </a:stretch>
        </p:blipFill>
        <p:spPr bwMode="auto">
          <a:xfrm>
            <a:off x="4644993" y="2976465"/>
            <a:ext cx="3362325" cy="356633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View Representations Example</a:t>
            </a:r>
            <a:endParaRPr lang="en-US" dirty="0"/>
          </a:p>
        </p:txBody>
      </p:sp>
      <p:sp>
        <p:nvSpPr>
          <p:cNvPr id="75777" name="Rectangle 1"/>
          <p:cNvSpPr>
            <a:spLocks noChangeArrowheads="1"/>
          </p:cNvSpPr>
          <p:nvPr/>
        </p:nvSpPr>
        <p:spPr bwMode="auto">
          <a:xfrm>
            <a:off x="373225" y="1443009"/>
            <a:ext cx="8472196" cy="4401205"/>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DesignViewSample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AssemblyComponentDefinition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InvApplication.ActiveDocument.ComponentDefinition</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oDesignViewReps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DesignViewRepresentations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oDesignViewReps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oAsmDef.RepresentationsManager.DesignViewRepresentations</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Use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ComponentOccurrence</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functionality to set the state, (visibility, color, etc.).  </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When the design view is created it will capture the current state of the assembly.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oDesignViewRep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DesignViewRepresentation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oDesignViewRep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oDesignViewReps.Add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"Test"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Activate the master design view.</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oDesignViewReps.Item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"Master"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).Activate()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Positional Representations Example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73729" name="Rectangle 1"/>
          <p:cNvSpPr>
            <a:spLocks noChangeArrowheads="1"/>
          </p:cNvSpPr>
          <p:nvPr/>
        </p:nvSpPr>
        <p:spPr bwMode="auto">
          <a:xfrm>
            <a:off x="709127" y="1486034"/>
            <a:ext cx="7168373" cy="4893647"/>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PositionalRepSample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AssemblyComponentDefinition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InvApplication.ActiveDocument.ComponentDefinition</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oPositionalReps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PositionalRepresentations</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oPositionalReps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oAsmDef.RepresentationsManager.PositionalRepresentations</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 new position representation.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oPosRep</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PositionalRepresentation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oPosRep</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oPositionalReps.Add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"New Test"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Get a constraint and override it's value.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oConstraint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AssemblyConstraint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oConstraint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oAsmDoc.ComponentDefinition.Constraints.Item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Call</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oPosRep.SetConstraintValueOverride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oConstraint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"1 in"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99201"/>
            <a:ext cx="8062912" cy="1001810"/>
          </a:xfrm>
        </p:spPr>
        <p:txBody>
          <a:bodyPr/>
          <a:lstStyle/>
          <a:p>
            <a:r>
              <a:rPr lang="en-US" dirty="0" smtClean="0"/>
              <a:t>Level of Detail Representations Example</a:t>
            </a:r>
            <a:endParaRPr lang="en-US" dirty="0"/>
          </a:p>
        </p:txBody>
      </p:sp>
      <p:sp>
        <p:nvSpPr>
          <p:cNvPr id="3" name="Content Placeholder 2"/>
          <p:cNvSpPr>
            <a:spLocks noGrp="1"/>
          </p:cNvSpPr>
          <p:nvPr>
            <p:ph idx="1"/>
          </p:nvPr>
        </p:nvSpPr>
        <p:spPr>
          <a:xfrm>
            <a:off x="319088" y="1266754"/>
            <a:ext cx="8062912" cy="5119688"/>
          </a:xfrm>
          <a:solidFill>
            <a:schemeClr val="bg1">
              <a:lumMod val="85000"/>
              <a:lumOff val="15000"/>
            </a:schemeClr>
          </a:solidFill>
        </p:spPr>
        <p:txBody>
          <a:bodyPr/>
          <a:lstStyle/>
          <a:p>
            <a:pPr eaLnBrk="1" hangingPunct="1">
              <a:lnSpc>
                <a:spcPct val="80000"/>
              </a:lnSpc>
              <a:spcAft>
                <a:spcPts val="0"/>
              </a:spcAft>
              <a:buNone/>
            </a:pPr>
            <a:endParaRPr lang="en-US" sz="1700" b="1" dirty="0" smtClean="0">
              <a:latin typeface="Arial Narrow" pitchFamily="34" charset="0"/>
            </a:endParaRPr>
          </a:p>
        </p:txBody>
      </p:sp>
      <p:sp>
        <p:nvSpPr>
          <p:cNvPr id="71681" name="Rectangle 1"/>
          <p:cNvSpPr>
            <a:spLocks noChangeArrowheads="1"/>
          </p:cNvSpPr>
          <p:nvPr/>
        </p:nvSpPr>
        <p:spPr bwMode="auto">
          <a:xfrm>
            <a:off x="391886" y="928810"/>
            <a:ext cx="8047203" cy="509370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PositionalRepSample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AssemblyComponentDefinition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InvApplication.ActiveDocument.ComponentDefinition</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oPositionalReps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PositionalRepresentations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oPositionalReps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oAsmDef.RepresentationsManager.PositionalRepresentations</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 new position representation.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oPosRep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PositionalRepresentation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oPosRep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oPositionalReps.Add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"New Test"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Get a constraint and override it's value.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oConstraint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AssemblyConstraint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oConstraint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oAsmDoc.ComponentDefinition.Constraints.Item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Call</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oPosRep.SetConstraintValueOverride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oConstraint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"1 in"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6205"/>
            <a:ext cx="8062912" cy="1143000"/>
          </a:xfrm>
        </p:spPr>
        <p:txBody>
          <a:bodyPr/>
          <a:lstStyle/>
          <a:p>
            <a:r>
              <a:rPr lang="en-US" dirty="0" smtClean="0"/>
              <a:t>Level of Detail Internals</a:t>
            </a:r>
            <a:endParaRPr lang="en-US" dirty="0"/>
          </a:p>
        </p:txBody>
      </p:sp>
      <p:sp>
        <p:nvSpPr>
          <p:cNvPr id="3" name="Content Placeholder 2"/>
          <p:cNvSpPr>
            <a:spLocks noGrp="1"/>
          </p:cNvSpPr>
          <p:nvPr>
            <p:ph idx="1"/>
          </p:nvPr>
        </p:nvSpPr>
        <p:spPr>
          <a:xfrm>
            <a:off x="319088" y="1079154"/>
            <a:ext cx="8062912" cy="5119688"/>
          </a:xfrm>
        </p:spPr>
        <p:txBody>
          <a:bodyPr/>
          <a:lstStyle/>
          <a:p>
            <a:r>
              <a:rPr lang="en-US" dirty="0" smtClean="0"/>
              <a:t>The File object represents a file on disk and a File can contain multiple documents. </a:t>
            </a:r>
          </a:p>
          <a:p>
            <a:r>
              <a:rPr lang="en-US" dirty="0" smtClean="0"/>
              <a:t>Each Level of Detail correspond to a specific </a:t>
            </a:r>
            <a:r>
              <a:rPr lang="en-US" b="1" i="1" dirty="0" smtClean="0"/>
              <a:t>Document</a:t>
            </a:r>
            <a:r>
              <a:rPr lang="en-US" dirty="0" smtClean="0"/>
              <a:t> within the same </a:t>
            </a:r>
            <a:r>
              <a:rPr lang="en-US" b="1" i="1" dirty="0" smtClean="0"/>
              <a:t>File</a:t>
            </a:r>
            <a:r>
              <a:rPr lang="en-US" dirty="0" smtClean="0"/>
              <a:t>.</a:t>
            </a:r>
            <a:r>
              <a:rPr lang="en-US" b="1" i="1" dirty="0" smtClean="0"/>
              <a:t> </a:t>
            </a:r>
          </a:p>
          <a:p>
            <a:r>
              <a:rPr lang="en-US" dirty="0" smtClean="0"/>
              <a:t>All files have a default document so treating a Document as a file on disk will work in most cases.</a:t>
            </a:r>
            <a:endParaRPr lang="en-US" dirty="0"/>
          </a:p>
        </p:txBody>
      </p:sp>
      <p:grpSp>
        <p:nvGrpSpPr>
          <p:cNvPr id="21" name="Group 20"/>
          <p:cNvGrpSpPr/>
          <p:nvPr/>
        </p:nvGrpSpPr>
        <p:grpSpPr>
          <a:xfrm>
            <a:off x="707094" y="3633963"/>
            <a:ext cx="7630790" cy="2935277"/>
            <a:chOff x="875542" y="4247596"/>
            <a:chExt cx="6793623" cy="2396059"/>
          </a:xfrm>
        </p:grpSpPr>
        <p:sp>
          <p:nvSpPr>
            <p:cNvPr id="4" name="AutoShape 2"/>
            <p:cNvSpPr>
              <a:spLocks noChangeArrowheads="1"/>
            </p:cNvSpPr>
            <p:nvPr/>
          </p:nvSpPr>
          <p:spPr bwMode="auto">
            <a:xfrm>
              <a:off x="5178534" y="4247596"/>
              <a:ext cx="1908065" cy="565036"/>
            </a:xfrm>
            <a:prstGeom prst="roundRect">
              <a:avLst>
                <a:gd name="adj" fmla="val 16667"/>
              </a:avLst>
            </a:prstGeom>
            <a:solidFill>
              <a:srgbClr val="FFFF99"/>
            </a:solidFill>
            <a:ln w="9525">
              <a:solidFill>
                <a:schemeClr val="bg1"/>
              </a:solidFill>
              <a:round/>
              <a:headEnd/>
              <a:tailEnd/>
            </a:ln>
          </p:spPr>
          <p:txBody>
            <a:bodyPr wrap="none" lIns="64264" tIns="32132" rIns="64264" bIns="32132"/>
            <a:lstStyle/>
            <a:p>
              <a:r>
                <a:rPr lang="en-US" sz="1400" b="1" dirty="0">
                  <a:solidFill>
                    <a:schemeClr val="bg1"/>
                  </a:solidFill>
                </a:rPr>
                <a:t>File</a:t>
              </a:r>
            </a:p>
          </p:txBody>
        </p:sp>
        <p:sp>
          <p:nvSpPr>
            <p:cNvPr id="5" name="AutoShape 3"/>
            <p:cNvSpPr>
              <a:spLocks noChangeArrowheads="1"/>
            </p:cNvSpPr>
            <p:nvPr/>
          </p:nvSpPr>
          <p:spPr bwMode="auto">
            <a:xfrm>
              <a:off x="5178535" y="4881009"/>
              <a:ext cx="1932128" cy="870085"/>
            </a:xfrm>
            <a:prstGeom prst="roundRect">
              <a:avLst>
                <a:gd name="adj" fmla="val 7778"/>
              </a:avLst>
            </a:prstGeom>
            <a:solidFill>
              <a:srgbClr val="FFFF99"/>
            </a:solidFill>
            <a:ln w="9525">
              <a:solidFill>
                <a:schemeClr val="bg1"/>
              </a:solidFill>
              <a:round/>
              <a:headEnd/>
              <a:tailEnd/>
            </a:ln>
          </p:spPr>
          <p:txBody>
            <a:bodyPr wrap="none" lIns="64264" tIns="32132" rIns="64264" bIns="32132"/>
            <a:lstStyle/>
            <a:p>
              <a:r>
                <a:rPr lang="en-US" sz="1400" b="1" dirty="0">
                  <a:solidFill>
                    <a:schemeClr val="bg1"/>
                  </a:solidFill>
                </a:rPr>
                <a:t>File</a:t>
              </a:r>
            </a:p>
          </p:txBody>
        </p:sp>
        <p:sp>
          <p:nvSpPr>
            <p:cNvPr id="6" name="AutoShape 5"/>
            <p:cNvSpPr>
              <a:spLocks noChangeArrowheads="1"/>
            </p:cNvSpPr>
            <p:nvPr/>
          </p:nvSpPr>
          <p:spPr bwMode="auto">
            <a:xfrm>
              <a:off x="4344068" y="5813759"/>
              <a:ext cx="1574428" cy="591310"/>
            </a:xfrm>
            <a:prstGeom prst="roundRect">
              <a:avLst>
                <a:gd name="adj" fmla="val 16667"/>
              </a:avLst>
            </a:prstGeom>
            <a:solidFill>
              <a:srgbClr val="FFFF99"/>
            </a:solidFill>
            <a:ln w="9525">
              <a:solidFill>
                <a:schemeClr val="bg1"/>
              </a:solidFill>
              <a:round/>
              <a:headEnd/>
              <a:tailEnd/>
            </a:ln>
          </p:spPr>
          <p:txBody>
            <a:bodyPr wrap="none" lIns="64264" tIns="32132" rIns="64264" bIns="32132"/>
            <a:lstStyle/>
            <a:p>
              <a:r>
                <a:rPr lang="en-US" sz="1400" b="1" dirty="0">
                  <a:solidFill>
                    <a:schemeClr val="bg1"/>
                  </a:solidFill>
                </a:rPr>
                <a:t>File</a:t>
              </a:r>
            </a:p>
          </p:txBody>
        </p:sp>
        <p:pic>
          <p:nvPicPr>
            <p:cNvPr id="7" name="Picture 8"/>
            <p:cNvPicPr>
              <a:picLocks noChangeAspect="1" noChangeArrowheads="1"/>
            </p:cNvPicPr>
            <p:nvPr/>
          </p:nvPicPr>
          <p:blipFill>
            <a:blip r:embed="rId3" cstate="print"/>
            <a:srcRect/>
            <a:stretch>
              <a:fillRect/>
            </a:stretch>
          </p:blipFill>
          <p:spPr bwMode="auto">
            <a:xfrm>
              <a:off x="875542" y="4433894"/>
              <a:ext cx="3228266" cy="2209761"/>
            </a:xfrm>
            <a:prstGeom prst="rect">
              <a:avLst/>
            </a:prstGeom>
            <a:noFill/>
            <a:ln w="9525">
              <a:noFill/>
              <a:miter lim="800000"/>
              <a:headEnd/>
              <a:tailEnd/>
            </a:ln>
          </p:spPr>
        </p:pic>
        <p:sp>
          <p:nvSpPr>
            <p:cNvPr id="8" name="AutoShape 9"/>
            <p:cNvSpPr>
              <a:spLocks noChangeArrowheads="1"/>
            </p:cNvSpPr>
            <p:nvPr/>
          </p:nvSpPr>
          <p:spPr bwMode="auto">
            <a:xfrm>
              <a:off x="4406932" y="6129206"/>
              <a:ext cx="1451188" cy="195417"/>
            </a:xfrm>
            <a:prstGeom prst="roundRect">
              <a:avLst>
                <a:gd name="adj" fmla="val 16667"/>
              </a:avLst>
            </a:prstGeom>
            <a:solidFill>
              <a:srgbClr val="CCFFFF"/>
            </a:solidFill>
            <a:ln w="9525">
              <a:solidFill>
                <a:schemeClr val="bg1"/>
              </a:solidFill>
              <a:round/>
              <a:headEnd/>
              <a:tailEnd/>
            </a:ln>
          </p:spPr>
          <p:txBody>
            <a:bodyPr wrap="none" lIns="64264" tIns="32132" rIns="64264" bIns="32132" anchor="ctr"/>
            <a:lstStyle/>
            <a:p>
              <a:r>
                <a:rPr lang="en-US" sz="1400" dirty="0" err="1">
                  <a:solidFill>
                    <a:schemeClr val="bg1"/>
                  </a:solidFill>
                </a:rPr>
                <a:t>PartDocument</a:t>
              </a:r>
              <a:endParaRPr lang="en-US" sz="1400" dirty="0">
                <a:solidFill>
                  <a:schemeClr val="bg1"/>
                </a:solidFill>
              </a:endParaRPr>
            </a:p>
          </p:txBody>
        </p:sp>
        <p:sp>
          <p:nvSpPr>
            <p:cNvPr id="9" name="AutoShape 11"/>
            <p:cNvSpPr>
              <a:spLocks noChangeArrowheads="1"/>
            </p:cNvSpPr>
            <p:nvPr/>
          </p:nvSpPr>
          <p:spPr bwMode="auto">
            <a:xfrm>
              <a:off x="5237713" y="5449218"/>
              <a:ext cx="1704508" cy="193593"/>
            </a:xfrm>
            <a:prstGeom prst="roundRect">
              <a:avLst>
                <a:gd name="adj" fmla="val 16667"/>
              </a:avLst>
            </a:prstGeom>
            <a:solidFill>
              <a:srgbClr val="CCFFFF"/>
            </a:solidFill>
            <a:ln w="9525">
              <a:solidFill>
                <a:schemeClr val="bg1"/>
              </a:solidFill>
              <a:round/>
              <a:headEnd/>
              <a:tailEnd/>
            </a:ln>
          </p:spPr>
          <p:txBody>
            <a:bodyPr wrap="none" lIns="64264" tIns="32132" rIns="64264" bIns="32132" anchor="ctr"/>
            <a:lstStyle/>
            <a:p>
              <a:r>
                <a:rPr lang="en-US" sz="1400" dirty="0" err="1">
                  <a:solidFill>
                    <a:schemeClr val="bg1"/>
                  </a:solidFill>
                </a:rPr>
                <a:t>AssemblyDocument</a:t>
              </a:r>
              <a:endParaRPr lang="en-US" sz="1400" dirty="0">
                <a:solidFill>
                  <a:schemeClr val="bg1"/>
                </a:solidFill>
              </a:endParaRPr>
            </a:p>
          </p:txBody>
        </p:sp>
        <p:sp>
          <p:nvSpPr>
            <p:cNvPr id="10" name="AutoShape 12"/>
            <p:cNvSpPr>
              <a:spLocks noChangeArrowheads="1"/>
            </p:cNvSpPr>
            <p:nvPr/>
          </p:nvSpPr>
          <p:spPr bwMode="auto">
            <a:xfrm>
              <a:off x="5240332" y="4517731"/>
              <a:ext cx="1617668" cy="222712"/>
            </a:xfrm>
            <a:prstGeom prst="roundRect">
              <a:avLst>
                <a:gd name="adj" fmla="val 16667"/>
              </a:avLst>
            </a:prstGeom>
            <a:solidFill>
              <a:srgbClr val="CCFFFF"/>
            </a:solidFill>
            <a:ln w="9525">
              <a:solidFill>
                <a:schemeClr val="bg1"/>
              </a:solidFill>
              <a:round/>
              <a:headEnd/>
              <a:tailEnd/>
            </a:ln>
          </p:spPr>
          <p:txBody>
            <a:bodyPr wrap="none" lIns="64264" tIns="32132" rIns="64264" bIns="32132" anchor="ctr"/>
            <a:lstStyle/>
            <a:p>
              <a:r>
                <a:rPr lang="en-US" sz="1400" dirty="0" err="1">
                  <a:solidFill>
                    <a:schemeClr val="bg1"/>
                  </a:solidFill>
                </a:rPr>
                <a:t>DrawingDocument</a:t>
              </a:r>
              <a:endParaRPr lang="en-US" sz="1400" dirty="0">
                <a:solidFill>
                  <a:schemeClr val="bg1"/>
                </a:solidFill>
              </a:endParaRPr>
            </a:p>
          </p:txBody>
        </p:sp>
        <p:sp>
          <p:nvSpPr>
            <p:cNvPr id="11" name="Line 13"/>
            <p:cNvSpPr>
              <a:spLocks noChangeShapeType="1"/>
            </p:cNvSpPr>
            <p:nvPr/>
          </p:nvSpPr>
          <p:spPr bwMode="auto">
            <a:xfrm flipH="1">
              <a:off x="5448332" y="5678403"/>
              <a:ext cx="155320" cy="450803"/>
            </a:xfrm>
            <a:prstGeom prst="line">
              <a:avLst/>
            </a:prstGeom>
            <a:noFill/>
            <a:ln w="25400">
              <a:solidFill>
                <a:schemeClr val="accent2"/>
              </a:solidFill>
              <a:round/>
              <a:headEnd/>
              <a:tailEnd type="triangle" w="med" len="lg"/>
            </a:ln>
          </p:spPr>
          <p:txBody>
            <a:bodyPr lIns="64264" tIns="32132" rIns="64264" bIns="32132"/>
            <a:lstStyle/>
            <a:p>
              <a:endParaRPr lang="en-US" sz="1400" dirty="0">
                <a:solidFill>
                  <a:schemeClr val="bg1"/>
                </a:solidFill>
              </a:endParaRPr>
            </a:p>
          </p:txBody>
        </p:sp>
        <p:sp>
          <p:nvSpPr>
            <p:cNvPr id="12" name="Line 15"/>
            <p:cNvSpPr>
              <a:spLocks noChangeShapeType="1"/>
            </p:cNvSpPr>
            <p:nvPr/>
          </p:nvSpPr>
          <p:spPr bwMode="auto">
            <a:xfrm>
              <a:off x="3166552" y="5914963"/>
              <a:ext cx="1173487" cy="204928"/>
            </a:xfrm>
            <a:prstGeom prst="line">
              <a:avLst/>
            </a:prstGeom>
            <a:noFill/>
            <a:ln w="25400">
              <a:solidFill>
                <a:schemeClr val="accent2"/>
              </a:solidFill>
              <a:round/>
              <a:headEnd type="arrow" w="med" len="med"/>
              <a:tailEnd type="arrow" w="med" len="med"/>
            </a:ln>
          </p:spPr>
          <p:txBody>
            <a:bodyPr lIns="64264" tIns="32132" rIns="64264" bIns="32132"/>
            <a:lstStyle/>
            <a:p>
              <a:endParaRPr lang="en-US">
                <a:solidFill>
                  <a:schemeClr val="bg1"/>
                </a:solidFill>
              </a:endParaRPr>
            </a:p>
          </p:txBody>
        </p:sp>
        <p:sp>
          <p:nvSpPr>
            <p:cNvPr id="13" name="Line 16"/>
            <p:cNvSpPr>
              <a:spLocks noChangeShapeType="1"/>
            </p:cNvSpPr>
            <p:nvPr/>
          </p:nvSpPr>
          <p:spPr bwMode="auto">
            <a:xfrm flipV="1">
              <a:off x="3324880" y="5132512"/>
              <a:ext cx="1844051" cy="372596"/>
            </a:xfrm>
            <a:prstGeom prst="line">
              <a:avLst/>
            </a:prstGeom>
            <a:noFill/>
            <a:ln w="25400">
              <a:solidFill>
                <a:schemeClr val="accent2"/>
              </a:solidFill>
              <a:round/>
              <a:headEnd type="arrow" w="med" len="med"/>
              <a:tailEnd type="arrow" w="med" len="med"/>
            </a:ln>
          </p:spPr>
          <p:txBody>
            <a:bodyPr lIns="64264" tIns="32132" rIns="64264" bIns="32132"/>
            <a:lstStyle/>
            <a:p>
              <a:endParaRPr lang="en-US">
                <a:solidFill>
                  <a:schemeClr val="bg1"/>
                </a:solidFill>
              </a:endParaRPr>
            </a:p>
          </p:txBody>
        </p:sp>
        <p:sp>
          <p:nvSpPr>
            <p:cNvPr id="14" name="Line 17"/>
            <p:cNvSpPr>
              <a:spLocks noChangeShapeType="1"/>
            </p:cNvSpPr>
            <p:nvPr/>
          </p:nvSpPr>
          <p:spPr bwMode="auto">
            <a:xfrm flipV="1">
              <a:off x="2971746" y="4508413"/>
              <a:ext cx="2206497" cy="855662"/>
            </a:xfrm>
            <a:prstGeom prst="line">
              <a:avLst/>
            </a:prstGeom>
            <a:noFill/>
            <a:ln w="25400">
              <a:solidFill>
                <a:schemeClr val="accent2"/>
              </a:solidFill>
              <a:round/>
              <a:headEnd type="arrow" w="med" len="med"/>
              <a:tailEnd type="arrow" w="med" len="med"/>
            </a:ln>
          </p:spPr>
          <p:txBody>
            <a:bodyPr lIns="64264" tIns="32132" rIns="64264" bIns="32132"/>
            <a:lstStyle/>
            <a:p>
              <a:endParaRPr lang="en-US">
                <a:solidFill>
                  <a:schemeClr val="bg1"/>
                </a:solidFill>
              </a:endParaRPr>
            </a:p>
          </p:txBody>
        </p:sp>
        <p:sp>
          <p:nvSpPr>
            <p:cNvPr id="16" name="AutoShape 19"/>
            <p:cNvSpPr>
              <a:spLocks noChangeArrowheads="1"/>
            </p:cNvSpPr>
            <p:nvPr/>
          </p:nvSpPr>
          <p:spPr bwMode="auto">
            <a:xfrm>
              <a:off x="5237713" y="5151141"/>
              <a:ext cx="1692476" cy="251038"/>
            </a:xfrm>
            <a:prstGeom prst="roundRect">
              <a:avLst>
                <a:gd name="adj" fmla="val 16667"/>
              </a:avLst>
            </a:prstGeom>
            <a:solidFill>
              <a:srgbClr val="CCFFFF"/>
            </a:solidFill>
            <a:ln w="9525">
              <a:solidFill>
                <a:schemeClr val="bg1"/>
              </a:solidFill>
              <a:round/>
              <a:headEnd/>
              <a:tailEnd/>
            </a:ln>
          </p:spPr>
          <p:txBody>
            <a:bodyPr wrap="none" lIns="64264" tIns="32132" rIns="64264" bIns="32132" anchor="ctr"/>
            <a:lstStyle/>
            <a:p>
              <a:r>
                <a:rPr lang="en-US" sz="1400" dirty="0" err="1">
                  <a:solidFill>
                    <a:schemeClr val="bg1"/>
                  </a:solidFill>
                </a:rPr>
                <a:t>AssemblyDocument</a:t>
              </a:r>
              <a:endParaRPr lang="en-US" sz="1400" dirty="0">
                <a:solidFill>
                  <a:schemeClr val="bg1"/>
                </a:solidFill>
              </a:endParaRPr>
            </a:p>
          </p:txBody>
        </p:sp>
        <p:sp>
          <p:nvSpPr>
            <p:cNvPr id="17" name="AutoShape 20"/>
            <p:cNvSpPr>
              <a:spLocks/>
            </p:cNvSpPr>
            <p:nvPr/>
          </p:nvSpPr>
          <p:spPr bwMode="auto">
            <a:xfrm>
              <a:off x="6833937" y="4584033"/>
              <a:ext cx="496047" cy="986280"/>
            </a:xfrm>
            <a:prstGeom prst="rightBracket">
              <a:avLst>
                <a:gd name="adj" fmla="val 154894"/>
              </a:avLst>
            </a:prstGeom>
            <a:noFill/>
            <a:ln w="25400">
              <a:solidFill>
                <a:schemeClr val="accent2"/>
              </a:solidFill>
              <a:round/>
              <a:headEnd/>
              <a:tailEnd type="triangle" w="med" len="lg"/>
            </a:ln>
          </p:spPr>
          <p:txBody>
            <a:bodyPr wrap="none" lIns="64264" tIns="32132" rIns="64264" bIns="32132" anchor="ctr"/>
            <a:lstStyle/>
            <a:p>
              <a:endParaRPr lang="en-US" sz="1400" dirty="0">
                <a:solidFill>
                  <a:schemeClr val="bg1"/>
                </a:solidFill>
              </a:endParaRPr>
            </a:p>
          </p:txBody>
        </p:sp>
        <p:sp>
          <p:nvSpPr>
            <p:cNvPr id="18" name="AutoShape 23"/>
            <p:cNvSpPr>
              <a:spLocks noChangeArrowheads="1"/>
            </p:cNvSpPr>
            <p:nvPr/>
          </p:nvSpPr>
          <p:spPr bwMode="auto">
            <a:xfrm>
              <a:off x="6094737" y="5813759"/>
              <a:ext cx="1574428" cy="591310"/>
            </a:xfrm>
            <a:prstGeom prst="roundRect">
              <a:avLst>
                <a:gd name="adj" fmla="val 16667"/>
              </a:avLst>
            </a:prstGeom>
            <a:solidFill>
              <a:srgbClr val="FFFF99"/>
            </a:solidFill>
            <a:ln w="9525">
              <a:solidFill>
                <a:schemeClr val="bg1"/>
              </a:solidFill>
              <a:round/>
              <a:headEnd/>
              <a:tailEnd/>
            </a:ln>
          </p:spPr>
          <p:txBody>
            <a:bodyPr wrap="none" lIns="64264" tIns="32132" rIns="64264" bIns="32132"/>
            <a:lstStyle/>
            <a:p>
              <a:r>
                <a:rPr lang="en-US" sz="1400" b="1" dirty="0">
                  <a:solidFill>
                    <a:schemeClr val="bg1"/>
                  </a:solidFill>
                </a:rPr>
                <a:t>File</a:t>
              </a:r>
            </a:p>
          </p:txBody>
        </p:sp>
        <p:sp>
          <p:nvSpPr>
            <p:cNvPr id="19" name="AutoShape 24"/>
            <p:cNvSpPr>
              <a:spLocks noChangeArrowheads="1"/>
            </p:cNvSpPr>
            <p:nvPr/>
          </p:nvSpPr>
          <p:spPr bwMode="auto">
            <a:xfrm>
              <a:off x="6148289" y="6103636"/>
              <a:ext cx="1445903" cy="224955"/>
            </a:xfrm>
            <a:prstGeom prst="roundRect">
              <a:avLst>
                <a:gd name="adj" fmla="val 16667"/>
              </a:avLst>
            </a:prstGeom>
            <a:solidFill>
              <a:srgbClr val="CCFFFF"/>
            </a:solidFill>
            <a:ln w="9525">
              <a:solidFill>
                <a:schemeClr val="bg1"/>
              </a:solidFill>
              <a:round/>
              <a:headEnd/>
              <a:tailEnd/>
            </a:ln>
          </p:spPr>
          <p:txBody>
            <a:bodyPr wrap="none" lIns="64264" tIns="32132" rIns="64264" bIns="32132" anchor="ctr"/>
            <a:lstStyle/>
            <a:p>
              <a:r>
                <a:rPr lang="en-US" sz="1400" dirty="0" err="1">
                  <a:solidFill>
                    <a:schemeClr val="bg1"/>
                  </a:solidFill>
                </a:rPr>
                <a:t>PartDocument</a:t>
              </a:r>
              <a:endParaRPr lang="en-US" sz="1400" dirty="0">
                <a:solidFill>
                  <a:schemeClr val="bg1"/>
                </a:solidFill>
              </a:endParaRPr>
            </a:p>
          </p:txBody>
        </p:sp>
        <p:sp>
          <p:nvSpPr>
            <p:cNvPr id="20" name="Line 25"/>
            <p:cNvSpPr>
              <a:spLocks noChangeShapeType="1"/>
            </p:cNvSpPr>
            <p:nvPr/>
          </p:nvSpPr>
          <p:spPr bwMode="auto">
            <a:xfrm>
              <a:off x="6424731" y="5665012"/>
              <a:ext cx="141207" cy="436249"/>
            </a:xfrm>
            <a:prstGeom prst="line">
              <a:avLst/>
            </a:prstGeom>
            <a:noFill/>
            <a:ln w="25400">
              <a:solidFill>
                <a:schemeClr val="accent2"/>
              </a:solidFill>
              <a:round/>
              <a:headEnd/>
              <a:tailEnd type="triangle" w="med" len="lg"/>
            </a:ln>
          </p:spPr>
          <p:txBody>
            <a:bodyPr lIns="64264" tIns="32132" rIns="64264" bIns="32132"/>
            <a:lstStyle/>
            <a:p>
              <a:endParaRPr lang="en-US" sz="1400" dirty="0">
                <a:solidFill>
                  <a:schemeClr val="bg1"/>
                </a:solidFill>
              </a:endParaRPr>
            </a:p>
          </p:txBody>
        </p:sp>
        <p:sp>
          <p:nvSpPr>
            <p:cNvPr id="15" name="Arc 18"/>
            <p:cNvSpPr>
              <a:spLocks/>
            </p:cNvSpPr>
            <p:nvPr/>
          </p:nvSpPr>
          <p:spPr bwMode="auto">
            <a:xfrm rot="71557" flipV="1">
              <a:off x="2771673" y="5984887"/>
              <a:ext cx="3305288" cy="605906"/>
            </a:xfrm>
            <a:custGeom>
              <a:avLst/>
              <a:gdLst>
                <a:gd name="T0" fmla="*/ 0 w 41627"/>
                <a:gd name="T1" fmla="*/ 1031950189 h 21600"/>
                <a:gd name="T2" fmla="*/ 2147483647 w 41627"/>
                <a:gd name="T3" fmla="*/ 981547988 h 21600"/>
                <a:gd name="T4" fmla="*/ 2147483647 w 41627"/>
                <a:gd name="T5" fmla="*/ 1372884189 h 21600"/>
                <a:gd name="T6" fmla="*/ 0 60000 65536"/>
                <a:gd name="T7" fmla="*/ 0 60000 65536"/>
                <a:gd name="T8" fmla="*/ 0 60000 65536"/>
                <a:gd name="T9" fmla="*/ 0 w 41627"/>
                <a:gd name="T10" fmla="*/ 0 h 21600"/>
                <a:gd name="T11" fmla="*/ 41627 w 41627"/>
                <a:gd name="T12" fmla="*/ 21600 h 21600"/>
              </a:gdLst>
              <a:ahLst/>
              <a:cxnLst>
                <a:cxn ang="T6">
                  <a:pos x="T0" y="T1"/>
                </a:cxn>
                <a:cxn ang="T7">
                  <a:pos x="T2" y="T3"/>
                </a:cxn>
                <a:cxn ang="T8">
                  <a:pos x="T4" y="T5"/>
                </a:cxn>
              </a:cxnLst>
              <a:rect l="T9" t="T10" r="T11" b="T12"/>
              <a:pathLst>
                <a:path w="41627" h="21600" fill="none" extrusionOk="0">
                  <a:moveTo>
                    <a:pt x="-1" y="16235"/>
                  </a:moveTo>
                  <a:cubicBezTo>
                    <a:pt x="2449" y="6681"/>
                    <a:pt x="11059" y="-1"/>
                    <a:pt x="20923" y="0"/>
                  </a:cubicBezTo>
                  <a:cubicBezTo>
                    <a:pt x="30480" y="0"/>
                    <a:pt x="38902" y="6281"/>
                    <a:pt x="41626" y="15443"/>
                  </a:cubicBezTo>
                </a:path>
                <a:path w="41627" h="21600" stroke="0" extrusionOk="0">
                  <a:moveTo>
                    <a:pt x="-1" y="16235"/>
                  </a:moveTo>
                  <a:cubicBezTo>
                    <a:pt x="2449" y="6681"/>
                    <a:pt x="11059" y="-1"/>
                    <a:pt x="20923" y="0"/>
                  </a:cubicBezTo>
                  <a:cubicBezTo>
                    <a:pt x="30480" y="0"/>
                    <a:pt x="38902" y="6281"/>
                    <a:pt x="41626" y="15443"/>
                  </a:cubicBezTo>
                  <a:lnTo>
                    <a:pt x="20923" y="21600"/>
                  </a:lnTo>
                  <a:close/>
                </a:path>
              </a:pathLst>
            </a:custGeom>
            <a:noFill/>
            <a:ln w="25400">
              <a:solidFill>
                <a:schemeClr val="accent2"/>
              </a:solidFill>
              <a:round/>
              <a:headEnd type="arrow" w="med" len="med"/>
              <a:tailEnd type="arrow" w="med" len="med"/>
            </a:ln>
          </p:spPr>
          <p:txBody>
            <a:bodyPr wrap="none" lIns="64264" tIns="32132" rIns="64264" bIns="32132" anchor="ctr"/>
            <a:lstStyle/>
            <a:p>
              <a:endParaRPr lang="en-US">
                <a:solidFill>
                  <a:schemeClr val="bg1"/>
                </a:solidFill>
              </a:endParaRPr>
            </a:p>
          </p:txBody>
        </p:sp>
      </p:gr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Detail - Filenames</a:t>
            </a:r>
            <a:endParaRPr lang="en-US" dirty="0"/>
          </a:p>
        </p:txBody>
      </p:sp>
      <p:sp>
        <p:nvSpPr>
          <p:cNvPr id="3" name="Content Placeholder 2"/>
          <p:cNvSpPr>
            <a:spLocks noGrp="1"/>
          </p:cNvSpPr>
          <p:nvPr>
            <p:ph idx="1"/>
          </p:nvPr>
        </p:nvSpPr>
        <p:spPr>
          <a:xfrm>
            <a:off x="319088" y="1307762"/>
            <a:ext cx="8062912" cy="5119688"/>
          </a:xfrm>
        </p:spPr>
        <p:txBody>
          <a:bodyPr/>
          <a:lstStyle/>
          <a:p>
            <a:pPr eaLnBrk="1" hangingPunct="1"/>
            <a:r>
              <a:rPr lang="en-US" sz="2000" b="1" i="1" dirty="0" err="1" smtClean="0">
                <a:latin typeface="Arial Narrow" pitchFamily="34" charset="0"/>
              </a:rPr>
              <a:t>Document.FullFilename</a:t>
            </a:r>
            <a:r>
              <a:rPr lang="en-US" sz="2000" dirty="0" smtClean="0"/>
              <a:t> property returns the filename of the file the document is contained within.</a:t>
            </a:r>
          </a:p>
          <a:p>
            <a:pPr eaLnBrk="1" hangingPunct="1"/>
            <a:endParaRPr lang="en-US" sz="800" dirty="0" smtClean="0"/>
          </a:p>
          <a:p>
            <a:pPr eaLnBrk="1" hangingPunct="1"/>
            <a:r>
              <a:rPr lang="en-US" sz="2000" b="1" i="1" dirty="0" err="1" smtClean="0">
                <a:latin typeface="Arial Narrow" pitchFamily="34" charset="0"/>
              </a:rPr>
              <a:t>Document.FullDocumentName</a:t>
            </a:r>
            <a:r>
              <a:rPr lang="en-US" sz="2000" dirty="0" smtClean="0"/>
              <a:t> property returns a document name which is the filename concatenated with the level of detail name.</a:t>
            </a:r>
          </a:p>
          <a:p>
            <a:pPr lvl="1" eaLnBrk="1" hangingPunct="1">
              <a:buFont typeface="Times" pitchFamily="18" charset="0"/>
              <a:buNone/>
            </a:pPr>
            <a:r>
              <a:rPr lang="en-US" dirty="0" smtClean="0"/>
              <a:t>	For example: </a:t>
            </a:r>
            <a:r>
              <a:rPr lang="en-US" b="1" i="1" dirty="0" smtClean="0"/>
              <a:t>“C:\Temp\Assembly1.iam&lt;</a:t>
            </a:r>
            <a:r>
              <a:rPr lang="en-US" b="1" i="1" dirty="0" err="1" smtClean="0"/>
              <a:t>BigParts</a:t>
            </a:r>
            <a:r>
              <a:rPr lang="en-US" b="1" i="1" dirty="0" smtClean="0"/>
              <a:t>&gt;”</a:t>
            </a:r>
          </a:p>
          <a:p>
            <a:pPr lvl="1" eaLnBrk="1" hangingPunct="1">
              <a:buFont typeface="Times" pitchFamily="18" charset="0"/>
              <a:buNone/>
            </a:pPr>
            <a:endParaRPr lang="fr-FR" sz="1100" dirty="0" smtClean="0"/>
          </a:p>
          <a:p>
            <a:pPr lvl="1" eaLnBrk="1" hangingPunct="1">
              <a:buFont typeface="Times" pitchFamily="18" charset="0"/>
              <a:buNone/>
            </a:pPr>
            <a:endParaRPr lang="en-US" sz="1100" dirty="0" smtClean="0"/>
          </a:p>
          <a:p>
            <a:pPr eaLnBrk="1" hangingPunct="1"/>
            <a:r>
              <a:rPr lang="en-US" sz="2000" dirty="0" smtClean="0"/>
              <a:t>A special case is the Master level of detail. Supplying or getting back a full document name that consists of only the filename implies the “Master” level of detail.</a:t>
            </a:r>
          </a:p>
          <a:p>
            <a:pPr eaLnBrk="1" hangingPunct="1"/>
            <a:endParaRPr lang="en-US" sz="800" dirty="0" smtClean="0"/>
          </a:p>
          <a:p>
            <a:pPr lvl="2" eaLnBrk="1" hangingPunct="1">
              <a:buFontTx/>
              <a:buNone/>
            </a:pPr>
            <a:endParaRPr lang="en-US" sz="900" b="1" dirty="0" smtClean="0">
              <a:latin typeface="Tahoma" pitchFamily="34" charset="0"/>
            </a:endParaRPr>
          </a:p>
          <a:p>
            <a:pPr>
              <a:buNone/>
            </a:pPr>
            <a:endParaRPr lang="en-US" dirty="0"/>
          </a:p>
        </p:txBody>
      </p:sp>
      <p:sp>
        <p:nvSpPr>
          <p:cNvPr id="67585" name="Rectangle 1"/>
          <p:cNvSpPr>
            <a:spLocks noChangeArrowheads="1"/>
          </p:cNvSpPr>
          <p:nvPr/>
        </p:nvSpPr>
        <p:spPr bwMode="auto">
          <a:xfrm>
            <a:off x="765111" y="5299504"/>
            <a:ext cx="6223627" cy="830997"/>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oDocuments.Open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"C:\Temp\Assembly1.iam"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'Is equivalent to:</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oDocuments.Open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"C:\Temp\Assembly1.iam&lt;Master&gt;“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5245"/>
            <a:ext cx="8062912" cy="737235"/>
          </a:xfrm>
        </p:spPr>
        <p:txBody>
          <a:bodyPr/>
          <a:lstStyle/>
          <a:p>
            <a:r>
              <a:rPr lang="fr-FR" dirty="0" err="1" smtClean="0"/>
              <a:t>LoD</a:t>
            </a:r>
            <a:r>
              <a:rPr lang="fr-FR" dirty="0" smtClean="0"/>
              <a:t> and </a:t>
            </a:r>
            <a:r>
              <a:rPr lang="fr-FR" dirty="0" err="1" smtClean="0"/>
              <a:t>Assembly</a:t>
            </a:r>
            <a:r>
              <a:rPr lang="fr-FR" dirty="0" smtClean="0"/>
              <a:t> </a:t>
            </a:r>
            <a:r>
              <a:rPr lang="fr-FR" dirty="0" err="1" smtClean="0"/>
              <a:t>Properties</a:t>
            </a:r>
            <a:endParaRPr lang="en-US" dirty="0"/>
          </a:p>
        </p:txBody>
      </p:sp>
      <p:sp>
        <p:nvSpPr>
          <p:cNvPr id="3" name="Content Placeholder 2"/>
          <p:cNvSpPr>
            <a:spLocks noGrp="1"/>
          </p:cNvSpPr>
          <p:nvPr>
            <p:ph idx="1"/>
          </p:nvPr>
        </p:nvSpPr>
        <p:spPr>
          <a:xfrm>
            <a:off x="410735" y="1147121"/>
            <a:ext cx="8062912" cy="5119688"/>
          </a:xfrm>
        </p:spPr>
        <p:txBody>
          <a:bodyPr/>
          <a:lstStyle/>
          <a:p>
            <a:pPr>
              <a:buFont typeface="Arial" pitchFamily="34" charset="0"/>
              <a:buChar char="•"/>
            </a:pPr>
            <a:r>
              <a:rPr lang="fr-FR" sz="2000" dirty="0" err="1" smtClean="0"/>
              <a:t>Getting</a:t>
            </a:r>
            <a:r>
              <a:rPr lang="fr-FR" sz="2000" dirty="0" smtClean="0"/>
              <a:t> </a:t>
            </a:r>
            <a:r>
              <a:rPr lang="fr-FR" sz="2000" dirty="0" err="1" smtClean="0"/>
              <a:t>some</a:t>
            </a:r>
            <a:r>
              <a:rPr lang="fr-FR" sz="2000" dirty="0" smtClean="0"/>
              <a:t> </a:t>
            </a:r>
            <a:r>
              <a:rPr lang="fr-FR" sz="2000" dirty="0" err="1" smtClean="0"/>
              <a:t>properties</a:t>
            </a:r>
            <a:r>
              <a:rPr lang="fr-FR" sz="2000" dirty="0" smtClean="0"/>
              <a:t> </a:t>
            </a:r>
            <a:r>
              <a:rPr lang="fr-FR" sz="2000" dirty="0" err="1" smtClean="0"/>
              <a:t>requires</a:t>
            </a:r>
            <a:r>
              <a:rPr lang="fr-FR" sz="2000" dirty="0" smtClean="0"/>
              <a:t> to </a:t>
            </a:r>
            <a:r>
              <a:rPr lang="fr-FR" sz="2000" dirty="0" err="1" smtClean="0"/>
              <a:t>get</a:t>
            </a:r>
            <a:r>
              <a:rPr lang="fr-FR" sz="2000" dirty="0" smtClean="0"/>
              <a:t> </a:t>
            </a:r>
            <a:r>
              <a:rPr lang="fr-FR" sz="2000" dirty="0" err="1" smtClean="0"/>
              <a:t>them</a:t>
            </a:r>
            <a:r>
              <a:rPr lang="fr-FR" sz="2000" dirty="0" smtClean="0"/>
              <a:t> </a:t>
            </a:r>
            <a:r>
              <a:rPr lang="fr-FR" sz="2000" dirty="0" err="1" smtClean="0"/>
              <a:t>from</a:t>
            </a:r>
            <a:r>
              <a:rPr lang="fr-FR" sz="2000" dirty="0" smtClean="0"/>
              <a:t> the master LOD </a:t>
            </a:r>
            <a:r>
              <a:rPr lang="fr-FR" sz="2000" dirty="0" err="1" smtClean="0"/>
              <a:t>only</a:t>
            </a:r>
            <a:r>
              <a:rPr lang="fr-FR" sz="2000" dirty="0" smtClean="0"/>
              <a:t>, </a:t>
            </a:r>
            <a:r>
              <a:rPr lang="fr-FR" sz="2000" dirty="0" err="1" smtClean="0"/>
              <a:t>otherwise</a:t>
            </a:r>
            <a:r>
              <a:rPr lang="fr-FR" sz="2000" dirty="0" smtClean="0"/>
              <a:t> the </a:t>
            </a:r>
            <a:r>
              <a:rPr lang="fr-FR" sz="2000" dirty="0" err="1" smtClean="0"/>
              <a:t>returned</a:t>
            </a:r>
            <a:r>
              <a:rPr lang="fr-FR" sz="2000" dirty="0" smtClean="0"/>
              <a:t> </a:t>
            </a:r>
            <a:r>
              <a:rPr lang="fr-FR" sz="2000" dirty="0" err="1" smtClean="0"/>
              <a:t>object</a:t>
            </a:r>
            <a:r>
              <a:rPr lang="fr-FR" sz="2000" dirty="0" smtClean="0"/>
              <a:t> </a:t>
            </a:r>
            <a:r>
              <a:rPr lang="fr-FR" sz="2000" dirty="0" err="1" smtClean="0"/>
              <a:t>won’t</a:t>
            </a:r>
            <a:r>
              <a:rPr lang="fr-FR" sz="2000" dirty="0" smtClean="0"/>
              <a:t> </a:t>
            </a:r>
            <a:r>
              <a:rPr lang="fr-FR" sz="2000" dirty="0" err="1" smtClean="0"/>
              <a:t>be</a:t>
            </a:r>
            <a:r>
              <a:rPr lang="fr-FR" sz="2000" dirty="0" smtClean="0"/>
              <a:t> </a:t>
            </a:r>
            <a:r>
              <a:rPr lang="fr-FR" sz="2000" dirty="0" err="1" smtClean="0"/>
              <a:t>valid</a:t>
            </a:r>
            <a:r>
              <a:rPr lang="fr-FR" sz="2000" dirty="0" smtClean="0"/>
              <a:t>. </a:t>
            </a:r>
            <a:r>
              <a:rPr lang="fr-FR" sz="2000" dirty="0" err="1" smtClean="0"/>
              <a:t>E.g</a:t>
            </a:r>
            <a:r>
              <a:rPr lang="fr-FR" sz="2000" dirty="0" smtClean="0"/>
              <a:t>. BOM and </a:t>
            </a:r>
            <a:r>
              <a:rPr lang="en-US" sz="2000" dirty="0" err="1" smtClean="0"/>
              <a:t>MassProperties</a:t>
            </a:r>
            <a:r>
              <a:rPr lang="en-US" sz="2000" dirty="0" smtClean="0"/>
              <a:t>. </a:t>
            </a:r>
          </a:p>
          <a:p>
            <a:pPr>
              <a:buNone/>
            </a:pPr>
            <a:endParaRPr lang="en-US" sz="1000" b="1" dirty="0" smtClean="0"/>
          </a:p>
        </p:txBody>
      </p:sp>
      <p:sp>
        <p:nvSpPr>
          <p:cNvPr id="65537" name="Rectangle 1"/>
          <p:cNvSpPr>
            <a:spLocks noChangeArrowheads="1"/>
          </p:cNvSpPr>
          <p:nvPr/>
        </p:nvSpPr>
        <p:spPr bwMode="auto">
          <a:xfrm>
            <a:off x="494521" y="2491662"/>
            <a:ext cx="7821372" cy="3908762"/>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BOMfromLoD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oAsmDocMasterLOD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oAsmDocMasterLOD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InvApplication.Documents.Open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oDoc.File.FullFileName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False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'Obtains BOM only from Master LOD</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BOM</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oAsmDocMasterLOD.ComponentDefinition.BOM</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'From here you can operate on the BOM object...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'Following lines of code are examples only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oBOM.StructuredViewFirstLevelOnly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True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oBOM.StructuredViewEnabled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8237"/>
            <a:ext cx="8062912" cy="946317"/>
          </a:xfrm>
        </p:spPr>
        <p:txBody>
          <a:bodyPr/>
          <a:lstStyle/>
          <a:p>
            <a:r>
              <a:rPr lang="en-US" dirty="0" smtClean="0"/>
              <a:t>References - Access</a:t>
            </a:r>
            <a:endParaRPr lang="en-US" dirty="0"/>
          </a:p>
        </p:txBody>
      </p:sp>
      <p:sp>
        <p:nvSpPr>
          <p:cNvPr id="3" name="Content Placeholder 2"/>
          <p:cNvSpPr>
            <a:spLocks noGrp="1"/>
          </p:cNvSpPr>
          <p:nvPr>
            <p:ph idx="1"/>
          </p:nvPr>
        </p:nvSpPr>
        <p:spPr>
          <a:xfrm>
            <a:off x="258926" y="1046103"/>
            <a:ext cx="8824914" cy="5119688"/>
          </a:xfrm>
        </p:spPr>
        <p:txBody>
          <a:bodyPr/>
          <a:lstStyle/>
          <a:p>
            <a:pPr>
              <a:buNone/>
            </a:pPr>
            <a:r>
              <a:rPr lang="fr-FR" dirty="0" smtClean="0"/>
              <a:t>Document:</a:t>
            </a:r>
          </a:p>
          <a:p>
            <a:pPr lvl="1"/>
            <a:r>
              <a:rPr lang="en-US" b="1" i="1" dirty="0" err="1" smtClean="0"/>
              <a:t>AllReferencedDocuments</a:t>
            </a:r>
            <a:r>
              <a:rPr lang="en-US" dirty="0" smtClean="0"/>
              <a:t> </a:t>
            </a:r>
            <a:r>
              <a:rPr lang="en-US" dirty="0" smtClean="0">
                <a:solidFill>
                  <a:schemeClr val="accent1"/>
                </a:solidFill>
              </a:rPr>
              <a:t>As</a:t>
            </a:r>
            <a:r>
              <a:rPr lang="en-US" dirty="0" smtClean="0"/>
              <a:t> </a:t>
            </a:r>
            <a:r>
              <a:rPr lang="en-US" dirty="0" err="1" smtClean="0"/>
              <a:t>DocumentsEnumerator</a:t>
            </a:r>
            <a:r>
              <a:rPr lang="en-US" dirty="0" smtClean="0"/>
              <a:t> </a:t>
            </a:r>
          </a:p>
          <a:p>
            <a:pPr lvl="1"/>
            <a:r>
              <a:rPr lang="en-US" b="1" i="1" dirty="0" err="1" smtClean="0"/>
              <a:t>ReferencedDocumentDescriptors</a:t>
            </a:r>
            <a:r>
              <a:rPr lang="en-US" dirty="0" smtClean="0"/>
              <a:t> </a:t>
            </a:r>
            <a:r>
              <a:rPr lang="en-US" dirty="0" smtClean="0">
                <a:solidFill>
                  <a:schemeClr val="accent1"/>
                </a:solidFill>
              </a:rPr>
              <a:t>As</a:t>
            </a:r>
            <a:r>
              <a:rPr lang="en-US" dirty="0" smtClean="0"/>
              <a:t> </a:t>
            </a:r>
            <a:r>
              <a:rPr lang="en-US" dirty="0" err="1" smtClean="0"/>
              <a:t>DocumentDescriptorsEnumerator</a:t>
            </a:r>
            <a:endParaRPr lang="en-US" dirty="0" smtClean="0"/>
          </a:p>
          <a:p>
            <a:pPr lvl="1"/>
            <a:r>
              <a:rPr lang="en-US" b="1" i="1" dirty="0" err="1" smtClean="0"/>
              <a:t>ReferencedDocuments</a:t>
            </a:r>
            <a:r>
              <a:rPr lang="en-US" b="1" dirty="0" smtClean="0"/>
              <a:t> </a:t>
            </a:r>
            <a:r>
              <a:rPr lang="en-US" dirty="0" smtClean="0">
                <a:solidFill>
                  <a:schemeClr val="accent1"/>
                </a:solidFill>
              </a:rPr>
              <a:t>As</a:t>
            </a:r>
            <a:r>
              <a:rPr lang="en-US" dirty="0" smtClean="0"/>
              <a:t> </a:t>
            </a:r>
            <a:r>
              <a:rPr lang="en-US" dirty="0" err="1" smtClean="0"/>
              <a:t>DocumentsEnumerator</a:t>
            </a:r>
            <a:endParaRPr lang="en-US" dirty="0" smtClean="0"/>
          </a:p>
          <a:p>
            <a:pPr lvl="1"/>
            <a:r>
              <a:rPr lang="en-US" b="1" i="1" dirty="0" err="1" smtClean="0"/>
              <a:t>ReferencedOLEFileDescriptors</a:t>
            </a:r>
            <a:r>
              <a:rPr lang="en-US" dirty="0" smtClean="0"/>
              <a:t> </a:t>
            </a:r>
            <a:r>
              <a:rPr lang="en-US" dirty="0" smtClean="0">
                <a:solidFill>
                  <a:schemeClr val="accent1"/>
                </a:solidFill>
              </a:rPr>
              <a:t>As</a:t>
            </a:r>
            <a:r>
              <a:rPr lang="en-US" dirty="0" smtClean="0"/>
              <a:t> </a:t>
            </a:r>
            <a:r>
              <a:rPr lang="en-US" dirty="0" err="1" smtClean="0"/>
              <a:t>ReferencedOLEFileDescriptors</a:t>
            </a:r>
            <a:endParaRPr lang="en-US" dirty="0" smtClean="0"/>
          </a:p>
          <a:p>
            <a:pPr lvl="1"/>
            <a:r>
              <a:rPr lang="en-US" b="1" i="1" dirty="0" err="1" smtClean="0"/>
              <a:t>ReferencingDocuments</a:t>
            </a:r>
            <a:r>
              <a:rPr lang="en-US" dirty="0" smtClean="0"/>
              <a:t> </a:t>
            </a:r>
            <a:r>
              <a:rPr lang="en-US" dirty="0" smtClean="0">
                <a:solidFill>
                  <a:schemeClr val="accent1"/>
                </a:solidFill>
              </a:rPr>
              <a:t>As</a:t>
            </a:r>
            <a:r>
              <a:rPr lang="en-US" dirty="0" smtClean="0"/>
              <a:t> </a:t>
            </a:r>
            <a:r>
              <a:rPr lang="en-US" dirty="0" err="1" smtClean="0"/>
              <a:t>DocumentsEnumerator</a:t>
            </a:r>
            <a:endParaRPr lang="en-US" dirty="0" smtClean="0"/>
          </a:p>
          <a:p>
            <a:pPr>
              <a:buNone/>
            </a:pPr>
            <a:endParaRPr lang="fr-FR" sz="1400" dirty="0" smtClean="0"/>
          </a:p>
          <a:p>
            <a:pPr>
              <a:buNone/>
            </a:pPr>
            <a:r>
              <a:rPr lang="fr-FR" dirty="0" smtClean="0"/>
              <a:t>File:</a:t>
            </a:r>
          </a:p>
          <a:p>
            <a:pPr lvl="1"/>
            <a:r>
              <a:rPr lang="en-US" b="1" i="1" dirty="0" err="1" smtClean="0"/>
              <a:t>AllReferencedFiles</a:t>
            </a:r>
            <a:r>
              <a:rPr lang="en-US" dirty="0" smtClean="0"/>
              <a:t> </a:t>
            </a:r>
            <a:r>
              <a:rPr lang="en-US" dirty="0" smtClean="0">
                <a:solidFill>
                  <a:schemeClr val="accent1"/>
                </a:solidFill>
              </a:rPr>
              <a:t>As</a:t>
            </a:r>
            <a:r>
              <a:rPr lang="en-US" dirty="0" smtClean="0"/>
              <a:t> </a:t>
            </a:r>
            <a:r>
              <a:rPr lang="en-US" dirty="0" err="1" smtClean="0"/>
              <a:t>FilesEnumerator</a:t>
            </a:r>
            <a:endParaRPr lang="en-US" dirty="0" smtClean="0"/>
          </a:p>
          <a:p>
            <a:pPr lvl="1"/>
            <a:r>
              <a:rPr lang="en-US" b="1" i="1" dirty="0" err="1" smtClean="0"/>
              <a:t>AvailableDocuments</a:t>
            </a:r>
            <a:r>
              <a:rPr lang="en-US" dirty="0" smtClean="0"/>
              <a:t> </a:t>
            </a:r>
            <a:r>
              <a:rPr lang="en-US" dirty="0" smtClean="0">
                <a:solidFill>
                  <a:schemeClr val="accent1"/>
                </a:solidFill>
              </a:rPr>
              <a:t>As</a:t>
            </a:r>
            <a:r>
              <a:rPr lang="en-US" dirty="0" smtClean="0"/>
              <a:t> </a:t>
            </a:r>
            <a:r>
              <a:rPr lang="en-US" dirty="0" err="1" smtClean="0"/>
              <a:t>DocumentsEnumerator</a:t>
            </a:r>
            <a:r>
              <a:rPr lang="en-US" dirty="0" smtClean="0"/>
              <a:t> (in Inventor) and  </a:t>
            </a:r>
            <a:r>
              <a:rPr lang="en-US" dirty="0" err="1" smtClean="0"/>
              <a:t>ApprenticeServerDocuments</a:t>
            </a:r>
            <a:r>
              <a:rPr lang="en-US" dirty="0" smtClean="0"/>
              <a:t> (in Apprentice)</a:t>
            </a:r>
          </a:p>
          <a:p>
            <a:pPr lvl="1"/>
            <a:r>
              <a:rPr lang="en-US" b="1" i="1" dirty="0" err="1" smtClean="0"/>
              <a:t>ReferencedFileDescriptors</a:t>
            </a:r>
            <a:r>
              <a:rPr lang="en-US" dirty="0" smtClean="0"/>
              <a:t> </a:t>
            </a:r>
            <a:r>
              <a:rPr lang="en-US" dirty="0" smtClean="0">
                <a:solidFill>
                  <a:schemeClr val="accent1"/>
                </a:solidFill>
              </a:rPr>
              <a:t>As</a:t>
            </a:r>
            <a:r>
              <a:rPr lang="en-US" dirty="0" smtClean="0"/>
              <a:t> </a:t>
            </a:r>
            <a:r>
              <a:rPr lang="en-US" dirty="0" err="1" smtClean="0"/>
              <a:t>FileDescriptorsEnumerator</a:t>
            </a:r>
            <a:endParaRPr lang="en-US" dirty="0" smtClean="0"/>
          </a:p>
          <a:p>
            <a:pPr lvl="1"/>
            <a:r>
              <a:rPr lang="en-US" b="1" i="1" dirty="0" err="1" smtClean="0"/>
              <a:t>ReferencedFiles</a:t>
            </a:r>
            <a:r>
              <a:rPr lang="en-US" dirty="0" smtClean="0"/>
              <a:t> </a:t>
            </a:r>
            <a:r>
              <a:rPr lang="en-US" dirty="0" smtClean="0">
                <a:solidFill>
                  <a:schemeClr val="accent1"/>
                </a:solidFill>
              </a:rPr>
              <a:t>As</a:t>
            </a:r>
            <a:r>
              <a:rPr lang="en-US" dirty="0" smtClean="0"/>
              <a:t> </a:t>
            </a:r>
            <a:r>
              <a:rPr lang="en-US" dirty="0" err="1" smtClean="0"/>
              <a:t>FilesEnumerator</a:t>
            </a:r>
            <a:endParaRPr lang="en-US" dirty="0" smtClean="0"/>
          </a:p>
          <a:p>
            <a:pPr lvl="1"/>
            <a:r>
              <a:rPr lang="en-US" b="1" i="1" dirty="0" err="1" smtClean="0"/>
              <a:t>ReferencingFiles</a:t>
            </a:r>
            <a:r>
              <a:rPr lang="en-US" dirty="0" smtClean="0"/>
              <a:t> </a:t>
            </a:r>
            <a:r>
              <a:rPr lang="en-US" dirty="0" smtClean="0">
                <a:solidFill>
                  <a:schemeClr val="accent1"/>
                </a:solidFill>
              </a:rPr>
              <a:t>As</a:t>
            </a:r>
            <a:r>
              <a:rPr lang="en-US" dirty="0" smtClean="0"/>
              <a:t> </a:t>
            </a:r>
            <a:r>
              <a:rPr lang="en-US" dirty="0" err="1" smtClean="0"/>
              <a:t>FilesEnumerator</a:t>
            </a:r>
            <a:endParaRPr lang="en-US" dirty="0" smtClean="0"/>
          </a:p>
          <a:p>
            <a:pPr>
              <a:buNone/>
            </a:pPr>
            <a:endParaRPr lang="en-US" sz="2000" dirty="0" smtClean="0"/>
          </a:p>
          <a:p>
            <a:pPr>
              <a:buNone/>
            </a:pPr>
            <a:endParaRPr lang="en-US" sz="2000"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Replacing</a:t>
            </a:r>
            <a:r>
              <a:rPr lang="fr-FR" dirty="0" smtClean="0"/>
              <a:t> </a:t>
            </a:r>
            <a:r>
              <a:rPr lang="fr-FR" dirty="0" err="1" smtClean="0"/>
              <a:t>References</a:t>
            </a:r>
            <a:endParaRPr lang="en-US" dirty="0"/>
          </a:p>
        </p:txBody>
      </p:sp>
      <p:sp>
        <p:nvSpPr>
          <p:cNvPr id="3" name="Content Placeholder 2"/>
          <p:cNvSpPr>
            <a:spLocks noGrp="1"/>
          </p:cNvSpPr>
          <p:nvPr>
            <p:ph idx="1"/>
          </p:nvPr>
        </p:nvSpPr>
        <p:spPr/>
        <p:txBody>
          <a:bodyPr/>
          <a:lstStyle/>
          <a:p>
            <a:pPr eaLnBrk="1" hangingPunct="1">
              <a:lnSpc>
                <a:spcPct val="90000"/>
              </a:lnSpc>
            </a:pPr>
            <a:r>
              <a:rPr lang="en-US" sz="2000" dirty="0" smtClean="0"/>
              <a:t>The new referenced File must have the </a:t>
            </a:r>
            <a:r>
              <a:rPr lang="en-US" sz="2000" b="1" i="1" dirty="0" smtClean="0">
                <a:solidFill>
                  <a:schemeClr val="accent2"/>
                </a:solidFill>
              </a:rPr>
              <a:t>same heritage</a:t>
            </a:r>
            <a:r>
              <a:rPr lang="en-US" sz="2000" dirty="0" smtClean="0">
                <a:solidFill>
                  <a:schemeClr val="accent2"/>
                </a:solidFill>
              </a:rPr>
              <a:t> </a:t>
            </a:r>
            <a:r>
              <a:rPr lang="en-US" sz="2000" dirty="0" smtClean="0"/>
              <a:t>as the File being replaced: Usually a modified copy of the original.</a:t>
            </a:r>
          </a:p>
          <a:p>
            <a:pPr eaLnBrk="1" hangingPunct="1">
              <a:lnSpc>
                <a:spcPct val="90000"/>
              </a:lnSpc>
              <a:buNone/>
            </a:pPr>
            <a:endParaRPr lang="en-US" sz="800" dirty="0" smtClean="0"/>
          </a:p>
          <a:p>
            <a:pPr eaLnBrk="1" hangingPunct="1">
              <a:lnSpc>
                <a:spcPct val="90000"/>
              </a:lnSpc>
            </a:pPr>
            <a:r>
              <a:rPr lang="en-US" sz="2000" dirty="0" smtClean="0"/>
              <a:t>Can directly edit the reference information using Inventor or Apprentice.  (The Design Assistant utility is built on Apprentice and uses this functionality.)  </a:t>
            </a:r>
          </a:p>
          <a:p>
            <a:pPr eaLnBrk="1" hangingPunct="1">
              <a:lnSpc>
                <a:spcPct val="90000"/>
              </a:lnSpc>
            </a:pPr>
            <a:endParaRPr lang="en-US" sz="800" dirty="0" smtClean="0"/>
          </a:p>
          <a:p>
            <a:pPr eaLnBrk="1" hangingPunct="1">
              <a:lnSpc>
                <a:spcPct val="90000"/>
              </a:lnSpc>
            </a:pPr>
            <a:r>
              <a:rPr lang="en-US" sz="2000" dirty="0" smtClean="0"/>
              <a:t>Indirectly modify references within Inventor by replacing occurrences.</a:t>
            </a:r>
          </a:p>
          <a:p>
            <a:pPr>
              <a:buNone/>
            </a:pPr>
            <a:endParaRPr lang="fr-FR" sz="1100" dirty="0" smtClean="0"/>
          </a:p>
          <a:p>
            <a:pPr>
              <a:buNone/>
            </a:pPr>
            <a:endParaRPr lang="en-US" sz="1400" dirty="0" smtClean="0"/>
          </a:p>
        </p:txBody>
      </p:sp>
      <p:sp>
        <p:nvSpPr>
          <p:cNvPr id="61441" name="Rectangle 1"/>
          <p:cNvSpPr>
            <a:spLocks noChangeArrowheads="1"/>
          </p:cNvSpPr>
          <p:nvPr/>
        </p:nvSpPr>
        <p:spPr bwMode="auto">
          <a:xfrm>
            <a:off x="503853" y="4191731"/>
            <a:ext cx="7742761" cy="1908215"/>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ReplaceReferences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oDoc.File.ReferencedFileDescriptors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ReplaceReference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"C:\CopyPart.ipt"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a:t>
            </a:r>
            <a:r>
              <a:rPr lang="en-US" altLang="zh-CN" dirty="0" smtClean="0"/>
              <a:t>(from 2014)</a:t>
            </a:r>
            <a:endParaRPr lang="en-US" dirty="0"/>
          </a:p>
        </p:txBody>
      </p:sp>
      <p:sp>
        <p:nvSpPr>
          <p:cNvPr id="3" name="Content Placeholder 2"/>
          <p:cNvSpPr>
            <a:spLocks noGrp="1"/>
          </p:cNvSpPr>
          <p:nvPr>
            <p:ph idx="1"/>
          </p:nvPr>
        </p:nvSpPr>
        <p:spPr/>
        <p:txBody>
          <a:bodyPr/>
          <a:lstStyle/>
          <a:p>
            <a:r>
              <a:rPr lang="en-US" altLang="zh-CN" dirty="0" smtClean="0"/>
              <a:t>More </a:t>
            </a:r>
            <a:r>
              <a:rPr lang="en-US" altLang="zh-CN" dirty="0" smtClean="0"/>
              <a:t>real world </a:t>
            </a:r>
            <a:r>
              <a:rPr lang="en-US" altLang="zh-CN" dirty="0" err="1" smtClean="0"/>
              <a:t>termology</a:t>
            </a:r>
            <a:endParaRPr lang="en-US" altLang="zh-CN" dirty="0" smtClean="0"/>
          </a:p>
          <a:p>
            <a:r>
              <a:rPr lang="en-US" altLang="zh-CN" dirty="0" smtClean="0"/>
              <a:t>Connect </a:t>
            </a:r>
            <a:r>
              <a:rPr lang="en-US" altLang="zh-CN" dirty="0" smtClean="0"/>
              <a:t>with quite few constraints to have the effect</a:t>
            </a:r>
            <a:endParaRPr lang="en-US" altLang="zh-CN" dirty="0" smtClean="0"/>
          </a:p>
          <a:p>
            <a:r>
              <a:rPr lang="en-US" altLang="zh-CN" dirty="0" smtClean="0"/>
              <a:t>Inventor will return some good graphics to indicate the relationship of the </a:t>
            </a:r>
            <a:r>
              <a:rPr lang="en-US" altLang="zh-CN" dirty="0" smtClean="0"/>
              <a:t>bodies</a:t>
            </a:r>
          </a:p>
          <a:p>
            <a:r>
              <a:rPr lang="en-US" dirty="0" smtClean="0"/>
              <a:t>Full API is supported from 2014</a:t>
            </a:r>
            <a:endParaRPr lang="en-US" dirty="0" smtClean="0"/>
          </a:p>
          <a:p>
            <a:endParaRPr lang="en-US" sz="1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Full API Support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1028" name="Picture 4" descr="C:\Users\ekinsb\AppData\Local\Temp\SNAGHTML1a6fb76.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860" y="3881535"/>
            <a:ext cx="3865164" cy="273528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45021" y="3971927"/>
            <a:ext cx="1911520" cy="2454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036041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wipe(left)">
                                      <p:cBhvr>
                                        <p:cTn id="2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File </a:t>
            </a:r>
            <a:r>
              <a:rPr lang="fr-FR" dirty="0" err="1" smtClean="0"/>
              <a:t>References</a:t>
            </a:r>
            <a:r>
              <a:rPr lang="fr-FR" dirty="0" smtClean="0"/>
              <a:t> </a:t>
            </a:r>
            <a:r>
              <a:rPr lang="fr-FR" dirty="0" err="1" smtClean="0"/>
              <a:t>with</a:t>
            </a:r>
            <a:r>
              <a:rPr lang="fr-FR" dirty="0" smtClean="0"/>
              <a:t> </a:t>
            </a:r>
            <a:r>
              <a:rPr lang="fr-FR" dirty="0" err="1" smtClean="0"/>
              <a:t>Apprentice</a:t>
            </a:r>
            <a:r>
              <a:rPr lang="fr-FR" dirty="0" smtClean="0"/>
              <a:t> (1/2)</a:t>
            </a:r>
            <a:endParaRPr lang="en-US" dirty="0"/>
          </a:p>
        </p:txBody>
      </p:sp>
      <p:sp>
        <p:nvSpPr>
          <p:cNvPr id="3" name="Content Placeholder 2"/>
          <p:cNvSpPr>
            <a:spLocks noGrp="1"/>
          </p:cNvSpPr>
          <p:nvPr>
            <p:ph idx="1"/>
          </p:nvPr>
        </p:nvSpPr>
        <p:spPr>
          <a:xfrm>
            <a:off x="174705" y="1341157"/>
            <a:ext cx="9149765" cy="5119688"/>
          </a:xfrm>
        </p:spPr>
        <p:txBody>
          <a:bodyPr/>
          <a:lstStyle/>
          <a:p>
            <a:pPr>
              <a:buFont typeface="Arial" pitchFamily="34" charset="0"/>
              <a:buChar char="•"/>
            </a:pPr>
            <a:r>
              <a:rPr lang="en-US" dirty="0" smtClean="0"/>
              <a:t>Apprentice offers a convenient way to move an assembly to a new location and save it along with its references.</a:t>
            </a:r>
          </a:p>
          <a:p>
            <a:pPr>
              <a:buNone/>
            </a:pPr>
            <a:endParaRPr lang="en-US" sz="1000" dirty="0" smtClean="0"/>
          </a:p>
          <a:p>
            <a:pPr>
              <a:buNone/>
            </a:pPr>
            <a:endParaRPr lang="en-US" sz="1000" dirty="0" smtClean="0"/>
          </a:p>
        </p:txBody>
      </p:sp>
      <p:sp>
        <p:nvSpPr>
          <p:cNvPr id="59393" name="Rectangle 1"/>
          <p:cNvSpPr>
            <a:spLocks noChangeArrowheads="1"/>
          </p:cNvSpPr>
          <p:nvPr/>
        </p:nvSpPr>
        <p:spPr bwMode="auto">
          <a:xfrm>
            <a:off x="335902" y="2573691"/>
            <a:ext cx="7696851" cy="3539430"/>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mApprenticeApp</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Inventor.</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ApprenticeServerComponent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New</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ApprenticeServerComponent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u="none" dirty="0" smtClean="0">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Private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SaveWithApprentice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u="none" dirty="0" smtClean="0">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NewFolder</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AsmFullFilename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"C:\Program Files\Autodesk\Inventor 2013\Samples\Models\Tube &amp; Pipe\Tank\Tank.iam"</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Inventor.</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ApprenticeServerDocument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mApprenticeApp.Open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AsmFullFilename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SaveRec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NewFolder</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mApprenticeApp.FileSaveAs.ExecuteSaveCopyAs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oApprenticeDoc.Close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File </a:t>
            </a:r>
            <a:r>
              <a:rPr lang="fr-FR" dirty="0" err="1" smtClean="0"/>
              <a:t>References</a:t>
            </a:r>
            <a:r>
              <a:rPr lang="fr-FR" dirty="0" smtClean="0"/>
              <a:t> </a:t>
            </a:r>
            <a:r>
              <a:rPr lang="fr-FR" dirty="0" err="1" smtClean="0"/>
              <a:t>with</a:t>
            </a:r>
            <a:r>
              <a:rPr lang="fr-FR" dirty="0" smtClean="0"/>
              <a:t> </a:t>
            </a:r>
            <a:r>
              <a:rPr lang="fr-FR" dirty="0" err="1" smtClean="0"/>
              <a:t>Apprentice</a:t>
            </a:r>
            <a:r>
              <a:rPr lang="fr-FR" dirty="0" smtClean="0"/>
              <a:t> (2/2)</a:t>
            </a:r>
            <a:endParaRPr lang="en-US" dirty="0"/>
          </a:p>
        </p:txBody>
      </p:sp>
      <p:sp>
        <p:nvSpPr>
          <p:cNvPr id="3" name="Content Placeholder 2"/>
          <p:cNvSpPr>
            <a:spLocks noGrp="1"/>
          </p:cNvSpPr>
          <p:nvPr>
            <p:ph idx="1"/>
          </p:nvPr>
        </p:nvSpPr>
        <p:spPr>
          <a:xfrm>
            <a:off x="270960" y="1314396"/>
            <a:ext cx="8703615" cy="5119688"/>
          </a:xfrm>
        </p:spPr>
        <p:txBody>
          <a:bodyPr/>
          <a:lstStyle/>
          <a:p>
            <a:pPr>
              <a:buNone/>
            </a:pPr>
            <a:r>
              <a:rPr lang="en-US" altLang="zh-CN" sz="1400" dirty="0" smtClean="0">
                <a:solidFill>
                  <a:srgbClr val="FF0000"/>
                </a:solidFill>
              </a:rPr>
              <a:t>Please note: </a:t>
            </a:r>
            <a:r>
              <a:rPr lang="en-US" altLang="zh-CN" sz="1400" b="1" i="1" dirty="0" smtClean="0">
                <a:solidFill>
                  <a:srgbClr val="FF0000"/>
                </a:solidFill>
              </a:rPr>
              <a:t>Saving of files in Apprentice is not allowed on files that require migration</a:t>
            </a:r>
            <a:r>
              <a:rPr lang="en-US" altLang="zh-CN" sz="1400" dirty="0" smtClean="0">
                <a:solidFill>
                  <a:srgbClr val="FF0000"/>
                </a:solidFill>
              </a:rPr>
              <a:t> </a:t>
            </a:r>
            <a:endParaRPr lang="en-US" sz="1400" b="1" dirty="0">
              <a:solidFill>
                <a:srgbClr val="FF0000"/>
              </a:solidFill>
            </a:endParaRPr>
          </a:p>
        </p:txBody>
      </p:sp>
      <p:sp>
        <p:nvSpPr>
          <p:cNvPr id="57345" name="Rectangle 1"/>
          <p:cNvSpPr>
            <a:spLocks noChangeArrowheads="1"/>
          </p:cNvSpPr>
          <p:nvPr/>
        </p:nvSpPr>
        <p:spPr bwMode="auto">
          <a:xfrm>
            <a:off x="192832" y="1818043"/>
            <a:ext cx="8951168" cy="415498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Private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Function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rgbClr val="0000FF"/>
                </a:solidFill>
                <a:effectLst/>
                <a:latin typeface="Calibri" pitchFamily="34" charset="0"/>
                <a:ea typeface="宋体" pitchFamily="2" charset="-122"/>
                <a:cs typeface="新宋体" pitchFamily="49" charset="-122"/>
              </a:rPr>
              <a:t>ByVal</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fileInfo</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New</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IO.</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FileInfo</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Return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fileInfo.Name.Substring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(0,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fileInfo.Name.Length</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- 4) +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"_new"</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fileInfo.Extension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Private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SaveRec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rgbClr val="0000FF"/>
                </a:solidFill>
                <a:effectLst/>
                <a:latin typeface="Calibri" pitchFamily="34" charset="0"/>
                <a:ea typeface="宋体" pitchFamily="2" charset="-122"/>
                <a:cs typeface="新宋体" pitchFamily="49" charset="-122"/>
              </a:rPr>
              <a:t>ByRef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NewFolder</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0000FF"/>
                </a:solidFill>
                <a:effectLst/>
                <a:latin typeface="Calibri" pitchFamily="34" charset="0"/>
                <a:ea typeface="宋体" pitchFamily="2" charset="-122"/>
                <a:cs typeface="新宋体" pitchFamily="49" charset="-122"/>
              </a:rPr>
              <a:t>ByRef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ApprenticeServerDocument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NewFolder</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mApprenticeApp.FileSaveAs.AddFileToSave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NewFullFilename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For</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Each</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oRefDoc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ApprenticeServerDocument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oApprenticeDoc.ReferencedDocuments</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SaveRec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NewFolder</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oRefDoc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Next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Catch</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'Content Center Parts will fail</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33289"/>
            <a:ext cx="8352964" cy="910610"/>
          </a:xfrm>
        </p:spPr>
        <p:txBody>
          <a:bodyPr/>
          <a:lstStyle/>
          <a:p>
            <a:r>
              <a:rPr lang="en-US" dirty="0" smtClean="0"/>
              <a:t>How Inventor resolves File References?</a:t>
            </a:r>
            <a:endParaRPr lang="en-US" dirty="0"/>
          </a:p>
        </p:txBody>
      </p:sp>
      <p:pic>
        <p:nvPicPr>
          <p:cNvPr id="4" name="Content Placeholder 3" descr="SearchPath.gif"/>
          <p:cNvPicPr>
            <a:picLocks noGrp="1" noChangeAspect="1"/>
          </p:cNvPicPr>
          <p:nvPr>
            <p:ph idx="1"/>
          </p:nvPr>
        </p:nvPicPr>
        <p:blipFill>
          <a:blip r:embed="rId3" cstate="print"/>
          <a:stretch>
            <a:fillRect/>
          </a:stretch>
        </p:blipFill>
        <p:spPr>
          <a:xfrm>
            <a:off x="1755045" y="914611"/>
            <a:ext cx="5722378" cy="5707222"/>
          </a:xfrm>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 </a:t>
            </a:r>
            <a:r>
              <a:rPr lang="en-US" smtClean="0"/>
              <a:t>Express Mode  (from 2014)</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err="1" smtClean="0">
                <a:latin typeface="Tahoma" pitchFamily="34" charset="0"/>
                <a:ea typeface="Tahoma" pitchFamily="34" charset="0"/>
                <a:cs typeface="Tahoma" pitchFamily="34" charset="0"/>
              </a:rPr>
              <a:t>AssemblyDocument.IsOpenExpress</a:t>
            </a:r>
            <a:endParaRPr lang="en-US" dirty="0" smtClean="0">
              <a:latin typeface="Tahoma" pitchFamily="34" charset="0"/>
              <a:ea typeface="Tahoma" pitchFamily="34" charset="0"/>
              <a:cs typeface="Tahoma" pitchFamily="34" charset="0"/>
            </a:endParaRPr>
          </a:p>
          <a:p>
            <a:r>
              <a:rPr lang="en-US" dirty="0" err="1" smtClean="0">
                <a:latin typeface="Tahoma" pitchFamily="34" charset="0"/>
                <a:ea typeface="Tahoma" pitchFamily="34" charset="0"/>
                <a:cs typeface="Tahoma" pitchFamily="34" charset="0"/>
              </a:rPr>
              <a:t>Documents.LoadedCount</a:t>
            </a:r>
            <a:endParaRPr lang="en-US" dirty="0" smtClean="0">
              <a:latin typeface="Tahoma" pitchFamily="34" charset="0"/>
              <a:ea typeface="Tahoma" pitchFamily="34" charset="0"/>
              <a:cs typeface="Tahoma" pitchFamily="34" charset="0"/>
            </a:endParaRPr>
          </a:p>
          <a:p>
            <a:r>
              <a:rPr lang="en-US" dirty="0" err="1" smtClean="0">
                <a:latin typeface="Tahoma" pitchFamily="34" charset="0"/>
                <a:ea typeface="Tahoma" pitchFamily="34" charset="0"/>
                <a:cs typeface="Tahoma" pitchFamily="34" charset="0"/>
              </a:rPr>
              <a:t>Application.AssemblyOptions</a:t>
            </a:r>
            <a:endParaRPr lang="en-US" dirty="0" smtClean="0">
              <a:latin typeface="Tahoma" pitchFamily="34" charset="0"/>
              <a:ea typeface="Tahoma" pitchFamily="34" charset="0"/>
              <a:cs typeface="Tahoma" pitchFamily="34" charset="0"/>
            </a:endParaRPr>
          </a:p>
          <a:p>
            <a:pPr lvl="1"/>
            <a:r>
              <a:rPr lang="en-US" dirty="0" err="1" smtClean="0">
                <a:latin typeface="Tahoma" pitchFamily="34" charset="0"/>
                <a:ea typeface="Tahoma" pitchFamily="34" charset="0"/>
                <a:cs typeface="Tahoma" pitchFamily="34" charset="0"/>
              </a:rPr>
              <a:t>ExpressAssemblyMinimumUniqueDocuments</a:t>
            </a:r>
            <a:endParaRPr lang="en-US" dirty="0" smtClean="0">
              <a:latin typeface="Tahoma" pitchFamily="34" charset="0"/>
              <a:ea typeface="Tahoma" pitchFamily="34" charset="0"/>
              <a:cs typeface="Tahoma" pitchFamily="34" charset="0"/>
            </a:endParaRPr>
          </a:p>
          <a:p>
            <a:pPr lvl="1"/>
            <a:r>
              <a:rPr lang="en-US" dirty="0" err="1" smtClean="0">
                <a:latin typeface="Tahoma" pitchFamily="34" charset="0"/>
                <a:ea typeface="Tahoma" pitchFamily="34" charset="0"/>
                <a:cs typeface="Tahoma" pitchFamily="34" charset="0"/>
              </a:rPr>
              <a:t>IsExpressAssemblyEnabled</a:t>
            </a:r>
            <a:endParaRPr lang="en-US" dirty="0" smtClean="0">
              <a:latin typeface="Tahoma" pitchFamily="34" charset="0"/>
              <a:ea typeface="Tahoma" pitchFamily="34" charset="0"/>
              <a:cs typeface="Tahoma" pitchFamily="34" charset="0"/>
            </a:endParaRPr>
          </a:p>
          <a:p>
            <a:r>
              <a:rPr lang="en-US" dirty="0" err="1" smtClean="0">
                <a:latin typeface="Tahoma" pitchFamily="34" charset="0"/>
                <a:ea typeface="Tahoma" pitchFamily="34" charset="0"/>
                <a:cs typeface="Tahoma" pitchFamily="34" charset="0"/>
              </a:rPr>
              <a:t>Application.AssemblyEvents</a:t>
            </a:r>
            <a:endParaRPr lang="en-US" dirty="0" smtClean="0">
              <a:latin typeface="Tahoma" pitchFamily="34" charset="0"/>
              <a:ea typeface="Tahoma" pitchFamily="34" charset="0"/>
              <a:cs typeface="Tahoma" pitchFamily="34" charset="0"/>
            </a:endParaRPr>
          </a:p>
          <a:p>
            <a:pPr lvl="1"/>
            <a:r>
              <a:rPr lang="en-US" dirty="0" err="1">
                <a:latin typeface="Tahoma" pitchFamily="34" charset="0"/>
                <a:ea typeface="Tahoma" pitchFamily="34" charset="0"/>
                <a:cs typeface="Tahoma" pitchFamily="34" charset="0"/>
              </a:rPr>
              <a:t>OnLoadStateChange</a:t>
            </a:r>
            <a:r>
              <a:rPr lang="en-US" dirty="0">
                <a:latin typeface="Tahoma" pitchFamily="34" charset="0"/>
                <a:ea typeface="Tahoma" pitchFamily="34" charset="0"/>
                <a:cs typeface="Tahoma" pitchFamily="34" charset="0"/>
              </a:rPr>
              <a:t> </a:t>
            </a:r>
          </a:p>
        </p:txBody>
      </p:sp>
      <p:pic>
        <p:nvPicPr>
          <p:cNvPr id="3080" name="Picture 8" descr="C:\Users\ekinsb\AppData\Local\Temp\SNAGHTML1cc6dd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04241" y="1340133"/>
            <a:ext cx="3608064" cy="193488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ekinsb\AppData\Local\Temp\SNAGHTML5015e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7570" y="1558168"/>
            <a:ext cx="2670905" cy="147961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662233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Connection (from 2014)</a:t>
            </a:r>
            <a:endParaRPr lang="zh-CN" altLang="en-US" dirty="0"/>
          </a:p>
        </p:txBody>
      </p:sp>
      <p:sp>
        <p:nvSpPr>
          <p:cNvPr id="3" name="Content Placeholder 2"/>
          <p:cNvSpPr>
            <a:spLocks noGrp="1"/>
          </p:cNvSpPr>
          <p:nvPr>
            <p:ph idx="1"/>
          </p:nvPr>
        </p:nvSpPr>
        <p:spPr>
          <a:xfrm>
            <a:off x="309757" y="1042825"/>
            <a:ext cx="8062912" cy="5119688"/>
          </a:xfrm>
        </p:spPr>
        <p:txBody>
          <a:bodyPr/>
          <a:lstStyle/>
          <a:p>
            <a:r>
              <a:rPr lang="en-US" altLang="zh-CN" sz="2000" dirty="0" smtClean="0">
                <a:solidFill>
                  <a:srgbClr val="FFC000"/>
                </a:solidFill>
              </a:rPr>
              <a:t>Connections</a:t>
            </a:r>
          </a:p>
          <a:p>
            <a:pPr lvl="2"/>
            <a:r>
              <a:rPr lang="en-US" altLang="zh-CN" sz="1600" dirty="0" smtClean="0"/>
              <a:t>Collection of connections in the assembly</a:t>
            </a:r>
          </a:p>
          <a:p>
            <a:r>
              <a:rPr lang="en-US" altLang="zh-CN" sz="2000" dirty="0" err="1" smtClean="0"/>
              <a:t>Connections.</a:t>
            </a:r>
            <a:r>
              <a:rPr lang="en-US" altLang="zh-CN" sz="2000" dirty="0" err="1" smtClean="0">
                <a:solidFill>
                  <a:srgbClr val="FFC000"/>
                </a:solidFill>
              </a:rPr>
              <a:t>CreateAssemblyConnectionDefinition</a:t>
            </a:r>
            <a:endParaRPr lang="en-US" altLang="zh-CN" sz="2000" dirty="0" smtClean="0">
              <a:solidFill>
                <a:srgbClr val="FFC000"/>
              </a:solidFill>
            </a:endParaRPr>
          </a:p>
          <a:p>
            <a:pPr lvl="2"/>
            <a:r>
              <a:rPr lang="en-US" altLang="zh-CN" sz="1600" dirty="0" smtClean="0"/>
              <a:t>Create a connection definition </a:t>
            </a:r>
            <a:endParaRPr lang="en-US" altLang="zh-CN" sz="1600" dirty="0" smtClean="0"/>
          </a:p>
          <a:p>
            <a:r>
              <a:rPr lang="en-US" altLang="zh-CN" sz="2000" dirty="0" err="1" smtClean="0">
                <a:solidFill>
                  <a:srgbClr val="FFC000"/>
                </a:solidFill>
              </a:rPr>
              <a:t>AssemblyConnection</a:t>
            </a:r>
            <a:endParaRPr lang="en-US" altLang="zh-CN" sz="2000" dirty="0" smtClean="0">
              <a:solidFill>
                <a:srgbClr val="FFC000"/>
              </a:solidFill>
            </a:endParaRPr>
          </a:p>
          <a:p>
            <a:pPr lvl="2"/>
            <a:r>
              <a:rPr lang="en-US" altLang="zh-CN" sz="1400" dirty="0" smtClean="0"/>
              <a:t>Object of connection</a:t>
            </a:r>
          </a:p>
          <a:p>
            <a:r>
              <a:rPr lang="en-US" altLang="zh-CN" sz="2000" dirty="0" err="1" smtClean="0">
                <a:solidFill>
                  <a:srgbClr val="FFC000"/>
                </a:solidFill>
              </a:rPr>
              <a:t>Connections.Add</a:t>
            </a:r>
            <a:endParaRPr lang="en-US" altLang="zh-CN" sz="2000" dirty="0" smtClean="0">
              <a:solidFill>
                <a:srgbClr val="FFC000"/>
              </a:solidFill>
            </a:endParaRPr>
          </a:p>
          <a:p>
            <a:pPr lvl="2"/>
            <a:r>
              <a:rPr lang="en-US" altLang="zh-CN" sz="1800" dirty="0" smtClean="0"/>
              <a:t>Add a connection with the definition </a:t>
            </a:r>
            <a:endParaRPr lang="en-US" altLang="zh-CN" sz="1800" dirty="0" smtClean="0"/>
          </a:p>
          <a:p>
            <a:endParaRPr lang="en-US" altLang="zh-CN" sz="2000" dirty="0" smtClean="0">
              <a:solidFill>
                <a:srgbClr val="FFC000"/>
              </a:solidFill>
            </a:endParaRPr>
          </a:p>
          <a:p>
            <a:endParaRPr lang="zh-CN" altLang="en-US" sz="2000" dirty="0"/>
          </a:p>
        </p:txBody>
      </p:sp>
      <p:sp>
        <p:nvSpPr>
          <p:cNvPr id="53249" name="Rectangle 1"/>
          <p:cNvSpPr>
            <a:spLocks noChangeArrowheads="1"/>
          </p:cNvSpPr>
          <p:nvPr/>
        </p:nvSpPr>
        <p:spPr bwMode="auto">
          <a:xfrm>
            <a:off x="326568" y="3949688"/>
            <a:ext cx="8425545" cy="2708434"/>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Create two intents to define the geometry for the connection. assume two faces are available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intentOne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GeometryIntent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intentOne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asmDef.CreateGeometryIntent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(Face1,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PointIntentEnum</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.kPlanarFaceCenterPointIntent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intentTwo</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GeometryIntent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intentTwo</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asmDef.CreateGeometryIntent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(Face2,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PointIntentEnum</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.kPlanarFaceCenterPointIntent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Create a rigid connection between the two parts.</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connectDef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AssemblyConnectionDefinition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connectDef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asmDef.Connections.CreateAssemblyConnectionDefinition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u="none" dirty="0" smtClean="0">
                <a:solidFill>
                  <a:srgbClr val="000000"/>
                </a:solidFill>
                <a:latin typeface="Courier New" pitchFamily="49" charset="0"/>
                <a:ea typeface="宋体" pitchFamily="2" charset="-122"/>
                <a:cs typeface="Courier New" pitchFamily="49" charset="0"/>
              </a:rPr>
              <a:t> </a:t>
            </a:r>
            <a:r>
              <a:rPr lang="en-US" altLang="zh-CN" sz="1000" b="1" u="none" dirty="0" smtClean="0">
                <a:solidFill>
                  <a:srgbClr val="000000"/>
                </a:solidFill>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AssemblyConnectionTypeEnum.kRigidConnectionType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u="none" smtClean="0">
                <a:solidFill>
                  <a:srgbClr val="000000"/>
                </a:solidFill>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intentOne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intentTwo</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connectDef.FlipAlignmentDirection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False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connectDef.FlipOriginDirection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connect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AssemblyConnection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connect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asmDef.Connections.Add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connectDef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Make the connection visible.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connect.Visible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iMates</a:t>
            </a:r>
            <a:endParaRPr lang="en-US" dirty="0"/>
          </a:p>
        </p:txBody>
      </p:sp>
      <p:sp>
        <p:nvSpPr>
          <p:cNvPr id="3" name="Content Placeholder 2"/>
          <p:cNvSpPr>
            <a:spLocks noGrp="1"/>
          </p:cNvSpPr>
          <p:nvPr>
            <p:ph idx="1"/>
          </p:nvPr>
        </p:nvSpPr>
        <p:spPr>
          <a:xfrm>
            <a:off x="418375" y="1576693"/>
            <a:ext cx="3698142" cy="3116605"/>
          </a:xfrm>
        </p:spPr>
        <p:txBody>
          <a:bodyPr/>
          <a:lstStyle/>
          <a:p>
            <a:pPr eaLnBrk="1" hangingPunct="1"/>
            <a:r>
              <a:rPr lang="en-US" sz="2000" dirty="0" smtClean="0"/>
              <a:t>In the API, </a:t>
            </a:r>
            <a:r>
              <a:rPr lang="en-US" sz="2000" dirty="0" err="1" smtClean="0"/>
              <a:t>iMates</a:t>
            </a:r>
            <a:r>
              <a:rPr lang="en-US" sz="2000" dirty="0" smtClean="0"/>
              <a:t> consist of two parts:</a:t>
            </a:r>
          </a:p>
          <a:p>
            <a:pPr lvl="1" eaLnBrk="1" hangingPunct="1"/>
            <a:r>
              <a:rPr lang="en-US" dirty="0" err="1" smtClean="0"/>
              <a:t>iMate</a:t>
            </a:r>
            <a:r>
              <a:rPr lang="en-US" dirty="0" smtClean="0"/>
              <a:t> Definition – The </a:t>
            </a:r>
            <a:r>
              <a:rPr lang="en-US" dirty="0" err="1" smtClean="0"/>
              <a:t>iMate</a:t>
            </a:r>
            <a:r>
              <a:rPr lang="en-US" dirty="0" smtClean="0"/>
              <a:t> in the part or subassembly.</a:t>
            </a:r>
          </a:p>
          <a:p>
            <a:pPr lvl="1" eaLnBrk="1" hangingPunct="1"/>
            <a:r>
              <a:rPr lang="en-US" dirty="0" err="1" smtClean="0"/>
              <a:t>iMate</a:t>
            </a:r>
            <a:r>
              <a:rPr lang="en-US" dirty="0" smtClean="0"/>
              <a:t> Result – The result of combining two </a:t>
            </a:r>
            <a:r>
              <a:rPr lang="en-US" dirty="0" err="1" smtClean="0"/>
              <a:t>iMates</a:t>
            </a:r>
            <a:r>
              <a:rPr lang="en-US" dirty="0" smtClean="0"/>
              <a:t> in an assembly.</a:t>
            </a:r>
          </a:p>
          <a:p>
            <a:endParaRPr lang="en-US" sz="2000" dirty="0"/>
          </a:p>
        </p:txBody>
      </p:sp>
      <p:graphicFrame>
        <p:nvGraphicFramePr>
          <p:cNvPr id="214018" name="Object 2"/>
          <p:cNvGraphicFramePr>
            <a:graphicFrameLocks noChangeAspect="1"/>
          </p:cNvGraphicFramePr>
          <p:nvPr/>
        </p:nvGraphicFramePr>
        <p:xfrm>
          <a:off x="4237710" y="828587"/>
          <a:ext cx="4314131" cy="5523736"/>
        </p:xfrm>
        <a:graphic>
          <a:graphicData uri="http://schemas.openxmlformats.org/presentationml/2006/ole">
            <p:oleObj spid="_x0000_s1026" name="Visio" r:id="rId4" imgW="4011454" imgH="5134928" progId="">
              <p:embed/>
            </p:oleObj>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5218"/>
            <a:ext cx="8062912" cy="917834"/>
          </a:xfrm>
        </p:spPr>
        <p:txBody>
          <a:bodyPr/>
          <a:lstStyle/>
          <a:p>
            <a:r>
              <a:rPr lang="fr-FR" dirty="0" err="1" smtClean="0"/>
              <a:t>iMateDefinition</a:t>
            </a:r>
            <a:r>
              <a:rPr lang="fr-FR" dirty="0" smtClean="0"/>
              <a:t> </a:t>
            </a:r>
            <a:r>
              <a:rPr lang="fr-FR" dirty="0" err="1" smtClean="0"/>
              <a:t>Creation</a:t>
            </a:r>
            <a:endParaRPr lang="en-US" dirty="0"/>
          </a:p>
        </p:txBody>
      </p:sp>
      <p:sp>
        <p:nvSpPr>
          <p:cNvPr id="3" name="Content Placeholder 2"/>
          <p:cNvSpPr>
            <a:spLocks noGrp="1"/>
          </p:cNvSpPr>
          <p:nvPr>
            <p:ph idx="1"/>
          </p:nvPr>
        </p:nvSpPr>
        <p:spPr>
          <a:xfrm>
            <a:off x="272433" y="940169"/>
            <a:ext cx="8610310" cy="5119688"/>
          </a:xfrm>
        </p:spPr>
        <p:txBody>
          <a:bodyPr/>
          <a:lstStyle/>
          <a:p>
            <a:pPr>
              <a:buFont typeface="Arial" pitchFamily="34" charset="0"/>
              <a:buChar char="•"/>
            </a:pPr>
            <a:r>
              <a:rPr lang="en-US" dirty="0" smtClean="0"/>
              <a:t>The </a:t>
            </a:r>
            <a:r>
              <a:rPr lang="en-US" b="1" dirty="0" err="1" smtClean="0"/>
              <a:t>ComponentDefinition.iMateDefinition</a:t>
            </a:r>
            <a:r>
              <a:rPr lang="en-US" dirty="0" err="1" smtClean="0"/>
              <a:t>s</a:t>
            </a:r>
            <a:r>
              <a:rPr lang="en-US" dirty="0" smtClean="0"/>
              <a:t> object provides various Add Methods:</a:t>
            </a:r>
          </a:p>
          <a:p>
            <a:pPr>
              <a:buNone/>
            </a:pPr>
            <a:endParaRPr lang="fr-FR" sz="1000" dirty="0" smtClean="0"/>
          </a:p>
          <a:p>
            <a:pPr lvl="2"/>
            <a:r>
              <a:rPr lang="en-US" sz="1600" dirty="0" err="1" smtClean="0"/>
              <a:t>AddAngleiMateDefinition</a:t>
            </a:r>
            <a:r>
              <a:rPr lang="en-US" sz="1600" dirty="0" smtClean="0"/>
              <a:t> </a:t>
            </a:r>
          </a:p>
          <a:p>
            <a:pPr lvl="2"/>
            <a:r>
              <a:rPr lang="en-US" sz="1600" dirty="0" err="1" smtClean="0"/>
              <a:t>AddCompositeiMateDefinition</a:t>
            </a:r>
            <a:r>
              <a:rPr lang="en-US" sz="1600" dirty="0" smtClean="0"/>
              <a:t> </a:t>
            </a:r>
          </a:p>
          <a:p>
            <a:pPr lvl="2"/>
            <a:r>
              <a:rPr lang="en-US" sz="1600" dirty="0" err="1" smtClean="0"/>
              <a:t>AddFlushiMateDefinition</a:t>
            </a:r>
            <a:r>
              <a:rPr lang="en-US" sz="1600" dirty="0" smtClean="0"/>
              <a:t> </a:t>
            </a:r>
          </a:p>
          <a:p>
            <a:pPr lvl="2"/>
            <a:r>
              <a:rPr lang="en-US" sz="1600" dirty="0" err="1" smtClean="0"/>
              <a:t>AddInsertiMateDefinition</a:t>
            </a:r>
            <a:r>
              <a:rPr lang="en-US" sz="1600" dirty="0" smtClean="0"/>
              <a:t> </a:t>
            </a:r>
          </a:p>
          <a:p>
            <a:pPr lvl="2"/>
            <a:r>
              <a:rPr lang="en-US" sz="1600" dirty="0" err="1" smtClean="0"/>
              <a:t>AddMateiMateDefinition</a:t>
            </a:r>
            <a:r>
              <a:rPr lang="en-US" sz="1600" dirty="0" smtClean="0"/>
              <a:t> </a:t>
            </a:r>
          </a:p>
          <a:p>
            <a:pPr lvl="2"/>
            <a:r>
              <a:rPr lang="en-US" sz="1600" dirty="0" err="1" smtClean="0"/>
              <a:t>AddRotateRotateiMateDefinition</a:t>
            </a:r>
            <a:r>
              <a:rPr lang="en-US" sz="1600" dirty="0" smtClean="0"/>
              <a:t> </a:t>
            </a:r>
          </a:p>
          <a:p>
            <a:pPr lvl="2"/>
            <a:r>
              <a:rPr lang="en-US" sz="1600" dirty="0" err="1" smtClean="0"/>
              <a:t>AddRotateTranslateiMateDefinition</a:t>
            </a:r>
            <a:r>
              <a:rPr lang="en-US" sz="1600" dirty="0" smtClean="0"/>
              <a:t> </a:t>
            </a:r>
          </a:p>
          <a:p>
            <a:pPr lvl="2"/>
            <a:r>
              <a:rPr lang="en-US" sz="1600" dirty="0" err="1" smtClean="0"/>
              <a:t>AddTangentiMateDefinition</a:t>
            </a:r>
            <a:r>
              <a:rPr lang="en-US" sz="1600" dirty="0" smtClean="0"/>
              <a:t> </a:t>
            </a:r>
            <a:r>
              <a:rPr lang="en-US" dirty="0" smtClean="0"/>
              <a:t> </a:t>
            </a:r>
          </a:p>
          <a:p>
            <a:pPr lvl="2">
              <a:buNone/>
            </a:pPr>
            <a:endParaRPr lang="en-US" sz="1000" dirty="0" smtClean="0"/>
          </a:p>
          <a:p>
            <a:r>
              <a:rPr lang="en-US" dirty="0" smtClean="0"/>
              <a:t>Each Add Method has an optional </a:t>
            </a:r>
            <a:r>
              <a:rPr lang="en-US" b="1" dirty="0" err="1" smtClean="0"/>
              <a:t>MatchList</a:t>
            </a:r>
            <a:r>
              <a:rPr lang="en-US" dirty="0" smtClean="0"/>
              <a:t> argument:</a:t>
            </a:r>
          </a:p>
          <a:p>
            <a:pPr lvl="2">
              <a:buNone/>
            </a:pPr>
            <a:r>
              <a:rPr lang="en-US" sz="1800" dirty="0" smtClean="0"/>
              <a:t>Array of Strings that specifies the priority order of the </a:t>
            </a:r>
            <a:r>
              <a:rPr lang="en-US" sz="1800" dirty="0" err="1" smtClean="0"/>
              <a:t>iMate</a:t>
            </a:r>
            <a:r>
              <a:rPr lang="en-US" sz="1800" dirty="0" smtClean="0"/>
              <a:t> definitions to match</a:t>
            </a:r>
            <a:r>
              <a:rPr lang="en-US" dirty="0" smtClean="0"/>
              <a:t>. </a:t>
            </a:r>
          </a:p>
          <a:p>
            <a:pPr>
              <a:buFont typeface="Arial" pitchFamily="34" charset="0"/>
              <a:buChar char="•"/>
            </a:pPr>
            <a:endParaRPr lang="en-US" dirty="0"/>
          </a:p>
        </p:txBody>
      </p:sp>
      <p:pic>
        <p:nvPicPr>
          <p:cNvPr id="34817" name="Picture 1"/>
          <p:cNvPicPr>
            <a:picLocks noChangeAspect="1" noChangeArrowheads="1"/>
          </p:cNvPicPr>
          <p:nvPr/>
        </p:nvPicPr>
        <p:blipFill>
          <a:blip r:embed="rId3" cstate="print"/>
          <a:srcRect/>
          <a:stretch>
            <a:fillRect/>
          </a:stretch>
        </p:blipFill>
        <p:spPr bwMode="auto">
          <a:xfrm>
            <a:off x="4510089" y="1730733"/>
            <a:ext cx="3737990" cy="274796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zh-CN" dirty="0" err="1" smtClean="0"/>
              <a:t>iMateDefinition</a:t>
            </a:r>
            <a:r>
              <a:rPr lang="fr-FR" altLang="zh-CN" dirty="0" smtClean="0"/>
              <a:t> </a:t>
            </a:r>
            <a:r>
              <a:rPr lang="fr-FR" altLang="zh-CN" dirty="0" err="1" smtClean="0"/>
              <a:t>Example</a:t>
            </a:r>
            <a:r>
              <a:rPr lang="fr-FR" altLang="zh-CN" dirty="0" smtClean="0"/>
              <a:t> 1/2</a:t>
            </a:r>
            <a:endParaRPr lang="zh-CN" altLang="en-US" dirty="0"/>
          </a:p>
        </p:txBody>
      </p:sp>
      <p:sp>
        <p:nvSpPr>
          <p:cNvPr id="3" name="Content Placeholder 2"/>
          <p:cNvSpPr>
            <a:spLocks noGrp="1"/>
          </p:cNvSpPr>
          <p:nvPr>
            <p:ph idx="1"/>
          </p:nvPr>
        </p:nvSpPr>
        <p:spPr/>
        <p:txBody>
          <a:bodyPr/>
          <a:lstStyle/>
          <a:p>
            <a:endParaRPr lang="zh-CN" altLang="en-US"/>
          </a:p>
        </p:txBody>
      </p:sp>
      <p:sp>
        <p:nvSpPr>
          <p:cNvPr id="51201" name="Rectangle 1"/>
          <p:cNvSpPr>
            <a:spLocks noChangeArrowheads="1"/>
          </p:cNvSpPr>
          <p:nvPr/>
        </p:nvSpPr>
        <p:spPr bwMode="auto">
          <a:xfrm>
            <a:off x="261257" y="1097417"/>
            <a:ext cx="8882743" cy="4924425"/>
          </a:xfrm>
          <a:prstGeom prst="rect">
            <a:avLst/>
          </a:prstGeom>
          <a:solidFill>
            <a:schemeClr val="bg1">
              <a:lumMod val="75000"/>
              <a:lumOff val="2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CreateiMateDefinition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 new part document, using the default part template.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PartDocument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Set a reference to the component 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PartComponentDefinition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oPartDoc.ComponentDefinition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'get first extrude feature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oExtrude1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ExtrudeFeature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oExtrude1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oCompDef.Features.ExtrudeFeatures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Get the top face of the extrusion to use for creating the new sketch.</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oFrontFace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Face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oFrontFace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oExtrude1.StartFaces.Item(1)</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the second extrude (assume it is a hole).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oExtrude2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ExtrudeFeature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oExtrude2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oCompDef.Features.ExtrudeFeatures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(2)</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a mate </a:t>
            </a:r>
            <a:r>
              <a:rPr kumimoji="0" lang="en-US" altLang="zh-CN" sz="1400"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iMateDefinition</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on a side face of the first extrude.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oMateiMateDefinition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MateiMateDefinition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oMateiMateDefinition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oCompDef.iMateDefinitions.AddMateiMateDefinition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oExtrude1.SideFaces.Item(1), 0, , , </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MateA</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zh-CN" dirty="0" err="1" smtClean="0"/>
              <a:t>iMateDefinition</a:t>
            </a:r>
            <a:r>
              <a:rPr lang="fr-FR" altLang="zh-CN" dirty="0" smtClean="0"/>
              <a:t> </a:t>
            </a:r>
            <a:r>
              <a:rPr lang="fr-FR" altLang="zh-CN" dirty="0" err="1" smtClean="0"/>
              <a:t>Example</a:t>
            </a:r>
            <a:r>
              <a:rPr lang="fr-FR" altLang="zh-CN" dirty="0" smtClean="0"/>
              <a:t> 2/2</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Rectangle 3"/>
          <p:cNvSpPr/>
          <p:nvPr/>
        </p:nvSpPr>
        <p:spPr>
          <a:xfrm>
            <a:off x="298579" y="2202541"/>
            <a:ext cx="7996335" cy="2616101"/>
          </a:xfrm>
          <a:prstGeom prst="rect">
            <a:avLst/>
          </a:prstGeom>
          <a:solidFill>
            <a:schemeClr val="bg1">
              <a:lumMod val="85000"/>
              <a:lumOff val="15000"/>
            </a:schemeClr>
          </a:solidFill>
        </p:spPr>
        <p:txBody>
          <a:bodyPr wrap="square">
            <a:spAutoFit/>
          </a:bodyPr>
          <a:lstStyle/>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8000"/>
                </a:solidFill>
                <a:latin typeface="Calibri" pitchFamily="34" charset="0"/>
                <a:ea typeface="宋体" pitchFamily="2" charset="-122"/>
                <a:cs typeface="新宋体" pitchFamily="49" charset="-122"/>
              </a:rPr>
              <a:t>' Create a match list of names to use for the next </a:t>
            </a:r>
            <a:r>
              <a:rPr lang="en-US" altLang="zh-CN" sz="1600" u="none" dirty="0" err="1" smtClean="0">
                <a:solidFill>
                  <a:srgbClr val="008000"/>
                </a:solidFill>
                <a:latin typeface="Calibri" pitchFamily="34" charset="0"/>
                <a:ea typeface="宋体" pitchFamily="2" charset="-122"/>
                <a:cs typeface="新宋体" pitchFamily="49" charset="-122"/>
              </a:rPr>
              <a:t>iMateDefinition</a:t>
            </a:r>
            <a:r>
              <a:rPr lang="en-US" altLang="zh-CN" sz="1600" u="none" dirty="0" smtClean="0">
                <a:solidFill>
                  <a:srgbClr val="008000"/>
                </a:solidFill>
                <a:latin typeface="Calibri" pitchFamily="34" charset="0"/>
                <a:ea typeface="宋体" pitchFamily="2" charset="-122"/>
                <a:cs typeface="新宋体" pitchFamily="49" charset="-122"/>
              </a:rPr>
              <a:t>.</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00FF"/>
                </a:solidFill>
                <a:latin typeface="Calibri" pitchFamily="34" charset="0"/>
                <a:ea typeface="宋体" pitchFamily="2" charset="-122"/>
                <a:cs typeface="新宋体" pitchFamily="49" charset="-122"/>
              </a:rPr>
              <a:t>Dim</a:t>
            </a:r>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strMatchList</a:t>
            </a:r>
            <a:r>
              <a:rPr lang="en-US" altLang="zh-CN" sz="1600" u="none" dirty="0" smtClean="0">
                <a:latin typeface="Calibri" pitchFamily="34" charset="0"/>
                <a:ea typeface="宋体" pitchFamily="2" charset="-122"/>
                <a:cs typeface="新宋体" pitchFamily="49" charset="-122"/>
              </a:rPr>
              <a:t>(2) </a:t>
            </a:r>
            <a:r>
              <a:rPr lang="en-US" altLang="zh-CN" sz="1600" u="none" dirty="0" smtClean="0">
                <a:solidFill>
                  <a:srgbClr val="0000FF"/>
                </a:solidFill>
                <a:latin typeface="Calibri" pitchFamily="34" charset="0"/>
                <a:ea typeface="宋体" pitchFamily="2" charset="-122"/>
                <a:cs typeface="新宋体" pitchFamily="49" charset="-122"/>
              </a:rPr>
              <a:t>As</a:t>
            </a:r>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00FF"/>
                </a:solidFill>
                <a:latin typeface="Calibri" pitchFamily="34" charset="0"/>
                <a:ea typeface="宋体" pitchFamily="2" charset="-122"/>
                <a:cs typeface="新宋体" pitchFamily="49" charset="-122"/>
              </a:rPr>
              <a:t>String</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strMatchList</a:t>
            </a:r>
            <a:r>
              <a:rPr lang="en-US" altLang="zh-CN" sz="1600" u="none" dirty="0" smtClean="0">
                <a:latin typeface="Calibri" pitchFamily="34" charset="0"/>
                <a:ea typeface="宋体" pitchFamily="2" charset="-122"/>
                <a:cs typeface="新宋体" pitchFamily="49" charset="-122"/>
              </a:rPr>
              <a:t>(0) = </a:t>
            </a:r>
            <a:r>
              <a:rPr lang="en-US" altLang="zh-CN" sz="1600" u="none" dirty="0" smtClean="0">
                <a:solidFill>
                  <a:srgbClr val="A31515"/>
                </a:solidFill>
                <a:latin typeface="Calibri" pitchFamily="34" charset="0"/>
                <a:ea typeface="宋体" pitchFamily="2" charset="-122"/>
                <a:cs typeface="新宋体" pitchFamily="49" charset="-122"/>
              </a:rPr>
              <a:t>"</a:t>
            </a:r>
            <a:r>
              <a:rPr lang="en-US" altLang="zh-CN" sz="1600" u="none" dirty="0" err="1" smtClean="0">
                <a:solidFill>
                  <a:srgbClr val="A31515"/>
                </a:solidFill>
                <a:latin typeface="Calibri" pitchFamily="34" charset="0"/>
                <a:ea typeface="宋体" pitchFamily="2" charset="-122"/>
                <a:cs typeface="新宋体" pitchFamily="49" charset="-122"/>
              </a:rPr>
              <a:t>InsertA</a:t>
            </a:r>
            <a:r>
              <a:rPr lang="en-US" altLang="zh-CN" sz="1600" u="none" dirty="0" smtClean="0">
                <a:solidFill>
                  <a:srgbClr val="A31515"/>
                </a:solidFill>
                <a:latin typeface="Calibri" pitchFamily="34" charset="0"/>
                <a:ea typeface="宋体" pitchFamily="2" charset="-122"/>
                <a:cs typeface="新宋体" pitchFamily="49" charset="-122"/>
              </a:rPr>
              <a:t>"</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strMatchList</a:t>
            </a:r>
            <a:r>
              <a:rPr lang="en-US" altLang="zh-CN" sz="1600" u="none" dirty="0" smtClean="0">
                <a:latin typeface="Calibri" pitchFamily="34" charset="0"/>
                <a:ea typeface="宋体" pitchFamily="2" charset="-122"/>
                <a:cs typeface="新宋体" pitchFamily="49" charset="-122"/>
              </a:rPr>
              <a:t>(1) = </a:t>
            </a:r>
            <a:r>
              <a:rPr lang="en-US" altLang="zh-CN" sz="1600" u="none" dirty="0" smtClean="0">
                <a:solidFill>
                  <a:srgbClr val="A31515"/>
                </a:solidFill>
                <a:latin typeface="Calibri" pitchFamily="34" charset="0"/>
                <a:ea typeface="宋体" pitchFamily="2" charset="-122"/>
                <a:cs typeface="新宋体" pitchFamily="49" charset="-122"/>
              </a:rPr>
              <a:t>"</a:t>
            </a:r>
            <a:r>
              <a:rPr lang="en-US" altLang="zh-CN" sz="1600" u="none" dirty="0" err="1" smtClean="0">
                <a:solidFill>
                  <a:srgbClr val="A31515"/>
                </a:solidFill>
                <a:latin typeface="Calibri" pitchFamily="34" charset="0"/>
                <a:ea typeface="宋体" pitchFamily="2" charset="-122"/>
                <a:cs typeface="新宋体" pitchFamily="49" charset="-122"/>
              </a:rPr>
              <a:t>InsertB</a:t>
            </a:r>
            <a:r>
              <a:rPr lang="en-US" altLang="zh-CN" sz="1600" u="none" dirty="0" smtClean="0">
                <a:solidFill>
                  <a:srgbClr val="A31515"/>
                </a:solidFill>
                <a:latin typeface="Calibri" pitchFamily="34" charset="0"/>
                <a:ea typeface="宋体" pitchFamily="2" charset="-122"/>
                <a:cs typeface="新宋体" pitchFamily="49" charset="-122"/>
              </a:rPr>
              <a:t>"</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strMatchList</a:t>
            </a:r>
            <a:r>
              <a:rPr lang="en-US" altLang="zh-CN" sz="1600" u="none" dirty="0" smtClean="0">
                <a:latin typeface="Calibri" pitchFamily="34" charset="0"/>
                <a:ea typeface="宋体" pitchFamily="2" charset="-122"/>
                <a:cs typeface="新宋体" pitchFamily="49" charset="-122"/>
              </a:rPr>
              <a:t>(2) = </a:t>
            </a:r>
            <a:r>
              <a:rPr lang="en-US" altLang="zh-CN" sz="1600" u="none" dirty="0" smtClean="0">
                <a:solidFill>
                  <a:srgbClr val="A31515"/>
                </a:solidFill>
                <a:latin typeface="Calibri" pitchFamily="34" charset="0"/>
                <a:ea typeface="宋体" pitchFamily="2" charset="-122"/>
                <a:cs typeface="新宋体" pitchFamily="49" charset="-122"/>
              </a:rPr>
              <a:t>"</a:t>
            </a:r>
            <a:r>
              <a:rPr lang="en-US" altLang="zh-CN" sz="1600" u="none" dirty="0" err="1" smtClean="0">
                <a:solidFill>
                  <a:srgbClr val="A31515"/>
                </a:solidFill>
                <a:latin typeface="Calibri" pitchFamily="34" charset="0"/>
                <a:ea typeface="宋体" pitchFamily="2" charset="-122"/>
                <a:cs typeface="新宋体" pitchFamily="49" charset="-122"/>
              </a:rPr>
              <a:t>InsertC</a:t>
            </a:r>
            <a:r>
              <a:rPr lang="en-US" altLang="zh-CN" sz="1600" u="none" dirty="0" smtClean="0">
                <a:solidFill>
                  <a:srgbClr val="A31515"/>
                </a:solidFill>
                <a:latin typeface="Calibri" pitchFamily="34" charset="0"/>
                <a:ea typeface="宋体" pitchFamily="2" charset="-122"/>
                <a:cs typeface="新宋体" pitchFamily="49" charset="-122"/>
              </a:rPr>
              <a:t>"</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8000"/>
                </a:solidFill>
                <a:latin typeface="Calibri" pitchFamily="34" charset="0"/>
                <a:ea typeface="宋体" pitchFamily="2" charset="-122"/>
                <a:cs typeface="新宋体" pitchFamily="49" charset="-122"/>
              </a:rPr>
              <a:t>' Create an insert </a:t>
            </a:r>
            <a:r>
              <a:rPr lang="en-US" altLang="zh-CN" sz="1600" u="none" dirty="0" err="1" smtClean="0">
                <a:solidFill>
                  <a:srgbClr val="008000"/>
                </a:solidFill>
                <a:latin typeface="Calibri" pitchFamily="34" charset="0"/>
                <a:ea typeface="宋体" pitchFamily="2" charset="-122"/>
                <a:cs typeface="新宋体" pitchFamily="49" charset="-122"/>
              </a:rPr>
              <a:t>iMateDefinition</a:t>
            </a:r>
            <a:r>
              <a:rPr lang="en-US" altLang="zh-CN" sz="1600" u="none" dirty="0" smtClean="0">
                <a:solidFill>
                  <a:srgbClr val="008000"/>
                </a:solidFill>
                <a:latin typeface="Calibri" pitchFamily="34" charset="0"/>
                <a:ea typeface="宋体" pitchFamily="2" charset="-122"/>
                <a:cs typeface="新宋体" pitchFamily="49" charset="-122"/>
              </a:rPr>
              <a:t> on the cylindrical face of the second extrude.</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00FF"/>
                </a:solidFill>
                <a:latin typeface="Calibri" pitchFamily="34" charset="0"/>
                <a:ea typeface="宋体" pitchFamily="2" charset="-122"/>
                <a:cs typeface="新宋体" pitchFamily="49" charset="-122"/>
              </a:rPr>
              <a:t>Dim</a:t>
            </a:r>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oInsertiMateDefinition</a:t>
            </a:r>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00FF"/>
                </a:solidFill>
                <a:latin typeface="Calibri" pitchFamily="34" charset="0"/>
                <a:ea typeface="宋体" pitchFamily="2" charset="-122"/>
                <a:cs typeface="新宋体" pitchFamily="49" charset="-122"/>
              </a:rPr>
              <a:t>As</a:t>
            </a:r>
            <a:r>
              <a:rPr lang="en-US" altLang="zh-CN" sz="1600" u="none" dirty="0" smtClean="0">
                <a:latin typeface="Calibri" pitchFamily="34" charset="0"/>
                <a:ea typeface="宋体" pitchFamily="2" charset="-122"/>
                <a:cs typeface="新宋体" pitchFamily="49" charset="-122"/>
              </a:rPr>
              <a:t> </a:t>
            </a:r>
            <a:r>
              <a:rPr lang="en-US" altLang="zh-CN" sz="1600" u="none" dirty="0" err="1" smtClean="0">
                <a:solidFill>
                  <a:srgbClr val="2B91AF"/>
                </a:solidFill>
                <a:latin typeface="Calibri" pitchFamily="34" charset="0"/>
                <a:ea typeface="宋体" pitchFamily="2" charset="-122"/>
                <a:cs typeface="新宋体" pitchFamily="49" charset="-122"/>
              </a:rPr>
              <a:t>InsertiMateDefinition</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oInsertiMateDefinition</a:t>
            </a:r>
            <a:r>
              <a:rPr lang="en-US" altLang="zh-CN" sz="1600" u="none" dirty="0" smtClean="0">
                <a:latin typeface="Calibri" pitchFamily="34" charset="0"/>
                <a:ea typeface="宋体" pitchFamily="2" charset="-122"/>
                <a:cs typeface="新宋体" pitchFamily="49" charset="-122"/>
              </a:rPr>
              <a:t> = </a:t>
            </a:r>
            <a:r>
              <a:rPr lang="en-US" altLang="zh-CN" sz="1600" u="none" dirty="0" err="1" smtClean="0">
                <a:latin typeface="Calibri" pitchFamily="34" charset="0"/>
                <a:ea typeface="宋体" pitchFamily="2" charset="-122"/>
                <a:cs typeface="新宋体" pitchFamily="49" charset="-122"/>
              </a:rPr>
              <a:t>oCompDef.iMateDefinitions.AddInsertiMateDefinition</a:t>
            </a:r>
            <a:r>
              <a:rPr lang="en-US" altLang="zh-CN" sz="1600" u="none" dirty="0" smtClean="0">
                <a:latin typeface="Calibri" pitchFamily="34" charset="0"/>
                <a:ea typeface="宋体" pitchFamily="2" charset="-122"/>
                <a:cs typeface="新宋体" pitchFamily="49" charset="-122"/>
              </a:rPr>
              <a:t>( _</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oExtrude2.SideFaces.Item(1), </a:t>
            </a:r>
            <a:r>
              <a:rPr lang="en-US" altLang="zh-CN" sz="1600" u="none" dirty="0" smtClean="0">
                <a:solidFill>
                  <a:srgbClr val="0000FF"/>
                </a:solidFill>
                <a:latin typeface="Calibri" pitchFamily="34" charset="0"/>
                <a:ea typeface="宋体" pitchFamily="2" charset="-122"/>
                <a:cs typeface="新宋体" pitchFamily="49" charset="-122"/>
              </a:rPr>
              <a:t>False</a:t>
            </a:r>
            <a:r>
              <a:rPr lang="en-US" altLang="zh-CN" sz="1600" u="none" dirty="0" smtClean="0">
                <a:latin typeface="Calibri" pitchFamily="34" charset="0"/>
                <a:ea typeface="宋体" pitchFamily="2" charset="-122"/>
                <a:cs typeface="新宋体" pitchFamily="49" charset="-122"/>
              </a:rPr>
              <a:t>, 0, , </a:t>
            </a:r>
            <a:r>
              <a:rPr lang="en-US" altLang="zh-CN" sz="1600" u="none" dirty="0" smtClean="0">
                <a:solidFill>
                  <a:srgbClr val="A31515"/>
                </a:solidFill>
                <a:latin typeface="Calibri" pitchFamily="34" charset="0"/>
                <a:ea typeface="宋体" pitchFamily="2" charset="-122"/>
                <a:cs typeface="新宋体" pitchFamily="49" charset="-122"/>
              </a:rPr>
              <a:t>"</a:t>
            </a:r>
            <a:r>
              <a:rPr lang="en-US" altLang="zh-CN" sz="1600" u="none" dirty="0" err="1" smtClean="0">
                <a:solidFill>
                  <a:srgbClr val="A31515"/>
                </a:solidFill>
                <a:latin typeface="Calibri" pitchFamily="34" charset="0"/>
                <a:ea typeface="宋体" pitchFamily="2" charset="-122"/>
                <a:cs typeface="新宋体" pitchFamily="49" charset="-122"/>
              </a:rPr>
              <a:t>InsertA</a:t>
            </a:r>
            <a:r>
              <a:rPr lang="en-US" altLang="zh-CN" sz="1600" u="none" dirty="0" smtClean="0">
                <a:solidFill>
                  <a:srgbClr val="A31515"/>
                </a:solidFill>
                <a:latin typeface="Calibri" pitchFamily="34" charset="0"/>
                <a:ea typeface="宋体" pitchFamily="2" charset="-122"/>
                <a:cs typeface="新宋体" pitchFamily="49" charset="-122"/>
              </a:rPr>
              <a:t>"</a:t>
            </a:r>
            <a:r>
              <a:rPr lang="en-US" altLang="zh-CN" sz="1600" u="none" dirty="0" smtClean="0">
                <a:latin typeface="Calibri" pitchFamily="34" charset="0"/>
                <a:ea typeface="宋体" pitchFamily="2" charset="-122"/>
                <a:cs typeface="新宋体" pitchFamily="49" charset="-122"/>
              </a:rPr>
              <a:t>, </a:t>
            </a:r>
            <a:r>
              <a:rPr lang="en-US" altLang="zh-CN" sz="1600" u="none" dirty="0" err="1" smtClean="0">
                <a:latin typeface="Calibri" pitchFamily="34" charset="0"/>
                <a:ea typeface="宋体" pitchFamily="2" charset="-122"/>
                <a:cs typeface="新宋体" pitchFamily="49" charset="-122"/>
              </a:rPr>
              <a:t>strMatchList</a:t>
            </a:r>
            <a:r>
              <a:rPr lang="en-US" altLang="zh-CN" sz="1600" u="none" dirty="0" smtClean="0">
                <a:latin typeface="Calibri" pitchFamily="34" charset="0"/>
                <a:ea typeface="宋体" pitchFamily="2" charset="-122"/>
                <a:cs typeface="新宋体" pitchFamily="49" charset="-122"/>
              </a:rPr>
              <a:t>)</a:t>
            </a:r>
            <a:endParaRPr lang="en-US" altLang="zh-CN" sz="700" u="none" dirty="0" smtClean="0">
              <a:latin typeface="Arial" pitchFamily="34" charset="0"/>
              <a:ea typeface="宋体" pitchFamily="2" charset="-122"/>
              <a:cs typeface="宋体" pitchFamily="2" charset="-122"/>
            </a:endParaRPr>
          </a:p>
          <a:p>
            <a:pPr lvl="0" eaLnBrk="0" hangingPunct="0"/>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00FF"/>
                </a:solidFill>
                <a:latin typeface="Calibri" pitchFamily="34" charset="0"/>
                <a:ea typeface="宋体" pitchFamily="2" charset="-122"/>
                <a:cs typeface="新宋体" pitchFamily="49" charset="-122"/>
              </a:rPr>
              <a:t>End</a:t>
            </a:r>
            <a:r>
              <a:rPr lang="en-US" altLang="zh-CN" sz="1600" u="none" dirty="0" smtClean="0">
                <a:latin typeface="Calibri" pitchFamily="34" charset="0"/>
                <a:ea typeface="宋体" pitchFamily="2" charset="-122"/>
                <a:cs typeface="新宋体" pitchFamily="49" charset="-122"/>
              </a:rPr>
              <a:t> </a:t>
            </a:r>
            <a:r>
              <a:rPr lang="en-US" altLang="zh-CN" sz="1600" u="none" dirty="0" smtClean="0">
                <a:solidFill>
                  <a:srgbClr val="0000FF"/>
                </a:solidFill>
                <a:latin typeface="Calibri" pitchFamily="34" charset="0"/>
                <a:ea typeface="宋体" pitchFamily="2" charset="-122"/>
                <a:cs typeface="新宋体" pitchFamily="49" charset="-122"/>
              </a:rPr>
              <a:t>Sub</a:t>
            </a:r>
            <a:endParaRPr lang="zh-CN" altLang="en-US" sz="16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iMateResult</a:t>
            </a:r>
            <a:r>
              <a:rPr lang="fr-FR" dirty="0" smtClean="0"/>
              <a:t> </a:t>
            </a:r>
            <a:r>
              <a:rPr lang="fr-FR" dirty="0" err="1" smtClean="0"/>
              <a:t>Creation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The </a:t>
            </a:r>
            <a:r>
              <a:rPr lang="en-US" b="1" dirty="0" err="1" smtClean="0"/>
              <a:t>AssemblyComponentDefinition.iMateResults</a:t>
            </a:r>
            <a:r>
              <a:rPr lang="en-US" dirty="0" smtClean="0"/>
              <a:t> object provides 2 Add Methods:</a:t>
            </a:r>
          </a:p>
          <a:p>
            <a:pPr>
              <a:buNone/>
            </a:pPr>
            <a:endParaRPr lang="fr-FR" sz="1000" dirty="0" smtClean="0"/>
          </a:p>
          <a:p>
            <a:pPr lvl="2"/>
            <a:r>
              <a:rPr lang="en-US" dirty="0" err="1" smtClean="0"/>
              <a:t>AddByTwoiMates</a:t>
            </a:r>
            <a:r>
              <a:rPr lang="en-US" dirty="0" smtClean="0"/>
              <a:t>  </a:t>
            </a:r>
          </a:p>
          <a:p>
            <a:pPr lvl="3"/>
            <a:r>
              <a:rPr lang="fr-FR" dirty="0" err="1" smtClean="0">
                <a:solidFill>
                  <a:schemeClr val="tx1"/>
                </a:solidFill>
              </a:rPr>
              <a:t>Using</a:t>
            </a:r>
            <a:r>
              <a:rPr lang="fr-FR" dirty="0" smtClean="0">
                <a:solidFill>
                  <a:schemeClr val="tx1"/>
                </a:solidFill>
              </a:rPr>
              <a:t> 2 </a:t>
            </a:r>
            <a:r>
              <a:rPr lang="fr-FR" b="1" dirty="0" err="1" smtClean="0">
                <a:solidFill>
                  <a:schemeClr val="tx1"/>
                </a:solidFill>
              </a:rPr>
              <a:t>iMateDefinition</a:t>
            </a:r>
            <a:r>
              <a:rPr lang="fr-FR" dirty="0" smtClean="0">
                <a:solidFill>
                  <a:schemeClr val="tx1"/>
                </a:solidFill>
              </a:rPr>
              <a:t> </a:t>
            </a:r>
            <a:r>
              <a:rPr lang="fr-FR" dirty="0" err="1" smtClean="0">
                <a:solidFill>
                  <a:schemeClr val="tx1"/>
                </a:solidFill>
              </a:rPr>
              <a:t>objects</a:t>
            </a:r>
            <a:endParaRPr lang="fr-FR" dirty="0" smtClean="0">
              <a:solidFill>
                <a:schemeClr val="tx1"/>
              </a:solidFill>
            </a:endParaRPr>
          </a:p>
          <a:p>
            <a:pPr lvl="3"/>
            <a:endParaRPr lang="en-US" dirty="0" smtClean="0">
              <a:solidFill>
                <a:schemeClr val="tx1"/>
              </a:solidFill>
            </a:endParaRPr>
          </a:p>
          <a:p>
            <a:pPr lvl="2"/>
            <a:r>
              <a:rPr lang="en-US" dirty="0" err="1" smtClean="0"/>
              <a:t>AddByiMateAndEntity</a:t>
            </a:r>
            <a:r>
              <a:rPr lang="en-US" dirty="0" smtClean="0"/>
              <a:t>  </a:t>
            </a:r>
          </a:p>
          <a:p>
            <a:pPr lvl="3"/>
            <a:r>
              <a:rPr lang="fr-FR" dirty="0" smtClean="0">
                <a:solidFill>
                  <a:schemeClr val="tx1"/>
                </a:solidFill>
              </a:rPr>
              <a:t>1 </a:t>
            </a:r>
            <a:r>
              <a:rPr lang="fr-FR" b="1" dirty="0" err="1" smtClean="0">
                <a:solidFill>
                  <a:schemeClr val="tx1"/>
                </a:solidFill>
              </a:rPr>
              <a:t>iMateDefinition</a:t>
            </a:r>
            <a:r>
              <a:rPr lang="fr-FR" dirty="0" smtClean="0">
                <a:solidFill>
                  <a:schemeClr val="tx1"/>
                </a:solidFill>
              </a:rPr>
              <a:t> and one </a:t>
            </a:r>
            <a:r>
              <a:rPr lang="fr-FR" dirty="0" err="1" smtClean="0">
                <a:solidFill>
                  <a:schemeClr val="tx1"/>
                </a:solidFill>
              </a:rPr>
              <a:t>geometric</a:t>
            </a:r>
            <a:r>
              <a:rPr lang="fr-FR" dirty="0" smtClean="0">
                <a:solidFill>
                  <a:schemeClr val="tx1"/>
                </a:solidFill>
              </a:rPr>
              <a:t> </a:t>
            </a:r>
            <a:r>
              <a:rPr lang="fr-FR" dirty="0" err="1" smtClean="0">
                <a:solidFill>
                  <a:schemeClr val="tx1"/>
                </a:solidFill>
              </a:rPr>
              <a:t>entity</a:t>
            </a:r>
            <a:r>
              <a:rPr lang="fr-FR" dirty="0" smtClean="0">
                <a:solidFill>
                  <a:schemeClr val="tx1"/>
                </a:solidFill>
              </a:rPr>
              <a:t> (</a:t>
            </a:r>
            <a:r>
              <a:rPr lang="fr-FR" dirty="0" err="1" smtClean="0">
                <a:solidFill>
                  <a:schemeClr val="tx1"/>
                </a:solidFill>
              </a:rPr>
              <a:t>WorkAxis</a:t>
            </a:r>
            <a:r>
              <a:rPr lang="fr-FR" dirty="0" smtClean="0">
                <a:solidFill>
                  <a:schemeClr val="tx1"/>
                </a:solidFill>
              </a:rPr>
              <a:t>, </a:t>
            </a:r>
            <a:r>
              <a:rPr lang="fr-FR" dirty="0" err="1" smtClean="0">
                <a:solidFill>
                  <a:schemeClr val="tx1"/>
                </a:solidFill>
              </a:rPr>
              <a:t>SketchLine</a:t>
            </a:r>
            <a:r>
              <a:rPr lang="fr-FR" dirty="0" smtClean="0">
                <a:solidFill>
                  <a:schemeClr val="tx1"/>
                </a:solidFill>
              </a:rPr>
              <a:t>, Face, …)</a:t>
            </a:r>
            <a:endParaRPr lang="en-US" dirty="0" smtClean="0">
              <a:solidFill>
                <a:schemeClr val="tx1"/>
              </a:solidFill>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7678</TotalTime>
  <Words>4476</Words>
  <Application>Microsoft Office PowerPoint</Application>
  <PresentationFormat>On-screen Show (4:3)</PresentationFormat>
  <Paragraphs>879</Paragraphs>
  <Slides>34</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blank</vt:lpstr>
      <vt:lpstr>Visio</vt:lpstr>
      <vt:lpstr>Slide 1</vt:lpstr>
      <vt:lpstr>Agenda</vt:lpstr>
      <vt:lpstr>Connection (from 2014)</vt:lpstr>
      <vt:lpstr>Connection (from 2014)</vt:lpstr>
      <vt:lpstr>iMates</vt:lpstr>
      <vt:lpstr>iMateDefinition Creation</vt:lpstr>
      <vt:lpstr>iMateDefinition Example 1/2</vt:lpstr>
      <vt:lpstr>iMateDefinition Example 2/2</vt:lpstr>
      <vt:lpstr>iMateResult Creation</vt:lpstr>
      <vt:lpstr>Assembly Features</vt:lpstr>
      <vt:lpstr>Assembly Feature Example</vt:lpstr>
      <vt:lpstr>User‐defined Assembly Folders  </vt:lpstr>
      <vt:lpstr>The Bom API</vt:lpstr>
      <vt:lpstr>The BOMQuantity Object</vt:lpstr>
      <vt:lpstr>Global Bill of Materials (BOM)</vt:lpstr>
      <vt:lpstr>Global Bill of Materials (BOM)</vt:lpstr>
      <vt:lpstr>Exporting the BOM</vt:lpstr>
      <vt:lpstr>iAssemblies - API support </vt:lpstr>
      <vt:lpstr>iAssembly Objects</vt:lpstr>
      <vt:lpstr>Add an iAssembly Member</vt:lpstr>
      <vt:lpstr>Assembly Representations</vt:lpstr>
      <vt:lpstr>Design View Representations Example</vt:lpstr>
      <vt:lpstr>Positional Representations Example</vt:lpstr>
      <vt:lpstr>Level of Detail Representations Example</vt:lpstr>
      <vt:lpstr>Level of Detail Internals</vt:lpstr>
      <vt:lpstr>Level of Detail - Filenames</vt:lpstr>
      <vt:lpstr>LoD and Assembly Properties</vt:lpstr>
      <vt:lpstr>References - Access</vt:lpstr>
      <vt:lpstr>Replacing References</vt:lpstr>
      <vt:lpstr>File References with Apprentice (1/2)</vt:lpstr>
      <vt:lpstr>File References with Apprentice (2/2)</vt:lpstr>
      <vt:lpstr>How Inventor resolves File References?</vt:lpstr>
      <vt:lpstr>Assembly – Express Mode  (from 2014)</vt:lpstr>
      <vt:lpstr>Slide 34</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538</cp:revision>
  <dcterms:created xsi:type="dcterms:W3CDTF">2005-01-11T23:12:23Z</dcterms:created>
  <dcterms:modified xsi:type="dcterms:W3CDTF">2013-01-30T06:29:57Z</dcterms:modified>
</cp:coreProperties>
</file>