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4"/>
  </p:sldMasterIdLst>
  <p:notesMasterIdLst>
    <p:notesMasterId r:id="rId28"/>
  </p:notesMasterIdLst>
  <p:sldIdLst>
    <p:sldId id="422" r:id="rId5"/>
    <p:sldId id="426" r:id="rId6"/>
    <p:sldId id="455" r:id="rId7"/>
    <p:sldId id="456" r:id="rId8"/>
    <p:sldId id="457" r:id="rId9"/>
    <p:sldId id="454" r:id="rId10"/>
    <p:sldId id="445" r:id="rId11"/>
    <p:sldId id="460" r:id="rId12"/>
    <p:sldId id="459" r:id="rId13"/>
    <p:sldId id="461" r:id="rId14"/>
    <p:sldId id="453" r:id="rId15"/>
    <p:sldId id="462" r:id="rId16"/>
    <p:sldId id="446" r:id="rId17"/>
    <p:sldId id="463" r:id="rId18"/>
    <p:sldId id="447" r:id="rId19"/>
    <p:sldId id="464" r:id="rId20"/>
    <p:sldId id="448" r:id="rId21"/>
    <p:sldId id="449" r:id="rId22"/>
    <p:sldId id="450" r:id="rId23"/>
    <p:sldId id="451" r:id="rId24"/>
    <p:sldId id="452" r:id="rId25"/>
    <p:sldId id="458" r:id="rId26"/>
    <p:sldId id="427" r:id="rId27"/>
  </p:sldIdLst>
  <p:sldSz cx="9144000" cy="6858000" type="screen4x3"/>
  <p:notesSz cx="6858000" cy="9144000"/>
  <p:custDataLst>
    <p:tags r:id="rId29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u="sng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u="sng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u="sng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u="sng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00CC00"/>
    <a:srgbClr val="003300"/>
    <a:srgbClr val="00FF00"/>
    <a:srgbClr val="CC9900"/>
    <a:srgbClr val="009999"/>
    <a:srgbClr val="008080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91" autoAdjust="0"/>
    <p:restoredTop sz="72890" autoAdjust="0"/>
  </p:normalViewPr>
  <p:slideViewPr>
    <p:cSldViewPr snapToGrid="0">
      <p:cViewPr>
        <p:scale>
          <a:sx n="75" d="100"/>
          <a:sy n="75" d="100"/>
        </p:scale>
        <p:origin x="-1805" y="-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096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gs" Target="tags/tag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u="none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u="none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63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u="none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u="none">
                <a:cs typeface="+mn-cs"/>
              </a:defRPr>
            </a:lvl1pPr>
          </a:lstStyle>
          <a:p>
            <a:pPr>
              <a:defRPr/>
            </a:pPr>
            <a:fld id="{C5FFF9D4-6F7E-4E95-BDAF-00943C8AFF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0A06F25-44DF-41FE-B62D-13B6CA9C3CC7}" type="slidenum">
              <a:rPr lang="en-US" smtClean="0"/>
              <a:pPr>
                <a:defRPr/>
              </a:pPr>
              <a:t>1</a:t>
            </a:fld>
            <a:endParaRPr lang="en-US" smtClean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692275" y="685800"/>
            <a:ext cx="3568700" cy="2678113"/>
          </a:xfrm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z="1800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urier New" pitchFamily="49" charset="0"/>
              </a:rPr>
              <a:t> 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Public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Sub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CreateBaselineDimensionSet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()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urier New" pitchFamily="49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urier New" pitchFamily="49" charset="0"/>
              </a:rPr>
              <a:t>   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urier New" pitchFamily="49" charset="0"/>
              </a:rPr>
              <a:t>   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Dim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oDrawDoc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As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DrawingDocument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urier New" pitchFamily="49" charset="0"/>
              </a:rPr>
              <a:t>   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urier New" pitchFamily="49" charset="0"/>
              </a:rPr>
              <a:t>   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oDrawDoc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= _</a:t>
            </a: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InvApplication.ActiveDocument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urier New" pitchFamily="49" charset="0"/>
              </a:rPr>
              <a:t> 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urier New" pitchFamily="49" charset="0"/>
              </a:rPr>
              <a:t>   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urier New" pitchFamily="49" charset="0"/>
              </a:rPr>
              <a:t> 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urier New" pitchFamily="49" charset="0"/>
              </a:rPr>
              <a:t>   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urier New" pitchFamily="49" charset="0"/>
              </a:rPr>
              <a:t>   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Dim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oActiveSheet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As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Sheet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urier New" pitchFamily="49" charset="0"/>
              </a:rPr>
              <a:t>   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urier New" pitchFamily="49" charset="0"/>
              </a:rPr>
              <a:t>   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oActiveSheet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= </a:t>
            </a: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oDrawDoc.ActiveSheet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urier New" pitchFamily="49" charset="0"/>
              </a:rPr>
              <a:t> 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urier New" pitchFamily="49" charset="0"/>
              </a:rPr>
              <a:t>   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urier New" pitchFamily="49" charset="0"/>
              </a:rPr>
              <a:t>   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Dim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oIntentCollection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As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ObjectCollection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urier New" pitchFamily="49" charset="0"/>
              </a:rPr>
              <a:t>   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urier New" pitchFamily="49" charset="0"/>
              </a:rPr>
              <a:t>   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oIntentCollection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= _</a:t>
            </a: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InvApplication.TransientObjects.CreateObjectCollection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urier New" pitchFamily="49" charset="0"/>
              </a:rPr>
              <a:t> 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urier New" pitchFamily="49" charset="0"/>
              </a:rPr>
              <a:t>   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urier New" pitchFamily="49" charset="0"/>
              </a:rPr>
              <a:t>   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' Get all the selected drawing curve segments.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urier New" pitchFamily="49" charset="0"/>
              </a:rPr>
              <a:t>   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urier New" pitchFamily="49" charset="0"/>
              </a:rPr>
              <a:t>   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Dim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oDrawingCurveSegment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As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DrawingCurveSegment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urier New" pitchFamily="49" charset="0"/>
              </a:rPr>
              <a:t>   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urier New" pitchFamily="49" charset="0"/>
              </a:rPr>
              <a:t>   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Dim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oDrawingCurve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As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DrawingCurve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urier New" pitchFamily="49" charset="0"/>
              </a:rPr>
              <a:t>   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urier New" pitchFamily="49" charset="0"/>
              </a:rPr>
              <a:t>   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For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Each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oDrawingCurveSegment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In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oDrawDoc.SelectSet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urier New" pitchFamily="49" charset="0"/>
              </a:rPr>
              <a:t> 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urier New" pitchFamily="49" charset="0"/>
              </a:rPr>
              <a:t>   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urier New" pitchFamily="49" charset="0"/>
              </a:rPr>
              <a:t>   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urier New" pitchFamily="49" charset="0"/>
              </a:rPr>
              <a:t>   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' Set a reference to the drawing curve.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urier New" pitchFamily="49" charset="0"/>
              </a:rPr>
              <a:t>   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urier New" pitchFamily="49" charset="0"/>
              </a:rPr>
              <a:t>   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urier New" pitchFamily="49" charset="0"/>
              </a:rPr>
              <a:t>   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oDrawingCurve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= </a:t>
            </a: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oDrawingCurveSegment.Parent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urier New" pitchFamily="49" charset="0"/>
              </a:rPr>
              <a:t> 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urier New" pitchFamily="49" charset="0"/>
              </a:rPr>
              <a:t>   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urier New" pitchFamily="49" charset="0"/>
              </a:rPr>
              <a:t>   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urier New" pitchFamily="49" charset="0"/>
              </a:rPr>
              <a:t>   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Dim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oDimIntent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As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GeometryIntent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urier New" pitchFamily="49" charset="0"/>
              </a:rPr>
              <a:t>   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urier New" pitchFamily="49" charset="0"/>
              </a:rPr>
              <a:t>   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urier New" pitchFamily="49" charset="0"/>
              </a:rPr>
              <a:t>   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oDimIntent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= </a:t>
            </a: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oActiveSheet.CreateGeometryIntent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oDrawingCurve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urier New" pitchFamily="49" charset="0"/>
              </a:rPr>
              <a:t> 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urier New" pitchFamily="49" charset="0"/>
              </a:rPr>
              <a:t>   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urier New" pitchFamily="49" charset="0"/>
              </a:rPr>
              <a:t>   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urier New" pitchFamily="49" charset="0"/>
              </a:rPr>
              <a:t>   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Call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oIntentCollection.Add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oDimIntent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urier New" pitchFamily="49" charset="0"/>
              </a:rPr>
              <a:t>   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urier New" pitchFamily="49" charset="0"/>
              </a:rPr>
              <a:t>   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Next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urier New" pitchFamily="49" charset="0"/>
              </a:rPr>
              <a:t> 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urier New" pitchFamily="49" charset="0"/>
              </a:rPr>
              <a:t>   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urier New" pitchFamily="49" charset="0"/>
              </a:rPr>
              <a:t>   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' Set a reference to the view to which the curve belongs.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urier New" pitchFamily="49" charset="0"/>
              </a:rPr>
              <a:t>   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urier New" pitchFamily="49" charset="0"/>
              </a:rPr>
              <a:t>   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Dim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oDrawingView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As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DrawingView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urier New" pitchFamily="49" charset="0"/>
              </a:rPr>
              <a:t>   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urier New" pitchFamily="49" charset="0"/>
              </a:rPr>
              <a:t>   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oDrawingView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= </a:t>
            </a: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oDrawingCurve.Parent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urier New" pitchFamily="49" charset="0"/>
              </a:rPr>
              <a:t> 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urier New" pitchFamily="49" charset="0"/>
              </a:rPr>
              <a:t>   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urier New" pitchFamily="49" charset="0"/>
              </a:rPr>
              <a:t>   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' Set a reference to the baseline dimension sets collection.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urier New" pitchFamily="49" charset="0"/>
              </a:rPr>
              <a:t>   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urier New" pitchFamily="49" charset="0"/>
              </a:rPr>
              <a:t>   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Dim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oBaselineSets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As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BaselineDimensionSets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urier New" pitchFamily="49" charset="0"/>
              </a:rPr>
              <a:t>   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urier New" pitchFamily="49" charset="0"/>
              </a:rPr>
              <a:t>   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oBaselineSets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= </a:t>
            </a: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oActiveSheet.DrawingDimensions.BaselineDimensionSets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urier New" pitchFamily="49" charset="0"/>
              </a:rPr>
              <a:t> 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urier New" pitchFamily="49" charset="0"/>
              </a:rPr>
              <a:t>   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urier New" pitchFamily="49" charset="0"/>
              </a:rPr>
              <a:t>   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' Determine the placement point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urier New" pitchFamily="49" charset="0"/>
              </a:rPr>
              <a:t>   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urier New" pitchFamily="49" charset="0"/>
              </a:rPr>
              <a:t>   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Dim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oPlacementPoint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As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Point2d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urier New" pitchFamily="49" charset="0"/>
              </a:rPr>
              <a:t>   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urier New" pitchFamily="49" charset="0"/>
              </a:rPr>
              <a:t>   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oPlacementPoint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= _InvApplication.TransientGeometry.CreatePoint2d(</a:t>
            </a: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oDrawingView.Left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- 5, </a:t>
            </a: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oDrawingView.Center.Y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urier New" pitchFamily="49" charset="0"/>
              </a:rPr>
              <a:t> 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urier New" pitchFamily="49" charset="0"/>
              </a:rPr>
              <a:t>   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urier New" pitchFamily="49" charset="0"/>
              </a:rPr>
              <a:t>   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' Create a vertical baseline set dimension.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urier New" pitchFamily="49" charset="0"/>
              </a:rPr>
              <a:t>   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urier New" pitchFamily="49" charset="0"/>
              </a:rPr>
              <a:t>   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Dim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oBaselineSet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As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BaselineDimensionSet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urier New" pitchFamily="49" charset="0"/>
              </a:rPr>
              <a:t>   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urier New" pitchFamily="49" charset="0"/>
              </a:rPr>
              <a:t>   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oBaselineSet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= </a:t>
            </a: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oBaselineSets.Add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oIntentCollection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, </a:t>
            </a: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oPlacementPoint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, </a:t>
            </a: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DimensionTypeEnum</a:t>
            </a: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.kVerticalDimensionType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urier New" pitchFamily="49" charset="0"/>
              </a:rPr>
              <a:t> 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urier New" pitchFamily="49" charset="0"/>
              </a:rPr>
              <a:t>   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End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Sub</a:t>
            </a:r>
            <a:endParaRPr kumimoji="0" lang="en-US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FFF9D4-6F7E-4E95-BDAF-00943C8AFFCB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FFF9D4-6F7E-4E95-BDAF-00943C8AFFCB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Public Sub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CreateBalloon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()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' Set a reference to the drawing document.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' This assumes a drawing document is active.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Dim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oDrawDoc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As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DrawingDocument</a:t>
            </a:r>
            <a:endParaRPr lang="en-US" altLang="zh-CN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oDrawDoc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 _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InvApplication.ActiveDocument</a:t>
            </a:r>
            <a:endParaRPr lang="en-US" altLang="zh-CN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endParaRPr lang="zh-CN" alt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' Set a reference to the active sheet.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Dim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oActiveSheet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As Sheet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oActiveSheet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oDrawDoc.ActiveSheet</a:t>
            </a:r>
            <a:endParaRPr lang="en-US" altLang="zh-CN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endParaRPr lang="zh-CN" alt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' Set a reference to the drawing curve segment.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' This assumes that a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drwaing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curve is selected.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Dim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oDrawingCurveSegment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As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DrawingCurveSegment</a:t>
            </a:r>
            <a:endParaRPr lang="en-US" altLang="zh-CN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oDrawingCurveSegment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oDrawDoc.SelectSet.Item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(1)</a:t>
            </a:r>
          </a:p>
          <a:p>
            <a:endParaRPr lang="zh-CN" alt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' Set a reference to the drawing curve.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Dim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oDrawingCurve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As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DrawingCurve</a:t>
            </a:r>
            <a:endParaRPr lang="en-US" altLang="zh-CN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oDrawingCurve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oDrawingCurveSegment.Parent</a:t>
            </a:r>
            <a:endParaRPr lang="en-US" altLang="zh-CN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endParaRPr lang="zh-CN" alt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' Get the mid point of the selected curve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' assuming that the selection curve is linear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Dim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oMidPoint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As Point2d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oMidPoint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oDrawingCurve.MidPoint</a:t>
            </a:r>
            <a:endParaRPr lang="en-US" altLang="zh-CN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endParaRPr lang="zh-CN" alt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' Set a reference to the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TransientGeometry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object.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Dim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oTG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As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TransientGeometry</a:t>
            </a:r>
            <a:endParaRPr lang="en-US" altLang="zh-CN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oTG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 _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InvApplication.TransientGeometry</a:t>
            </a:r>
            <a:endParaRPr lang="en-US" altLang="zh-CN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endParaRPr lang="zh-CN" alt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Dim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oLeaderPoints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As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ObjectCollection</a:t>
            </a:r>
            <a:endParaRPr lang="en-US" altLang="zh-CN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oLeaderPoints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 _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InvApplication.TransientObjects.CreateObjectCollection</a:t>
            </a:r>
            <a:endParaRPr lang="en-US" altLang="zh-CN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endParaRPr lang="zh-CN" alt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' Create a couple of leader points.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Call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oLeaderPoints.Add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(oTG.CreatePoint2d(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oMidPoint.X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+ 10,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oMidPoint.Y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+ 10))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Call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oLeaderPoints.Add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(oTG.CreatePoint2d(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oMidPoint.X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+ 10,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oMidPoint.Y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+ 5))</a:t>
            </a:r>
          </a:p>
          <a:p>
            <a:endParaRPr lang="zh-CN" alt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' Add the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GeometryIntent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to the leader points collection.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' This is the geometry that the balloon will attach to.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Dim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oGeometryIntent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As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GeometryIntent</a:t>
            </a:r>
            <a:endParaRPr lang="en-US" altLang="zh-CN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oGeometryIntent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oActiveSheet.CreateGeometryIntent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oDrawingCurve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Call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oLeaderPoints.Add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oGeometryIntent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</a:t>
            </a:r>
          </a:p>
          <a:p>
            <a:endParaRPr lang="zh-CN" alt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' Set a reference to the parent drawing view of the selected curve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Dim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oDrawingView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As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DrawingView</a:t>
            </a:r>
            <a:endParaRPr lang="en-US" altLang="zh-CN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oDrawingView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oDrawingCurve.Parent</a:t>
            </a:r>
            <a:endParaRPr lang="en-US" altLang="zh-CN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endParaRPr lang="zh-CN" alt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' Set a reference to the referenced model document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Dim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oModelDoc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As Document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oModelDoc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oDrawingView.ReferencedDocumentDescriptor.ReferencedDocument</a:t>
            </a:r>
            <a:endParaRPr lang="en-US" altLang="zh-CN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endParaRPr lang="zh-CN" alt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' Check if a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partslist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or a balloon has already been created for this model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Dim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IsDrawingBOMDefined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As Boolean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IsDrawingBOMDefined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oDrawDoc.DrawingBOMs.IsDrawingBOMDefined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oModelDoc.FullFileName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</a:t>
            </a:r>
          </a:p>
          <a:p>
            <a:endParaRPr lang="zh-CN" alt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Dim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oBalloon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As Balloon</a:t>
            </a:r>
          </a:p>
          <a:p>
            <a:endParaRPr lang="zh-CN" alt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If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IsDrawingBOMDefined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Then</a:t>
            </a:r>
          </a:p>
          <a:p>
            <a:endParaRPr lang="zh-CN" alt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' Just create the balloon with the leader points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' All other arguments can be ignored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oBalloon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oDrawDoc.ActiveSheet.Balloons.Add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oLeaderPoints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Else</a:t>
            </a:r>
          </a:p>
          <a:p>
            <a:endParaRPr lang="zh-CN" alt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' First check if the 'structured' BOM view has been enabled in the model</a:t>
            </a:r>
          </a:p>
          <a:p>
            <a:endParaRPr lang="zh-CN" alt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' Set a reference to the model's BOM object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Dim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oBOM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As BOM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oBOM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oModelDoc.ComponentDefinition.BOM</a:t>
            </a:r>
            <a:endParaRPr lang="en-US" altLang="zh-CN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endParaRPr lang="zh-CN" alt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If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oBOM.StructuredViewEnabled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Then</a:t>
            </a:r>
          </a:p>
          <a:p>
            <a:endParaRPr lang="zh-CN" alt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    ' Level needs to be specified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    ' Numbering options have already been defined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    ' Get the Level ('All levels' or 'First level only')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    ' from the model BOM view - must use the same here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    Dim Level As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PartsListLevelEnum</a:t>
            </a:r>
            <a:endParaRPr lang="en-US" altLang="zh-CN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    If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oBOM.StructuredViewFirstLevelOnly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Then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        Level =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PartsListLevelEnum.kStructured</a:t>
            </a:r>
            <a:endParaRPr lang="en-US" altLang="zh-CN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    Else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        Level =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PartsListLevelEnum.kStructuredAllLevels</a:t>
            </a:r>
            <a:endParaRPr lang="en-US" altLang="zh-CN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    End If</a:t>
            </a:r>
          </a:p>
          <a:p>
            <a:endParaRPr lang="zh-CN" alt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    ' Create the balloon by specifying just the level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  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oBalloon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oActiveSheet.Balloons.Add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oLeaderPoints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, Level)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Else</a:t>
            </a:r>
          </a:p>
          <a:p>
            <a:endParaRPr lang="zh-CN" alt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    ' Level and numbering options must be specified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    ' The corresponding model BOM view will automatically be enabled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    Dim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oNumberingScheme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As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NameValueMap</a:t>
            </a:r>
            <a:endParaRPr lang="en-US" altLang="zh-CN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  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oNumberingScheme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 _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InvApplication.TransientObjects.CreateNameValueMap</a:t>
            </a:r>
            <a:endParaRPr lang="en-US" altLang="zh-CN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endParaRPr lang="zh-CN" alt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    ' Add the option for a comma delimiter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  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oNumberingScheme.Add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("Delimiter", ",")</a:t>
            </a:r>
          </a:p>
          <a:p>
            <a:endParaRPr lang="zh-CN" alt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    ' Create the balloon by specifying the level and numbering scheme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  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oBalloon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oActiveSheet.Balloons.Add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oLeaderPoints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,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PartsListLevelEnum.kStructuredAllLevels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oNumberingScheme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End If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End If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End Sub</a:t>
            </a:r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FFF9D4-6F7E-4E95-BDAF-00943C8AFFCB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FFF9D4-6F7E-4E95-BDAF-00943C8AFFCB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Public Sub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CreatePartsList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()</a:t>
            </a:r>
          </a:p>
          <a:p>
            <a:endParaRPr lang="zh-CN" alt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On Error Resume Next</a:t>
            </a:r>
          </a:p>
          <a:p>
            <a:endParaRPr lang="zh-CN" alt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' Set a reference to the drawing document.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' This assumes a drawing document is active.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Dim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oDrawDoc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As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DrawingDocument</a:t>
            </a:r>
            <a:endParaRPr lang="en-US" altLang="zh-CN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oDrawDoc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 _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InvApplication.ActiveDocument</a:t>
            </a:r>
            <a:endParaRPr lang="en-US" altLang="zh-CN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endParaRPr lang="zh-CN" alt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'Set a reference to the active sheet.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Dim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oSheet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As Sheet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oSheet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oDrawDoc.ActiveSheet</a:t>
            </a:r>
            <a:endParaRPr lang="en-US" altLang="zh-CN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endParaRPr lang="zh-CN" alt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' Set a reference to the first drawing view on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' the sheet. This assumes the first drawing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' view on the sheet is not a draft view.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Dim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oDrawingView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As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DrawingView</a:t>
            </a:r>
            <a:endParaRPr lang="en-US" altLang="zh-CN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oDrawingView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oSheet.DrawingViews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(1)</a:t>
            </a:r>
          </a:p>
          <a:p>
            <a:endParaRPr lang="zh-CN" alt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' Set a reference to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th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sheet's border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Dim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oBorder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As Border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oBorder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oSheet.Border</a:t>
            </a:r>
            <a:endParaRPr lang="en-US" altLang="zh-CN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endParaRPr lang="zh-CN" alt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Dim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oPlacementPoint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As Point2d</a:t>
            </a:r>
          </a:p>
          <a:p>
            <a:endParaRPr lang="zh-CN" alt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If Not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oBorder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Is Nothing Then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' A border exists. The placement point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' is the top-right corner of the border.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oPlacementPoint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oBorder.RangeBox.MaxPoint</a:t>
            </a:r>
            <a:endParaRPr lang="en-US" altLang="zh-CN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Else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' There is no border. The placement point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' is the top-right corner of the sheet.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oPlacementPoint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 _InvApplication.TransientGeometry.CreatePoint2d(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oSheet.Width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oSheet.Height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End If</a:t>
            </a:r>
          </a:p>
          <a:p>
            <a:endParaRPr lang="zh-CN" alt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' Create the parts list.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Dim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oPartsList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As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PartsList</a:t>
            </a:r>
            <a:endParaRPr lang="en-US" altLang="zh-CN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oPartsList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oSheet.PartsLists.Add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oDrawingView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oPlacementPoint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</a:t>
            </a:r>
          </a:p>
          <a:p>
            <a:endParaRPr lang="zh-CN" alt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End Sub</a:t>
            </a:r>
          </a:p>
          <a:p>
            <a:endParaRPr lang="zh-CN" alt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FFF9D4-6F7E-4E95-BDAF-00943C8AFFCB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Public Sub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CreateCustomTable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()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' Set a reference to the drawing document.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' This assumes a drawing document is active.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Dim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oDrawDoc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As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DrawingDocument</a:t>
            </a:r>
            <a:endParaRPr lang="en-US" altLang="zh-CN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oDrawDoc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ThisApplication.ActiveDocument</a:t>
            </a:r>
            <a:endParaRPr lang="en-US" altLang="zh-CN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endParaRPr lang="zh-CN" alt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' Set a reference to the active sheet.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Dim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oSheet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As Sheet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oSheet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oDrawDoc.ActiveSheet</a:t>
            </a:r>
            <a:endParaRPr lang="en-US" altLang="zh-CN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endParaRPr lang="zh-CN" alt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' Set the column titles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Dim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oTitles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(1 To 3) As String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oTitles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(1) = "Part Number"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oTitles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(2) = "Quantity"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oTitles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(3) = "Material"</a:t>
            </a:r>
          </a:p>
          <a:p>
            <a:endParaRPr lang="zh-CN" alt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' Set the contents of the custom table (contents are set row-wise)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Dim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oContents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(1 To 9) As String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oContents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(1) = "1"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oContents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(2) = "1"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oContents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(3) = "Brass"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oContents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(4) = "2"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oContents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(5) = "2"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oContents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(6) = "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Aluminium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"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oContents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(7) = "3"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oContents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(8) = "1"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oContents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(9) = "Steel"</a:t>
            </a:r>
          </a:p>
          <a:p>
            <a:endParaRPr lang="zh-CN" alt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' Set the column widths (defaults to the column title width if not specified)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Dim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oColumnWidths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(1 To 3) As Double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oColumnWidths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(1) = 2.5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oColumnWidths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(2) = 2.5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oColumnWidths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(3) = 4</a:t>
            </a:r>
          </a:p>
          <a:p>
            <a:endParaRPr lang="zh-CN" alt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' Create the custom table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Dim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oCustomTable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As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CustomTable</a:t>
            </a:r>
            <a:endParaRPr lang="en-US" altLang="zh-CN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oCustomTable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oSheet.CustomTables.Add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("My Table", ThisApplication.TransientGeometry.CreatePoint2d(15, 15), _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                                3, 3,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oTitles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oContents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oColumnWidths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</a:t>
            </a:r>
          </a:p>
          <a:p>
            <a:endParaRPr lang="zh-CN" alt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' Change the 3rd column to be left justified.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oCustomTable.Columns.Item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(3).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ValueHorizontalJustification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kAlignTextLeft</a:t>
            </a:r>
            <a:endParaRPr lang="en-US" altLang="zh-CN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endParaRPr lang="zh-CN" alt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' Create a table format object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Dim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oFormat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As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TableFormat</a:t>
            </a:r>
            <a:endParaRPr lang="en-US" altLang="zh-CN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oFormat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oSheet.CustomTables.CreateTableFormat</a:t>
            </a:r>
            <a:endParaRPr lang="en-US" altLang="zh-CN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endParaRPr lang="zh-CN" alt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' Set inside line color to red.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oFormat.InsideLineColor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ThisApplication.TransientObjects.CreateColor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(255, 0, 0)</a:t>
            </a:r>
          </a:p>
          <a:p>
            <a:endParaRPr lang="zh-CN" alt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' Set outside line weight.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oFormat.OutsideLineWeight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 0.1</a:t>
            </a:r>
          </a:p>
          <a:p>
            <a:endParaRPr lang="zh-CN" alt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' Modify the table formats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oCustomTable.OverrideFormat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oFormat</a:t>
            </a:r>
            <a:endParaRPr lang="en-US" altLang="zh-CN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End Sub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FFF9D4-6F7E-4E95-BDAF-00943C8AFFCB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FFF9D4-6F7E-4E95-BDAF-00943C8AFFCB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Public Sub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RevisionTableQuery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()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' Set a reference to the drawing document.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' This assumes a drawing document is active.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Dim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oDrawDoc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As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DrawingDocument</a:t>
            </a:r>
            <a:endParaRPr lang="en-US" altLang="zh-CN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oDrawDoc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 _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InvApplication.ActiveDocument</a:t>
            </a:r>
            <a:endParaRPr lang="en-US" altLang="zh-CN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endParaRPr lang="zh-CN" alt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' Set a reference to the first revision table on the active sheet.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' This assumes that a revision table is on the active sheet.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Dim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oRevTable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As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RevisionTable</a:t>
            </a:r>
            <a:endParaRPr lang="en-US" altLang="zh-CN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oRevTable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oDrawDoc.ActiveSheet.RevisionTables.Item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(1)</a:t>
            </a:r>
          </a:p>
          <a:p>
            <a:endParaRPr lang="zh-CN" alt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' Iterate through the contents of the revision table.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Dim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As Long</a:t>
            </a:r>
          </a:p>
          <a:p>
            <a:endParaRPr lang="zh-CN" alt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For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 1 To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oRevTable.RevisionTableRows.Count</a:t>
            </a:r>
            <a:endParaRPr lang="en-US" altLang="zh-CN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' Get the current row.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Dim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oRow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As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RevisionTableRow</a:t>
            </a:r>
            <a:endParaRPr lang="en-US" altLang="zh-CN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oRow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oRevTable.RevisionTableRows.Item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</a:t>
            </a:r>
          </a:p>
          <a:p>
            <a:endParaRPr lang="zh-CN" alt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' Iterate through each column in the row.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Dim j As Long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For j = 1 To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oRevTable.RevisionTableColumns.Count</a:t>
            </a:r>
            <a:endParaRPr lang="en-US" altLang="zh-CN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    ' Get the current cell.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    Dim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oCell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As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RevisionTableCell</a:t>
            </a:r>
            <a:endParaRPr lang="en-US" altLang="zh-CN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  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oCell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oRow.Item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(j)</a:t>
            </a:r>
          </a:p>
          <a:p>
            <a:endParaRPr lang="zh-CN" alt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    ' Display the value of the current cell.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  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Debug.Print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("Row: " &amp;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&amp; ", Column: " &amp;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oRevTable.RevisionTableColumns.Item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(j).Title &amp; " = " &amp;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oCell.Text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</a:t>
            </a:r>
          </a:p>
          <a:p>
            <a:endParaRPr lang="zh-CN" alt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endParaRPr lang="zh-CN" alt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endParaRPr lang="zh-CN" alt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Next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Next</a:t>
            </a:r>
          </a:p>
          <a:p>
            <a:endParaRPr lang="zh-CN" alt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'add a new row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Dim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oNewRow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As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RevisionTableRow</a:t>
            </a:r>
            <a:endParaRPr lang="en-US" altLang="zh-CN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oNewRow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oRevTable.RevisionTableRows.Add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()</a:t>
            </a:r>
          </a:p>
          <a:p>
            <a:endParaRPr lang="zh-CN" alt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endParaRPr lang="zh-CN" alt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End Sub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FFF9D4-6F7E-4E95-BDAF-00943C8AFFCB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''' &lt;remarks&gt;&lt;/remarks&gt;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Public Sub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AddLeaderNote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()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' Set a reference to the drawing document.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' This assumes a drawing document is active.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Dim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oDrawDoc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As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DrawingDocument</a:t>
            </a:r>
            <a:endParaRPr lang="en-US" altLang="zh-CN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oDrawDoc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 _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InvApplication.ActiveDocument</a:t>
            </a:r>
            <a:endParaRPr lang="en-US" altLang="zh-CN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endParaRPr lang="zh-CN" alt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' Set a reference to the active sheet.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Dim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oActiveSheet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As Sheet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oActiveSheet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oDrawDoc.ActiveSheet</a:t>
            </a:r>
            <a:endParaRPr lang="en-US" altLang="zh-CN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endParaRPr lang="zh-CN" alt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' Set a reference to the drawing curve segment.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' This assumes that a drawing curve is selected.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Dim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oDrawingCurveSegment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As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DrawingCurveSegment</a:t>
            </a:r>
            <a:endParaRPr lang="en-US" altLang="zh-CN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oDrawingCurveSegment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oDrawDoc.SelectSet.Item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(1)</a:t>
            </a:r>
          </a:p>
          <a:p>
            <a:endParaRPr lang="zh-CN" alt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' Set a reference to the drawing curve.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Dim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oDrawingCurve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As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DrawingCurve</a:t>
            </a:r>
            <a:endParaRPr lang="en-US" altLang="zh-CN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oDrawingCurve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oDrawingCurveSegment.Parent</a:t>
            </a:r>
            <a:endParaRPr lang="en-US" altLang="zh-CN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endParaRPr lang="zh-CN" alt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' Get the mid point of the selected curve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' assuming that the selected curve is linear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Dim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oMidPoint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As Point2d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oMidPoint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oDrawingCurve.MidPoint</a:t>
            </a:r>
            <a:endParaRPr lang="en-US" altLang="zh-CN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endParaRPr lang="zh-CN" alt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' Set a reference to the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TransientGeometry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object.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Dim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oTG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As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TransientGeometry</a:t>
            </a:r>
            <a:endParaRPr lang="en-US" altLang="zh-CN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oTG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 _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InvApplication.TransientGeometry</a:t>
            </a:r>
            <a:endParaRPr lang="en-US" altLang="zh-CN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endParaRPr lang="zh-CN" alt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Dim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oLeaderPoints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As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ObjectCollection</a:t>
            </a:r>
            <a:endParaRPr lang="en-US" altLang="zh-CN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oLeaderPoints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 _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InvApplication.TransientObjects.CreateObjectCollection</a:t>
            </a:r>
            <a:endParaRPr lang="en-US" altLang="zh-CN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endParaRPr lang="zh-CN" alt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' Create a few leader points.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Call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oLeaderPoints.Add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(oTG.CreatePoint2d(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oMidPoint.X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+ 10,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oMidPoint.Y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+ 10))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Call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oLeaderPoints.Add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(oTG.CreatePoint2d(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oMidPoint.X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+ 10,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oMidPoint.Y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+ 5))</a:t>
            </a:r>
          </a:p>
          <a:p>
            <a:endParaRPr lang="zh-CN" alt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' Create an intent and add to the leader points collection.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' This is the geometry that the leader text will attach to.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Dim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oGeometryIntent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As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GeometryIntent</a:t>
            </a:r>
            <a:endParaRPr lang="en-US" altLang="zh-CN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oGeometryIntent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oActiveSheet.CreateGeometryIntent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oDrawingCurve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</a:t>
            </a:r>
          </a:p>
          <a:p>
            <a:endParaRPr lang="zh-CN" alt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Call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oLeaderPoints.Add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oGeometryIntent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</a:t>
            </a:r>
          </a:p>
          <a:p>
            <a:endParaRPr lang="zh-CN" alt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' Create text with simple string as input. Since this doesn't use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' any text overrides, it will default to the active text style.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Dim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sText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As String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sText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 "API Leader Note"</a:t>
            </a:r>
          </a:p>
          <a:p>
            <a:endParaRPr lang="zh-CN" alt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Dim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oLeaderNote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As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LeaderNote</a:t>
            </a:r>
            <a:endParaRPr lang="en-US" altLang="zh-CN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oLeaderNote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oActiveSheet.DrawingNotes.LeaderNotes.Add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oLeaderPoints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sText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</a:t>
            </a:r>
          </a:p>
          <a:p>
            <a:endParaRPr lang="zh-CN" alt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' Insert a node.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Dim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oFirstNode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As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LeaderNode</a:t>
            </a:r>
            <a:endParaRPr lang="en-US" altLang="zh-CN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oFirstNode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oLeaderNote.Leader.RootNode.ChildNodes.Item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(1)</a:t>
            </a:r>
          </a:p>
          <a:p>
            <a:endParaRPr lang="zh-CN" alt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Dim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oSecondNode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As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LeaderNode</a:t>
            </a:r>
            <a:endParaRPr lang="en-US" altLang="zh-CN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oSecondNode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oFirstNode.ChildNodes.Item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(1)</a:t>
            </a:r>
          </a:p>
          <a:p>
            <a:endParaRPr lang="zh-CN" alt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Call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oFirstNode.InsertNode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oSecondNode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oTG.CreatePoint2d(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oMidPoint.X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+ 5,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oMidPoint.Y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+ 5))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End Sub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FFF9D4-6F7E-4E95-BDAF-00943C8AFFCB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''' &lt;summary&gt;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'''  creating a new sketched symbol definition object     '''   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''' &lt;/summary&gt;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''' &lt;remarks&gt;&lt;/remarks&gt;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Public Sub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CreateSketchedSymbolDefinition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()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' Set a reference to the drawing document.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' This assumes a drawing document is active.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Dim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oDrawDoc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As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DrawingDocument</a:t>
            </a:r>
            <a:endParaRPr lang="en-US" altLang="zh-CN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oDrawDoc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 _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InvApplication.ActiveDocument</a:t>
            </a:r>
            <a:endParaRPr lang="en-US" altLang="zh-CN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endParaRPr lang="zh-CN" alt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' Create the new sketched symbol definition.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Dim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oSketchedSymbolDef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As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SketchedSymbolDefinition</a:t>
            </a:r>
            <a:endParaRPr lang="en-US" altLang="zh-CN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oSketchedSymbolDef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oDrawDoc.SketchedSymbolDefinitions.Add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("Circular Callout")</a:t>
            </a:r>
          </a:p>
          <a:p>
            <a:endParaRPr lang="zh-CN" alt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' Open the sketched symbol definition's sketch for edit. This is done by calling the Edit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' method of the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SketchedSymbolDefinition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to obtain a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DrawingSketch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This actually creates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' a copy of the sketched symbol definition's and opens it for edit.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Dim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oSketch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As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DrawingSketch</a:t>
            </a:r>
            <a:endParaRPr lang="en-US" altLang="zh-CN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Call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oSketchedSymbolDef.Edit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oSketch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</a:t>
            </a:r>
          </a:p>
          <a:p>
            <a:endParaRPr lang="zh-CN" alt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Dim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oTG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As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TransientGeometry</a:t>
            </a:r>
            <a:endParaRPr lang="en-US" altLang="zh-CN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oTG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 _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InvApplication.TransientGeometry</a:t>
            </a:r>
            <a:endParaRPr lang="en-US" altLang="zh-CN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endParaRPr lang="zh-CN" alt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' Use the functionality of the sketch to add sketched symbol graphics.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Dim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oSketchLine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As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SketchLine</a:t>
            </a:r>
            <a:endParaRPr lang="en-US" altLang="zh-CN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oSketchLine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oSketch.SketchLines.AddByTwoPoints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(oTG.CreatePoint2d(0, 0), oTG.CreatePoint2d(20, 0))</a:t>
            </a:r>
          </a:p>
          <a:p>
            <a:endParaRPr lang="zh-CN" alt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Dim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oSketchCircle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As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SketchCircle</a:t>
            </a:r>
            <a:endParaRPr lang="en-US" altLang="zh-CN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oSketchCircle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oSketch.SketchCircles.AddByCenterRadius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(oTG.CreatePoint2d(22, 0), 2)</a:t>
            </a:r>
          </a:p>
          <a:p>
            <a:endParaRPr lang="zh-CN" alt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Call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oSketch.GeometricConstraints.AddCoincident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oSketchLine.EndSketchPoint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oSketchCircle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</a:t>
            </a:r>
          </a:p>
          <a:p>
            <a:endParaRPr lang="zh-CN" alt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' Make the starting point of the sketch line the insertion point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oSketchLine.StartSketchPoint.InsertionPoint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 True</a:t>
            </a:r>
          </a:p>
          <a:p>
            <a:endParaRPr lang="zh-CN" alt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' Add a prompted text field at the center of the sketch circle.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Dim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sText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As String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sText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 "&lt;Prompt&gt;Enter text 1&lt;/Prompt&gt;"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Dim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oTextBox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As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TextBox</a:t>
            </a:r>
            <a:endParaRPr lang="en-US" altLang="zh-CN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oTextBox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oSketch.TextBoxes.AddFitted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(oTG.CreatePoint2d(22, 0),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sText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oTextBox.VerticalJustification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VerticalTextAlignmentEnum.kAlignTextMiddle</a:t>
            </a:r>
            <a:endParaRPr lang="en-US" altLang="zh-CN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oTextBox.HorizontalJustification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HorizontalTextAlignmentEnum.kAlignTextCenter</a:t>
            </a:r>
            <a:endParaRPr lang="en-US" altLang="zh-CN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endParaRPr lang="zh-CN" alt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Call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oSketchedSymbolDef.ExitEdit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(True)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End Sub</a:t>
            </a:r>
          </a:p>
          <a:p>
            <a:endParaRPr lang="zh-CN" alt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''' &lt;summary&gt;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''' insert a sketched symbol by the definition above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''' &lt;/summary&gt;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''' &lt;remarks&gt;&lt;/remarks&gt;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Public Sub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InsertSketchedSymbolOnSheet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()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' Set a reference to the drawing document.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' This assumes a drawing document is active.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Dim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oDrawDoc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As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DrawingDocument</a:t>
            </a:r>
            <a:endParaRPr lang="en-US" altLang="zh-CN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oDrawDoc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 _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InvApplication.ActiveDocument</a:t>
            </a:r>
            <a:endParaRPr lang="en-US" altLang="zh-CN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endParaRPr lang="zh-CN" alt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' Obtain a reference to the desired sketched symbol definition.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Dim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oSketchedSymbolDef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As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SketchedSymbolDefinition</a:t>
            </a:r>
            <a:endParaRPr lang="en-US" altLang="zh-CN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oSketchedSymbolDef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oDrawDoc.SketchedSymbolDefinitions.Item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("Circular Callout")</a:t>
            </a:r>
          </a:p>
          <a:p>
            <a:endParaRPr lang="zh-CN" alt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Dim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oSheet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As Sheet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oSheet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oDrawDoc.ActiveSheet</a:t>
            </a:r>
            <a:endParaRPr lang="en-US" altLang="zh-CN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endParaRPr lang="zh-CN" alt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' This sketched symbol definition contains one prompted string input. An array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' must be input that contains the strings for the prompted strings.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Dim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sPromptStrings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(0) As String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sPromptStrings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(0) = "A"</a:t>
            </a:r>
          </a:p>
          <a:p>
            <a:endParaRPr lang="zh-CN" alt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Dim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oTG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As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TransientGeometry</a:t>
            </a:r>
            <a:endParaRPr lang="en-US" altLang="zh-CN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oTG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 _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InvApplication.TransientGeometry</a:t>
            </a:r>
            <a:endParaRPr lang="en-US" altLang="zh-CN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endParaRPr lang="zh-CN" alt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' Add an instance of the sketched symbol definition to the sheet.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' Rotate the instance by 45 degrees and scale by .75 when adding.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' The symbol will be inserted at (0,0) on the sheet. Since the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' start point of the line was marked as the insertion point, the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' start point should end up at (0,0).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Dim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oSketchedSymbol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As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SketchedSymbol</a:t>
            </a:r>
            <a:endParaRPr lang="en-US" altLang="zh-CN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oSketchedSymbol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oSheet.SketchedSymbols.Add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oSketchedSymbolDef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oTG.CreatePoint2d(0, 0), (3.14159 / 4), 0.75,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sPromptStrings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End Sub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FFF9D4-6F7E-4E95-BDAF-00943C8AFFCB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6F982D5-82CA-48AE-9A63-27929C1096EC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FFF9D4-6F7E-4E95-BDAF-00943C8AFFCB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EF0DD30-8396-40BD-87E4-6113D6331ADC}" type="slidenum">
              <a:rPr lang="en-US" smtClean="0"/>
              <a:pPr>
                <a:defRPr/>
              </a:pPr>
              <a:t>23</a:t>
            </a:fld>
            <a:endParaRPr lang="en-US" smtClean="0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z="1000" smtClean="0">
                <a:cs typeface="Arial" charset="0"/>
              </a:rPr>
              <a:t>Thank you! </a:t>
            </a:r>
          </a:p>
          <a:p>
            <a:pPr eaLnBrk="1" hangingPunct="1"/>
            <a:endParaRPr lang="en-US" sz="1000" smtClean="0">
              <a:cs typeface="Arial" charset="0"/>
            </a:endParaRPr>
          </a:p>
          <a:p>
            <a:pPr eaLnBrk="1" hangingPunct="1"/>
            <a:r>
              <a:rPr lang="en-US" sz="1000" smtClean="0">
                <a:cs typeface="Arial" charset="0"/>
              </a:rPr>
              <a:t>Questions?</a:t>
            </a:r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FFF9D4-6F7E-4E95-BDAF-00943C8AFFCB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FFF9D4-6F7E-4E95-BDAF-00943C8AFFCB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1200" u="none" dirty="0" smtClean="0">
                <a:solidFill>
                  <a:schemeClr val="tx1"/>
                </a:solidFill>
                <a:latin typeface="Tahoma" pitchFamily="34" charset="0"/>
              </a:rPr>
              <a:t>Public Sub </a:t>
            </a:r>
            <a:r>
              <a:rPr lang="en-US" altLang="zh-CN" sz="1200" u="none" dirty="0" err="1" smtClean="0">
                <a:solidFill>
                  <a:schemeClr val="tx1"/>
                </a:solidFill>
                <a:latin typeface="Tahoma" pitchFamily="34" charset="0"/>
              </a:rPr>
              <a:t>CreateSketch</a:t>
            </a:r>
            <a:r>
              <a:rPr lang="en-US" altLang="zh-CN" sz="1200" u="none" dirty="0" smtClean="0">
                <a:solidFill>
                  <a:schemeClr val="tx1"/>
                </a:solidFill>
                <a:latin typeface="Tahoma" pitchFamily="34" charset="0"/>
              </a:rPr>
              <a:t>()</a:t>
            </a:r>
          </a:p>
          <a:p>
            <a:pPr algn="l"/>
            <a:r>
              <a:rPr lang="en-US" altLang="zh-CN" sz="1200" u="none" dirty="0" smtClean="0">
                <a:solidFill>
                  <a:schemeClr val="tx1"/>
                </a:solidFill>
                <a:latin typeface="Tahoma" pitchFamily="34" charset="0"/>
              </a:rPr>
              <a:t>    Dim </a:t>
            </a:r>
            <a:r>
              <a:rPr lang="en-US" altLang="zh-CN" sz="1200" u="none" dirty="0" err="1" smtClean="0">
                <a:solidFill>
                  <a:schemeClr val="tx1"/>
                </a:solidFill>
                <a:latin typeface="Tahoma" pitchFamily="34" charset="0"/>
              </a:rPr>
              <a:t>oDoc</a:t>
            </a:r>
            <a:r>
              <a:rPr lang="en-US" altLang="zh-CN" sz="1200" u="none" dirty="0" smtClean="0">
                <a:solidFill>
                  <a:schemeClr val="tx1"/>
                </a:solidFill>
                <a:latin typeface="Tahoma" pitchFamily="34" charset="0"/>
              </a:rPr>
              <a:t> As </a:t>
            </a:r>
            <a:r>
              <a:rPr lang="en-US" altLang="zh-CN" sz="1200" u="none" dirty="0" err="1" smtClean="0">
                <a:solidFill>
                  <a:schemeClr val="tx1"/>
                </a:solidFill>
                <a:latin typeface="Tahoma" pitchFamily="34" charset="0"/>
              </a:rPr>
              <a:t>DrawingDocument</a:t>
            </a:r>
            <a:endParaRPr lang="en-US" altLang="zh-CN" sz="1200" u="none" dirty="0" smtClean="0">
              <a:solidFill>
                <a:schemeClr val="tx1"/>
              </a:solidFill>
              <a:latin typeface="Tahoma" pitchFamily="34" charset="0"/>
            </a:endParaRPr>
          </a:p>
          <a:p>
            <a:pPr algn="l"/>
            <a:r>
              <a:rPr lang="en-US" altLang="zh-CN" sz="1200" u="none" dirty="0" smtClean="0">
                <a:solidFill>
                  <a:schemeClr val="tx1"/>
                </a:solidFill>
                <a:latin typeface="Tahoma" pitchFamily="34" charset="0"/>
              </a:rPr>
              <a:t>    Set </a:t>
            </a:r>
            <a:r>
              <a:rPr lang="en-US" altLang="zh-CN" sz="1200" u="none" dirty="0" err="1" smtClean="0">
                <a:solidFill>
                  <a:schemeClr val="tx1"/>
                </a:solidFill>
                <a:latin typeface="Tahoma" pitchFamily="34" charset="0"/>
              </a:rPr>
              <a:t>oDoc</a:t>
            </a:r>
            <a:r>
              <a:rPr lang="en-US" altLang="zh-CN" sz="1200" u="none" dirty="0" smtClean="0">
                <a:solidFill>
                  <a:schemeClr val="tx1"/>
                </a:solidFill>
                <a:latin typeface="Tahoma" pitchFamily="34" charset="0"/>
              </a:rPr>
              <a:t> = </a:t>
            </a:r>
            <a:r>
              <a:rPr lang="en-US" altLang="zh-CN" sz="1200" u="none" dirty="0" err="1" smtClean="0">
                <a:solidFill>
                  <a:schemeClr val="tx1"/>
                </a:solidFill>
                <a:latin typeface="Tahoma" pitchFamily="34" charset="0"/>
              </a:rPr>
              <a:t>ThisApplication.ActiveDocument</a:t>
            </a:r>
            <a:endParaRPr lang="en-US" altLang="zh-CN" sz="1200" u="none" dirty="0" smtClean="0">
              <a:solidFill>
                <a:schemeClr val="tx1"/>
              </a:solidFill>
              <a:latin typeface="Tahoma" pitchFamily="34" charset="0"/>
            </a:endParaRPr>
          </a:p>
          <a:p>
            <a:pPr algn="l"/>
            <a:r>
              <a:rPr lang="en-US" altLang="zh-CN" sz="1200" u="none" dirty="0" smtClean="0">
                <a:solidFill>
                  <a:schemeClr val="tx1"/>
                </a:solidFill>
                <a:latin typeface="Tahoma" pitchFamily="34" charset="0"/>
              </a:rPr>
              <a:t>    </a:t>
            </a:r>
          </a:p>
          <a:p>
            <a:pPr algn="l"/>
            <a:r>
              <a:rPr lang="en-US" altLang="zh-CN" sz="1200" u="none" dirty="0" smtClean="0">
                <a:solidFill>
                  <a:schemeClr val="tx1"/>
                </a:solidFill>
                <a:latin typeface="Tahoma" pitchFamily="34" charset="0"/>
              </a:rPr>
              <a:t>    Dim </a:t>
            </a:r>
            <a:r>
              <a:rPr lang="en-US" altLang="zh-CN" sz="1200" u="none" dirty="0" err="1" smtClean="0">
                <a:solidFill>
                  <a:schemeClr val="tx1"/>
                </a:solidFill>
                <a:latin typeface="Tahoma" pitchFamily="34" charset="0"/>
              </a:rPr>
              <a:t>oSheet</a:t>
            </a:r>
            <a:r>
              <a:rPr lang="en-US" altLang="zh-CN" sz="1200" u="none" dirty="0" smtClean="0">
                <a:solidFill>
                  <a:schemeClr val="tx1"/>
                </a:solidFill>
                <a:latin typeface="Tahoma" pitchFamily="34" charset="0"/>
              </a:rPr>
              <a:t> As Sheet</a:t>
            </a:r>
          </a:p>
          <a:p>
            <a:pPr algn="l"/>
            <a:r>
              <a:rPr lang="en-US" altLang="zh-CN" sz="1200" u="none" dirty="0" smtClean="0">
                <a:solidFill>
                  <a:schemeClr val="tx1"/>
                </a:solidFill>
                <a:latin typeface="Tahoma" pitchFamily="34" charset="0"/>
              </a:rPr>
              <a:t>    Set </a:t>
            </a:r>
            <a:r>
              <a:rPr lang="en-US" altLang="zh-CN" sz="1200" u="none" dirty="0" err="1" smtClean="0">
                <a:solidFill>
                  <a:schemeClr val="tx1"/>
                </a:solidFill>
                <a:latin typeface="Tahoma" pitchFamily="34" charset="0"/>
              </a:rPr>
              <a:t>oSheet</a:t>
            </a:r>
            <a:r>
              <a:rPr lang="en-US" altLang="zh-CN" sz="1200" u="none" dirty="0" smtClean="0">
                <a:solidFill>
                  <a:schemeClr val="tx1"/>
                </a:solidFill>
                <a:latin typeface="Tahoma" pitchFamily="34" charset="0"/>
              </a:rPr>
              <a:t> = </a:t>
            </a:r>
            <a:r>
              <a:rPr lang="en-US" altLang="zh-CN" sz="1200" u="none" dirty="0" err="1" smtClean="0">
                <a:solidFill>
                  <a:schemeClr val="tx1"/>
                </a:solidFill>
                <a:latin typeface="Tahoma" pitchFamily="34" charset="0"/>
              </a:rPr>
              <a:t>oDoc.ActiveSheet</a:t>
            </a:r>
            <a:endParaRPr lang="en-US" altLang="zh-CN" sz="1200" u="none" dirty="0" smtClean="0">
              <a:solidFill>
                <a:schemeClr val="tx1"/>
              </a:solidFill>
              <a:latin typeface="Tahoma" pitchFamily="34" charset="0"/>
            </a:endParaRPr>
          </a:p>
          <a:p>
            <a:pPr algn="l"/>
            <a:r>
              <a:rPr lang="en-US" altLang="zh-CN" sz="1200" u="none" dirty="0" smtClean="0">
                <a:solidFill>
                  <a:schemeClr val="tx1"/>
                </a:solidFill>
                <a:latin typeface="Tahoma" pitchFamily="34" charset="0"/>
              </a:rPr>
              <a:t>    </a:t>
            </a:r>
          </a:p>
          <a:p>
            <a:pPr algn="l"/>
            <a:r>
              <a:rPr lang="en-US" altLang="zh-CN" sz="1200" u="none" dirty="0" smtClean="0">
                <a:solidFill>
                  <a:schemeClr val="tx1"/>
                </a:solidFill>
                <a:latin typeface="Tahoma" pitchFamily="34" charset="0"/>
              </a:rPr>
              <a:t>    </a:t>
            </a:r>
            <a:r>
              <a:rPr lang="en-US" altLang="zh-CN" sz="1200" b="1" u="none" dirty="0" smtClean="0">
                <a:solidFill>
                  <a:schemeClr val="hlink"/>
                </a:solidFill>
                <a:latin typeface="Tahoma" pitchFamily="34" charset="0"/>
              </a:rPr>
              <a:t>' Create the sketch.</a:t>
            </a:r>
          </a:p>
          <a:p>
            <a:pPr algn="l"/>
            <a:r>
              <a:rPr lang="en-US" altLang="zh-CN" sz="1200" u="none" dirty="0" smtClean="0">
                <a:solidFill>
                  <a:schemeClr val="tx1"/>
                </a:solidFill>
                <a:latin typeface="Tahoma" pitchFamily="34" charset="0"/>
              </a:rPr>
              <a:t>    Dim </a:t>
            </a:r>
            <a:r>
              <a:rPr lang="en-US" altLang="zh-CN" sz="1200" u="none" dirty="0" err="1" smtClean="0">
                <a:solidFill>
                  <a:schemeClr val="tx1"/>
                </a:solidFill>
                <a:latin typeface="Tahoma" pitchFamily="34" charset="0"/>
              </a:rPr>
              <a:t>oSketch</a:t>
            </a:r>
            <a:r>
              <a:rPr lang="en-US" altLang="zh-CN" sz="1200" u="none" dirty="0" smtClean="0">
                <a:solidFill>
                  <a:schemeClr val="tx1"/>
                </a:solidFill>
                <a:latin typeface="Tahoma" pitchFamily="34" charset="0"/>
              </a:rPr>
              <a:t> As </a:t>
            </a:r>
            <a:r>
              <a:rPr lang="en-US" altLang="zh-CN" sz="1200" u="none" dirty="0" err="1" smtClean="0">
                <a:solidFill>
                  <a:schemeClr val="tx1"/>
                </a:solidFill>
                <a:latin typeface="Tahoma" pitchFamily="34" charset="0"/>
              </a:rPr>
              <a:t>DrawingSketch</a:t>
            </a:r>
            <a:endParaRPr lang="en-US" altLang="zh-CN" sz="1200" u="none" dirty="0" smtClean="0">
              <a:solidFill>
                <a:schemeClr val="tx1"/>
              </a:solidFill>
              <a:latin typeface="Tahoma" pitchFamily="34" charset="0"/>
            </a:endParaRPr>
          </a:p>
          <a:p>
            <a:pPr algn="l"/>
            <a:r>
              <a:rPr lang="en-US" altLang="zh-CN" sz="1200" u="none" dirty="0" smtClean="0">
                <a:solidFill>
                  <a:schemeClr val="tx1"/>
                </a:solidFill>
                <a:latin typeface="Tahoma" pitchFamily="34" charset="0"/>
              </a:rPr>
              <a:t>    Set </a:t>
            </a:r>
            <a:r>
              <a:rPr lang="en-US" altLang="zh-CN" sz="1200" u="none" dirty="0" err="1" smtClean="0">
                <a:solidFill>
                  <a:schemeClr val="tx1"/>
                </a:solidFill>
                <a:latin typeface="Tahoma" pitchFamily="34" charset="0"/>
              </a:rPr>
              <a:t>oSketch</a:t>
            </a:r>
            <a:r>
              <a:rPr lang="en-US" altLang="zh-CN" sz="1200" u="none" dirty="0" smtClean="0">
                <a:solidFill>
                  <a:schemeClr val="tx1"/>
                </a:solidFill>
                <a:latin typeface="Tahoma" pitchFamily="34" charset="0"/>
              </a:rPr>
              <a:t> = </a:t>
            </a:r>
            <a:r>
              <a:rPr lang="en-US" altLang="zh-CN" sz="1200" u="none" dirty="0" err="1" smtClean="0">
                <a:solidFill>
                  <a:schemeClr val="tx1"/>
                </a:solidFill>
                <a:latin typeface="Tahoma" pitchFamily="34" charset="0"/>
              </a:rPr>
              <a:t>oSheet.Sketches.Add</a:t>
            </a:r>
            <a:endParaRPr lang="en-US" altLang="zh-CN" sz="1200" u="none" dirty="0" smtClean="0">
              <a:solidFill>
                <a:schemeClr val="tx1"/>
              </a:solidFill>
              <a:latin typeface="Tahoma" pitchFamily="34" charset="0"/>
            </a:endParaRPr>
          </a:p>
          <a:p>
            <a:pPr algn="l"/>
            <a:r>
              <a:rPr lang="en-US" altLang="zh-CN" sz="1200" u="none" dirty="0" smtClean="0">
                <a:solidFill>
                  <a:schemeClr val="tx1"/>
                </a:solidFill>
                <a:latin typeface="Tahoma" pitchFamily="34" charset="0"/>
              </a:rPr>
              <a:t>    </a:t>
            </a:r>
          </a:p>
          <a:p>
            <a:pPr algn="l"/>
            <a:r>
              <a:rPr lang="en-US" altLang="zh-CN" sz="1200" u="none" dirty="0" smtClean="0">
                <a:solidFill>
                  <a:schemeClr val="tx1"/>
                </a:solidFill>
                <a:latin typeface="Tahoma" pitchFamily="34" charset="0"/>
              </a:rPr>
              <a:t>    </a:t>
            </a:r>
            <a:r>
              <a:rPr lang="en-US" altLang="zh-CN" sz="1200" b="1" u="none" dirty="0" smtClean="0">
                <a:solidFill>
                  <a:schemeClr val="hlink"/>
                </a:solidFill>
                <a:latin typeface="Tahoma" pitchFamily="34" charset="0"/>
              </a:rPr>
              <a:t>' Open the sketch for edit in the user interface.</a:t>
            </a:r>
          </a:p>
          <a:p>
            <a:pPr algn="l"/>
            <a:r>
              <a:rPr lang="en-US" altLang="zh-CN" sz="1200" u="none" dirty="0" smtClean="0">
                <a:solidFill>
                  <a:schemeClr val="tx1"/>
                </a:solidFill>
                <a:latin typeface="Tahoma" pitchFamily="34" charset="0"/>
              </a:rPr>
              <a:t>    </a:t>
            </a:r>
            <a:r>
              <a:rPr lang="en-US" altLang="zh-CN" sz="1200" b="1" u="none" dirty="0" err="1" smtClean="0">
                <a:solidFill>
                  <a:schemeClr val="tx1"/>
                </a:solidFill>
                <a:latin typeface="Tahoma" pitchFamily="34" charset="0"/>
              </a:rPr>
              <a:t>oSketch.Edit</a:t>
            </a:r>
            <a:endParaRPr lang="en-US" altLang="zh-CN" sz="1200" b="1" u="none" dirty="0" smtClean="0">
              <a:solidFill>
                <a:schemeClr val="tx1"/>
              </a:solidFill>
              <a:latin typeface="Tahoma" pitchFamily="34" charset="0"/>
            </a:endParaRPr>
          </a:p>
          <a:p>
            <a:pPr algn="l"/>
            <a:r>
              <a:rPr lang="en-US" altLang="zh-CN" sz="1200" u="none" dirty="0" smtClean="0">
                <a:solidFill>
                  <a:schemeClr val="tx1"/>
                </a:solidFill>
                <a:latin typeface="Tahoma" pitchFamily="34" charset="0"/>
              </a:rPr>
              <a:t>    </a:t>
            </a:r>
          </a:p>
          <a:p>
            <a:pPr algn="l"/>
            <a:r>
              <a:rPr lang="en-US" altLang="zh-CN" sz="1200" u="none" dirty="0" smtClean="0">
                <a:solidFill>
                  <a:schemeClr val="tx1"/>
                </a:solidFill>
                <a:latin typeface="Tahoma" pitchFamily="34" charset="0"/>
              </a:rPr>
              <a:t>    Call </a:t>
            </a:r>
            <a:r>
              <a:rPr lang="en-US" altLang="zh-CN" sz="1200" u="none" dirty="0" err="1" smtClean="0">
                <a:solidFill>
                  <a:schemeClr val="tx1"/>
                </a:solidFill>
                <a:latin typeface="Tahoma" pitchFamily="34" charset="0"/>
              </a:rPr>
              <a:t>oSketch.SketchCircles.AddByCenterRadius</a:t>
            </a:r>
            <a:r>
              <a:rPr lang="en-US" altLang="zh-CN" sz="1200" u="none" dirty="0" smtClean="0">
                <a:solidFill>
                  <a:schemeClr val="tx1"/>
                </a:solidFill>
                <a:latin typeface="Tahoma" pitchFamily="34" charset="0"/>
              </a:rPr>
              <a:t>( _</a:t>
            </a:r>
          </a:p>
          <a:p>
            <a:pPr algn="l"/>
            <a:r>
              <a:rPr lang="en-US" altLang="zh-CN" sz="1200" u="none" dirty="0" smtClean="0">
                <a:solidFill>
                  <a:schemeClr val="tx1"/>
                </a:solidFill>
                <a:latin typeface="Tahoma" pitchFamily="34" charset="0"/>
              </a:rPr>
              <a:t>            	ThisApplication.TransientGeometry.CreatePoint2d(8, 8), 2)</a:t>
            </a:r>
          </a:p>
          <a:p>
            <a:pPr algn="l"/>
            <a:r>
              <a:rPr lang="en-US" altLang="zh-CN" sz="1200" u="none" dirty="0" smtClean="0">
                <a:solidFill>
                  <a:schemeClr val="tx1"/>
                </a:solidFill>
                <a:latin typeface="Tahoma" pitchFamily="34" charset="0"/>
              </a:rPr>
              <a:t>            </a:t>
            </a:r>
          </a:p>
          <a:p>
            <a:pPr algn="l"/>
            <a:r>
              <a:rPr lang="en-US" altLang="zh-CN" sz="1200" u="none" dirty="0" smtClean="0">
                <a:solidFill>
                  <a:schemeClr val="tx1"/>
                </a:solidFill>
                <a:latin typeface="Tahoma" pitchFamily="34" charset="0"/>
              </a:rPr>
              <a:t>    </a:t>
            </a:r>
            <a:r>
              <a:rPr lang="en-US" altLang="zh-CN" sz="1200" b="1" u="none" dirty="0" smtClean="0">
                <a:solidFill>
                  <a:schemeClr val="hlink"/>
                </a:solidFill>
                <a:latin typeface="Tahoma" pitchFamily="34" charset="0"/>
              </a:rPr>
              <a:t>' Exit edit.</a:t>
            </a:r>
          </a:p>
          <a:p>
            <a:pPr algn="l"/>
            <a:r>
              <a:rPr lang="en-US" altLang="zh-CN" sz="1200" u="none" dirty="0" smtClean="0">
                <a:solidFill>
                  <a:schemeClr val="tx1"/>
                </a:solidFill>
                <a:latin typeface="Tahoma" pitchFamily="34" charset="0"/>
              </a:rPr>
              <a:t>    </a:t>
            </a:r>
            <a:r>
              <a:rPr lang="en-US" altLang="zh-CN" sz="1200" b="1" u="none" dirty="0" err="1" smtClean="0">
                <a:solidFill>
                  <a:schemeClr val="tx1"/>
                </a:solidFill>
                <a:latin typeface="Tahoma" pitchFamily="34" charset="0"/>
              </a:rPr>
              <a:t>oSketch.ExitEdit</a:t>
            </a:r>
            <a:endParaRPr lang="en-US" altLang="zh-CN" sz="1200" b="1" u="none" dirty="0" smtClean="0">
              <a:solidFill>
                <a:schemeClr val="tx1"/>
              </a:solidFill>
              <a:latin typeface="Tahoma" pitchFamily="34" charset="0"/>
            </a:endParaRPr>
          </a:p>
          <a:p>
            <a:pPr algn="l"/>
            <a:r>
              <a:rPr lang="en-US" altLang="zh-CN" sz="1200" u="none" smtClean="0">
                <a:solidFill>
                  <a:schemeClr val="tx1"/>
                </a:solidFill>
                <a:latin typeface="Tahoma" pitchFamily="34" charset="0"/>
              </a:rPr>
              <a:t>End Sub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FFF9D4-6F7E-4E95-BDAF-00943C8AFFCB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[z]</a:t>
            </a:r>
            <a:r>
              <a:rPr lang="en-US" baseline="0" dirty="0" smtClean="0"/>
              <a:t> base class  object &amp; (z) derived object</a:t>
            </a:r>
          </a:p>
          <a:p>
            <a:r>
              <a:rPr lang="en-US" baseline="0" dirty="0" smtClean="0"/>
              <a:t>Dotted Circle – New object in Inventor 2010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FFF9D4-6F7E-4E95-BDAF-00943C8AFFCB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FFF9D4-6F7E-4E95-BDAF-00943C8AFFCB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FFF9D4-6F7E-4E95-BDAF-00943C8AFFCB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u="none" kern="0" dirty="0" smtClean="0"/>
              <a:t>Creation of baseline and ordinate dimension sets.</a:t>
            </a:r>
          </a:p>
          <a:p>
            <a:r>
              <a:rPr lang="en-US" sz="1200" u="none" kern="0" dirty="0" smtClean="0"/>
              <a:t>Creation of bend, chamfer, hole/thread, and punch notes.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FFF9D4-6F7E-4E95-BDAF-00943C8AFFCB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PPT_LOGO_1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72200" y="0"/>
            <a:ext cx="2971800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572000" y="6672263"/>
            <a:ext cx="3048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eaLnBrk="0" hangingPunct="0">
              <a:defRPr/>
            </a:pPr>
            <a:fld id="{798FBCD8-8831-4675-8A55-30D0D590633E}" type="slidenum">
              <a:rPr lang="en-US" sz="600" u="none">
                <a:solidFill>
                  <a:srgbClr val="969696"/>
                </a:solidFill>
                <a:cs typeface="+mn-cs"/>
              </a:rPr>
              <a:pPr eaLnBrk="0" hangingPunct="0">
                <a:defRPr/>
              </a:pPr>
              <a:t>‹#›</a:t>
            </a:fld>
            <a:endParaRPr lang="en-US" sz="600" u="none">
              <a:solidFill>
                <a:srgbClr val="969696"/>
              </a:solidFill>
              <a:cs typeface="+mn-cs"/>
            </a:endParaRPr>
          </a:p>
        </p:txBody>
      </p:sp>
      <p:sp>
        <p:nvSpPr>
          <p:cNvPr id="6" name="Text Box 7"/>
          <p:cNvSpPr txBox="1">
            <a:spLocks noChangeArrowheads="1"/>
          </p:cNvSpPr>
          <p:nvPr userDrawn="1"/>
        </p:nvSpPr>
        <p:spPr bwMode="auto">
          <a:xfrm>
            <a:off x="319088" y="6672263"/>
            <a:ext cx="3656012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eaLnBrk="0" hangingPunct="0">
              <a:defRPr/>
            </a:pPr>
            <a:r>
              <a:rPr lang="en-US" sz="800" u="none" dirty="0">
                <a:solidFill>
                  <a:srgbClr val="969696"/>
                </a:solidFill>
                <a:cs typeface="+mn-cs"/>
              </a:rPr>
              <a:t>Autodesk Confidential Information </a:t>
            </a:r>
            <a:r>
              <a:rPr lang="en-US" sz="800" u="none" dirty="0" smtClean="0">
                <a:solidFill>
                  <a:srgbClr val="969696"/>
                </a:solidFill>
                <a:cs typeface="+mn-cs"/>
              </a:rPr>
              <a:t>June 2008</a:t>
            </a:r>
            <a:endParaRPr lang="en-US" sz="800" u="none" dirty="0">
              <a:solidFill>
                <a:srgbClr val="969696"/>
              </a:solidFill>
              <a:cs typeface="+mn-cs"/>
            </a:endParaRPr>
          </a:p>
        </p:txBody>
      </p:sp>
      <p:sp>
        <p:nvSpPr>
          <p:cNvPr id="2119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9088" y="3016250"/>
            <a:ext cx="4862512" cy="1327150"/>
          </a:xfrm>
        </p:spPr>
        <p:txBody>
          <a:bodyPr anchor="t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1971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19088" y="4495800"/>
            <a:ext cx="4862512" cy="838200"/>
          </a:xfrm>
        </p:spPr>
        <p:txBody>
          <a:bodyPr/>
          <a:lstStyle>
            <a:lvl1pPr>
              <a:lnSpc>
                <a:spcPct val="95000"/>
              </a:lnSpc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7463" y="136525"/>
            <a:ext cx="2014537" cy="63992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9088" y="136525"/>
            <a:ext cx="5895975" cy="63992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088" y="136525"/>
            <a:ext cx="8062912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19088" y="1416050"/>
            <a:ext cx="3954462" cy="51196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25950" y="1416050"/>
            <a:ext cx="3956050" cy="51196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088" y="136525"/>
            <a:ext cx="8062912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19088" y="1416050"/>
            <a:ext cx="8062912" cy="5119688"/>
          </a:xfrm>
        </p:spPr>
        <p:txBody>
          <a:bodyPr/>
          <a:lstStyle/>
          <a:p>
            <a:pPr lvl="0"/>
            <a:endParaRPr lang="en-US" noProof="0"/>
          </a:p>
        </p:txBody>
      </p:sp>
    </p:spTree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762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87400" y="1714500"/>
            <a:ext cx="77724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7400" y="3848100"/>
            <a:ext cx="77724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762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87400" y="17145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749800" y="1714500"/>
            <a:ext cx="38100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9088" y="1416050"/>
            <a:ext cx="3954462" cy="51196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25950" y="1416050"/>
            <a:ext cx="3956050" cy="51196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9088" y="1416050"/>
            <a:ext cx="8062912" cy="5119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19088" y="136525"/>
            <a:ext cx="806291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pic>
        <p:nvPicPr>
          <p:cNvPr id="6148" name="Picture 4" descr="PPT_LOGO_4b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8550275" y="0"/>
            <a:ext cx="593725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0949" name="Rectangle 5"/>
          <p:cNvSpPr>
            <a:spLocks noChangeArrowheads="1"/>
          </p:cNvSpPr>
          <p:nvPr/>
        </p:nvSpPr>
        <p:spPr bwMode="auto">
          <a:xfrm>
            <a:off x="4572000" y="6672263"/>
            <a:ext cx="3048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eaLnBrk="0" hangingPunct="0">
              <a:defRPr/>
            </a:pPr>
            <a:fld id="{FAC1506D-72DB-4C16-9B2E-996AADB9B523}" type="slidenum">
              <a:rPr lang="en-US" sz="600" u="none">
                <a:solidFill>
                  <a:srgbClr val="969696"/>
                </a:solidFill>
                <a:cs typeface="+mn-cs"/>
              </a:rPr>
              <a:pPr eaLnBrk="0" hangingPunct="0">
                <a:defRPr/>
              </a:pPr>
              <a:t>‹#›</a:t>
            </a:fld>
            <a:endParaRPr lang="en-US" sz="600" u="none">
              <a:solidFill>
                <a:srgbClr val="969696"/>
              </a:solidFill>
              <a:cs typeface="+mn-cs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 userDrawn="1"/>
        </p:nvSpPr>
        <p:spPr bwMode="auto">
          <a:xfrm>
            <a:off x="319088" y="6672263"/>
            <a:ext cx="3656012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eaLnBrk="0" hangingPunct="0">
              <a:defRPr/>
            </a:pPr>
            <a:r>
              <a:rPr lang="en-US" sz="800" u="none" dirty="0">
                <a:solidFill>
                  <a:srgbClr val="969696"/>
                </a:solidFill>
                <a:cs typeface="+mn-cs"/>
              </a:rPr>
              <a:t>Autodesk Confidential Information </a:t>
            </a:r>
            <a:r>
              <a:rPr lang="en-US" sz="800" u="none" dirty="0" smtClean="0">
                <a:solidFill>
                  <a:srgbClr val="969696"/>
                </a:solidFill>
                <a:cs typeface="+mn-cs"/>
              </a:rPr>
              <a:t>January 2009</a:t>
            </a:r>
            <a:endParaRPr lang="en-US" sz="800" u="none" dirty="0">
              <a:solidFill>
                <a:srgbClr val="969696"/>
              </a:solidFill>
              <a:cs typeface="+mn-cs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54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  <p:sldLayoutId id="2147483752" r:id="rId13"/>
    <p:sldLayoutId id="2147483755" r:id="rId14"/>
    <p:sldLayoutId id="2147483756" r:id="rId15"/>
  </p:sldLayoutIdLst>
  <p:transition spd="med">
    <p:fade/>
  </p:transition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15000"/>
        </a:spcBef>
        <a:spcAft>
          <a:spcPct val="1500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284163" indent="-169863" algn="l" rtl="0" eaLnBrk="0" fontAlgn="base" hangingPunct="0">
        <a:spcBef>
          <a:spcPct val="15000"/>
        </a:spcBef>
        <a:spcAft>
          <a:spcPct val="15000"/>
        </a:spcAft>
        <a:buClr>
          <a:schemeClr val="accent1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2pPr>
      <a:lvl3pPr marL="568325" indent="-169863" algn="l" rtl="0" eaLnBrk="0" fontAlgn="base" hangingPunct="0">
        <a:spcBef>
          <a:spcPct val="15000"/>
        </a:spcBef>
        <a:spcAft>
          <a:spcPct val="15000"/>
        </a:spcAft>
        <a:buClr>
          <a:schemeClr val="accent1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3pPr>
      <a:lvl4pPr marL="977900" indent="-173038" algn="l" rtl="0" eaLnBrk="0" fontAlgn="base" hangingPunct="0">
        <a:spcBef>
          <a:spcPct val="0"/>
        </a:spcBef>
        <a:spcAft>
          <a:spcPct val="5000"/>
        </a:spcAft>
        <a:buClr>
          <a:schemeClr val="bg1"/>
        </a:buClr>
        <a:buSzPct val="80000"/>
        <a:buFont typeface="Wingdings" pitchFamily="2" charset="2"/>
        <a:buChar char="–"/>
        <a:defRPr sz="2000">
          <a:solidFill>
            <a:schemeClr val="bg1"/>
          </a:solidFill>
          <a:latin typeface="+mn-lt"/>
        </a:defRPr>
      </a:lvl4pPr>
      <a:lvl5pPr marL="1714500" indent="-228600" algn="l" rtl="0" eaLnBrk="0" fontAlgn="base" hangingPunct="0">
        <a:spcBef>
          <a:spcPct val="10000"/>
        </a:spcBef>
        <a:spcAft>
          <a:spcPct val="10000"/>
        </a:spcAft>
        <a:buClr>
          <a:schemeClr val="bg1"/>
        </a:buClr>
        <a:buSzPct val="80000"/>
        <a:buFont typeface="Wingdings" pitchFamily="2" charset="2"/>
        <a:buChar char="»"/>
        <a:defRPr sz="2000">
          <a:solidFill>
            <a:schemeClr val="bg1"/>
          </a:solidFill>
          <a:latin typeface="+mn-lt"/>
        </a:defRPr>
      </a:lvl5pPr>
      <a:lvl6pPr marL="2171700" indent="-228600" algn="l" rtl="0" fontAlgn="base">
        <a:spcBef>
          <a:spcPct val="10000"/>
        </a:spcBef>
        <a:spcAft>
          <a:spcPct val="10000"/>
        </a:spcAft>
        <a:buClr>
          <a:schemeClr val="bg1"/>
        </a:buClr>
        <a:buSzPct val="80000"/>
        <a:buFont typeface="Wingdings" pitchFamily="2" charset="2"/>
        <a:defRPr sz="2000">
          <a:solidFill>
            <a:schemeClr val="bg1"/>
          </a:solidFill>
          <a:latin typeface="+mn-lt"/>
        </a:defRPr>
      </a:lvl6pPr>
      <a:lvl7pPr marL="2628900" indent="-228600" algn="l" rtl="0" fontAlgn="base">
        <a:spcBef>
          <a:spcPct val="10000"/>
        </a:spcBef>
        <a:spcAft>
          <a:spcPct val="10000"/>
        </a:spcAft>
        <a:buClr>
          <a:schemeClr val="bg1"/>
        </a:buClr>
        <a:buSzPct val="80000"/>
        <a:buFont typeface="Wingdings" pitchFamily="2" charset="2"/>
        <a:defRPr sz="2000">
          <a:solidFill>
            <a:schemeClr val="bg1"/>
          </a:solidFill>
          <a:latin typeface="+mn-lt"/>
        </a:defRPr>
      </a:lvl7pPr>
      <a:lvl8pPr marL="3086100" indent="-228600" algn="l" rtl="0" fontAlgn="base">
        <a:spcBef>
          <a:spcPct val="10000"/>
        </a:spcBef>
        <a:spcAft>
          <a:spcPct val="10000"/>
        </a:spcAft>
        <a:buClr>
          <a:schemeClr val="bg1"/>
        </a:buClr>
        <a:buSzPct val="80000"/>
        <a:buFont typeface="Wingdings" pitchFamily="2" charset="2"/>
        <a:defRPr sz="2000">
          <a:solidFill>
            <a:schemeClr val="bg1"/>
          </a:solidFill>
          <a:latin typeface="+mn-lt"/>
        </a:defRPr>
      </a:lvl8pPr>
      <a:lvl9pPr marL="3543300" indent="-228600" algn="l" rtl="0" fontAlgn="base">
        <a:spcBef>
          <a:spcPct val="10000"/>
        </a:spcBef>
        <a:spcAft>
          <a:spcPct val="10000"/>
        </a:spcAft>
        <a:buClr>
          <a:schemeClr val="bg1"/>
        </a:buClr>
        <a:buSzPct val="80000"/>
        <a:buFont typeface="Wingdings" pitchFamily="2" charset="2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eg"/><Relationship Id="rId5" Type="http://schemas.openxmlformats.org/officeDocument/2006/relationships/image" Target="../media/image20.jpe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cadplan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9219" name="Rectangle 3"/>
          <p:cNvSpPr>
            <a:spLocks noGrp="1" noChangeArrowheads="1"/>
          </p:cNvSpPr>
          <p:nvPr/>
        </p:nvSpPr>
        <p:spPr bwMode="auto">
          <a:xfrm>
            <a:off x="319088" y="2649538"/>
            <a:ext cx="8443912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eaLnBrk="0" hangingPunct="0">
              <a:spcBef>
                <a:spcPct val="5000"/>
              </a:spcBef>
              <a:spcAft>
                <a:spcPct val="5000"/>
              </a:spcAft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9221" name="Title 19"/>
          <p:cNvSpPr>
            <a:spLocks noGrp="1"/>
          </p:cNvSpPr>
          <p:nvPr>
            <p:ph type="title"/>
          </p:nvPr>
        </p:nvSpPr>
        <p:spPr>
          <a:xfrm>
            <a:off x="6396038" y="2433638"/>
            <a:ext cx="2747962" cy="881062"/>
          </a:xfrm>
        </p:spPr>
        <p:txBody>
          <a:bodyPr/>
          <a:lstStyle/>
          <a:p>
            <a:pPr algn="ctr" eaLnBrk="1" hangingPunct="1"/>
            <a:r>
              <a:rPr lang="en-US" i="1" dirty="0" smtClean="0"/>
              <a:t/>
            </a:r>
            <a:br>
              <a:rPr lang="en-US" i="1" dirty="0" smtClean="0"/>
            </a:br>
            <a:endParaRPr lang="en-US" sz="1400" i="1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0" y="2471975"/>
            <a:ext cx="9144000" cy="2308324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/>
        </p:nvSpPr>
        <p:spPr bwMode="auto">
          <a:xfrm>
            <a:off x="287705" y="2351820"/>
            <a:ext cx="7742604" cy="280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defRPr/>
            </a:pPr>
            <a:endParaRPr lang="en-US" sz="1400" u="none" dirty="0">
              <a:cs typeface="+mn-cs"/>
            </a:endParaRPr>
          </a:p>
          <a:p>
            <a:pPr>
              <a:defRPr/>
            </a:pPr>
            <a:r>
              <a:rPr lang="en-US" sz="3600" u="none" dirty="0" smtClean="0">
                <a:cs typeface="+mn-cs"/>
              </a:rPr>
              <a:t>Drawing Document - Advanced</a:t>
            </a:r>
            <a:endParaRPr lang="en-US" sz="3600" u="none" dirty="0">
              <a:cs typeface="+mn-cs"/>
            </a:endParaRPr>
          </a:p>
          <a:p>
            <a:pPr>
              <a:defRPr/>
            </a:pPr>
            <a:endParaRPr lang="en-US" sz="3600" i="1" u="none" dirty="0">
              <a:cs typeface="+mn-cs"/>
            </a:endParaRPr>
          </a:p>
          <a:p>
            <a:pPr>
              <a:defRPr/>
            </a:pPr>
            <a:r>
              <a:rPr lang="fr-FR" sz="2800" i="1" u="none" dirty="0" err="1" smtClean="0">
                <a:cs typeface="+mn-cs"/>
              </a:rPr>
              <a:t>Presenter</a:t>
            </a:r>
            <a:endParaRPr lang="fr-FR" sz="2800" i="1" u="none" dirty="0" smtClean="0">
              <a:cs typeface="+mn-cs"/>
            </a:endParaRPr>
          </a:p>
          <a:p>
            <a:pPr>
              <a:defRPr/>
            </a:pPr>
            <a:r>
              <a:rPr lang="fr-FR" sz="2800" i="1" u="none" dirty="0" err="1" smtClean="0">
                <a:cs typeface="+mn-cs"/>
              </a:rPr>
              <a:t>Developer</a:t>
            </a:r>
            <a:r>
              <a:rPr lang="fr-FR" sz="2800" i="1" u="none" dirty="0" smtClean="0">
                <a:cs typeface="+mn-cs"/>
              </a:rPr>
              <a:t> </a:t>
            </a:r>
            <a:r>
              <a:rPr lang="fr-FR" sz="2800" i="1" u="none" dirty="0" err="1" smtClean="0">
                <a:cs typeface="+mn-cs"/>
              </a:rPr>
              <a:t>Technical</a:t>
            </a:r>
            <a:r>
              <a:rPr lang="fr-FR" sz="2800" i="1" u="none" dirty="0" smtClean="0">
                <a:cs typeface="+mn-cs"/>
              </a:rPr>
              <a:t> Services</a:t>
            </a:r>
            <a:endParaRPr lang="en-US" sz="1050" i="1" u="none" dirty="0">
              <a:cs typeface="+mn-cs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Create Drawing </a:t>
            </a:r>
            <a:r>
              <a:rPr lang="en-US" altLang="zh-CN" dirty="0" smtClean="0"/>
              <a:t>S</a:t>
            </a:r>
            <a:r>
              <a:rPr lang="en-US" altLang="zh-CN" dirty="0" smtClean="0"/>
              <a:t>tyle Example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41948" y="1103630"/>
            <a:ext cx="8047672" cy="5119688"/>
          </a:xfrm>
        </p:spPr>
        <p:txBody>
          <a:bodyPr/>
          <a:lstStyle/>
          <a:p>
            <a:r>
              <a:rPr lang="en-US" altLang="zh-CN" dirty="0" smtClean="0"/>
              <a:t>Continue with the codes in slide 7</a:t>
            </a:r>
            <a:endParaRPr lang="zh-CN" altLang="en-US" dirty="0"/>
          </a:p>
        </p:txBody>
      </p:sp>
      <p:sp>
        <p:nvSpPr>
          <p:cNvPr id="89089" name="Rectangle 1"/>
          <p:cNvSpPr>
            <a:spLocks noChangeArrowheads="1"/>
          </p:cNvSpPr>
          <p:nvPr/>
        </p:nvSpPr>
        <p:spPr bwMode="auto">
          <a:xfrm>
            <a:off x="342900" y="1548443"/>
            <a:ext cx="7834324" cy="440120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新宋体" pitchFamily="49" charset="-122"/>
              </a:rPr>
              <a:t> </a:t>
            </a:r>
            <a:r>
              <a:rPr kumimoji="0" lang="en-US" altLang="zh-CN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新宋体" pitchFamily="49" charset="-122"/>
              </a:rPr>
              <a:t>        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alibri" pitchFamily="34" charset="0"/>
                <a:ea typeface="宋体" pitchFamily="2" charset="-122"/>
                <a:cs typeface="新宋体" pitchFamily="49" charset="-122"/>
              </a:rPr>
              <a:t>'get Drawing Styles Manager</a:t>
            </a:r>
            <a:endParaRPr kumimoji="0" lang="en-US" altLang="zh-CN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dirty="0" smtClean="0">
                <a:ln>
                  <a:noFill/>
                </a:ln>
                <a:solidFill>
                  <a:srgbClr val="0000FF"/>
                </a:solidFill>
                <a:effectLst/>
                <a:latin typeface="Calibri" pitchFamily="34" charset="0"/>
                <a:ea typeface="宋体" pitchFamily="2" charset="-122"/>
                <a:cs typeface="新宋体" pitchFamily="49" charset="-122"/>
              </a:rPr>
              <a:t>      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alibri" pitchFamily="34" charset="0"/>
                <a:ea typeface="宋体" pitchFamily="2" charset="-122"/>
                <a:cs typeface="新宋体" pitchFamily="49" charset="-122"/>
              </a:rPr>
              <a:t>Dim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新宋体" pitchFamily="49" charset="-122"/>
              </a:rPr>
              <a:t> 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新宋体" pitchFamily="49" charset="-122"/>
              </a:rPr>
              <a:t>oNewDrawingStyle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新宋体" pitchFamily="49" charset="-122"/>
              </a:rPr>
              <a:t> 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alibri" pitchFamily="34" charset="0"/>
                <a:ea typeface="宋体" pitchFamily="2" charset="-122"/>
                <a:cs typeface="新宋体" pitchFamily="49" charset="-122"/>
              </a:rPr>
              <a:t>As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新宋体" pitchFamily="49" charset="-122"/>
              </a:rPr>
              <a:t> 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alibri" pitchFamily="34" charset="0"/>
                <a:ea typeface="宋体" pitchFamily="2" charset="-122"/>
                <a:cs typeface="新宋体" pitchFamily="49" charset="-122"/>
              </a:rPr>
              <a:t>DrawingStandardStyle</a:t>
            </a:r>
            <a:endParaRPr kumimoji="0" lang="en-US" altLang="zh-CN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新宋体" pitchFamily="49" charset="-122"/>
              </a:rPr>
              <a:t>        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新宋体" pitchFamily="49" charset="-122"/>
              </a:rPr>
              <a:t>oNewDrawingStyle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新宋体" pitchFamily="49" charset="-122"/>
              </a:rPr>
              <a:t> = 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新宋体" pitchFamily="49" charset="-122"/>
              </a:rPr>
              <a:t>oDStylesMan.StandardStyles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新宋体" pitchFamily="49" charset="-122"/>
              </a:rPr>
              <a:t>(1).Copy(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alibri" pitchFamily="34" charset="0"/>
                <a:ea typeface="宋体" pitchFamily="2" charset="-122"/>
                <a:cs typeface="新宋体" pitchFamily="49" charset="-122"/>
              </a:rPr>
              <a:t>"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alibri" pitchFamily="34" charset="0"/>
                <a:ea typeface="宋体" pitchFamily="2" charset="-122"/>
                <a:cs typeface="新宋体" pitchFamily="49" charset="-122"/>
              </a:rPr>
              <a:t>MyNewDSStyle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alibri" pitchFamily="34" charset="0"/>
                <a:ea typeface="宋体" pitchFamily="2" charset="-122"/>
                <a:cs typeface="新宋体" pitchFamily="49" charset="-122"/>
              </a:rPr>
              <a:t>"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新宋体" pitchFamily="49" charset="-122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新宋体" pitchFamily="49" charset="-122"/>
              </a:rPr>
              <a:t>        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alibri" pitchFamily="34" charset="0"/>
                <a:ea typeface="宋体" pitchFamily="2" charset="-122"/>
                <a:cs typeface="新宋体" pitchFamily="49" charset="-122"/>
              </a:rPr>
              <a:t>'change some general settings</a:t>
            </a:r>
            <a:endParaRPr kumimoji="0" lang="en-US" altLang="zh-CN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新宋体" pitchFamily="49" charset="-122"/>
              </a:rPr>
              <a:t>        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新宋体" pitchFamily="49" charset="-122"/>
              </a:rPr>
              <a:t>oNewDrawingStyle.LinearUnits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新宋体" pitchFamily="49" charset="-122"/>
              </a:rPr>
              <a:t> = 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alibri" pitchFamily="34" charset="0"/>
                <a:ea typeface="宋体" pitchFamily="2" charset="-122"/>
                <a:cs typeface="新宋体" pitchFamily="49" charset="-122"/>
              </a:rPr>
              <a:t>UnitsTypeEnum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新宋体" pitchFamily="49" charset="-122"/>
              </a:rPr>
              <a:t>.kCentimeterLengthUnits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  <a:cs typeface="新宋体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新宋体" pitchFamily="49" charset="-122"/>
              </a:rPr>
              <a:t>        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alibri" pitchFamily="34" charset="0"/>
                <a:ea typeface="宋体" pitchFamily="2" charset="-122"/>
                <a:cs typeface="新宋体" pitchFamily="49" charset="-122"/>
              </a:rPr>
              <a:t>Dim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新宋体" pitchFamily="49" charset="-122"/>
              </a:rPr>
              <a:t> 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新宋体" pitchFamily="49" charset="-122"/>
              </a:rPr>
              <a:t>oNewObjDefaultStyle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新宋体" pitchFamily="49" charset="-122"/>
              </a:rPr>
              <a:t> 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alibri" pitchFamily="34" charset="0"/>
                <a:ea typeface="宋体" pitchFamily="2" charset="-122"/>
                <a:cs typeface="新宋体" pitchFamily="49" charset="-122"/>
              </a:rPr>
              <a:t>As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新宋体" pitchFamily="49" charset="-122"/>
              </a:rPr>
              <a:t> 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alibri" pitchFamily="34" charset="0"/>
                <a:ea typeface="宋体" pitchFamily="2" charset="-122"/>
                <a:cs typeface="新宋体" pitchFamily="49" charset="-122"/>
              </a:rPr>
              <a:t>ObjectDefaultsStyle</a:t>
            </a:r>
            <a:endParaRPr kumimoji="0" lang="en-US" altLang="zh-CN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新宋体" pitchFamily="49" charset="-122"/>
              </a:rPr>
              <a:t>        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新宋体" pitchFamily="49" charset="-122"/>
              </a:rPr>
              <a:t>oNewObjDefaultStyle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新宋体" pitchFamily="49" charset="-122"/>
              </a:rPr>
              <a:t> = 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新宋体" pitchFamily="49" charset="-122"/>
              </a:rPr>
              <a:t>oDStylesMan.ObjectDefaultsStyles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新宋体" pitchFamily="49" charset="-122"/>
              </a:rPr>
              <a:t>(1).Copy(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alibri" pitchFamily="34" charset="0"/>
                <a:ea typeface="宋体" pitchFamily="2" charset="-122"/>
                <a:cs typeface="新宋体" pitchFamily="49" charset="-122"/>
              </a:rPr>
              <a:t>"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alibri" pitchFamily="34" charset="0"/>
                <a:ea typeface="宋体" pitchFamily="2" charset="-122"/>
                <a:cs typeface="新宋体" pitchFamily="49" charset="-122"/>
              </a:rPr>
              <a:t>MyNewObjStyles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alibri" pitchFamily="34" charset="0"/>
                <a:ea typeface="宋体" pitchFamily="2" charset="-122"/>
                <a:cs typeface="新宋体" pitchFamily="49" charset="-122"/>
              </a:rPr>
              <a:t>"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新宋体" pitchFamily="49" charset="-122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新宋体" pitchFamily="49" charset="-122"/>
              </a:rPr>
              <a:t>        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alibri" pitchFamily="34" charset="0"/>
                <a:ea typeface="宋体" pitchFamily="2" charset="-122"/>
                <a:cs typeface="新宋体" pitchFamily="49" charset="-122"/>
              </a:rPr>
              <a:t>'change some properties</a:t>
            </a:r>
            <a:endParaRPr kumimoji="0" lang="en-US" altLang="zh-CN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新宋体" pitchFamily="49" charset="-122"/>
              </a:rPr>
              <a:t>        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alibri" pitchFamily="34" charset="0"/>
                <a:ea typeface="宋体" pitchFamily="2" charset="-122"/>
                <a:cs typeface="新宋体" pitchFamily="49" charset="-122"/>
              </a:rPr>
              <a:t>' e.g. the border text style uses the 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alibri" pitchFamily="34" charset="0"/>
                <a:ea typeface="宋体" pitchFamily="2" charset="-122"/>
                <a:cs typeface="新宋体" pitchFamily="49" charset="-122"/>
              </a:rPr>
              <a:t>MyNewTextStyle</a:t>
            </a:r>
            <a:endParaRPr kumimoji="0" lang="en-US" altLang="zh-CN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新宋体" pitchFamily="49" charset="-122"/>
              </a:rPr>
              <a:t>        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新宋体" pitchFamily="49" charset="-122"/>
              </a:rPr>
              <a:t>oNewObjDefaultStyle.BorderTextStyle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新宋体" pitchFamily="49" charset="-122"/>
              </a:rPr>
              <a:t> = 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新宋体" pitchFamily="49" charset="-122"/>
              </a:rPr>
              <a:t>oNewTextStyle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  <a:cs typeface="新宋体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新宋体" pitchFamily="49" charset="-122"/>
              </a:rPr>
              <a:t>        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alibri" pitchFamily="34" charset="0"/>
                <a:ea typeface="宋体" pitchFamily="2" charset="-122"/>
                <a:cs typeface="新宋体" pitchFamily="49" charset="-122"/>
              </a:rPr>
              <a:t>'new standard style uses the new objects styles</a:t>
            </a:r>
            <a:endParaRPr kumimoji="0" lang="en-US" altLang="zh-CN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新宋体" pitchFamily="49" charset="-122"/>
              </a:rPr>
              <a:t>        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新宋体" pitchFamily="49" charset="-122"/>
              </a:rPr>
              <a:t>oNewDrawingStyle.ActiveObjectDefaults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新宋体" pitchFamily="49" charset="-122"/>
              </a:rPr>
              <a:t> = 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新宋体" pitchFamily="49" charset="-122"/>
              </a:rPr>
              <a:t>oNewObjDefaultStyle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  <a:cs typeface="新宋体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新宋体" pitchFamily="49" charset="-122"/>
              </a:rPr>
              <a:t>        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alibri" pitchFamily="34" charset="0"/>
                <a:ea typeface="宋体" pitchFamily="2" charset="-122"/>
                <a:cs typeface="新宋体" pitchFamily="49" charset="-122"/>
              </a:rPr>
              <a:t>' the document uses the new 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alibri" pitchFamily="34" charset="0"/>
                <a:ea typeface="宋体" pitchFamily="2" charset="-122"/>
                <a:cs typeface="新宋体" pitchFamily="49" charset="-122"/>
              </a:rPr>
              <a:t>DrawingStandardStyle</a:t>
            </a:r>
            <a:endParaRPr kumimoji="0" lang="en-US" altLang="zh-CN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新宋体" pitchFamily="49" charset="-122"/>
              </a:rPr>
              <a:t>        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新宋体" pitchFamily="49" charset="-122"/>
              </a:rPr>
              <a:t>oDStylesMan.ActiveStandardStyle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新宋体" pitchFamily="49" charset="-122"/>
              </a:rPr>
              <a:t> = 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新宋体" pitchFamily="49" charset="-122"/>
              </a:rPr>
              <a:t>oNewDrawingStyle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150" y="76200"/>
            <a:ext cx="8096250" cy="1143000"/>
          </a:xfrm>
        </p:spPr>
        <p:txBody>
          <a:bodyPr/>
          <a:lstStyle/>
          <a:p>
            <a:r>
              <a:rPr lang="en-US" dirty="0" smtClean="0"/>
              <a:t>Annotative Objects</a:t>
            </a:r>
            <a:endParaRPr 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 t="12571" r="18666" b="28288"/>
          <a:stretch>
            <a:fillRect/>
          </a:stretch>
        </p:blipFill>
        <p:spPr bwMode="auto">
          <a:xfrm>
            <a:off x="599123" y="1133475"/>
            <a:ext cx="7697152" cy="1009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0" name="Content Placeholder 2"/>
          <p:cNvSpPr txBox="1">
            <a:spLocks/>
          </p:cNvSpPr>
          <p:nvPr/>
        </p:nvSpPr>
        <p:spPr bwMode="auto">
          <a:xfrm>
            <a:off x="319088" y="1095375"/>
            <a:ext cx="8062912" cy="524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15000"/>
              </a:spcBef>
              <a:spcAft>
                <a:spcPct val="150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15000"/>
              </a:spcBef>
              <a:spcAft>
                <a:spcPct val="150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15000"/>
              </a:spcBef>
              <a:spcAft>
                <a:spcPct val="150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indent="-342900" eaLnBrk="0" hangingPunct="0">
              <a:spcBef>
                <a:spcPct val="15000"/>
              </a:spcBef>
              <a:spcAft>
                <a:spcPct val="15000"/>
              </a:spcAft>
              <a:buFont typeface="Arial" pitchFamily="34" charset="0"/>
              <a:buChar char="•"/>
            </a:pPr>
            <a:r>
              <a:rPr lang="en-US" sz="2400" u="none" dirty="0" smtClean="0"/>
              <a:t>Creation of baseline and ordinate dimension and dimension sets.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15000"/>
              </a:spcBef>
              <a:spcAft>
                <a:spcPct val="150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Automated creation of centerlines and center marks.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15000"/>
              </a:spcBef>
              <a:spcAft>
                <a:spcPct val="150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Additional center mark and centerline functionality, including styles.</a:t>
            </a:r>
          </a:p>
          <a:p>
            <a:pPr marL="342900" indent="-342900" eaLnBrk="0" hangingPunct="0">
              <a:spcBef>
                <a:spcPct val="15000"/>
              </a:spcBef>
              <a:spcAft>
                <a:spcPct val="15000"/>
              </a:spcAft>
              <a:buFont typeface="Arial" pitchFamily="34" charset="0"/>
              <a:buChar char="•"/>
            </a:pPr>
            <a:r>
              <a:rPr lang="en-US" sz="2400" u="none" dirty="0" smtClean="0"/>
              <a:t>Access dimension and extension lines of a dimension to attach annotations</a:t>
            </a:r>
          </a:p>
          <a:p>
            <a:pPr marL="342900" indent="-342900" eaLnBrk="0" hangingPunct="0">
              <a:spcBef>
                <a:spcPct val="15000"/>
              </a:spcBef>
              <a:spcAft>
                <a:spcPct val="15000"/>
              </a:spcAft>
              <a:buFont typeface="Arial" pitchFamily="34" charset="0"/>
              <a:buChar char="•"/>
            </a:pPr>
            <a:r>
              <a:rPr lang="en-US" sz="2400" u="none" dirty="0" smtClean="0"/>
              <a:t>Creation of bend, chamfer, hole/thread, and punch notes.</a:t>
            </a:r>
          </a:p>
          <a:p>
            <a:pPr marL="342900" indent="-342900" eaLnBrk="0" hangingPunct="0">
              <a:spcBef>
                <a:spcPct val="15000"/>
              </a:spcBef>
              <a:spcAft>
                <a:spcPct val="15000"/>
              </a:spcAft>
              <a:buFont typeface="Arial" pitchFamily="34" charset="0"/>
              <a:buChar char="•"/>
            </a:pPr>
            <a:endParaRPr lang="en-US" sz="2400" u="none" dirty="0" smtClean="0"/>
          </a:p>
          <a:p>
            <a:pPr marL="342900" indent="-342900" eaLnBrk="0" hangingPunct="0">
              <a:spcBef>
                <a:spcPct val="15000"/>
              </a:spcBef>
              <a:spcAft>
                <a:spcPct val="15000"/>
              </a:spcAft>
              <a:buFont typeface="Arial" pitchFamily="34" charset="0"/>
              <a:buChar char="•"/>
            </a:pPr>
            <a:endParaRPr lang="en-US" sz="2400" u="none" dirty="0" smtClean="0"/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15000"/>
              </a:spcBef>
              <a:spcAft>
                <a:spcPct val="150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15000"/>
              </a:spcBef>
              <a:spcAft>
                <a:spcPct val="150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660" y="144780"/>
            <a:ext cx="7772400" cy="1143000"/>
          </a:xfrm>
        </p:spPr>
        <p:txBody>
          <a:bodyPr/>
          <a:lstStyle/>
          <a:p>
            <a:r>
              <a:rPr lang="en-US" altLang="zh-CN" dirty="0" smtClean="0"/>
              <a:t>Baseline Dimension Set</a:t>
            </a:r>
            <a:endParaRPr lang="zh-CN" alt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19088" y="1095375"/>
            <a:ext cx="8062912" cy="524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42900" indent="-342900" eaLnBrk="0" hangingPunct="0">
              <a:spcBef>
                <a:spcPct val="15000"/>
              </a:spcBef>
              <a:spcAft>
                <a:spcPct val="15000"/>
              </a:spcAft>
              <a:buFont typeface="Arial" pitchFamily="34" charset="0"/>
              <a:buChar char="•"/>
              <a:defRPr/>
            </a:pPr>
            <a:r>
              <a:rPr lang="en-US" altLang="zh-CN" sz="2400" u="none" dirty="0" err="1" smtClean="0">
                <a:solidFill>
                  <a:srgbClr val="FFC000"/>
                </a:solidFill>
              </a:rPr>
              <a:t>BaselineDimensionSets.Add</a:t>
            </a:r>
            <a:endParaRPr lang="en-US" altLang="zh-CN" sz="2400" u="none" dirty="0" smtClean="0">
              <a:solidFill>
                <a:srgbClr val="FFC000"/>
              </a:solidFill>
            </a:endParaRPr>
          </a:p>
          <a:p>
            <a:pPr marL="800100" lvl="1" indent="-342900" eaLnBrk="0" hangingPunct="0">
              <a:spcBef>
                <a:spcPct val="15000"/>
              </a:spcBef>
              <a:spcAft>
                <a:spcPct val="15000"/>
              </a:spcAft>
              <a:buFont typeface="Arial" pitchFamily="34" charset="0"/>
              <a:buChar char="•"/>
              <a:defRPr/>
            </a:pPr>
            <a:r>
              <a:rPr lang="en-US" altLang="zh-CN" u="none" dirty="0" err="1" smtClean="0"/>
              <a:t>GeometryIntents</a:t>
            </a:r>
            <a:r>
              <a:rPr lang="en-US" altLang="zh-CN" u="none" dirty="0" smtClean="0"/>
              <a:t>: </a:t>
            </a:r>
            <a:r>
              <a:rPr lang="en-US" altLang="zh-CN" u="none" dirty="0" err="1" smtClean="0"/>
              <a:t>ObjectCollection</a:t>
            </a:r>
            <a:r>
              <a:rPr lang="en-US" altLang="zh-CN" u="none" dirty="0" smtClean="0"/>
              <a:t> containing </a:t>
            </a:r>
            <a:r>
              <a:rPr lang="en-US" altLang="zh-CN" u="none" dirty="0" err="1" smtClean="0"/>
              <a:t>GeometryIntent</a:t>
            </a:r>
            <a:r>
              <a:rPr lang="en-US" altLang="zh-CN" u="none" dirty="0" smtClean="0"/>
              <a:t> objects</a:t>
            </a:r>
          </a:p>
          <a:p>
            <a:pPr marL="800100" lvl="1" indent="-342900" eaLnBrk="0" hangingPunct="0">
              <a:spcBef>
                <a:spcPct val="15000"/>
              </a:spcBef>
              <a:spcAft>
                <a:spcPct val="15000"/>
              </a:spcAft>
              <a:buFont typeface="Arial" pitchFamily="34" charset="0"/>
              <a:buChar char="•"/>
              <a:defRPr/>
            </a:pPr>
            <a:r>
              <a:rPr lang="en-US" altLang="zh-CN" u="none" dirty="0" err="1" smtClean="0"/>
              <a:t>PlacementPoint</a:t>
            </a:r>
            <a:r>
              <a:rPr lang="en-US" altLang="zh-CN" u="none" dirty="0" smtClean="0"/>
              <a:t>  : specifies the placement point of the dimension set on the sheet</a:t>
            </a:r>
          </a:p>
          <a:p>
            <a:pPr marL="800100" lvl="1" indent="-342900" eaLnBrk="0" hangingPunct="0">
              <a:spcBef>
                <a:spcPct val="15000"/>
              </a:spcBef>
              <a:spcAft>
                <a:spcPct val="15000"/>
              </a:spcAft>
              <a:buFont typeface="Arial" pitchFamily="34" charset="0"/>
              <a:buChar char="•"/>
              <a:defRPr/>
            </a:pPr>
            <a:r>
              <a:rPr lang="en-US" altLang="zh-CN" u="none" dirty="0" err="1" smtClean="0"/>
              <a:t>DimensionType</a:t>
            </a:r>
            <a:r>
              <a:rPr lang="en-US" altLang="zh-CN" u="none" dirty="0" smtClean="0"/>
              <a:t>:</a:t>
            </a:r>
            <a:r>
              <a:rPr lang="en-US" altLang="zh-CN" u="none" dirty="0" smtClean="0"/>
              <a:t> </a:t>
            </a:r>
            <a:r>
              <a:rPr lang="en-US" altLang="zh-CN" u="none" dirty="0" smtClean="0"/>
              <a:t>type of </a:t>
            </a:r>
            <a:r>
              <a:rPr lang="en-US" altLang="zh-CN" u="none" dirty="0" smtClean="0"/>
              <a:t>dimension such as </a:t>
            </a:r>
            <a:r>
              <a:rPr lang="en-US" altLang="zh-CN" u="none" dirty="0" smtClean="0"/>
              <a:t>horizontal/vertical/diametric dimension</a:t>
            </a:r>
            <a:endParaRPr lang="en-US" altLang="zh-CN" u="none" dirty="0" smtClean="0"/>
          </a:p>
          <a:p>
            <a:pPr marL="342900" indent="-342900" eaLnBrk="0" hangingPunct="0">
              <a:spcBef>
                <a:spcPct val="15000"/>
              </a:spcBef>
              <a:spcAft>
                <a:spcPct val="15000"/>
              </a:spcAft>
              <a:buFont typeface="Arial" pitchFamily="34" charset="0"/>
              <a:buChar char="•"/>
              <a:defRPr/>
            </a:pPr>
            <a:endParaRPr lang="en-US" altLang="zh-CN" sz="2400" dirty="0" smtClean="0"/>
          </a:p>
          <a:p>
            <a:pPr marL="342900" indent="-342900" eaLnBrk="0" hangingPunct="0">
              <a:spcBef>
                <a:spcPct val="15000"/>
              </a:spcBef>
              <a:spcAft>
                <a:spcPct val="15000"/>
              </a:spcAft>
              <a:buFont typeface="Arial" pitchFamily="34" charset="0"/>
              <a:buChar char="•"/>
              <a:defRPr/>
            </a:pPr>
            <a:endParaRPr lang="en-US" altLang="zh-CN" sz="2400" dirty="0" smtClean="0"/>
          </a:p>
          <a:p>
            <a:pPr marL="342900" lvl="0" indent="-342900" eaLnBrk="0" hangingPunct="0">
              <a:spcBef>
                <a:spcPct val="15000"/>
              </a:spcBef>
              <a:spcAft>
                <a:spcPct val="15000"/>
              </a:spcAft>
              <a:buFont typeface="Arial" pitchFamily="34" charset="0"/>
              <a:buChar char="•"/>
              <a:defRPr/>
            </a:pPr>
            <a:endParaRPr lang="en-US" sz="2400" u="none" dirty="0" smtClean="0"/>
          </a:p>
          <a:p>
            <a:pPr marL="342900" indent="-342900" eaLnBrk="0" hangingPunct="0">
              <a:spcBef>
                <a:spcPct val="15000"/>
              </a:spcBef>
              <a:spcAft>
                <a:spcPct val="15000"/>
              </a:spcAft>
              <a:buFont typeface="Arial" pitchFamily="34" charset="0"/>
              <a:buChar char="•"/>
            </a:pPr>
            <a:endParaRPr lang="en-US" sz="2400" u="none" dirty="0" smtClean="0"/>
          </a:p>
          <a:p>
            <a:pPr marL="342900" indent="-342900" eaLnBrk="0" hangingPunct="0">
              <a:spcBef>
                <a:spcPct val="15000"/>
              </a:spcBef>
              <a:spcAft>
                <a:spcPct val="15000"/>
              </a:spcAft>
              <a:buFont typeface="Arial" pitchFamily="34" charset="0"/>
              <a:buChar char="•"/>
            </a:pPr>
            <a:endParaRPr lang="en-US" sz="2400" u="none" dirty="0" smtClean="0"/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15000"/>
              </a:spcBef>
              <a:spcAft>
                <a:spcPct val="150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15000"/>
              </a:spcBef>
              <a:spcAft>
                <a:spcPct val="150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011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72164" y="4712970"/>
            <a:ext cx="2634954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0116" name="Rectangle 4"/>
          <p:cNvSpPr>
            <a:spLocks noChangeArrowheads="1"/>
          </p:cNvSpPr>
          <p:nvPr/>
        </p:nvSpPr>
        <p:spPr bwMode="auto">
          <a:xfrm>
            <a:off x="406400" y="3423349"/>
            <a:ext cx="8249920" cy="1169551"/>
          </a:xfrm>
          <a:prstGeom prst="rect">
            <a:avLst/>
          </a:prstGeom>
          <a:solidFill>
            <a:schemeClr val="tx1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urier New" pitchFamily="49" charset="0"/>
              </a:rPr>
              <a:t> 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' Create a vertical baseline set dimension.</a:t>
            </a:r>
            <a:endParaRPr kumimoji="0" lang="en-US" altLang="zh-CN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urier New" pitchFamily="49" charset="0"/>
              </a:rPr>
              <a:t>   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urier New" pitchFamily="49" charset="0"/>
              </a:rPr>
              <a:t>   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Dim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oBaselineSet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As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400" b="1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BaselineDimensionSet</a:t>
            </a:r>
            <a:endParaRPr kumimoji="0" lang="en-US" altLang="zh-CN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urier New" pitchFamily="49" charset="0"/>
              </a:rPr>
              <a:t>   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urier New" pitchFamily="49" charset="0"/>
              </a:rPr>
              <a:t>   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oBaselineSet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= </a:t>
            </a:r>
            <a:r>
              <a:rPr kumimoji="0" lang="en-US" altLang="zh-CN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oBaselineSets.Add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en-US" altLang="zh-CN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oIntentCollection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, </a:t>
            </a:r>
            <a:b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                              </a:t>
            </a:r>
            <a:r>
              <a:rPr kumimoji="0" lang="en-US" altLang="zh-CN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oPlacementPoint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, </a:t>
            </a:r>
            <a:b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                        </a:t>
            </a:r>
            <a:r>
              <a:rPr kumimoji="0" lang="en-US" altLang="zh-CN" sz="1400" b="1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DimensionTypeEnum</a:t>
            </a:r>
            <a:r>
              <a:rPr kumimoji="0" lang="en-US" altLang="zh-CN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.kHorizontalDimensionType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</a:t>
            </a:r>
            <a:endParaRPr kumimoji="0" lang="en-US" altLang="zh-CN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Balloons</a:t>
            </a:r>
          </a:p>
        </p:txBody>
      </p:sp>
      <p:sp>
        <p:nvSpPr>
          <p:cNvPr id="5530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85776" y="1541463"/>
            <a:ext cx="5187950" cy="430053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Create</a:t>
            </a:r>
            <a:r>
              <a:rPr lang="en-US" sz="2000" dirty="0" smtClean="0"/>
              <a:t>, Edit and Query existing Balloon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600" dirty="0" smtClean="0"/>
              <a:t>Balloon position and direction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600" dirty="0" smtClean="0"/>
              <a:t>Balloon value (Item Number</a:t>
            </a:r>
            <a:r>
              <a:rPr lang="en-US" sz="1600" dirty="0" smtClean="0"/>
              <a:t>) from BOM</a:t>
            </a:r>
            <a:endParaRPr lang="en-US" sz="1600" dirty="0" smtClean="0"/>
          </a:p>
          <a:p>
            <a:pPr lvl="2" eaLnBrk="1" hangingPunct="1">
              <a:lnSpc>
                <a:spcPct val="90000"/>
              </a:lnSpc>
            </a:pPr>
            <a:r>
              <a:rPr lang="en-US" sz="1600" dirty="0" smtClean="0"/>
              <a:t>Balloon override text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600" dirty="0" smtClean="0"/>
              <a:t>Balloon type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600" dirty="0" smtClean="0"/>
              <a:t>Balloon Style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Delete capability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Editing the value also changes the item number within the parts list.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Item number in balloon can be used with BOM to find associated document.</a:t>
            </a:r>
          </a:p>
        </p:txBody>
      </p:sp>
      <p:pic>
        <p:nvPicPr>
          <p:cNvPr id="5530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97600" y="236538"/>
            <a:ext cx="2628900" cy="30146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7" name="Picture 6" descr="Balloon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03209" y="4300537"/>
            <a:ext cx="2340691" cy="1900238"/>
          </a:xfrm>
          <a:prstGeom prst="rect">
            <a:avLst/>
          </a:prstGeom>
          <a:ln>
            <a:solidFill>
              <a:schemeClr val="accent1">
                <a:alpha val="89000"/>
              </a:schemeClr>
            </a:solidFill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Create Balloons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19088" y="1416050"/>
            <a:ext cx="8144192" cy="5119688"/>
          </a:xfrm>
        </p:spPr>
        <p:txBody>
          <a:bodyPr/>
          <a:lstStyle/>
          <a:p>
            <a:r>
              <a:rPr lang="en-US" altLang="zh-CN" dirty="0" err="1" smtClean="0">
                <a:solidFill>
                  <a:srgbClr val="FFC000"/>
                </a:solidFill>
              </a:rPr>
              <a:t>DrawDocument.DrawingBOMs.IsDrawingBOMDefined</a:t>
            </a:r>
            <a:endParaRPr lang="en-US" altLang="zh-CN" dirty="0" smtClean="0">
              <a:solidFill>
                <a:srgbClr val="FFC000"/>
              </a:solidFill>
            </a:endParaRPr>
          </a:p>
          <a:p>
            <a:pPr lvl="2"/>
            <a:r>
              <a:rPr lang="en-US" altLang="zh-CN" dirty="0" smtClean="0"/>
              <a:t>whether BOM properties have been defined in the drawing for the input model.</a:t>
            </a:r>
          </a:p>
          <a:p>
            <a:r>
              <a:rPr lang="en-US" altLang="zh-CN" dirty="0" err="1" smtClean="0">
                <a:solidFill>
                  <a:srgbClr val="FFC000"/>
                </a:solidFill>
              </a:rPr>
              <a:t>Balloons.Add</a:t>
            </a:r>
            <a:endParaRPr lang="en-US" altLang="zh-CN" dirty="0" smtClean="0">
              <a:solidFill>
                <a:srgbClr val="FFC000"/>
              </a:solidFill>
            </a:endParaRPr>
          </a:p>
          <a:p>
            <a:pPr lvl="2"/>
            <a:r>
              <a:rPr lang="en-US" altLang="zh-CN" b="1" dirty="0" smtClean="0"/>
              <a:t>Main arguments</a:t>
            </a:r>
            <a:r>
              <a:rPr lang="en-US" altLang="zh-CN" dirty="0" smtClean="0"/>
              <a:t>:</a:t>
            </a:r>
          </a:p>
          <a:p>
            <a:pPr lvl="2"/>
            <a:r>
              <a:rPr lang="en-US" altLang="zh-CN" sz="1800" dirty="0" err="1" smtClean="0">
                <a:solidFill>
                  <a:srgbClr val="FFC000"/>
                </a:solidFill>
              </a:rPr>
              <a:t>LeaderPoints</a:t>
            </a:r>
            <a:r>
              <a:rPr lang="en-US" altLang="zh-CN" sz="1800" dirty="0" smtClean="0"/>
              <a:t> :  </a:t>
            </a:r>
            <a:r>
              <a:rPr lang="en-US" altLang="zh-CN" sz="1800" dirty="0" err="1" smtClean="0"/>
              <a:t>ObjectCollection</a:t>
            </a:r>
            <a:r>
              <a:rPr lang="en-US" altLang="zh-CN" sz="1800" dirty="0" smtClean="0"/>
              <a:t> containing a series of Point2d objects representing the leader originating at the note. The last item in the collection (even if it is the only item) must be a </a:t>
            </a:r>
            <a:r>
              <a:rPr lang="en-US" altLang="zh-CN" sz="1800" dirty="0" err="1" smtClean="0"/>
              <a:t>GeometryIntent</a:t>
            </a:r>
            <a:r>
              <a:rPr lang="en-US" altLang="zh-CN" sz="1800" dirty="0" smtClean="0"/>
              <a:t> object indicating a geometry to attach the leader to. </a:t>
            </a:r>
          </a:p>
          <a:p>
            <a:pPr lvl="2"/>
            <a:r>
              <a:rPr lang="en-US" altLang="zh-CN" sz="1800" dirty="0" smtClean="0">
                <a:solidFill>
                  <a:srgbClr val="FFC000"/>
                </a:solidFill>
              </a:rPr>
              <a:t>Level</a:t>
            </a:r>
            <a:r>
              <a:rPr lang="en-US" altLang="zh-CN" sz="1800" dirty="0" smtClean="0"/>
              <a:t> : Optional input </a:t>
            </a:r>
            <a:r>
              <a:rPr lang="en-US" altLang="zh-CN" sz="1800" dirty="0" err="1" smtClean="0"/>
              <a:t>PartsListLevelEnum</a:t>
            </a:r>
            <a:r>
              <a:rPr lang="en-US" altLang="zh-CN" sz="1800" dirty="0" smtClean="0"/>
              <a:t> that sets the view type for the parts list</a:t>
            </a:r>
          </a:p>
          <a:p>
            <a:pPr lvl="2"/>
            <a:r>
              <a:rPr lang="en-US" altLang="zh-CN" sz="1800" dirty="0" err="1" smtClean="0">
                <a:solidFill>
                  <a:srgbClr val="FFC000"/>
                </a:solidFill>
              </a:rPr>
              <a:t>BalloonStyle</a:t>
            </a:r>
            <a:r>
              <a:rPr lang="en-US" altLang="zh-CN" sz="1800" dirty="0" smtClean="0"/>
              <a:t> : Optional input </a:t>
            </a:r>
            <a:r>
              <a:rPr lang="en-US" altLang="zh-CN" sz="1800" dirty="0" err="1" smtClean="0"/>
              <a:t>BalloonStyle</a:t>
            </a:r>
            <a:r>
              <a:rPr lang="en-US" altLang="zh-CN" sz="1800" dirty="0" smtClean="0"/>
              <a:t> object that specifies the balloon style to use for the balloon</a:t>
            </a:r>
          </a:p>
          <a:p>
            <a:endParaRPr lang="en-US" altLang="zh-CN" dirty="0" smtClean="0">
              <a:solidFill>
                <a:srgbClr val="FFC000"/>
              </a:solidFill>
            </a:endParaRP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Parts List</a:t>
            </a:r>
          </a:p>
        </p:txBody>
      </p:sp>
      <p:sp>
        <p:nvSpPr>
          <p:cNvPr id="2631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2430" y="1170940"/>
            <a:ext cx="6910388" cy="4495800"/>
          </a:xfrm>
        </p:spPr>
        <p:txBody>
          <a:bodyPr/>
          <a:lstStyle/>
          <a:p>
            <a:pPr eaLnBrk="1" hangingPunct="1"/>
            <a:r>
              <a:rPr lang="en-US" dirty="0" smtClean="0"/>
              <a:t>The API exposes most of the parts list functionality.</a:t>
            </a:r>
          </a:p>
        </p:txBody>
      </p:sp>
      <p:pic>
        <p:nvPicPr>
          <p:cNvPr id="9" name="Picture 8" descr="partList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64032" y="193040"/>
            <a:ext cx="2005013" cy="2409825"/>
          </a:xfrm>
          <a:prstGeom prst="rect">
            <a:avLst/>
          </a:prstGeom>
        </p:spPr>
      </p:pic>
      <p:pic>
        <p:nvPicPr>
          <p:cNvPr id="79873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0737" y="4297679"/>
            <a:ext cx="3404225" cy="2560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9874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5285" y="2098359"/>
            <a:ext cx="3658235" cy="2067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9875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431665" y="2660015"/>
            <a:ext cx="3233742" cy="4197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Create Parts List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19088" y="1416050"/>
            <a:ext cx="7981632" cy="5119688"/>
          </a:xfrm>
        </p:spPr>
        <p:txBody>
          <a:bodyPr/>
          <a:lstStyle/>
          <a:p>
            <a:r>
              <a:rPr lang="en-US" altLang="zh-CN" dirty="0" err="1" smtClean="0">
                <a:solidFill>
                  <a:srgbClr val="FFC000"/>
                </a:solidFill>
              </a:rPr>
              <a:t>PartsLists.Add</a:t>
            </a:r>
            <a:endParaRPr lang="en-US" altLang="zh-CN" dirty="0" smtClean="0">
              <a:solidFill>
                <a:srgbClr val="FFC000"/>
              </a:solidFill>
            </a:endParaRPr>
          </a:p>
          <a:p>
            <a:pPr marL="342900" lvl="2" indent="-342900">
              <a:buClrTx/>
              <a:buSzTx/>
              <a:buFontTx/>
              <a:buChar char="•"/>
            </a:pPr>
            <a:r>
              <a:rPr lang="en-US" altLang="zh-CN" b="1" dirty="0" smtClean="0"/>
              <a:t>Main arguments</a:t>
            </a:r>
            <a:r>
              <a:rPr lang="en-US" altLang="zh-CN" dirty="0" smtClean="0"/>
              <a:t>:</a:t>
            </a:r>
            <a:r>
              <a:rPr lang="en-US" altLang="zh-CN" dirty="0" smtClean="0">
                <a:solidFill>
                  <a:srgbClr val="FFC000"/>
                </a:solidFill>
              </a:rPr>
              <a:t> </a:t>
            </a:r>
          </a:p>
          <a:p>
            <a:pPr lvl="2"/>
            <a:r>
              <a:rPr lang="en-US" altLang="zh-CN" dirty="0" err="1" smtClean="0">
                <a:solidFill>
                  <a:srgbClr val="FFCC00"/>
                </a:solidFill>
              </a:rPr>
              <a:t>ViewOrModel</a:t>
            </a:r>
            <a:r>
              <a:rPr lang="en-US" altLang="zh-CN" dirty="0" smtClean="0"/>
              <a:t>: Input </a:t>
            </a:r>
            <a:r>
              <a:rPr lang="en-US" altLang="zh-CN" dirty="0" smtClean="0"/>
              <a:t>object that specifies the source for the parts list. This can either be a </a:t>
            </a:r>
            <a:r>
              <a:rPr lang="en-US" altLang="zh-CN" dirty="0" err="1" smtClean="0"/>
              <a:t>DrawingView</a:t>
            </a:r>
            <a:r>
              <a:rPr lang="en-US" altLang="zh-CN" dirty="0" smtClean="0"/>
              <a:t> object or a Document object</a:t>
            </a:r>
          </a:p>
          <a:p>
            <a:pPr lvl="2"/>
            <a:r>
              <a:rPr lang="en-US" altLang="zh-CN" dirty="0" smtClean="0">
                <a:solidFill>
                  <a:srgbClr val="FFCC00"/>
                </a:solidFill>
              </a:rPr>
              <a:t>Level</a:t>
            </a:r>
            <a:r>
              <a:rPr lang="en-US" altLang="zh-CN" dirty="0" smtClean="0"/>
              <a:t>: </a:t>
            </a:r>
            <a:r>
              <a:rPr lang="en-US" altLang="zh-CN" dirty="0" smtClean="0"/>
              <a:t>Optional input </a:t>
            </a:r>
            <a:r>
              <a:rPr lang="en-US" altLang="zh-CN" dirty="0" err="1" smtClean="0"/>
              <a:t>enum</a:t>
            </a:r>
            <a:r>
              <a:rPr lang="en-US" altLang="zh-CN" dirty="0" smtClean="0"/>
              <a:t> that sets the type of numbering for the parts list</a:t>
            </a:r>
          </a:p>
          <a:p>
            <a:endParaRPr lang="en-US" altLang="zh-CN" dirty="0" smtClean="0"/>
          </a:p>
          <a:p>
            <a:endParaRPr lang="zh-CN" alt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Custom Tables</a:t>
            </a:r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err="1" smtClean="0">
                <a:solidFill>
                  <a:srgbClr val="FFCC00"/>
                </a:solidFill>
              </a:rPr>
              <a:t>CustomTables</a:t>
            </a:r>
            <a:r>
              <a:rPr lang="en-US" dirty="0" smtClean="0">
                <a:solidFill>
                  <a:srgbClr val="FFCC00"/>
                </a:solidFill>
              </a:rPr>
              <a:t>, </a:t>
            </a:r>
            <a:r>
              <a:rPr lang="en-US" dirty="0" err="1" smtClean="0">
                <a:solidFill>
                  <a:srgbClr val="FFCC00"/>
                </a:solidFill>
              </a:rPr>
              <a:t>CustomTable</a:t>
            </a:r>
            <a:endParaRPr lang="en-US" dirty="0" smtClean="0">
              <a:solidFill>
                <a:srgbClr val="FFCC00"/>
              </a:solidFill>
            </a:endParaRPr>
          </a:p>
          <a:p>
            <a:pPr eaLnBrk="1" hangingPunct="1"/>
            <a:r>
              <a:rPr lang="en-US" dirty="0" smtClean="0"/>
              <a:t>Supports </a:t>
            </a:r>
            <a:r>
              <a:rPr lang="en-US" dirty="0" smtClean="0"/>
              <a:t>the creation and edit of a table.</a:t>
            </a:r>
          </a:p>
          <a:p>
            <a:pPr eaLnBrk="1" hangingPunct="1"/>
            <a:r>
              <a:rPr lang="en-US" dirty="0" smtClean="0"/>
              <a:t>The end-user can modify the table size and the size of rows and columns interactively.</a:t>
            </a:r>
          </a:p>
          <a:p>
            <a:pPr eaLnBrk="1" hangingPunct="1"/>
            <a:r>
              <a:rPr lang="en-US" sz="2400" dirty="0" smtClean="0">
                <a:ea typeface="+mn-ea"/>
                <a:cs typeface="+mn-cs"/>
              </a:rPr>
              <a:t>Create a table based on Excel table</a:t>
            </a:r>
          </a:p>
          <a:p>
            <a:pPr eaLnBrk="1" hangingPunct="1"/>
            <a:r>
              <a:rPr lang="en-US" sz="2400" dirty="0" smtClean="0">
                <a:ea typeface="+mn-ea"/>
                <a:cs typeface="+mn-cs"/>
              </a:rPr>
              <a:t>Create a sheet metal bend table</a:t>
            </a:r>
          </a:p>
          <a:p>
            <a:pPr eaLnBrk="1" hangingPunct="1"/>
            <a:r>
              <a:rPr lang="en-US" sz="2400" dirty="0" smtClean="0">
                <a:ea typeface="+mn-ea"/>
                <a:cs typeface="+mn-cs"/>
              </a:rPr>
              <a:t>Create a configuration (</a:t>
            </a:r>
            <a:r>
              <a:rPr lang="en-US" sz="2400" dirty="0" err="1" smtClean="0">
                <a:ea typeface="+mn-ea"/>
                <a:cs typeface="+mn-cs"/>
              </a:rPr>
              <a:t>iPart</a:t>
            </a:r>
            <a:r>
              <a:rPr lang="en-US" sz="2400" dirty="0" smtClean="0">
                <a:ea typeface="+mn-ea"/>
                <a:cs typeface="+mn-cs"/>
              </a:rPr>
              <a:t> or </a:t>
            </a:r>
            <a:r>
              <a:rPr lang="en-US" sz="2400" dirty="0" err="1" smtClean="0">
                <a:ea typeface="+mn-ea"/>
                <a:cs typeface="+mn-cs"/>
              </a:rPr>
              <a:t>iAssembly</a:t>
            </a:r>
            <a:r>
              <a:rPr lang="en-US" sz="2400" dirty="0" smtClean="0">
                <a:ea typeface="+mn-ea"/>
                <a:cs typeface="+mn-cs"/>
              </a:rPr>
              <a:t>) table</a:t>
            </a:r>
          </a:p>
          <a:p>
            <a:pPr marL="342900" lvl="1" indent="-342900" eaLnBrk="1" hangingPunct="1">
              <a:buClrTx/>
              <a:buSzTx/>
              <a:buFontTx/>
              <a:buChar char="•"/>
            </a:pPr>
            <a:r>
              <a:rPr lang="en-US" sz="2400" dirty="0" smtClean="0">
                <a:ea typeface="+mn-ea"/>
                <a:cs typeface="+mn-cs"/>
              </a:rPr>
              <a:t>Additional formatting options</a:t>
            </a:r>
          </a:p>
          <a:p>
            <a:pPr eaLnBrk="1" hangingPunct="1"/>
            <a:endParaRPr lang="en-US" sz="2400" dirty="0" smtClean="0">
              <a:ea typeface="+mn-ea"/>
              <a:cs typeface="+mn-cs"/>
            </a:endParaRPr>
          </a:p>
          <a:p>
            <a:pPr eaLnBrk="1" hangingPunct="1"/>
            <a:endParaRPr lang="en-US" dirty="0" smtClean="0"/>
          </a:p>
        </p:txBody>
      </p:sp>
      <p:pic>
        <p:nvPicPr>
          <p:cNvPr id="264196" name="Picture 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EDEDD6"/>
              </a:clrFrom>
              <a:clrTo>
                <a:srgbClr val="EDEDD6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70163" y="5235893"/>
            <a:ext cx="4200525" cy="134302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19100" y="76200"/>
            <a:ext cx="81153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Layers in Drawings</a:t>
            </a:r>
          </a:p>
        </p:txBody>
      </p:sp>
      <p:sp>
        <p:nvSpPr>
          <p:cNvPr id="2652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61949" y="1323975"/>
            <a:ext cx="8334375" cy="4314825"/>
          </a:xfrm>
        </p:spPr>
        <p:txBody>
          <a:bodyPr/>
          <a:lstStyle/>
          <a:p>
            <a:pPr eaLnBrk="1" hangingPunct="1"/>
            <a:r>
              <a:rPr lang="en-US" sz="2000" dirty="0" smtClean="0"/>
              <a:t>Creation of layers (by copying an existing layer).</a:t>
            </a:r>
          </a:p>
          <a:p>
            <a:pPr eaLnBrk="1" hangingPunct="1"/>
            <a:r>
              <a:rPr lang="en-US" sz="2000" dirty="0" smtClean="0"/>
              <a:t>Access and edit existing layers</a:t>
            </a:r>
          </a:p>
          <a:p>
            <a:pPr eaLnBrk="1" hangingPunct="1"/>
            <a:r>
              <a:rPr lang="en-US" sz="2000" dirty="0" smtClean="0"/>
              <a:t>Set the layer associated with a specific entity.  Limited to the entities currently supported by the API.</a:t>
            </a:r>
          </a:p>
          <a:p>
            <a:pPr lvl="2" eaLnBrk="1" hangingPunct="1"/>
            <a:r>
              <a:rPr lang="en-US" dirty="0" smtClean="0"/>
              <a:t>Sketch Entities, Dimensions, Balloons, Parts Lists, Revision Blocks, Custom Table, and Sketched Symbols</a:t>
            </a:r>
          </a:p>
        </p:txBody>
      </p:sp>
      <p:pic>
        <p:nvPicPr>
          <p:cNvPr id="26522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27300" y="3697287"/>
            <a:ext cx="4019550" cy="280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Revision and Hole Tables</a:t>
            </a:r>
          </a:p>
        </p:txBody>
      </p:sp>
      <p:sp>
        <p:nvSpPr>
          <p:cNvPr id="916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158432" y="1182370"/>
            <a:ext cx="8062912" cy="5119688"/>
          </a:xfrm>
        </p:spPr>
        <p:txBody>
          <a:bodyPr/>
          <a:lstStyle/>
          <a:p>
            <a:pPr lvl="2" eaLnBrk="1" hangingPunct="1"/>
            <a:r>
              <a:rPr lang="en-US" sz="2400" dirty="0" smtClean="0"/>
              <a:t>Place </a:t>
            </a:r>
            <a:r>
              <a:rPr lang="en-US" sz="2400" dirty="0" smtClean="0"/>
              <a:t>new </a:t>
            </a:r>
            <a:r>
              <a:rPr lang="en-US" sz="2400" dirty="0" smtClean="0"/>
              <a:t>tables </a:t>
            </a:r>
            <a:r>
              <a:rPr lang="en-US" sz="2400" dirty="0" smtClean="0"/>
              <a:t>onto a sheet.</a:t>
            </a:r>
          </a:p>
          <a:p>
            <a:pPr lvl="2" eaLnBrk="1" hangingPunct="1"/>
            <a:r>
              <a:rPr lang="en-US" sz="2400" dirty="0" smtClean="0"/>
              <a:t>Query existing </a:t>
            </a:r>
            <a:r>
              <a:rPr lang="en-US" sz="2400" dirty="0" smtClean="0"/>
              <a:t> tables</a:t>
            </a:r>
            <a:r>
              <a:rPr lang="en-US" sz="2400" dirty="0" smtClean="0"/>
              <a:t>.</a:t>
            </a:r>
          </a:p>
          <a:p>
            <a:pPr lvl="2" eaLnBrk="1" hangingPunct="1"/>
            <a:r>
              <a:rPr lang="en-US" sz="2400" dirty="0" smtClean="0"/>
              <a:t>Edit existing rows and add new rows</a:t>
            </a:r>
            <a:r>
              <a:rPr lang="en-US" sz="2400" dirty="0" smtClean="0"/>
              <a:t>. </a:t>
            </a:r>
            <a:endParaRPr lang="en-US" sz="2400" dirty="0" smtClean="0"/>
          </a:p>
          <a:p>
            <a:pPr lvl="2" eaLnBrk="1" hangingPunct="1"/>
            <a:r>
              <a:rPr lang="en-US" sz="2400" dirty="0" smtClean="0"/>
              <a:t>Access to associated hole tag.</a:t>
            </a:r>
          </a:p>
        </p:txBody>
      </p:sp>
      <p:pic>
        <p:nvPicPr>
          <p:cNvPr id="916484" name="Picture 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529580" y="1781175"/>
            <a:ext cx="3214688" cy="268922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</p:pic>
      <p:pic>
        <p:nvPicPr>
          <p:cNvPr id="266245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4320" y="3659823"/>
            <a:ext cx="4600575" cy="71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RevisionTable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39520" y="4707400"/>
            <a:ext cx="2137092" cy="1893425"/>
          </a:xfrm>
          <a:prstGeom prst="rect">
            <a:avLst/>
          </a:prstGeom>
        </p:spPr>
      </p:pic>
      <p:pic>
        <p:nvPicPr>
          <p:cNvPr id="7" name="Picture 6" descr="HoleTable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963920" y="4604251"/>
            <a:ext cx="1992630" cy="2060709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14600" y="1637805"/>
            <a:ext cx="719423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Font typeface="Wingdings" pitchFamily="2" charset="2"/>
              <a:buChar char="Ø"/>
            </a:pPr>
            <a:r>
              <a:rPr lang="en-US" sz="2400" u="none" dirty="0" smtClean="0"/>
              <a:t>  Drawing Sketches</a:t>
            </a:r>
          </a:p>
          <a:p>
            <a:pPr lvl="0">
              <a:buFont typeface="Wingdings" pitchFamily="2" charset="2"/>
              <a:buChar char="Ø"/>
            </a:pPr>
            <a:endParaRPr lang="en-US" sz="1000" u="none" dirty="0" smtClean="0"/>
          </a:p>
          <a:p>
            <a:pPr lvl="0">
              <a:buFont typeface="Wingdings" pitchFamily="2" charset="2"/>
              <a:buChar char="Ø"/>
            </a:pPr>
            <a:r>
              <a:rPr lang="en-US" sz="2400" u="none" dirty="0" smtClean="0"/>
              <a:t>  Drawing Styles</a:t>
            </a:r>
          </a:p>
          <a:p>
            <a:pPr lvl="0">
              <a:buFont typeface="Wingdings" pitchFamily="2" charset="2"/>
              <a:buChar char="Ø"/>
            </a:pPr>
            <a:endParaRPr lang="en-US" sz="1000" u="none" dirty="0" smtClean="0"/>
          </a:p>
          <a:p>
            <a:pPr lvl="0">
              <a:buFont typeface="Wingdings" pitchFamily="2" charset="2"/>
              <a:buChar char="Ø"/>
            </a:pPr>
            <a:r>
              <a:rPr lang="en-US" sz="2400" u="none" dirty="0" smtClean="0"/>
              <a:t>  Annotative Objects</a:t>
            </a:r>
          </a:p>
          <a:p>
            <a:pPr lvl="0">
              <a:buFont typeface="Wingdings" pitchFamily="2" charset="2"/>
              <a:buChar char="Ø"/>
            </a:pPr>
            <a:endParaRPr lang="en-US" sz="1000" u="none" dirty="0" smtClean="0"/>
          </a:p>
          <a:p>
            <a:pPr lvl="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u="none" dirty="0" smtClean="0"/>
              <a:t>  </a:t>
            </a:r>
            <a:r>
              <a:rPr lang="en-US" sz="2400" u="none" dirty="0" err="1" smtClean="0"/>
              <a:t>Skecthed</a:t>
            </a:r>
            <a:r>
              <a:rPr lang="en-US" sz="2400" u="none" dirty="0" smtClean="0"/>
              <a:t> Symbols</a:t>
            </a:r>
          </a:p>
          <a:p>
            <a:pPr lvl="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u="none" dirty="0" smtClean="0"/>
              <a:t>  Drawing BOM</a:t>
            </a:r>
          </a:p>
          <a:p>
            <a:endParaRPr lang="en-US" u="none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Notes</a:t>
            </a:r>
          </a:p>
        </p:txBody>
      </p:sp>
      <p:sp>
        <p:nvSpPr>
          <p:cNvPr id="5632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42900" y="1190625"/>
            <a:ext cx="5180013" cy="4638675"/>
          </a:xfrm>
        </p:spPr>
        <p:txBody>
          <a:bodyPr/>
          <a:lstStyle/>
          <a:p>
            <a:pPr eaLnBrk="1" hangingPunct="1"/>
            <a:r>
              <a:rPr lang="en-US" sz="2000" dirty="0" smtClean="0"/>
              <a:t>Uses same xml formatting supported by sketch text.</a:t>
            </a:r>
          </a:p>
          <a:p>
            <a:pPr eaLnBrk="1" hangingPunct="1"/>
            <a:r>
              <a:rPr lang="en-US" sz="2000" dirty="0" smtClean="0"/>
              <a:t>General Notes</a:t>
            </a:r>
          </a:p>
          <a:p>
            <a:pPr lvl="2" eaLnBrk="1" hangingPunct="1"/>
            <a:r>
              <a:rPr lang="en-US" dirty="0" smtClean="0"/>
              <a:t>Text placed on the sheet.</a:t>
            </a:r>
          </a:p>
          <a:p>
            <a:pPr eaLnBrk="1" hangingPunct="1"/>
            <a:r>
              <a:rPr lang="en-US" sz="2000" dirty="0" smtClean="0"/>
              <a:t>Leader Notes</a:t>
            </a:r>
          </a:p>
          <a:p>
            <a:pPr lvl="2" eaLnBrk="1" hangingPunct="1"/>
            <a:r>
              <a:rPr lang="en-US" dirty="0" smtClean="0"/>
              <a:t>Text with a leader.</a:t>
            </a:r>
          </a:p>
          <a:p>
            <a:pPr lvl="2" eaLnBrk="1" hangingPunct="1"/>
            <a:r>
              <a:rPr lang="en-US" dirty="0" smtClean="0"/>
              <a:t>Uses </a:t>
            </a:r>
            <a:r>
              <a:rPr lang="en-US" dirty="0" err="1" smtClean="0"/>
              <a:t>GeometryIntent</a:t>
            </a:r>
            <a:r>
              <a:rPr lang="en-US" dirty="0" smtClean="0"/>
              <a:t> to define the location where the leader is pointing.</a:t>
            </a:r>
          </a:p>
          <a:p>
            <a:pPr eaLnBrk="1" hangingPunct="1"/>
            <a:endParaRPr lang="en-US" sz="1800" dirty="0" smtClean="0"/>
          </a:p>
        </p:txBody>
      </p:sp>
      <p:pic>
        <p:nvPicPr>
          <p:cNvPr id="56325" name="Picture 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EDEDD6"/>
              </a:clrFrom>
              <a:clrTo>
                <a:srgbClr val="EDEDD6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264275" y="234950"/>
            <a:ext cx="2414588" cy="1643063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</p:pic>
      <p:pic>
        <p:nvPicPr>
          <p:cNvPr id="8" name="Picture 7" descr="DrawingNotes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757862" y="1990725"/>
            <a:ext cx="1971675" cy="4562475"/>
          </a:xfrm>
          <a:prstGeom prst="rect">
            <a:avLst/>
          </a:prstGeom>
        </p:spPr>
      </p:pic>
      <p:pic>
        <p:nvPicPr>
          <p:cNvPr id="9" name="Picture 8" descr="Leaders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66887" y="4448175"/>
            <a:ext cx="2105025" cy="1676400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Sketched Symbols</a:t>
            </a:r>
          </a:p>
        </p:txBody>
      </p:sp>
      <p:sp>
        <p:nvSpPr>
          <p:cNvPr id="918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000" dirty="0" smtClean="0"/>
              <a:t>Sketched symbol definitions.</a:t>
            </a:r>
          </a:p>
          <a:p>
            <a:pPr lvl="2" eaLnBrk="1" hangingPunct="1"/>
            <a:r>
              <a:rPr lang="en-US" dirty="0" smtClean="0"/>
              <a:t>Defined as a sketch.</a:t>
            </a:r>
          </a:p>
          <a:p>
            <a:pPr lvl="2" eaLnBrk="1" hangingPunct="1"/>
            <a:r>
              <a:rPr lang="en-US" dirty="0" smtClean="0"/>
              <a:t>Supports prompted text.</a:t>
            </a:r>
          </a:p>
          <a:p>
            <a:pPr lvl="1" eaLnBrk="1" hangingPunct="1"/>
            <a:endParaRPr lang="en-US" sz="1000" dirty="0" smtClean="0"/>
          </a:p>
          <a:p>
            <a:pPr eaLnBrk="1" hangingPunct="1"/>
            <a:r>
              <a:rPr lang="en-US" sz="2000" dirty="0" smtClean="0"/>
              <a:t>Sketched symbol instances.</a:t>
            </a:r>
          </a:p>
          <a:p>
            <a:pPr lvl="2" eaLnBrk="1" hangingPunct="1"/>
            <a:r>
              <a:rPr lang="en-US" dirty="0" smtClean="0"/>
              <a:t>An instance of a sketched symbol definition. </a:t>
            </a:r>
          </a:p>
          <a:p>
            <a:pPr lvl="2" eaLnBrk="1" hangingPunct="1"/>
            <a:r>
              <a:rPr lang="en-US" dirty="0" smtClean="0"/>
              <a:t>Can specify scale and rotation during placement and editing.</a:t>
            </a:r>
          </a:p>
          <a:p>
            <a:pPr lvl="2" eaLnBrk="1" hangingPunct="1"/>
            <a:r>
              <a:rPr lang="en-US" dirty="0" smtClean="0"/>
              <a:t>Can create with a leader.  Uses </a:t>
            </a:r>
            <a:r>
              <a:rPr lang="en-US" dirty="0" err="1" smtClean="0"/>
              <a:t>GeometryIntent</a:t>
            </a:r>
            <a:r>
              <a:rPr lang="en-US" dirty="0" smtClean="0"/>
              <a:t> to define the location of the leader.</a:t>
            </a:r>
          </a:p>
          <a:p>
            <a:pPr eaLnBrk="1" hangingPunct="1"/>
            <a:endParaRPr lang="en-US" sz="2000" dirty="0" smtClean="0"/>
          </a:p>
        </p:txBody>
      </p:sp>
      <p:pic>
        <p:nvPicPr>
          <p:cNvPr id="5" name="Picture 4" descr="SkechedSymbol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06795" y="5057457"/>
            <a:ext cx="1333500" cy="866775"/>
          </a:xfrm>
          <a:prstGeom prst="rect">
            <a:avLst/>
          </a:prstGeom>
        </p:spPr>
      </p:pic>
      <p:pic>
        <p:nvPicPr>
          <p:cNvPr id="69633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22254" y="266179"/>
            <a:ext cx="2993964" cy="27615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Drawing Bill of Material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 smtClean="0">
                <a:latin typeface="Arial" charset="0"/>
                <a:cs typeface="Arial" charset="0"/>
              </a:rPr>
              <a:t>Access to drawing BOM</a:t>
            </a:r>
          </a:p>
          <a:p>
            <a:pPr>
              <a:buFont typeface="Arial" charset="0"/>
              <a:buChar char="•"/>
            </a:pPr>
            <a:r>
              <a:rPr lang="en-US" dirty="0" smtClean="0">
                <a:latin typeface="Arial" charset="0"/>
                <a:cs typeface="Arial" charset="0"/>
              </a:rPr>
              <a:t>Access components referenced by balloon or parts list.</a:t>
            </a:r>
          </a:p>
          <a:p>
            <a:pPr>
              <a:buFont typeface="Arial" charset="0"/>
              <a:buChar char="•"/>
            </a:pPr>
            <a:r>
              <a:rPr lang="en-US" dirty="0" smtClean="0">
                <a:latin typeface="Arial" charset="0"/>
                <a:cs typeface="Arial" charset="0"/>
              </a:rPr>
              <a:t>Parts list </a:t>
            </a:r>
            <a:r>
              <a:rPr lang="en-US" dirty="0" smtClean="0">
                <a:latin typeface="Arial" charset="0"/>
                <a:cs typeface="Arial" charset="0"/>
              </a:rPr>
              <a:t>(</a:t>
            </a:r>
            <a:r>
              <a:rPr lang="en-US" dirty="0" smtClean="0">
                <a:latin typeface="Arial" charset="0"/>
                <a:cs typeface="Arial" charset="0"/>
              </a:rPr>
              <a:t>export, rotate, copy, etc.)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525" y="2905125"/>
            <a:ext cx="3592426" cy="3268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21538" y="2933699"/>
            <a:ext cx="4450962" cy="316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295463" y="277812"/>
            <a:ext cx="3219414" cy="158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3"/>
          <p:cNvSpPr>
            <a:spLocks noChangeArrowheads="1"/>
          </p:cNvSpPr>
          <p:nvPr/>
        </p:nvSpPr>
        <p:spPr bwMode="white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64264" tIns="32132" rIns="64264" bIns="32132" anchor="ctr"/>
          <a:lstStyle/>
          <a:p>
            <a:endParaRPr lang="en-US"/>
          </a:p>
        </p:txBody>
      </p:sp>
      <p:pic>
        <p:nvPicPr>
          <p:cNvPr id="55299" name="Picture 33" descr="PPT_LOGO_3b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invGray">
          <a:xfrm>
            <a:off x="1447800" y="2628900"/>
            <a:ext cx="6426200" cy="112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Drawing Sketches</a:t>
            </a:r>
          </a:p>
        </p:txBody>
      </p:sp>
      <p:sp>
        <p:nvSpPr>
          <p:cNvPr id="249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38275"/>
            <a:ext cx="8350250" cy="43910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The </a:t>
            </a:r>
            <a:r>
              <a:rPr lang="en-US" sz="2800" dirty="0" err="1" smtClean="0">
                <a:solidFill>
                  <a:srgbClr val="FFC000"/>
                </a:solidFill>
              </a:rPr>
              <a:t>DrawingSketch</a:t>
            </a:r>
            <a:r>
              <a:rPr lang="en-US" sz="2800" dirty="0" smtClean="0"/>
              <a:t> object supports the same drawing entities and constraints as a part’s </a:t>
            </a:r>
            <a:r>
              <a:rPr lang="en-US" sz="2800" dirty="0" err="1" smtClean="0"/>
              <a:t>PlanarSketch</a:t>
            </a:r>
            <a:r>
              <a:rPr lang="en-US" sz="2800" dirty="0" smtClean="0"/>
              <a:t> object.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Instead of 3D positioning information it supports drawing specific transformation functions: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800" dirty="0" err="1" smtClean="0"/>
              <a:t>DrawingViewtoModelSpace</a:t>
            </a:r>
            <a:r>
              <a:rPr lang="en-US" sz="1800" dirty="0" smtClean="0"/>
              <a:t>, </a:t>
            </a:r>
            <a:r>
              <a:rPr lang="en-US" sz="1800" dirty="0" err="1" smtClean="0"/>
              <a:t>DrawingViewToModelTransform</a:t>
            </a:r>
            <a:r>
              <a:rPr lang="en-US" sz="1800" dirty="0" smtClean="0"/>
              <a:t>, </a:t>
            </a:r>
            <a:r>
              <a:rPr lang="en-US" sz="1800" dirty="0" err="1" smtClean="0"/>
              <a:t>DrawingViewtoSheetSpace</a:t>
            </a:r>
            <a:r>
              <a:rPr lang="en-US" sz="1800" dirty="0" smtClean="0"/>
              <a:t>, </a:t>
            </a:r>
            <a:r>
              <a:rPr lang="en-US" sz="1800" dirty="0" err="1" smtClean="0"/>
              <a:t>DrawingViewToSheetTransform</a:t>
            </a:r>
            <a:r>
              <a:rPr lang="en-US" sz="1800" dirty="0" smtClean="0"/>
              <a:t>, </a:t>
            </a:r>
            <a:r>
              <a:rPr lang="en-US" sz="1800" dirty="0" err="1" smtClean="0"/>
              <a:t>ModelToDrawingViewSpace</a:t>
            </a:r>
            <a:r>
              <a:rPr lang="en-US" sz="1800" dirty="0" smtClean="0"/>
              <a:t>, </a:t>
            </a:r>
            <a:r>
              <a:rPr lang="en-US" sz="1800" dirty="0" err="1" smtClean="0"/>
              <a:t>ModelToDrawingViewTransform</a:t>
            </a:r>
            <a:r>
              <a:rPr lang="en-US" sz="1800" dirty="0" smtClean="0"/>
              <a:t>, </a:t>
            </a:r>
            <a:r>
              <a:rPr lang="en-US" sz="1800" dirty="0" err="1" smtClean="0"/>
              <a:t>ModelToSheetSpace</a:t>
            </a:r>
            <a:r>
              <a:rPr lang="en-US" sz="1800" dirty="0" smtClean="0"/>
              <a:t>, </a:t>
            </a:r>
            <a:r>
              <a:rPr lang="en-US" sz="1800" dirty="0" err="1" smtClean="0"/>
              <a:t>ModelToSheetTransform</a:t>
            </a:r>
            <a:r>
              <a:rPr lang="en-US" sz="1800" dirty="0" smtClean="0"/>
              <a:t>, </a:t>
            </a:r>
            <a:r>
              <a:rPr lang="en-US" sz="1800" dirty="0" err="1" smtClean="0"/>
              <a:t>SheetToDrawingViewSpace</a:t>
            </a:r>
            <a:r>
              <a:rPr lang="en-US" sz="1800" dirty="0" smtClean="0"/>
              <a:t>, </a:t>
            </a:r>
            <a:r>
              <a:rPr lang="en-US" sz="1800" dirty="0" err="1" smtClean="0"/>
              <a:t>SheetToDrawingViewTransform</a:t>
            </a:r>
            <a:r>
              <a:rPr lang="en-US" sz="1800" dirty="0" smtClean="0"/>
              <a:t>, </a:t>
            </a:r>
            <a:r>
              <a:rPr lang="en-US" sz="1800" dirty="0" err="1" smtClean="0"/>
              <a:t>SheetToModelSpace</a:t>
            </a:r>
            <a:r>
              <a:rPr lang="en-US" sz="1800" dirty="0" smtClean="0"/>
              <a:t>, </a:t>
            </a:r>
            <a:r>
              <a:rPr lang="en-US" sz="1800" dirty="0" err="1" smtClean="0"/>
              <a:t>SheetToModelTransfrom</a:t>
            </a:r>
            <a:endParaRPr lang="en-US" sz="1800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Drawing Sketches</a:t>
            </a:r>
          </a:p>
        </p:txBody>
      </p:sp>
      <p:sp>
        <p:nvSpPr>
          <p:cNvPr id="901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200" dirty="0" smtClean="0"/>
              <a:t>Sketches can be created that are associated with a sheet, a drawing view, and the various definition objects.</a:t>
            </a:r>
          </a:p>
          <a:p>
            <a:pPr eaLnBrk="1" hangingPunct="1"/>
            <a:r>
              <a:rPr lang="en-US" sz="2200" b="1" u="sng" dirty="0" smtClean="0"/>
              <a:t>Drawing sketches must be open in the user interface before editing.</a:t>
            </a:r>
            <a:r>
              <a:rPr lang="en-US" sz="2200" dirty="0" smtClean="0"/>
              <a:t>  You can query without opening them.</a:t>
            </a:r>
          </a:p>
          <a:p>
            <a:pPr eaLnBrk="1" hangingPunct="1"/>
            <a:r>
              <a:rPr lang="en-US" sz="2200" dirty="0" smtClean="0"/>
              <a:t>Can set line type, scale, weight, and color of sketch entities.</a:t>
            </a:r>
          </a:p>
          <a:p>
            <a:pPr eaLnBrk="1" hangingPunct="1"/>
            <a:r>
              <a:rPr lang="en-US" sz="2200" dirty="0" smtClean="0"/>
              <a:t>Ability to color fill a closed sketch.  </a:t>
            </a:r>
            <a:br>
              <a:rPr lang="en-US" sz="2200" dirty="0" smtClean="0"/>
            </a:br>
            <a:r>
              <a:rPr lang="en-US" sz="2200" dirty="0" smtClean="0"/>
              <a:t>This uses the same Profile object </a:t>
            </a:r>
            <a:br>
              <a:rPr lang="en-US" sz="2200" dirty="0" smtClean="0"/>
            </a:br>
            <a:r>
              <a:rPr lang="en-US" sz="2200" dirty="0" smtClean="0"/>
              <a:t>used to create features in part.</a:t>
            </a:r>
          </a:p>
          <a:p>
            <a:pPr eaLnBrk="1" hangingPunct="1"/>
            <a:endParaRPr lang="en-US" sz="2200" dirty="0" smtClean="0"/>
          </a:p>
        </p:txBody>
      </p:sp>
      <p:pic>
        <p:nvPicPr>
          <p:cNvPr id="901124" name="Picture 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EDEDD6"/>
              </a:clrFrom>
              <a:clrTo>
                <a:srgbClr val="EDEDD6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808663" y="4071938"/>
            <a:ext cx="2141537" cy="1236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ChangeArrowheads="1"/>
          </p:cNvSpPr>
          <p:nvPr>
            <p:ph type="title"/>
          </p:nvPr>
        </p:nvSpPr>
        <p:spPr>
          <a:xfrm>
            <a:off x="319088" y="136525"/>
            <a:ext cx="8062912" cy="747395"/>
          </a:xfrm>
        </p:spPr>
        <p:txBody>
          <a:bodyPr/>
          <a:lstStyle/>
          <a:p>
            <a:pPr eaLnBrk="1" hangingPunct="1"/>
            <a:r>
              <a:rPr lang="en-US" dirty="0" smtClean="0"/>
              <a:t>Drawing Sketch Example</a:t>
            </a:r>
          </a:p>
        </p:txBody>
      </p:sp>
      <p:sp>
        <p:nvSpPr>
          <p:cNvPr id="37889" name="Rectangle 1"/>
          <p:cNvSpPr>
            <a:spLocks noChangeArrowheads="1"/>
          </p:cNvSpPr>
          <p:nvPr/>
        </p:nvSpPr>
        <p:spPr bwMode="auto">
          <a:xfrm>
            <a:off x="472440" y="779756"/>
            <a:ext cx="7444740" cy="5047536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新宋体" pitchFamily="49" charset="-122"/>
              </a:rPr>
              <a:t>    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alibri" pitchFamily="34" charset="0"/>
                <a:ea typeface="宋体" pitchFamily="2" charset="-122"/>
                <a:cs typeface="新宋体" pitchFamily="49" charset="-122"/>
              </a:rPr>
              <a:t>Public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新宋体" pitchFamily="49" charset="-122"/>
              </a:rPr>
              <a:t> 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alibri" pitchFamily="34" charset="0"/>
                <a:ea typeface="宋体" pitchFamily="2" charset="-122"/>
                <a:cs typeface="新宋体" pitchFamily="49" charset="-122"/>
              </a:rPr>
              <a:t>Sub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新宋体" pitchFamily="49" charset="-122"/>
              </a:rPr>
              <a:t> </a:t>
            </a:r>
            <a:r>
              <a:rPr kumimoji="0" lang="en-US" altLang="zh-CN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新宋体" pitchFamily="49" charset="-122"/>
              </a:rPr>
              <a:t>CreateSketch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新宋体" pitchFamily="49" charset="-122"/>
              </a:rPr>
              <a:t>()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新宋体" pitchFamily="49" charset="-122"/>
              </a:rPr>
              <a:t>        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alibri" pitchFamily="34" charset="0"/>
                <a:ea typeface="宋体" pitchFamily="2" charset="-122"/>
                <a:cs typeface="新宋体" pitchFamily="49" charset="-122"/>
              </a:rPr>
              <a:t>Dim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新宋体" pitchFamily="49" charset="-122"/>
              </a:rPr>
              <a:t> </a:t>
            </a:r>
            <a:r>
              <a:rPr kumimoji="0" lang="en-US" altLang="zh-CN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新宋体" pitchFamily="49" charset="-122"/>
              </a:rPr>
              <a:t>oDoc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新宋体" pitchFamily="49" charset="-122"/>
              </a:rPr>
              <a:t> 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alibri" pitchFamily="34" charset="0"/>
                <a:ea typeface="宋体" pitchFamily="2" charset="-122"/>
                <a:cs typeface="新宋体" pitchFamily="49" charset="-122"/>
              </a:rPr>
              <a:t>As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新宋体" pitchFamily="49" charset="-122"/>
              </a:rPr>
              <a:t> </a:t>
            </a:r>
            <a:r>
              <a:rPr kumimoji="0" lang="en-US" altLang="zh-CN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alibri" pitchFamily="34" charset="0"/>
                <a:ea typeface="宋体" pitchFamily="2" charset="-122"/>
                <a:cs typeface="新宋体" pitchFamily="49" charset="-122"/>
              </a:rPr>
              <a:t>DrawingDocument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新宋体" pitchFamily="49" charset="-122"/>
              </a:rPr>
              <a:t>        </a:t>
            </a:r>
            <a:r>
              <a:rPr kumimoji="0" lang="en-US" altLang="zh-CN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新宋体" pitchFamily="49" charset="-122"/>
              </a:rPr>
              <a:t>oDoc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新宋体" pitchFamily="49" charset="-122"/>
              </a:rPr>
              <a:t> = _</a:t>
            </a:r>
            <a:r>
              <a:rPr kumimoji="0" lang="en-US" altLang="zh-CN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新宋体" pitchFamily="49" charset="-122"/>
              </a:rPr>
              <a:t>InvApplication.ActiveDocument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  <a:cs typeface="新宋体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新宋体" pitchFamily="49" charset="-122"/>
              </a:rPr>
              <a:t>        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alibri" pitchFamily="34" charset="0"/>
                <a:ea typeface="宋体" pitchFamily="2" charset="-122"/>
                <a:cs typeface="新宋体" pitchFamily="49" charset="-122"/>
              </a:rPr>
              <a:t>Dim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新宋体" pitchFamily="49" charset="-122"/>
              </a:rPr>
              <a:t> </a:t>
            </a:r>
            <a:r>
              <a:rPr kumimoji="0" lang="en-US" altLang="zh-CN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新宋体" pitchFamily="49" charset="-122"/>
              </a:rPr>
              <a:t>oSheet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新宋体" pitchFamily="49" charset="-122"/>
              </a:rPr>
              <a:t> 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alibri" pitchFamily="34" charset="0"/>
                <a:ea typeface="宋体" pitchFamily="2" charset="-122"/>
                <a:cs typeface="新宋体" pitchFamily="49" charset="-122"/>
              </a:rPr>
              <a:t>As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新宋体" pitchFamily="49" charset="-122"/>
              </a:rPr>
              <a:t> 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alibri" pitchFamily="34" charset="0"/>
                <a:ea typeface="宋体" pitchFamily="2" charset="-122"/>
                <a:cs typeface="新宋体" pitchFamily="49" charset="-122"/>
              </a:rPr>
              <a:t>Sheet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新宋体" pitchFamily="49" charset="-122"/>
              </a:rPr>
              <a:t>        </a:t>
            </a:r>
            <a:r>
              <a:rPr kumimoji="0" lang="en-US" altLang="zh-CN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新宋体" pitchFamily="49" charset="-122"/>
              </a:rPr>
              <a:t>oSheet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新宋体" pitchFamily="49" charset="-122"/>
              </a:rPr>
              <a:t> = </a:t>
            </a:r>
            <a:r>
              <a:rPr kumimoji="0" lang="en-US" altLang="zh-CN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新宋体" pitchFamily="49" charset="-122"/>
              </a:rPr>
              <a:t>oDoc.ActiveSheet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  <a:cs typeface="新宋体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新宋体" pitchFamily="49" charset="-122"/>
              </a:rPr>
              <a:t>        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alibri" pitchFamily="34" charset="0"/>
                <a:ea typeface="宋体" pitchFamily="2" charset="-122"/>
                <a:cs typeface="新宋体" pitchFamily="49" charset="-122"/>
              </a:rPr>
              <a:t>' Create the sketch.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新宋体" pitchFamily="49" charset="-122"/>
              </a:rPr>
              <a:t>        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alibri" pitchFamily="34" charset="0"/>
                <a:ea typeface="宋体" pitchFamily="2" charset="-122"/>
                <a:cs typeface="新宋体" pitchFamily="49" charset="-122"/>
              </a:rPr>
              <a:t>Dim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新宋体" pitchFamily="49" charset="-122"/>
              </a:rPr>
              <a:t> </a:t>
            </a:r>
            <a:r>
              <a:rPr kumimoji="0" lang="en-US" altLang="zh-CN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新宋体" pitchFamily="49" charset="-122"/>
              </a:rPr>
              <a:t>oSketch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新宋体" pitchFamily="49" charset="-122"/>
              </a:rPr>
              <a:t> 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alibri" pitchFamily="34" charset="0"/>
                <a:ea typeface="宋体" pitchFamily="2" charset="-122"/>
                <a:cs typeface="新宋体" pitchFamily="49" charset="-122"/>
              </a:rPr>
              <a:t>As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新宋体" pitchFamily="49" charset="-122"/>
              </a:rPr>
              <a:t> </a:t>
            </a:r>
            <a:r>
              <a:rPr kumimoji="0" lang="en-US" altLang="zh-CN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alibri" pitchFamily="34" charset="0"/>
                <a:ea typeface="宋体" pitchFamily="2" charset="-122"/>
                <a:cs typeface="新宋体" pitchFamily="49" charset="-122"/>
              </a:rPr>
              <a:t>DrawingSketch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新宋体" pitchFamily="49" charset="-122"/>
              </a:rPr>
              <a:t>        </a:t>
            </a:r>
            <a:r>
              <a:rPr kumimoji="0" lang="en-US" altLang="zh-CN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新宋体" pitchFamily="49" charset="-122"/>
              </a:rPr>
              <a:t>oSketch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新宋体" pitchFamily="49" charset="-122"/>
              </a:rPr>
              <a:t> = </a:t>
            </a:r>
            <a:r>
              <a:rPr kumimoji="0" lang="en-US" altLang="zh-CN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新宋体" pitchFamily="49" charset="-122"/>
              </a:rPr>
              <a:t>oSheet.Sketches.Add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  <a:cs typeface="新宋体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新宋体" pitchFamily="49" charset="-122"/>
              </a:rPr>
              <a:t>        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alibri" pitchFamily="34" charset="0"/>
                <a:ea typeface="宋体" pitchFamily="2" charset="-122"/>
                <a:cs typeface="新宋体" pitchFamily="49" charset="-122"/>
              </a:rPr>
              <a:t>' Open the sketch for edit in the user interface.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lvl="0" eaLnBrk="0" hangingPunct="0"/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新宋体" pitchFamily="49" charset="-122"/>
              </a:rPr>
              <a:t>        </a:t>
            </a:r>
            <a:r>
              <a:rPr kumimoji="0" lang="en-US" altLang="zh-CN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新宋体" pitchFamily="49" charset="-122"/>
              </a:rPr>
              <a:t>oSketch.Edit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新宋体" pitchFamily="49" charset="-122"/>
              </a:rPr>
              <a:t>()</a:t>
            </a:r>
          </a:p>
          <a:p>
            <a:pPr lvl="0" eaLnBrk="0" hangingPunct="0"/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新宋体" pitchFamily="49" charset="-122"/>
              </a:rPr>
              <a:t/>
            </a:r>
            <a:b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新宋体" pitchFamily="49" charset="-122"/>
              </a:rPr>
            </a:b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新宋体" pitchFamily="49" charset="-122"/>
              </a:rPr>
              <a:t>        </a:t>
            </a:r>
            <a:r>
              <a:rPr lang="en-US" altLang="zh-CN" sz="1400" u="none" dirty="0" smtClean="0">
                <a:solidFill>
                  <a:srgbClr val="008000"/>
                </a:solidFill>
                <a:latin typeface="Calibri" pitchFamily="34" charset="0"/>
                <a:ea typeface="宋体" pitchFamily="2" charset="-122"/>
                <a:cs typeface="新宋体" pitchFamily="49" charset="-122"/>
              </a:rPr>
              <a:t>' </a:t>
            </a:r>
            <a:r>
              <a:rPr lang="en-US" altLang="zh-CN" sz="1400" u="none" dirty="0" smtClean="0">
                <a:solidFill>
                  <a:srgbClr val="008000"/>
                </a:solidFill>
                <a:latin typeface="Calibri" pitchFamily="34" charset="0"/>
                <a:ea typeface="宋体" pitchFamily="2" charset="-122"/>
                <a:cs typeface="新宋体" pitchFamily="49" charset="-122"/>
              </a:rPr>
              <a:t>add one sketch circle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新宋体" pitchFamily="49" charset="-122"/>
              </a:rPr>
              <a:t>        </a:t>
            </a:r>
            <a:r>
              <a:rPr kumimoji="0" lang="en-US" altLang="zh-CN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新宋体" pitchFamily="49" charset="-122"/>
              </a:rPr>
              <a:t>oSketch.SketchCircles.AddByCenterRadius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新宋体" pitchFamily="49" charset="-122"/>
              </a:rPr>
              <a:t>( _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新宋体" pitchFamily="49" charset="-122"/>
              </a:rPr>
              <a:t>                 _InvApplication.TransientGeometry.CreatePoint2d(8, 8), 2)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新宋体" pitchFamily="49" charset="-122"/>
              </a:rPr>
              <a:t>        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alibri" pitchFamily="34" charset="0"/>
                <a:ea typeface="宋体" pitchFamily="2" charset="-122"/>
                <a:cs typeface="新宋体" pitchFamily="49" charset="-122"/>
              </a:rPr>
              <a:t>' Exit edit.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新宋体" pitchFamily="49" charset="-122"/>
              </a:rPr>
              <a:t>        </a:t>
            </a:r>
            <a:r>
              <a:rPr kumimoji="0" lang="en-US" altLang="zh-CN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新宋体" pitchFamily="49" charset="-122"/>
              </a:rPr>
              <a:t>oSketch.ExitEdit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新宋体" pitchFamily="49" charset="-122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新宋体" pitchFamily="49" charset="-122"/>
              </a:rPr>
              <a:t>    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alibri" pitchFamily="34" charset="0"/>
                <a:ea typeface="宋体" pitchFamily="2" charset="-122"/>
                <a:cs typeface="新宋体" pitchFamily="49" charset="-122"/>
              </a:rPr>
              <a:t>End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新宋体" pitchFamily="49" charset="-122"/>
              </a:rPr>
              <a:t> 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alibri" pitchFamily="34" charset="0"/>
                <a:ea typeface="宋体" pitchFamily="2" charset="-122"/>
                <a:cs typeface="新宋体" pitchFamily="49" charset="-122"/>
              </a:rPr>
              <a:t>Sub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Drawing Styles</a:t>
            </a:r>
          </a:p>
        </p:txBody>
      </p:sp>
      <p:sp>
        <p:nvSpPr>
          <p:cNvPr id="49156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609599" y="1059180"/>
            <a:ext cx="7724775" cy="1325880"/>
          </a:xfrm>
        </p:spPr>
        <p:txBody>
          <a:bodyPr/>
          <a:lstStyle/>
          <a:p>
            <a:pPr>
              <a:buFont typeface="Arial" charset="0"/>
              <a:buChar char="•"/>
            </a:pPr>
            <a:r>
              <a:rPr lang="en-US" dirty="0" smtClean="0">
                <a:latin typeface="Arial" charset="0"/>
                <a:cs typeface="Arial" charset="0"/>
              </a:rPr>
              <a:t>Can create, query, and edit:</a:t>
            </a:r>
          </a:p>
          <a:p>
            <a:pPr lvl="2">
              <a:buFont typeface="Arial" charset="0"/>
              <a:buChar char="•"/>
            </a:pPr>
            <a:r>
              <a:rPr lang="en-US" dirty="0" smtClean="0">
                <a:latin typeface="Arial" charset="0"/>
                <a:cs typeface="Arial" charset="0"/>
              </a:rPr>
              <a:t>Dimension style and </a:t>
            </a:r>
            <a:r>
              <a:rPr lang="en-US" dirty="0" err="1" smtClean="0">
                <a:latin typeface="Arial" charset="0"/>
                <a:cs typeface="Arial" charset="0"/>
              </a:rPr>
              <a:t>TextStyle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</a:p>
          <a:p>
            <a:pPr lvl="2">
              <a:buFont typeface="Arial" charset="0"/>
              <a:buChar char="•"/>
            </a:pPr>
            <a:r>
              <a:rPr lang="en-US" dirty="0" smtClean="0"/>
              <a:t>Feature control frames and styles </a:t>
            </a:r>
          </a:p>
          <a:p>
            <a:pPr lvl="2">
              <a:buFont typeface="Arial" charset="0"/>
              <a:buChar char="•"/>
            </a:pPr>
            <a:r>
              <a:rPr lang="en-US" dirty="0" smtClean="0"/>
              <a:t>Surface texture symbols and styles </a:t>
            </a:r>
          </a:p>
          <a:p>
            <a:pPr lvl="2">
              <a:buFont typeface="Arial" charset="0"/>
              <a:buChar char="•"/>
            </a:pPr>
            <a:r>
              <a:rPr lang="en-US" dirty="0" smtClean="0"/>
              <a:t>Hole tables and styles</a:t>
            </a:r>
          </a:p>
          <a:p>
            <a:pPr lvl="2">
              <a:buFont typeface="Arial" charset="0"/>
              <a:buChar char="•"/>
            </a:pPr>
            <a:r>
              <a:rPr lang="en-US" dirty="0" smtClean="0"/>
              <a:t>Leader style and Balloon </a:t>
            </a:r>
            <a:r>
              <a:rPr lang="en-US" dirty="0" smtClean="0"/>
              <a:t>style</a:t>
            </a:r>
          </a:p>
          <a:p>
            <a:pPr lvl="2">
              <a:buFont typeface="Arial" charset="0"/>
              <a:buChar char="•"/>
            </a:pPr>
            <a:r>
              <a:rPr lang="en-US" altLang="zh-CN" dirty="0" smtClean="0"/>
              <a:t>Parts </a:t>
            </a:r>
            <a:r>
              <a:rPr lang="en-US" altLang="zh-CN" dirty="0" smtClean="0"/>
              <a:t>list, revision, </a:t>
            </a:r>
            <a:r>
              <a:rPr lang="en-US" altLang="zh-CN" dirty="0" smtClean="0"/>
              <a:t>custom</a:t>
            </a:r>
            <a:r>
              <a:rPr lang="en-US" altLang="zh-CN" dirty="0" smtClean="0"/>
              <a:t> t</a:t>
            </a:r>
            <a:r>
              <a:rPr lang="en-US" altLang="zh-CN" dirty="0" smtClean="0"/>
              <a:t>ables and styles</a:t>
            </a:r>
            <a:endParaRPr lang="en-US" dirty="0" smtClean="0"/>
          </a:p>
        </p:txBody>
      </p:sp>
      <p:pic>
        <p:nvPicPr>
          <p:cNvPr id="6" name="Picture 5" descr="DrawingStyleManage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04899" y="3924499"/>
            <a:ext cx="7023735" cy="2483921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>
          <a:xfrm>
            <a:off x="161925" y="76200"/>
            <a:ext cx="8372475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  Dimension Styles</a:t>
            </a:r>
          </a:p>
        </p:txBody>
      </p:sp>
      <p:sp>
        <p:nvSpPr>
          <p:cNvPr id="5427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99720" y="1264920"/>
            <a:ext cx="7772400" cy="755650"/>
          </a:xfrm>
        </p:spPr>
        <p:txBody>
          <a:bodyPr/>
          <a:lstStyle/>
          <a:p>
            <a:pPr eaLnBrk="1" hangingPunct="1"/>
            <a:r>
              <a:rPr lang="en-US" dirty="0" err="1" smtClean="0">
                <a:solidFill>
                  <a:srgbClr val="FFCC00"/>
                </a:solidFill>
              </a:rPr>
              <a:t>DimensionStyle</a:t>
            </a:r>
            <a:r>
              <a:rPr lang="en-US" dirty="0" smtClean="0"/>
              <a:t> object provides read/write access to the additional properties that control the display of a dimension.</a:t>
            </a:r>
          </a:p>
        </p:txBody>
      </p:sp>
      <p:graphicFrame>
        <p:nvGraphicFramePr>
          <p:cNvPr id="54274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1698625" y="2462213"/>
          <a:ext cx="5551488" cy="3336925"/>
        </p:xfrm>
        <a:graphic>
          <a:graphicData uri="http://schemas.openxmlformats.org/presentationml/2006/ole">
            <p:oleObj spid="_x0000_s33794" name="Actrix Document" r:id="rId4" imgW="5336640" imgH="320724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Create Drawing Style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19088" y="1416050"/>
            <a:ext cx="8131492" cy="5119688"/>
          </a:xfrm>
        </p:spPr>
        <p:txBody>
          <a:bodyPr/>
          <a:lstStyle/>
          <a:p>
            <a:r>
              <a:rPr lang="en-US" altLang="zh-CN" dirty="0" smtClean="0"/>
              <a:t>Get the styles collection of corresponding style</a:t>
            </a:r>
          </a:p>
          <a:p>
            <a:r>
              <a:rPr lang="en-US" altLang="zh-CN" dirty="0" smtClean="0"/>
              <a:t>Copy from the existing style</a:t>
            </a:r>
          </a:p>
          <a:p>
            <a:endParaRPr lang="zh-CN" altLang="en-US" dirty="0"/>
          </a:p>
        </p:txBody>
      </p:sp>
      <p:sp>
        <p:nvSpPr>
          <p:cNvPr id="86019" name="Rectangle 3"/>
          <p:cNvSpPr>
            <a:spLocks noChangeArrowheads="1"/>
          </p:cNvSpPr>
          <p:nvPr/>
        </p:nvSpPr>
        <p:spPr bwMode="auto">
          <a:xfrm>
            <a:off x="449580" y="2474477"/>
            <a:ext cx="8221980" cy="357020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新宋体" pitchFamily="49" charset="-122"/>
              </a:rPr>
              <a:t>   </a:t>
            </a:r>
            <a:r>
              <a:rPr kumimoji="0" lang="en-US" altLang="zh-CN" sz="13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alibri" pitchFamily="34" charset="0"/>
                <a:ea typeface="宋体" pitchFamily="2" charset="-122"/>
                <a:cs typeface="新宋体" pitchFamily="49" charset="-122"/>
              </a:rPr>
              <a:t>Public</a:t>
            </a:r>
            <a:r>
              <a:rPr kumimoji="0" lang="en-US" altLang="zh-CN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新宋体" pitchFamily="49" charset="-122"/>
              </a:rPr>
              <a:t> </a:t>
            </a:r>
            <a:r>
              <a:rPr kumimoji="0" lang="en-US" altLang="zh-CN" sz="13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alibri" pitchFamily="34" charset="0"/>
                <a:ea typeface="宋体" pitchFamily="2" charset="-122"/>
                <a:cs typeface="新宋体" pitchFamily="49" charset="-122"/>
              </a:rPr>
              <a:t>Sub</a:t>
            </a:r>
            <a:r>
              <a:rPr kumimoji="0" lang="en-US" altLang="zh-CN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新宋体" pitchFamily="49" charset="-122"/>
              </a:rPr>
              <a:t> </a:t>
            </a:r>
            <a:r>
              <a:rPr kumimoji="0" lang="en-US" altLang="zh-CN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新宋体" pitchFamily="49" charset="-122"/>
              </a:rPr>
              <a:t>CreateStyles</a:t>
            </a:r>
            <a:r>
              <a:rPr kumimoji="0" lang="en-US" altLang="zh-CN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新宋体" pitchFamily="49" charset="-122"/>
              </a:rPr>
              <a:t>()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新宋体" pitchFamily="49" charset="-122"/>
              </a:rPr>
              <a:t>        </a:t>
            </a:r>
            <a:r>
              <a:rPr kumimoji="0" lang="en-US" altLang="zh-CN" sz="13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alibri" pitchFamily="34" charset="0"/>
                <a:ea typeface="宋体" pitchFamily="2" charset="-122"/>
                <a:cs typeface="新宋体" pitchFamily="49" charset="-122"/>
              </a:rPr>
              <a:t>Dim</a:t>
            </a:r>
            <a:r>
              <a:rPr kumimoji="0" lang="en-US" altLang="zh-CN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新宋体" pitchFamily="49" charset="-122"/>
              </a:rPr>
              <a:t> </a:t>
            </a:r>
            <a:r>
              <a:rPr kumimoji="0" lang="en-US" altLang="zh-CN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新宋体" pitchFamily="49" charset="-122"/>
              </a:rPr>
              <a:t>oDoc</a:t>
            </a:r>
            <a:r>
              <a:rPr kumimoji="0" lang="en-US" altLang="zh-CN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新宋体" pitchFamily="49" charset="-122"/>
              </a:rPr>
              <a:t> </a:t>
            </a:r>
            <a:r>
              <a:rPr kumimoji="0" lang="en-US" altLang="zh-CN" sz="13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alibri" pitchFamily="34" charset="0"/>
                <a:ea typeface="宋体" pitchFamily="2" charset="-122"/>
                <a:cs typeface="新宋体" pitchFamily="49" charset="-122"/>
              </a:rPr>
              <a:t>As</a:t>
            </a:r>
            <a:r>
              <a:rPr kumimoji="0" lang="en-US" altLang="zh-CN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新宋体" pitchFamily="49" charset="-122"/>
              </a:rPr>
              <a:t> </a:t>
            </a:r>
            <a:r>
              <a:rPr kumimoji="0" lang="en-US" altLang="zh-CN" sz="13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alibri" pitchFamily="34" charset="0"/>
                <a:ea typeface="宋体" pitchFamily="2" charset="-122"/>
                <a:cs typeface="新宋体" pitchFamily="49" charset="-122"/>
              </a:rPr>
              <a:t>DrawingDocument</a:t>
            </a:r>
            <a:endParaRPr kumimoji="0" lang="en-US" altLang="zh-CN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新宋体" pitchFamily="49" charset="-122"/>
              </a:rPr>
              <a:t>        </a:t>
            </a:r>
            <a:r>
              <a:rPr kumimoji="0" lang="en-US" altLang="zh-CN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新宋体" pitchFamily="49" charset="-122"/>
              </a:rPr>
              <a:t>oDoc</a:t>
            </a:r>
            <a:r>
              <a:rPr kumimoji="0" lang="en-US" altLang="zh-CN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新宋体" pitchFamily="49" charset="-122"/>
              </a:rPr>
              <a:t> = _</a:t>
            </a:r>
            <a:r>
              <a:rPr kumimoji="0" lang="en-US" altLang="zh-CN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新宋体" pitchFamily="49" charset="-122"/>
              </a:rPr>
              <a:t>InvApplication.ActiveDocument</a:t>
            </a:r>
            <a:endParaRPr kumimoji="0" lang="en-US" altLang="zh-CN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  <a:cs typeface="新宋体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新宋体" pitchFamily="49" charset="-122"/>
              </a:rPr>
              <a:t>        </a:t>
            </a:r>
            <a:r>
              <a:rPr kumimoji="0" lang="en-US" altLang="zh-CN" sz="13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alibri" pitchFamily="34" charset="0"/>
                <a:ea typeface="宋体" pitchFamily="2" charset="-122"/>
                <a:cs typeface="新宋体" pitchFamily="49" charset="-122"/>
              </a:rPr>
              <a:t>'get Drawing Styles Manager</a:t>
            </a:r>
            <a:endParaRPr kumimoji="0" lang="en-US" altLang="zh-CN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新宋体" pitchFamily="49" charset="-122"/>
              </a:rPr>
              <a:t>        </a:t>
            </a:r>
            <a:r>
              <a:rPr kumimoji="0" lang="en-US" altLang="zh-CN" sz="13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alibri" pitchFamily="34" charset="0"/>
                <a:ea typeface="宋体" pitchFamily="2" charset="-122"/>
                <a:cs typeface="新宋体" pitchFamily="49" charset="-122"/>
              </a:rPr>
              <a:t>Dim</a:t>
            </a:r>
            <a:r>
              <a:rPr kumimoji="0" lang="en-US" altLang="zh-CN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新宋体" pitchFamily="49" charset="-122"/>
              </a:rPr>
              <a:t> </a:t>
            </a:r>
            <a:r>
              <a:rPr kumimoji="0" lang="en-US" altLang="zh-CN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新宋体" pitchFamily="49" charset="-122"/>
              </a:rPr>
              <a:t>oDStylesMan</a:t>
            </a:r>
            <a:r>
              <a:rPr kumimoji="0" lang="en-US" altLang="zh-CN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新宋体" pitchFamily="49" charset="-122"/>
              </a:rPr>
              <a:t> </a:t>
            </a:r>
            <a:r>
              <a:rPr kumimoji="0" lang="en-US" altLang="zh-CN" sz="13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alibri" pitchFamily="34" charset="0"/>
                <a:ea typeface="宋体" pitchFamily="2" charset="-122"/>
                <a:cs typeface="新宋体" pitchFamily="49" charset="-122"/>
              </a:rPr>
              <a:t>As</a:t>
            </a:r>
            <a:r>
              <a:rPr kumimoji="0" lang="en-US" altLang="zh-CN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新宋体" pitchFamily="49" charset="-122"/>
              </a:rPr>
              <a:t> </a:t>
            </a:r>
            <a:r>
              <a:rPr kumimoji="0" lang="en-US" altLang="zh-CN" sz="13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alibri" pitchFamily="34" charset="0"/>
                <a:ea typeface="宋体" pitchFamily="2" charset="-122"/>
                <a:cs typeface="新宋体" pitchFamily="49" charset="-122"/>
              </a:rPr>
              <a:t>DrawingStylesManager</a:t>
            </a:r>
            <a:endParaRPr kumimoji="0" lang="en-US" altLang="zh-CN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新宋体" pitchFamily="49" charset="-122"/>
              </a:rPr>
              <a:t>        </a:t>
            </a:r>
            <a:r>
              <a:rPr kumimoji="0" lang="en-US" altLang="zh-CN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新宋体" pitchFamily="49" charset="-122"/>
              </a:rPr>
              <a:t>oDStylesMan</a:t>
            </a:r>
            <a:r>
              <a:rPr kumimoji="0" lang="en-US" altLang="zh-CN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新宋体" pitchFamily="49" charset="-122"/>
              </a:rPr>
              <a:t> = </a:t>
            </a:r>
            <a:r>
              <a:rPr kumimoji="0" lang="en-US" altLang="zh-CN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新宋体" pitchFamily="49" charset="-122"/>
              </a:rPr>
              <a:t>oDoc.StylesManager</a:t>
            </a:r>
            <a:endParaRPr kumimoji="0" lang="en-US" altLang="zh-CN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  <a:cs typeface="新宋体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新宋体" pitchFamily="49" charset="-122"/>
              </a:rPr>
              <a:t>        </a:t>
            </a:r>
            <a:r>
              <a:rPr kumimoji="0" lang="en-US" altLang="zh-CN" sz="13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alibri" pitchFamily="34" charset="0"/>
                <a:ea typeface="宋体" pitchFamily="2" charset="-122"/>
                <a:cs typeface="新宋体" pitchFamily="49" charset="-122"/>
              </a:rPr>
              <a:t>' create a new text style </a:t>
            </a:r>
            <a:endParaRPr kumimoji="0" lang="en-US" altLang="zh-CN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新宋体" pitchFamily="49" charset="-122"/>
              </a:rPr>
              <a:t>        </a:t>
            </a:r>
            <a:r>
              <a:rPr kumimoji="0" lang="en-US" altLang="zh-CN" sz="13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alibri" pitchFamily="34" charset="0"/>
                <a:ea typeface="宋体" pitchFamily="2" charset="-122"/>
                <a:cs typeface="新宋体" pitchFamily="49" charset="-122"/>
              </a:rPr>
              <a:t>' by copying from an existing style</a:t>
            </a:r>
            <a:endParaRPr kumimoji="0" lang="en-US" altLang="zh-CN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新宋体" pitchFamily="49" charset="-122"/>
              </a:rPr>
              <a:t>        </a:t>
            </a:r>
            <a:r>
              <a:rPr kumimoji="0" lang="en-US" altLang="zh-CN" sz="13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alibri" pitchFamily="34" charset="0"/>
                <a:ea typeface="宋体" pitchFamily="2" charset="-122"/>
                <a:cs typeface="新宋体" pitchFamily="49" charset="-122"/>
              </a:rPr>
              <a:t>'the new name is "</a:t>
            </a:r>
            <a:r>
              <a:rPr kumimoji="0" lang="en-US" altLang="zh-CN" sz="13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alibri" pitchFamily="34" charset="0"/>
                <a:ea typeface="宋体" pitchFamily="2" charset="-122"/>
                <a:cs typeface="新宋体" pitchFamily="49" charset="-122"/>
              </a:rPr>
              <a:t>MyNewTextStyle</a:t>
            </a:r>
            <a:r>
              <a:rPr kumimoji="0" lang="en-US" altLang="zh-CN" sz="13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alibri" pitchFamily="34" charset="0"/>
                <a:ea typeface="宋体" pitchFamily="2" charset="-122"/>
                <a:cs typeface="新宋体" pitchFamily="49" charset="-122"/>
              </a:rPr>
              <a:t>"</a:t>
            </a:r>
            <a:endParaRPr kumimoji="0" lang="en-US" altLang="zh-CN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新宋体" pitchFamily="49" charset="-122"/>
              </a:rPr>
              <a:t>        </a:t>
            </a:r>
            <a:r>
              <a:rPr kumimoji="0" lang="en-US" altLang="zh-CN" sz="13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alibri" pitchFamily="34" charset="0"/>
                <a:ea typeface="宋体" pitchFamily="2" charset="-122"/>
                <a:cs typeface="新宋体" pitchFamily="49" charset="-122"/>
              </a:rPr>
              <a:t>Dim</a:t>
            </a:r>
            <a:r>
              <a:rPr kumimoji="0" lang="en-US" altLang="zh-CN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新宋体" pitchFamily="49" charset="-122"/>
              </a:rPr>
              <a:t> </a:t>
            </a:r>
            <a:r>
              <a:rPr kumimoji="0" lang="en-US" altLang="zh-CN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新宋体" pitchFamily="49" charset="-122"/>
              </a:rPr>
              <a:t>oNewTextStyle</a:t>
            </a:r>
            <a:r>
              <a:rPr kumimoji="0" lang="en-US" altLang="zh-CN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新宋体" pitchFamily="49" charset="-122"/>
              </a:rPr>
              <a:t> </a:t>
            </a:r>
            <a:r>
              <a:rPr kumimoji="0" lang="en-US" altLang="zh-CN" sz="13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alibri" pitchFamily="34" charset="0"/>
                <a:ea typeface="宋体" pitchFamily="2" charset="-122"/>
                <a:cs typeface="新宋体" pitchFamily="49" charset="-122"/>
              </a:rPr>
              <a:t>As</a:t>
            </a:r>
            <a:r>
              <a:rPr kumimoji="0" lang="en-US" altLang="zh-CN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新宋体" pitchFamily="49" charset="-122"/>
              </a:rPr>
              <a:t> </a:t>
            </a:r>
            <a:r>
              <a:rPr kumimoji="0" lang="en-US" altLang="zh-CN" sz="13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alibri" pitchFamily="34" charset="0"/>
                <a:ea typeface="宋体" pitchFamily="2" charset="-122"/>
                <a:cs typeface="新宋体" pitchFamily="49" charset="-122"/>
              </a:rPr>
              <a:t>TextStyle</a:t>
            </a:r>
            <a:endParaRPr kumimoji="0" lang="en-US" altLang="zh-CN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新宋体" pitchFamily="49" charset="-122"/>
              </a:rPr>
              <a:t>        </a:t>
            </a:r>
            <a:r>
              <a:rPr kumimoji="0" lang="en-US" altLang="zh-CN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新宋体" pitchFamily="49" charset="-122"/>
              </a:rPr>
              <a:t>oNewTextStyle</a:t>
            </a:r>
            <a:r>
              <a:rPr kumimoji="0" lang="en-US" altLang="zh-CN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新宋体" pitchFamily="49" charset="-122"/>
              </a:rPr>
              <a:t> = </a:t>
            </a:r>
            <a:r>
              <a:rPr kumimoji="0" lang="en-US" altLang="zh-CN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新宋体" pitchFamily="49" charset="-122"/>
              </a:rPr>
              <a:t>oDStylesMan.TextStyles</a:t>
            </a:r>
            <a:r>
              <a:rPr kumimoji="0" lang="en-US" altLang="zh-CN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新宋体" pitchFamily="49" charset="-122"/>
              </a:rPr>
              <a:t>(</a:t>
            </a:r>
            <a:r>
              <a:rPr kumimoji="0" lang="en-US" altLang="zh-CN" sz="13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alibri" pitchFamily="34" charset="0"/>
                <a:ea typeface="宋体" pitchFamily="2" charset="-122"/>
                <a:cs typeface="新宋体" pitchFamily="49" charset="-122"/>
              </a:rPr>
              <a:t>"Label Text (ANSI)"</a:t>
            </a:r>
            <a:r>
              <a:rPr kumimoji="0" lang="en-US" altLang="zh-CN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新宋体" pitchFamily="49" charset="-122"/>
              </a:rPr>
              <a:t>).Copy(</a:t>
            </a:r>
            <a:r>
              <a:rPr kumimoji="0" lang="en-US" altLang="zh-CN" sz="13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alibri" pitchFamily="34" charset="0"/>
                <a:ea typeface="宋体" pitchFamily="2" charset="-122"/>
                <a:cs typeface="新宋体" pitchFamily="49" charset="-122"/>
              </a:rPr>
              <a:t>"</a:t>
            </a:r>
            <a:r>
              <a:rPr kumimoji="0" lang="en-US" altLang="zh-CN" sz="13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alibri" pitchFamily="34" charset="0"/>
                <a:ea typeface="宋体" pitchFamily="2" charset="-122"/>
                <a:cs typeface="新宋体" pitchFamily="49" charset="-122"/>
              </a:rPr>
              <a:t>MyNewTextStyle</a:t>
            </a:r>
            <a:r>
              <a:rPr kumimoji="0" lang="en-US" altLang="zh-CN" sz="13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alibri" pitchFamily="34" charset="0"/>
                <a:ea typeface="宋体" pitchFamily="2" charset="-122"/>
                <a:cs typeface="新宋体" pitchFamily="49" charset="-122"/>
              </a:rPr>
              <a:t>"</a:t>
            </a:r>
            <a:r>
              <a:rPr kumimoji="0" lang="en-US" altLang="zh-CN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新宋体" pitchFamily="49" charset="-122"/>
              </a:rPr>
              <a:t>)</a:t>
            </a:r>
            <a:endParaRPr kumimoji="0" lang="en-US" altLang="zh-CN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新宋体" pitchFamily="49" charset="-122"/>
              </a:rPr>
              <a:t>        </a:t>
            </a:r>
            <a:r>
              <a:rPr kumimoji="0" lang="en-US" altLang="zh-CN" sz="13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alibri" pitchFamily="34" charset="0"/>
                <a:ea typeface="宋体" pitchFamily="2" charset="-122"/>
                <a:cs typeface="新宋体" pitchFamily="49" charset="-122"/>
              </a:rPr>
              <a:t>' change some properties of the new style</a:t>
            </a:r>
            <a:endParaRPr kumimoji="0" lang="en-US" altLang="zh-CN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新宋体" pitchFamily="49" charset="-122"/>
              </a:rPr>
              <a:t>        </a:t>
            </a:r>
            <a:r>
              <a:rPr kumimoji="0" lang="en-US" altLang="zh-CN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新宋体" pitchFamily="49" charset="-122"/>
              </a:rPr>
              <a:t>oNewTextStyle.FontSize</a:t>
            </a:r>
            <a:r>
              <a:rPr kumimoji="0" lang="en-US" altLang="zh-CN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新宋体" pitchFamily="49" charset="-122"/>
              </a:rPr>
              <a:t> *= 2</a:t>
            </a:r>
            <a:endParaRPr kumimoji="0" lang="en-US" altLang="zh-CN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新宋体" pitchFamily="49" charset="-122"/>
              </a:rPr>
              <a:t>        </a:t>
            </a:r>
            <a:r>
              <a:rPr kumimoji="0" lang="en-US" altLang="zh-CN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新宋体" pitchFamily="49" charset="-122"/>
              </a:rPr>
              <a:t>oNewTextStyle.Italic</a:t>
            </a:r>
            <a:r>
              <a:rPr kumimoji="0" lang="en-US" altLang="zh-CN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新宋体" pitchFamily="49" charset="-122"/>
              </a:rPr>
              <a:t> = </a:t>
            </a:r>
            <a:r>
              <a:rPr kumimoji="0" lang="en-US" altLang="zh-CN" sz="13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alibri" pitchFamily="34" charset="0"/>
                <a:ea typeface="宋体" pitchFamily="2" charset="-122"/>
                <a:cs typeface="新宋体" pitchFamily="49" charset="-122"/>
              </a:rPr>
              <a:t>True</a:t>
            </a:r>
            <a:r>
              <a:rPr kumimoji="0" lang="en-US" altLang="zh-CN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新宋体" pitchFamily="49" charset="-122"/>
              </a:rPr>
              <a:t> </a:t>
            </a:r>
            <a:endParaRPr kumimoji="0" lang="en-US" altLang="zh-CN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新宋体" pitchFamily="49" charset="-122"/>
              </a:rPr>
              <a:t> </a:t>
            </a:r>
            <a:endParaRPr kumimoji="0" lang="en-US" altLang="zh-CN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新宋体" pitchFamily="49" charset="-122"/>
              </a:rPr>
              <a:t>    </a:t>
            </a:r>
            <a:r>
              <a:rPr kumimoji="0" lang="en-US" altLang="zh-CN" sz="13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alibri" pitchFamily="34" charset="0"/>
                <a:ea typeface="宋体" pitchFamily="2" charset="-122"/>
                <a:cs typeface="新宋体" pitchFamily="49" charset="-122"/>
              </a:rPr>
              <a:t>End</a:t>
            </a:r>
            <a:r>
              <a:rPr kumimoji="0" lang="en-US" altLang="zh-CN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新宋体" pitchFamily="49" charset="-122"/>
              </a:rPr>
              <a:t> </a:t>
            </a:r>
            <a:r>
              <a:rPr kumimoji="0" lang="en-US" altLang="zh-CN" sz="13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alibri" pitchFamily="34" charset="0"/>
                <a:ea typeface="宋体" pitchFamily="2" charset="-122"/>
                <a:cs typeface="新宋体" pitchFamily="49" charset="-122"/>
              </a:rPr>
              <a:t>Sub</a:t>
            </a: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b="1" dirty="0" smtClean="0"/>
              <a:t>Drawing Standard and Object Defaults Style</a:t>
            </a:r>
            <a:r>
              <a:rPr lang="en-US" altLang="zh-CN" b="1" dirty="0" smtClean="0"/>
              <a:t> </a:t>
            </a:r>
            <a:br>
              <a:rPr lang="en-US" altLang="zh-CN" b="1" dirty="0" smtClean="0"/>
            </a:b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88608" y="821690"/>
            <a:ext cx="8443912" cy="5119688"/>
          </a:xfrm>
        </p:spPr>
        <p:txBody>
          <a:bodyPr/>
          <a:lstStyle/>
          <a:p>
            <a:r>
              <a:rPr lang="en-US" altLang="zh-CN" sz="2000" dirty="0" err="1" smtClean="0">
                <a:solidFill>
                  <a:srgbClr val="FFC000"/>
                </a:solidFill>
              </a:rPr>
              <a:t>DrawingStandardStyle</a:t>
            </a:r>
            <a:r>
              <a:rPr lang="en-US" altLang="zh-CN" sz="2000" dirty="0" smtClean="0">
                <a:solidFill>
                  <a:srgbClr val="FFC000"/>
                </a:solidFill>
              </a:rPr>
              <a:t> </a:t>
            </a:r>
            <a:endParaRPr lang="en-US" altLang="zh-CN" sz="2000" dirty="0" smtClean="0">
              <a:solidFill>
                <a:srgbClr val="FFC000"/>
              </a:solidFill>
            </a:endParaRPr>
          </a:p>
          <a:p>
            <a:pPr lvl="2"/>
            <a:r>
              <a:rPr lang="en-US" altLang="zh-CN" sz="1800" dirty="0" smtClean="0"/>
              <a:t>represents a drawing </a:t>
            </a:r>
            <a:r>
              <a:rPr lang="en-US" altLang="zh-CN" sz="1800" dirty="0" smtClean="0"/>
              <a:t>standard</a:t>
            </a:r>
          </a:p>
          <a:p>
            <a:pPr lvl="2"/>
            <a:r>
              <a:rPr lang="en-US" altLang="zh-CN" sz="1800" dirty="0" smtClean="0"/>
              <a:t>Contains the general settings of style and object styles (</a:t>
            </a:r>
            <a:r>
              <a:rPr lang="en-US" altLang="zh-CN" sz="1800" dirty="0" err="1" smtClean="0">
                <a:solidFill>
                  <a:srgbClr val="FFC000"/>
                </a:solidFill>
              </a:rPr>
              <a:t>ObjectDefaultsStyle</a:t>
            </a:r>
            <a:r>
              <a:rPr lang="en-US" altLang="zh-CN" sz="1800" dirty="0" smtClean="0"/>
              <a:t>)</a:t>
            </a:r>
          </a:p>
          <a:p>
            <a:pPr lvl="2"/>
            <a:r>
              <a:rPr lang="en-US" altLang="zh-CN" sz="1800" dirty="0" smtClean="0"/>
              <a:t>Each </a:t>
            </a:r>
            <a:r>
              <a:rPr lang="en-US" altLang="zh-CN" sz="1800" dirty="0" err="1" smtClean="0"/>
              <a:t>DrawingStandardStyle</a:t>
            </a:r>
            <a:r>
              <a:rPr lang="en-US" altLang="zh-CN" sz="1800" dirty="0" smtClean="0"/>
              <a:t> has only one </a:t>
            </a:r>
            <a:r>
              <a:rPr lang="en-US" altLang="zh-CN" sz="1800" dirty="0" err="1" smtClean="0"/>
              <a:t>ObjectDefaultsStyle</a:t>
            </a:r>
            <a:endParaRPr lang="en-US" altLang="zh-CN" sz="1800" dirty="0" smtClean="0"/>
          </a:p>
          <a:p>
            <a:r>
              <a:rPr lang="en-US" altLang="zh-CN" sz="2000" dirty="0" err="1" smtClean="0">
                <a:solidFill>
                  <a:srgbClr val="FFC000"/>
                </a:solidFill>
              </a:rPr>
              <a:t>DrawingStylesManager.ActiveStandardStyle</a:t>
            </a:r>
            <a:r>
              <a:rPr lang="en-US" altLang="zh-CN" sz="2000" dirty="0" smtClean="0">
                <a:solidFill>
                  <a:srgbClr val="FFC000"/>
                </a:solidFill>
              </a:rPr>
              <a:t> </a:t>
            </a:r>
          </a:p>
          <a:p>
            <a:pPr lvl="2"/>
            <a:r>
              <a:rPr lang="en-US" altLang="zh-CN" sz="1800" dirty="0" smtClean="0"/>
              <a:t>Current active standard style</a:t>
            </a:r>
          </a:p>
          <a:p>
            <a:r>
              <a:rPr lang="en-US" altLang="zh-CN" sz="2000" dirty="0" smtClean="0"/>
              <a:t>When </a:t>
            </a:r>
            <a:r>
              <a:rPr lang="en-US" altLang="zh-CN" sz="2000" dirty="0" smtClean="0"/>
              <a:t>you activate a standard, you also set the active </a:t>
            </a:r>
            <a:r>
              <a:rPr lang="en-US" altLang="zh-CN" sz="2000" dirty="0" err="1" smtClean="0"/>
              <a:t>ObjectDefaultsStyle</a:t>
            </a:r>
            <a:endParaRPr lang="en-US" altLang="zh-CN" sz="2000" dirty="0" smtClean="0"/>
          </a:p>
          <a:p>
            <a:endParaRPr lang="zh-CN" altLang="en-US" sz="2000" dirty="0"/>
          </a:p>
        </p:txBody>
      </p:sp>
      <p:pic>
        <p:nvPicPr>
          <p:cNvPr id="88065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50365" y="3848099"/>
            <a:ext cx="5169535" cy="2369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SECONDARYMONITOR" val="True"/>
  <p:tag name="BULLETTYPE" val="3"/>
  <p:tag name="RESPCOUNTERSTYLE" val="-1"/>
  <p:tag name="INPUTSOURCE" val="3"/>
  <p:tag name="BACKUPSESSIONS" val="True"/>
  <p:tag name="REVIEWONLY" val="False"/>
  <p:tag name="PARTICIPANTSINLEADERBOARD" val="8"/>
  <p:tag name="BUBBLESIZEVISIBLE" val="True"/>
  <p:tag name="CUSTOMGRIDBACKCOLOR" val="-32640"/>
  <p:tag name="CUSTOMCELLBACKCOLOR3" val="-16728064"/>
  <p:tag name="DISPLAYDEVICENUMBER" val="True"/>
  <p:tag name="AUTOSIZEGRID" val="True"/>
  <p:tag name="CHARTCOLORS" val="0"/>
  <p:tag name="MULTIRESPDIVISOR" val="1"/>
  <p:tag name="CORRECTPOINTVALUE" val="100"/>
  <p:tag name="ZEROBASED" val="False"/>
  <p:tag name="SHOWBARVISIBLE" val="True"/>
  <p:tag name="REQUIREPASSWORD" val="False"/>
  <p:tag name="RESPCOUNTERFORMAT" val="0"/>
  <p:tag name="NUMRESPONSES" val="10"/>
  <p:tag name="AUTOADVANCE" val="True"/>
  <p:tag name="TEAMSINLEADERBOARD" val="8"/>
  <p:tag name="BUBBLEGROUPING" val="3"/>
  <p:tag name="CUSTOMCELLBACKCOLOR2" val="-16711681"/>
  <p:tag name="DISPLAYDEVICEID" val="True"/>
  <p:tag name="GRIDPOSITION" val="1"/>
  <p:tag name="INCLUDENONRESPONDERS" val="True"/>
  <p:tag name="INCORRECTPOINTVALUE" val="0"/>
  <p:tag name="CHARTSCALE" val="True"/>
  <p:tag name="DEFAULTPORT" val="1001"/>
  <p:tag name="RESPTABLESTYLE" val="0"/>
  <p:tag name="BACKUPMAINTENANCE" val="7"/>
  <p:tag name="STDCHART" val="1"/>
  <p:tag name="DEFAULTNUMTEAMS" val="8"/>
  <p:tag name="USESCHEMECOLORS" val="True"/>
  <p:tag name="GRIDSIZE" val="{Width=800, Height=600}"/>
  <p:tag name="PARTLISTDEFAULT" val="0"/>
  <p:tag name="ADDINALWAYSLOADED" val="True"/>
  <p:tag name="ENABLEPRESENTERVPAD" val="False"/>
  <p:tag name="COUNTDOWNSECONDS" val="5"/>
  <p:tag name="ROTATIONINTERVAL" val="2"/>
  <p:tag name="BUBBLEVALUEFORMAT" val="0.0"/>
  <p:tag name="DISPLAYNAME" val="True"/>
  <p:tag name="CHARTLABELS" val="1"/>
  <p:tag name="REALTIMEBACKUP" val="False"/>
  <p:tag name="ANSWERNOWSTYLE" val="-1"/>
  <p:tag name="ALLOWDUPLICATES" val="False"/>
  <p:tag name="BUBBLENAMEVISIBLE" val="True"/>
  <p:tag name="GRIDOPACITY" val="100"/>
  <p:tag name="INCLUDEPPT" val="True"/>
  <p:tag name="EXPANDSHOWBAR" val="False"/>
  <p:tag name="CHARTVALUEFORMAT" val="0%"/>
  <p:tag name="CUSTOMCELLBACKCOLOR1" val="-256"/>
  <p:tag name="RESETCHARTS" val="True"/>
  <p:tag name="ANSWERNOWTEXT" val="Answer Now"/>
  <p:tag name="MAXRESPONDERS" val="8"/>
  <p:tag name="POLLINGCYCLE" val="2"/>
  <p:tag name="COUNTDOWNSTYLE" val="2"/>
  <p:tag name="CUSTOMCELLBACKCOLOR4" val="-65536"/>
  <p:tag name="TPVERSION" val="2006"/>
  <p:tag name="GRIDROTATIONINTERVAL" val="2"/>
  <p:tag name="AUTOUPDATEALIASES" val="True"/>
  <p:tag name="USEENTERPRISEMANAGER" val="False"/>
  <p:tag name="CUSTOMCELLFORECOLOR" val="-4144960"/>
  <p:tag name="AUTOADJUSTPARTRANGE" val="True"/>
  <p:tag name="ALLOWUSERFEEDBACK" val="True"/>
  <p:tag name="DELIMITERS" val="3.1"/>
</p:tagLst>
</file>

<file path=ppt/theme/theme1.xml><?xml version="1.0" encoding="utf-8"?>
<a:theme xmlns:a="http://schemas.openxmlformats.org/drawingml/2006/main" name="blank">
  <a:themeElements>
    <a:clrScheme name="blank 1">
      <a:dk1>
        <a:srgbClr val="CCCCCC"/>
      </a:dk1>
      <a:lt1>
        <a:srgbClr val="FFFFFF"/>
      </a:lt1>
      <a:dk2>
        <a:srgbClr val="000000"/>
      </a:dk2>
      <a:lt2>
        <a:srgbClr val="FFFFFF"/>
      </a:lt2>
      <a:accent1>
        <a:srgbClr val="00B4FF"/>
      </a:accent1>
      <a:accent2>
        <a:srgbClr val="EE5500"/>
      </a:accent2>
      <a:accent3>
        <a:srgbClr val="AAAAAA"/>
      </a:accent3>
      <a:accent4>
        <a:srgbClr val="DADADA"/>
      </a:accent4>
      <a:accent5>
        <a:srgbClr val="AAD6FF"/>
      </a:accent5>
      <a:accent6>
        <a:srgbClr val="D84C00"/>
      </a:accent6>
      <a:hlink>
        <a:srgbClr val="77BB11"/>
      </a:hlink>
      <a:folHlink>
        <a:srgbClr val="FFAA00"/>
      </a:folHlink>
    </a:clrScheme>
    <a:fontScheme name="bl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nk 1">
        <a:dk1>
          <a:srgbClr val="CCCCCC"/>
        </a:dk1>
        <a:lt1>
          <a:srgbClr val="FFFFFF"/>
        </a:lt1>
        <a:dk2>
          <a:srgbClr val="000000"/>
        </a:dk2>
        <a:lt2>
          <a:srgbClr val="FFFFFF"/>
        </a:lt2>
        <a:accent1>
          <a:srgbClr val="00B4FF"/>
        </a:accent1>
        <a:accent2>
          <a:srgbClr val="EE5500"/>
        </a:accent2>
        <a:accent3>
          <a:srgbClr val="AAAAAA"/>
        </a:accent3>
        <a:accent4>
          <a:srgbClr val="DADADA"/>
        </a:accent4>
        <a:accent5>
          <a:srgbClr val="AAD6FF"/>
        </a:accent5>
        <a:accent6>
          <a:srgbClr val="D84C00"/>
        </a:accent6>
        <a:hlink>
          <a:srgbClr val="77BB11"/>
        </a:hlink>
        <a:folHlink>
          <a:srgbClr val="FFAA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ContentTypeId xmlns="http://schemas.microsoft.com/sharepoint/v3">0x01010065F9A799ABA82C46B6A3DC987FB90681</ContentTypeId>
    <TemplateUrl xmlns="http://schemas.microsoft.com/sharepoint/v3" xsi:nil="true"/>
    <_SourceUrl xmlns="http://schemas.microsoft.com/sharepoint/v3" xsi:nil="true"/>
    <xd_ProgID xmlns="http://schemas.microsoft.com/sharepoint/v3" xsi:nil="true"/>
    <Order xmlns="http://schemas.microsoft.com/sharepoint/v3" xsi:nil="true"/>
    <_SharedFileIndex xmlns="http://schemas.microsoft.com/sharepoint/v3" xsi:nil="true"/>
    <MetaInfo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3EA5FBA8989D247B0A7770D1AFE8B26" ma:contentTypeVersion="5" ma:contentTypeDescription="Create a new document." ma:contentTypeScope="" ma:versionID="203b360f395de4b04125380e4adaf6b1">
  <xsd:schema xmlns:xsd="http://www.w3.org/2001/XMLSchema" xmlns:p="http://schemas.microsoft.com/office/2006/metadata/properties" xmlns:ns1="http://schemas.microsoft.com/sharepoint/v3" targetNamespace="http://schemas.microsoft.com/office/2006/metadata/properties" ma:root="true" ma:fieldsID="a6a1ad80cfab0c95dc753c08deb859bb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_ModerationComments" minOccurs="0"/>
                <xsd:element ref="ns1:File_x0020_Type" minOccurs="0"/>
                <xsd:element ref="ns1:HTML_x0020_File_x0020_Type" minOccurs="0"/>
                <xsd:element ref="ns1:_SourceUrl" minOccurs="0"/>
                <xsd:element ref="ns1:_SharedFileIndex" minOccurs="0"/>
                <xsd:element ref="ns1:ContentTypeId" minOccurs="0"/>
                <xsd:element ref="ns1:TemplateUrl" minOccurs="0"/>
                <xsd:element ref="ns1:xd_ProgID" minOccurs="0"/>
                <xsd:element ref="ns1:xd_Signature" minOccurs="0"/>
                <xsd:element ref="ns1:ID" minOccurs="0"/>
                <xsd:element ref="ns1:Author" minOccurs="0"/>
                <xsd:element ref="ns1:Editor" minOccurs="0"/>
                <xsd:element ref="ns1:_HasCopyDestinations" minOccurs="0"/>
                <xsd:element ref="ns1:_CopySource" minOccurs="0"/>
                <xsd:element ref="ns1:_ModerationStatus" minOccurs="0"/>
                <xsd:element ref="ns1:FileRef" minOccurs="0"/>
                <xsd:element ref="ns1:FileDirRef" minOccurs="0"/>
                <xsd:element ref="ns1:Last_x0020_Modified" minOccurs="0"/>
                <xsd:element ref="ns1:Created_x0020_Date" minOccurs="0"/>
                <xsd:element ref="ns1:File_x0020_Size" minOccurs="0"/>
                <xsd:element ref="ns1:FSObjType" minOccurs="0"/>
                <xsd:element ref="ns1:CheckedOutUserId" minOccurs="0"/>
                <xsd:element ref="ns1:IsCheckedoutToLocal" minOccurs="0"/>
                <xsd:element ref="ns1:CheckoutUser" minOccurs="0"/>
                <xsd:element ref="ns1:UniqueId" minOccurs="0"/>
                <xsd:element ref="ns1:ProgId" minOccurs="0"/>
                <xsd:element ref="ns1:ScopeId" minOccurs="0"/>
                <xsd:element ref="ns1:VirusStatus" minOccurs="0"/>
                <xsd:element ref="ns1:CheckedOutTitle" minOccurs="0"/>
                <xsd:element ref="ns1:_CheckinComment" minOccurs="0"/>
                <xsd:element ref="ns1:MetaInfo" minOccurs="0"/>
                <xsd:element ref="ns1:_Level" minOccurs="0"/>
                <xsd:element ref="ns1:_IsCurrentVersion" minOccurs="0"/>
                <xsd:element ref="ns1:owshiddenversion" minOccurs="0"/>
                <xsd:element ref="ns1:_UIVersion" minOccurs="0"/>
                <xsd:element ref="ns1:_UIVersionString" minOccurs="0"/>
                <xsd:element ref="ns1:InstanceID" minOccurs="0"/>
                <xsd:element ref="ns1:Order" minOccurs="0"/>
                <xsd:element ref="ns1:GUID" minOccurs="0"/>
                <xsd:element ref="ns1:WorkflowVersion" minOccurs="0"/>
                <xsd:element ref="ns1:WorkflowInstanceID" minOccurs="0"/>
                <xsd:element ref="ns1:ParentVersionString" minOccurs="0"/>
                <xsd:element ref="ns1:ParentLeafName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_ModerationComments" ma:index="0" nillable="true" ma:displayName="Approver Comments" ma:hidden="true" ma:internalName="_ModerationComments" ma:readOnly="true">
      <xsd:simpleType>
        <xsd:restriction base="dms:Note"/>
      </xsd:simpleType>
    </xsd:element>
    <xsd:element name="File_x0020_Type" ma:index="4" nillable="true" ma:displayName="File Type" ma:hidden="true" ma:internalName="File_x0020_Type" ma:readOnly="true">
      <xsd:simpleType>
        <xsd:restriction base="dms:Text"/>
      </xsd:simpleType>
    </xsd:element>
    <xsd:element name="HTML_x0020_File_x0020_Type" ma:index="5" nillable="true" ma:displayName="HTML File Type" ma:hidden="true" ma:internalName="HTML_x0020_File_x0020_Type" ma:readOnly="true">
      <xsd:simpleType>
        <xsd:restriction base="dms:Text"/>
      </xsd:simpleType>
    </xsd:element>
    <xsd:element name="_SourceUrl" ma:index="6" nillable="true" ma:displayName="Source Url" ma:hidden="true" ma:internalName="_SourceUrl">
      <xsd:simpleType>
        <xsd:restriction base="dms:Text"/>
      </xsd:simpleType>
    </xsd:element>
    <xsd:element name="_SharedFileIndex" ma:index="7" nillable="true" ma:displayName="Shared File Index" ma:hidden="true" ma:internalName="_SharedFileIndex">
      <xsd:simpleType>
        <xsd:restriction base="dms:Text"/>
      </xsd:simpleType>
    </xsd:element>
    <xsd:element name="ContentTypeId" ma:index="9" nillable="true" ma:displayName="Content Type ID" ma:hidden="true" ma:internalName="ContentTypeId" ma:readOnly="true">
      <xsd:simpleType>
        <xsd:restriction base="dms:Unknown"/>
      </xsd:simpleType>
    </xsd:element>
    <xsd:element name="TemplateUrl" ma:index="10" nillable="true" ma:displayName="Template Link" ma:hidden="true" ma:internalName="TemplateUrl">
      <xsd:simpleType>
        <xsd:restriction base="dms:Text"/>
      </xsd:simpleType>
    </xsd:element>
    <xsd:element name="xd_ProgID" ma:index="11" nillable="true" ma:displayName="Html File Link" ma:hidden="true" ma:internalName="xd_ProgID">
      <xsd:simpleType>
        <xsd:restriction base="dms:Text"/>
      </xsd:simpleType>
    </xsd:element>
    <xsd:element name="xd_Signature" ma:index="12" nillable="true" ma:displayName="Is Signed" ma:hidden="true" ma:internalName="xd_Signature" ma:readOnly="true">
      <xsd:simpleType>
        <xsd:restriction base="dms:Boolean"/>
      </xsd:simpleType>
    </xsd:element>
    <xsd:element name="ID" ma:index="13" nillable="true" ma:displayName="ID" ma:internalName="ID" ma:readOnly="true">
      <xsd:simpleType>
        <xsd:restriction base="dms:Unknown"/>
      </xsd:simpleType>
    </xsd:element>
    <xsd:element name="Author" ma:index="16" nillable="true" ma:displayName="Created By" ma:list="UserInfo" ma:internalName="Author" ma:readOnly="tru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" ma:index="18" nillable="true" ma:displayName="Modified By" ma:list="UserInfo" ma:internalName="Editor" ma:readOnly="tru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_HasCopyDestinations" ma:index="19" nillable="true" ma:displayName="Has Copy Destinations" ma:hidden="true" ma:internalName="_HasCopyDestinations" ma:readOnly="true">
      <xsd:simpleType>
        <xsd:restriction base="dms:Boolean"/>
      </xsd:simpleType>
    </xsd:element>
    <xsd:element name="_CopySource" ma:index="20" nillable="true" ma:displayName="Copy Source" ma:internalName="_CopySource" ma:readOnly="true">
      <xsd:simpleType>
        <xsd:restriction base="dms:Text"/>
      </xsd:simpleType>
    </xsd:element>
    <xsd:element name="_ModerationStatus" ma:index="21" nillable="true" ma:displayName="Approval Status" ma:default="0" ma:hidden="true" ma:internalName="_ModerationStatus" ma:readOnly="true">
      <xsd:simpleType>
        <xsd:restriction base="dms:Unknown"/>
      </xsd:simpleType>
    </xsd:element>
    <xsd:element name="FileRef" ma:index="22" nillable="true" ma:displayName="URL Path" ma:hidden="true" ma:list="Docs" ma:internalName="FileRef" ma:readOnly="true" ma:showField="FullUrl">
      <xsd:simpleType>
        <xsd:restriction base="dms:Lookup"/>
      </xsd:simpleType>
    </xsd:element>
    <xsd:element name="FileDirRef" ma:index="23" nillable="true" ma:displayName="Path" ma:hidden="true" ma:list="Docs" ma:internalName="FileDirRef" ma:readOnly="true" ma:showField="DirName">
      <xsd:simpleType>
        <xsd:restriction base="dms:Lookup"/>
      </xsd:simpleType>
    </xsd:element>
    <xsd:element name="Last_x0020_Modified" ma:index="24" nillable="true" ma:displayName="Modified" ma:format="TRUE" ma:hidden="true" ma:list="Docs" ma:internalName="Last_x0020_Modified" ma:readOnly="true" ma:showField="TimeLastModified">
      <xsd:simpleType>
        <xsd:restriction base="dms:Lookup"/>
      </xsd:simpleType>
    </xsd:element>
    <xsd:element name="Created_x0020_Date" ma:index="25" nillable="true" ma:displayName="Created" ma:format="TRUE" ma:hidden="true" ma:list="Docs" ma:internalName="Created_x0020_Date" ma:readOnly="true" ma:showField="TimeCreated">
      <xsd:simpleType>
        <xsd:restriction base="dms:Lookup"/>
      </xsd:simpleType>
    </xsd:element>
    <xsd:element name="File_x0020_Size" ma:index="26" nillable="true" ma:displayName="File Size" ma:format="TRUE" ma:hidden="true" ma:list="Docs" ma:internalName="File_x0020_Size" ma:readOnly="true" ma:showField="SizeInKB">
      <xsd:simpleType>
        <xsd:restriction base="dms:Lookup"/>
      </xsd:simpleType>
    </xsd:element>
    <xsd:element name="FSObjType" ma:index="27" nillable="true" ma:displayName="Item Type" ma:hidden="true" ma:list="Docs" ma:internalName="FSObjType" ma:readOnly="true" ma:showField="FSType">
      <xsd:simpleType>
        <xsd:restriction base="dms:Lookup"/>
      </xsd:simpleType>
    </xsd:element>
    <xsd:element name="CheckedOutUserId" ma:index="29" nillable="true" ma:displayName="ID of the User who has the item Checked Out" ma:hidden="true" ma:list="Docs" ma:internalName="CheckedOutUserId" ma:readOnly="true" ma:showField="CheckoutUserId">
      <xsd:simpleType>
        <xsd:restriction base="dms:Lookup"/>
      </xsd:simpleType>
    </xsd:element>
    <xsd:element name="IsCheckedoutToLocal" ma:index="30" nillable="true" ma:displayName="Is Checked out to local" ma:hidden="true" ma:list="Docs" ma:internalName="IsCheckedoutToLocal" ma:readOnly="true" ma:showField="IsCheckoutToLocal">
      <xsd:simpleType>
        <xsd:restriction base="dms:Lookup"/>
      </xsd:simpleType>
    </xsd:element>
    <xsd:element name="CheckoutUser" ma:index="31" nillable="true" ma:displayName="Checked Out To" ma:list="UserInfo" ma:internalName="CheckoutUser" ma:readOnly="tru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UniqueId" ma:index="32" nillable="true" ma:displayName="Unique Id" ma:hidden="true" ma:list="Docs" ma:internalName="UniqueId" ma:readOnly="true" ma:showField="UniqueId">
      <xsd:simpleType>
        <xsd:restriction base="dms:Lookup"/>
      </xsd:simpleType>
    </xsd:element>
    <xsd:element name="ProgId" ma:index="33" nillable="true" ma:displayName="ProgId" ma:hidden="true" ma:list="Docs" ma:internalName="ProgId" ma:readOnly="true" ma:showField="ProgId">
      <xsd:simpleType>
        <xsd:restriction base="dms:Lookup"/>
      </xsd:simpleType>
    </xsd:element>
    <xsd:element name="ScopeId" ma:index="34" nillable="true" ma:displayName="ScopeId" ma:hidden="true" ma:list="Docs" ma:internalName="ScopeId" ma:readOnly="true" ma:showField="ScopeId">
      <xsd:simpleType>
        <xsd:restriction base="dms:Lookup"/>
      </xsd:simpleType>
    </xsd:element>
    <xsd:element name="VirusStatus" ma:index="35" nillable="true" ma:displayName="Virus Status" ma:format="TRUE" ma:hidden="true" ma:list="Docs" ma:internalName="VirusStatus" ma:readOnly="true" ma:showField="Size">
      <xsd:simpleType>
        <xsd:restriction base="dms:Lookup"/>
      </xsd:simpleType>
    </xsd:element>
    <xsd:element name="CheckedOutTitle" ma:index="36" nillable="true" ma:displayName="Checked Out To" ma:format="TRUE" ma:hidden="true" ma:list="Docs" ma:internalName="CheckedOutTitle" ma:readOnly="true" ma:showField="CheckedOutTitle">
      <xsd:simpleType>
        <xsd:restriction base="dms:Lookup"/>
      </xsd:simpleType>
    </xsd:element>
    <xsd:element name="_CheckinComment" ma:index="37" nillable="true" ma:displayName="Check In Comment" ma:format="TRUE" ma:list="Docs" ma:internalName="_CheckinComment" ma:readOnly="true" ma:showField="CheckinComment">
      <xsd:simpleType>
        <xsd:restriction base="dms:Lookup"/>
      </xsd:simpleType>
    </xsd:element>
    <xsd:element name="MetaInfo" ma:index="48" nillable="true" ma:displayName="Property Bag" ma:hidden="true" ma:list="Docs" ma:internalName="MetaInfo" ma:showField="MetaInfo">
      <xsd:simpleType>
        <xsd:restriction base="dms:Lookup"/>
      </xsd:simpleType>
    </xsd:element>
    <xsd:element name="_Level" ma:index="49" nillable="true" ma:displayName="Level" ma:hidden="true" ma:internalName="_Level" ma:readOnly="true">
      <xsd:simpleType>
        <xsd:restriction base="dms:Unknown"/>
      </xsd:simpleType>
    </xsd:element>
    <xsd:element name="_IsCurrentVersion" ma:index="50" nillable="true" ma:displayName="Is Current Version" ma:hidden="true" ma:internalName="_IsCurrentVersion" ma:readOnly="true">
      <xsd:simpleType>
        <xsd:restriction base="dms:Boolean"/>
      </xsd:simpleType>
    </xsd:element>
    <xsd:element name="owshiddenversion" ma:index="54" nillable="true" ma:displayName="owshiddenversion" ma:hidden="true" ma:internalName="owshiddenversion" ma:readOnly="true">
      <xsd:simpleType>
        <xsd:restriction base="dms:Unknown"/>
      </xsd:simpleType>
    </xsd:element>
    <xsd:element name="_UIVersion" ma:index="55" nillable="true" ma:displayName="UI Version" ma:hidden="true" ma:internalName="_UIVersion" ma:readOnly="true">
      <xsd:simpleType>
        <xsd:restriction base="dms:Unknown"/>
      </xsd:simpleType>
    </xsd:element>
    <xsd:element name="_UIVersionString" ma:index="56" nillable="true" ma:displayName="Version" ma:internalName="_UIVersionString" ma:readOnly="true">
      <xsd:simpleType>
        <xsd:restriction base="dms:Text"/>
      </xsd:simpleType>
    </xsd:element>
    <xsd:element name="InstanceID" ma:index="57" nillable="true" ma:displayName="Instance ID" ma:hidden="true" ma:internalName="InstanceID" ma:readOnly="true">
      <xsd:simpleType>
        <xsd:restriction base="dms:Unknown"/>
      </xsd:simpleType>
    </xsd:element>
    <xsd:element name="Order" ma:index="58" nillable="true" ma:displayName="Order" ma:hidden="true" ma:internalName="Order">
      <xsd:simpleType>
        <xsd:restriction base="dms:Number"/>
      </xsd:simpleType>
    </xsd:element>
    <xsd:element name="GUID" ma:index="59" nillable="true" ma:displayName="GUID" ma:hidden="true" ma:internalName="GUID" ma:readOnly="true">
      <xsd:simpleType>
        <xsd:restriction base="dms:Unknown"/>
      </xsd:simpleType>
    </xsd:element>
    <xsd:element name="WorkflowVersion" ma:index="60" nillable="true" ma:displayName="Workflow Version" ma:hidden="true" ma:internalName="WorkflowVersion" ma:readOnly="true">
      <xsd:simpleType>
        <xsd:restriction base="dms:Unknown"/>
      </xsd:simpleType>
    </xsd:element>
    <xsd:element name="WorkflowInstanceID" ma:index="61" nillable="true" ma:displayName="Workflow Instance ID" ma:hidden="true" ma:internalName="WorkflowInstanceID" ma:readOnly="true">
      <xsd:simpleType>
        <xsd:restriction base="dms:Unknown"/>
      </xsd:simpleType>
    </xsd:element>
    <xsd:element name="ParentVersionString" ma:index="62" nillable="true" ma:displayName="Source Version (Converted Document)" ma:hidden="true" ma:list="Docs" ma:internalName="ParentVersionString" ma:readOnly="true" ma:showField="ParentVersionString">
      <xsd:simpleType>
        <xsd:restriction base="dms:Lookup"/>
      </xsd:simpleType>
    </xsd:element>
    <xsd:element name="ParentLeafName" ma:index="63" nillable="true" ma:displayName="Source Name (Converted Document)" ma:hidden="true" ma:list="Docs" ma:internalName="ParentLeafName" ma:readOnly="true" ma:showField="ParentLeafName">
      <xsd:simpleType>
        <xsd:restriction base="dms:Lookup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4" ma:displayName="Content Type" ma:readOnly="true"/>
        <xsd:element ref="dc:title" minOccurs="0" maxOccurs="1" ma:index="8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1B10F2A7-A648-4A93-B004-ED5239A31EA1}">
  <ds:schemaRefs>
    <ds:schemaRef ds:uri="http://schemas.microsoft.com/office/2006/metadata/propertie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777CFAA2-C624-4ECF-9AA7-B24E459E9E9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5897A13-FE27-42CE-B47B-35D10E1EE04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7398</TotalTime>
  <Words>3205</Words>
  <Application>Microsoft Office PowerPoint</Application>
  <PresentationFormat>On-screen Show (4:3)</PresentationFormat>
  <Paragraphs>666</Paragraphs>
  <Slides>23</Slides>
  <Notes>21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blank</vt:lpstr>
      <vt:lpstr>Actrix Document</vt:lpstr>
      <vt:lpstr> </vt:lpstr>
      <vt:lpstr>Agenda</vt:lpstr>
      <vt:lpstr>Drawing Sketches</vt:lpstr>
      <vt:lpstr>Drawing Sketches</vt:lpstr>
      <vt:lpstr>Drawing Sketch Example</vt:lpstr>
      <vt:lpstr>Drawing Styles</vt:lpstr>
      <vt:lpstr>  Dimension Styles</vt:lpstr>
      <vt:lpstr>Create Drawing Style</vt:lpstr>
      <vt:lpstr>Drawing Standard and Object Defaults Style  </vt:lpstr>
      <vt:lpstr>Create Drawing Style Example</vt:lpstr>
      <vt:lpstr>Annotative Objects</vt:lpstr>
      <vt:lpstr>Baseline Dimension Set</vt:lpstr>
      <vt:lpstr>Balloons</vt:lpstr>
      <vt:lpstr>Create Balloons</vt:lpstr>
      <vt:lpstr>Parts List</vt:lpstr>
      <vt:lpstr>Create Parts List</vt:lpstr>
      <vt:lpstr>Custom Tables</vt:lpstr>
      <vt:lpstr>Layers in Drawings</vt:lpstr>
      <vt:lpstr>Revision and Hole Tables</vt:lpstr>
      <vt:lpstr>Notes</vt:lpstr>
      <vt:lpstr>Sketched Symbols</vt:lpstr>
      <vt:lpstr>Drawing Bill of Material</vt:lpstr>
      <vt:lpstr>Slide 23</vt:lpstr>
    </vt:vector>
  </TitlesOfParts>
  <Company>Autodesk,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 Tinman MRD</dc:title>
  <dc:creator>Autodesk, Inc.</dc:creator>
  <cp:lastModifiedBy>liangx</cp:lastModifiedBy>
  <cp:revision>488</cp:revision>
  <dcterms:created xsi:type="dcterms:W3CDTF">2005-01-11T23:12:23Z</dcterms:created>
  <dcterms:modified xsi:type="dcterms:W3CDTF">2013-01-17T09:33:35Z</dcterms:modified>
</cp:coreProperties>
</file>