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3"/>
  </p:notesMasterIdLst>
  <p:sldIdLst>
    <p:sldId id="422" r:id="rId2"/>
    <p:sldId id="426" r:id="rId3"/>
    <p:sldId id="454" r:id="rId4"/>
    <p:sldId id="443" r:id="rId5"/>
    <p:sldId id="445" r:id="rId6"/>
    <p:sldId id="448" r:id="rId7"/>
    <p:sldId id="449" r:id="rId8"/>
    <p:sldId id="455" r:id="rId9"/>
    <p:sldId id="444" r:id="rId10"/>
    <p:sldId id="430" r:id="rId11"/>
    <p:sldId id="452" r:id="rId12"/>
    <p:sldId id="451" r:id="rId13"/>
    <p:sldId id="457" r:id="rId14"/>
    <p:sldId id="441" r:id="rId15"/>
    <p:sldId id="429" r:id="rId16"/>
    <p:sldId id="456" r:id="rId17"/>
    <p:sldId id="428" r:id="rId18"/>
    <p:sldId id="453" r:id="rId19"/>
    <p:sldId id="431" r:id="rId20"/>
    <p:sldId id="432" r:id="rId21"/>
    <p:sldId id="433" r:id="rId22"/>
    <p:sldId id="434" r:id="rId23"/>
    <p:sldId id="435" r:id="rId24"/>
    <p:sldId id="436" r:id="rId25"/>
    <p:sldId id="437" r:id="rId26"/>
    <p:sldId id="438" r:id="rId27"/>
    <p:sldId id="447" r:id="rId28"/>
    <p:sldId id="446" r:id="rId29"/>
    <p:sldId id="458" r:id="rId30"/>
    <p:sldId id="459" r:id="rId31"/>
    <p:sldId id="465" r:id="rId32"/>
    <p:sldId id="442" r:id="rId33"/>
    <p:sldId id="460" r:id="rId34"/>
    <p:sldId id="466" r:id="rId35"/>
    <p:sldId id="461" r:id="rId36"/>
    <p:sldId id="462" r:id="rId37"/>
    <p:sldId id="463" r:id="rId38"/>
    <p:sldId id="467" r:id="rId39"/>
    <p:sldId id="468" r:id="rId40"/>
    <p:sldId id="464" r:id="rId41"/>
    <p:sldId id="424" r:id="rId42"/>
  </p:sldIdLst>
  <p:sldSz cx="9144000" cy="6858000" type="screen4x3"/>
  <p:notesSz cx="6858000" cy="9144000"/>
  <p:custDataLst>
    <p:tags r:id="rId44"/>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00"/>
    <a:srgbClr val="00FF00"/>
    <a:srgbClr val="00CC00"/>
    <a:srgbClr val="CC9900"/>
    <a:srgbClr val="009999"/>
    <a:srgbClr val="00808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516" autoAdjust="0"/>
    <p:restoredTop sz="91034" autoAdjust="0"/>
  </p:normalViewPr>
  <p:slideViewPr>
    <p:cSldViewPr snapToGrid="0">
      <p:cViewPr varScale="1">
        <p:scale>
          <a:sx n="92" d="100"/>
          <a:sy n="92" d="100"/>
        </p:scale>
        <p:origin x="-104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226"/>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b="1" kern="1200" dirty="0" smtClean="0">
                <a:solidFill>
                  <a:schemeClr val="tx1"/>
                </a:solidFill>
                <a:latin typeface="+mn-lt"/>
                <a:ea typeface="ＭＳ Ｐゴシック" charset="-128"/>
                <a:cs typeface="ＭＳ Ｐゴシック" charset="-128"/>
              </a:rPr>
              <a:t>Types of Client Graphics</a:t>
            </a:r>
          </a:p>
          <a:p>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ClientGraphics</a:t>
            </a:r>
            <a:r>
              <a:rPr lang="en-US" sz="1400" kern="1200" dirty="0" smtClean="0">
                <a:solidFill>
                  <a:schemeClr val="tx1"/>
                </a:solidFill>
                <a:latin typeface="+mn-lt"/>
                <a:ea typeface="ＭＳ Ｐゴシック" charset="-128"/>
                <a:cs typeface="ＭＳ Ｐゴシック" charset="-128"/>
              </a:rPr>
              <a:t> can be distinguished in two main categories, depending on the object they are invoked from.</a:t>
            </a:r>
          </a:p>
          <a:p>
            <a:r>
              <a:rPr lang="en-US" sz="1400" b="1" i="1" kern="1200" dirty="0" smtClean="0">
                <a:solidFill>
                  <a:schemeClr val="tx1"/>
                </a:solidFill>
                <a:latin typeface="+mn-lt"/>
                <a:ea typeface="ＭＳ Ｐゴシック" charset="-128"/>
                <a:cs typeface="ＭＳ Ｐゴシック" charset="-128"/>
              </a:rPr>
              <a:t>Regular Client Graphics</a:t>
            </a:r>
          </a:p>
          <a:p>
            <a:r>
              <a:rPr lang="en-US" sz="1400" kern="1200" dirty="0" smtClean="0">
                <a:solidFill>
                  <a:schemeClr val="tx1"/>
                </a:solidFill>
                <a:latin typeface="+mn-lt"/>
                <a:ea typeface="ＭＳ Ｐゴシック" charset="-128"/>
                <a:cs typeface="ＭＳ Ｐゴシック" charset="-128"/>
              </a:rPr>
              <a:t>    These types of client graphics are associated with an Inventor document. They are transient unless associated with a client feature (we will see more about this in the section “Storing Graphics”), which means they are not retained by the document when the document is closed. They can be associated with the following API objects: </a:t>
            </a:r>
            <a:r>
              <a:rPr lang="en-US" sz="1400" kern="1200" dirty="0" err="1" smtClean="0">
                <a:solidFill>
                  <a:schemeClr val="tx1"/>
                </a:solidFill>
                <a:latin typeface="+mn-lt"/>
                <a:ea typeface="ＭＳ Ｐゴシック" charset="-128"/>
                <a:cs typeface="ＭＳ Ｐゴシック" charset="-128"/>
              </a:rPr>
              <a:t>PartComponentDefinition</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AssemblyComponentDefinition</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FlatPattern</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DrawingView</a:t>
            </a:r>
            <a:r>
              <a:rPr lang="en-US" sz="1400" kern="1200" dirty="0" smtClean="0">
                <a:solidFill>
                  <a:schemeClr val="tx1"/>
                </a:solidFill>
                <a:latin typeface="+mn-lt"/>
                <a:ea typeface="ＭＳ Ｐゴシック" charset="-128"/>
                <a:cs typeface="ＭＳ Ｐゴシック" charset="-128"/>
              </a:rPr>
              <a:t>, Sheet, </a:t>
            </a:r>
            <a:r>
              <a:rPr lang="en-US" sz="1400" kern="1200" dirty="0" err="1" smtClean="0">
                <a:solidFill>
                  <a:schemeClr val="tx1"/>
                </a:solidFill>
                <a:latin typeface="+mn-lt"/>
                <a:ea typeface="ＭＳ Ｐゴシック" charset="-128"/>
                <a:cs typeface="ＭＳ Ｐゴシック" charset="-128"/>
              </a:rPr>
              <a:t>ClientFeatureDefinition</a:t>
            </a:r>
            <a:r>
              <a:rPr lang="en-US" sz="1400" kern="1200" dirty="0" smtClean="0">
                <a:solidFill>
                  <a:schemeClr val="tx1"/>
                </a:solidFill>
                <a:latin typeface="+mn-lt"/>
                <a:ea typeface="ＭＳ Ｐゴシック" charset="-128"/>
                <a:cs typeface="ＭＳ Ｐゴシック" charset="-128"/>
              </a:rPr>
              <a:t>.</a:t>
            </a:r>
          </a:p>
          <a:p>
            <a:r>
              <a:rPr lang="en-US" sz="1400" kern="1200" dirty="0" smtClean="0">
                <a:solidFill>
                  <a:schemeClr val="tx1"/>
                </a:solidFill>
                <a:latin typeface="+mn-lt"/>
                <a:ea typeface="ＭＳ Ｐゴシック" charset="-128"/>
                <a:cs typeface="ＭＳ Ｐゴシック" charset="-128"/>
              </a:rPr>
              <a:t>    Each of the previous objects can have more than one </a:t>
            </a:r>
            <a:r>
              <a:rPr lang="en-US" sz="1400" kern="1200" dirty="0" err="1" smtClean="0">
                <a:solidFill>
                  <a:schemeClr val="tx1"/>
                </a:solidFill>
                <a:latin typeface="+mn-lt"/>
                <a:ea typeface="ＭＳ Ｐゴシック" charset="-128"/>
                <a:cs typeface="ＭＳ Ｐゴシック" charset="-128"/>
              </a:rPr>
              <a:t>ClientGraphics</a:t>
            </a:r>
            <a:r>
              <a:rPr lang="en-US" sz="1400" kern="1200" dirty="0" smtClean="0">
                <a:solidFill>
                  <a:schemeClr val="tx1"/>
                </a:solidFill>
                <a:latin typeface="+mn-lt"/>
                <a:ea typeface="ＭＳ Ｐゴシック" charset="-128"/>
                <a:cs typeface="ＭＳ Ｐゴシック" charset="-128"/>
              </a:rPr>
              <a:t> object associated with it. Each </a:t>
            </a:r>
            <a:r>
              <a:rPr lang="en-US" sz="1400" kern="1200" dirty="0" err="1" smtClean="0">
                <a:solidFill>
                  <a:schemeClr val="tx1"/>
                </a:solidFill>
                <a:latin typeface="+mn-lt"/>
                <a:ea typeface="ＭＳ Ｐゴシック" charset="-128"/>
                <a:cs typeface="ＭＳ Ｐゴシック" charset="-128"/>
              </a:rPr>
              <a:t>ClientGraphics</a:t>
            </a:r>
            <a:r>
              <a:rPr lang="en-US" sz="1400" kern="1200" dirty="0" smtClean="0">
                <a:solidFill>
                  <a:schemeClr val="tx1"/>
                </a:solidFill>
                <a:latin typeface="+mn-lt"/>
                <a:ea typeface="ＭＳ Ｐゴシック" charset="-128"/>
                <a:cs typeface="ＭＳ Ｐゴシック" charset="-128"/>
              </a:rPr>
              <a:t> object can have many graphics nodes and each node can contain any number and any type of </a:t>
            </a:r>
            <a:r>
              <a:rPr lang="en-US" sz="1400" b="1" kern="1200" dirty="0" err="1" smtClean="0">
                <a:solidFill>
                  <a:schemeClr val="tx1"/>
                </a:solidFill>
                <a:latin typeface="+mn-lt"/>
                <a:ea typeface="ＭＳ Ｐゴシック" charset="-128"/>
                <a:cs typeface="ＭＳ Ｐゴシック" charset="-128"/>
              </a:rPr>
              <a:t>GraphicsPrimitive</a:t>
            </a:r>
            <a:r>
              <a:rPr lang="en-US" sz="1400" kern="1200" dirty="0" smtClean="0">
                <a:solidFill>
                  <a:schemeClr val="tx1"/>
                </a:solidFill>
                <a:latin typeface="+mn-lt"/>
                <a:ea typeface="ＭＳ Ｐゴシック" charset="-128"/>
                <a:cs typeface="ＭＳ Ｐゴシック" charset="-128"/>
              </a:rPr>
              <a:t>.</a:t>
            </a:r>
          </a:p>
          <a:p>
            <a:r>
              <a:rPr lang="en-US" sz="1400" b="1" i="1" kern="1200" dirty="0" smtClean="0">
                <a:solidFill>
                  <a:schemeClr val="tx1"/>
                </a:solidFill>
                <a:latin typeface="+mn-lt"/>
                <a:ea typeface="ＭＳ Ｐゴシック" charset="-128"/>
                <a:cs typeface="ＭＳ Ｐゴシック" charset="-128"/>
              </a:rPr>
              <a:t>Interaction Client Graphics</a:t>
            </a:r>
          </a:p>
          <a:p>
            <a:r>
              <a:rPr lang="en-US" sz="1400" kern="1200" dirty="0" smtClean="0">
                <a:solidFill>
                  <a:schemeClr val="tx1"/>
                </a:solidFill>
                <a:latin typeface="+mn-lt"/>
                <a:ea typeface="ＭＳ Ｐゴシック" charset="-128"/>
                <a:cs typeface="ＭＳ Ｐゴシック" charset="-128"/>
              </a:rPr>
              <a:t>    This type of client graphics is available when using </a:t>
            </a:r>
            <a:r>
              <a:rPr lang="en-US" sz="1400" kern="1200" dirty="0" err="1" smtClean="0">
                <a:solidFill>
                  <a:schemeClr val="tx1"/>
                </a:solidFill>
                <a:latin typeface="+mn-lt"/>
                <a:ea typeface="ＭＳ Ｐゴシック" charset="-128"/>
                <a:cs typeface="ＭＳ Ｐゴシック" charset="-128"/>
              </a:rPr>
              <a:t>InteractionEvents</a:t>
            </a:r>
            <a:r>
              <a:rPr lang="en-US" sz="1400" kern="1200" dirty="0" smtClean="0">
                <a:solidFill>
                  <a:schemeClr val="tx1"/>
                </a:solidFill>
                <a:latin typeface="+mn-lt"/>
                <a:ea typeface="ＭＳ Ｐゴシック" charset="-128"/>
                <a:cs typeface="ＭＳ Ｐゴシック" charset="-128"/>
              </a:rPr>
              <a:t>. They would be used typically to display temporary or preview graphics while running a command and will be automatically deleted as the </a:t>
            </a:r>
            <a:r>
              <a:rPr lang="en-US" sz="1400" kern="1200" dirty="0" err="1" smtClean="0">
                <a:solidFill>
                  <a:schemeClr val="tx1"/>
                </a:solidFill>
                <a:latin typeface="+mn-lt"/>
                <a:ea typeface="ＭＳ Ｐゴシック" charset="-128"/>
                <a:cs typeface="ＭＳ Ｐゴシック" charset="-128"/>
              </a:rPr>
              <a:t>InteractionEvents</a:t>
            </a:r>
            <a:r>
              <a:rPr lang="en-US" sz="1400" kern="1200" dirty="0" smtClean="0">
                <a:solidFill>
                  <a:schemeClr val="tx1"/>
                </a:solidFill>
                <a:latin typeface="+mn-lt"/>
                <a:ea typeface="ＭＳ Ｐゴシック" charset="-128"/>
                <a:cs typeface="ＭＳ Ｐゴシック" charset="-128"/>
              </a:rPr>
              <a:t> terminates, that is when the command is finished or cancelled. They are always transient. Like regular </a:t>
            </a:r>
            <a:r>
              <a:rPr lang="en-US" sz="1400" kern="1200" dirty="0" err="1" smtClean="0">
                <a:solidFill>
                  <a:schemeClr val="tx1"/>
                </a:solidFill>
                <a:latin typeface="+mn-lt"/>
                <a:ea typeface="ＭＳ Ｐゴシック" charset="-128"/>
                <a:cs typeface="ＭＳ Ｐゴシック" charset="-128"/>
              </a:rPr>
              <a:t>ClientGraphics</a:t>
            </a:r>
            <a:r>
              <a:rPr lang="en-US" sz="1400" kern="1200" dirty="0" smtClean="0">
                <a:solidFill>
                  <a:schemeClr val="tx1"/>
                </a:solidFill>
                <a:latin typeface="+mn-lt"/>
                <a:ea typeface="ＭＳ Ｐゴシック" charset="-128"/>
                <a:cs typeface="ＭＳ Ｐゴシック" charset="-128"/>
              </a:rPr>
              <a:t>, the </a:t>
            </a:r>
            <a:r>
              <a:rPr lang="en-US" sz="1400" kern="1200" dirty="0" err="1" smtClean="0">
                <a:solidFill>
                  <a:schemeClr val="tx1"/>
                </a:solidFill>
                <a:latin typeface="+mn-lt"/>
                <a:ea typeface="ＭＳ Ｐゴシック" charset="-128"/>
                <a:cs typeface="ＭＳ Ｐゴシック" charset="-128"/>
              </a:rPr>
              <a:t>InteractionEvents</a:t>
            </a:r>
            <a:r>
              <a:rPr lang="en-US" sz="1400" kern="1200" dirty="0" smtClean="0">
                <a:solidFill>
                  <a:schemeClr val="tx1"/>
                </a:solidFill>
                <a:latin typeface="+mn-lt"/>
                <a:ea typeface="ＭＳ Ｐゴシック" charset="-128"/>
                <a:cs typeface="ＭＳ Ｐゴシック" charset="-128"/>
              </a:rPr>
              <a:t> object can have any number of nodes and graphics primitives.</a:t>
            </a: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100" kern="1200" dirty="0" smtClean="0">
                <a:solidFill>
                  <a:schemeClr val="tx1"/>
                </a:solidFill>
                <a:latin typeface="+mn-lt"/>
                <a:ea typeface="ＭＳ Ｐゴシック" charset="-128"/>
                <a:cs typeface="ＭＳ Ｐゴシック" charset="-128"/>
              </a:rPr>
              <a:t>In this section we take a look in more detail at the </a:t>
            </a:r>
            <a:r>
              <a:rPr lang="en-US" sz="2100" i="1" kern="1200" dirty="0" err="1" smtClean="0">
                <a:solidFill>
                  <a:schemeClr val="tx1"/>
                </a:solidFill>
                <a:latin typeface="+mn-lt"/>
                <a:ea typeface="ＭＳ Ｐゴシック" charset="-128"/>
                <a:cs typeface="ＭＳ Ｐゴシック" charset="-128"/>
              </a:rPr>
              <a:t>GraphicsPrimitives</a:t>
            </a:r>
            <a:r>
              <a:rPr lang="en-US" sz="2100" kern="1200" dirty="0" smtClean="0">
                <a:solidFill>
                  <a:schemeClr val="tx1"/>
                </a:solidFill>
                <a:latin typeface="+mn-lt"/>
                <a:ea typeface="ＭＳ Ｐゴシック" charset="-128"/>
                <a:cs typeface="ＭＳ Ｐゴシック" charset="-128"/>
              </a:rPr>
              <a:t>. However before going through each type of primitive, let’s expose a few important properties that are common to all of them:</a:t>
            </a:r>
          </a:p>
          <a:p>
            <a:endParaRPr lang="en-US" sz="2100" kern="1200" dirty="0" smtClean="0">
              <a:solidFill>
                <a:schemeClr val="tx1"/>
              </a:solidFill>
              <a:latin typeface="+mn-lt"/>
              <a:ea typeface="ＭＳ Ｐゴシック" charset="-128"/>
              <a:cs typeface="ＭＳ Ｐゴシック" charset="-128"/>
            </a:endParaRPr>
          </a:p>
          <a:p>
            <a:r>
              <a:rPr lang="en-US" sz="2100" b="1" i="1" kern="1200" dirty="0" err="1" smtClean="0">
                <a:solidFill>
                  <a:schemeClr val="tx1"/>
                </a:solidFill>
                <a:latin typeface="+mn-lt"/>
                <a:ea typeface="ＭＳ Ｐゴシック" charset="-128"/>
                <a:cs typeface="ＭＳ Ｐゴシック" charset="-128"/>
              </a:rPr>
              <a:t>BurnThrough</a:t>
            </a:r>
            <a:r>
              <a:rPr lang="en-US" sz="2100" b="1" i="1" kern="1200" dirty="0" smtClean="0">
                <a:solidFill>
                  <a:schemeClr val="tx1"/>
                </a:solidFill>
                <a:latin typeface="+mn-lt"/>
                <a:ea typeface="ＭＳ Ｐゴシック" charset="-128"/>
                <a:cs typeface="ＭＳ Ｐゴシック" charset="-128"/>
              </a:rPr>
              <a:t> </a:t>
            </a:r>
            <a:endParaRPr lang="en-US" sz="2100"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This specifies whether or not graphics are always visible even if they are blocked by other objects.</a:t>
            </a:r>
          </a:p>
          <a:p>
            <a:endParaRPr lang="en-US" sz="2100" kern="1200" dirty="0" smtClean="0">
              <a:solidFill>
                <a:schemeClr val="tx1"/>
              </a:solidFill>
              <a:latin typeface="+mn-lt"/>
              <a:ea typeface="ＭＳ Ｐゴシック" charset="-128"/>
              <a:cs typeface="ＭＳ Ｐゴシック" charset="-128"/>
            </a:endParaRPr>
          </a:p>
          <a:p>
            <a:r>
              <a:rPr lang="en-US" sz="2100" b="1" i="1" kern="1200" dirty="0" err="1" smtClean="0">
                <a:solidFill>
                  <a:schemeClr val="tx1"/>
                </a:solidFill>
                <a:latin typeface="+mn-lt"/>
                <a:ea typeface="ＭＳ Ｐゴシック" charset="-128"/>
                <a:cs typeface="ＭＳ Ｐゴシック" charset="-128"/>
              </a:rPr>
              <a:t>DepthPriority</a:t>
            </a:r>
            <a:endParaRPr lang="en-US" sz="2100"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Property that allows you to specify a display priority to the graphics. This is used in the cases where entities are coincident. The entities with the higher priority will render on top of lower priority entities.</a:t>
            </a:r>
          </a:p>
          <a:p>
            <a:endParaRPr lang="en-US" sz="2100" kern="1200" dirty="0" smtClean="0">
              <a:solidFill>
                <a:schemeClr val="tx1"/>
              </a:solidFill>
              <a:latin typeface="+mn-lt"/>
              <a:ea typeface="ＭＳ Ｐゴシック" charset="-128"/>
              <a:cs typeface="ＭＳ Ｐゴシック" charset="-128"/>
            </a:endParaRPr>
          </a:p>
          <a:p>
            <a:r>
              <a:rPr lang="en-US" sz="2100" b="1" i="1" kern="1200" dirty="0" err="1" smtClean="0">
                <a:solidFill>
                  <a:schemeClr val="tx1"/>
                </a:solidFill>
                <a:latin typeface="+mn-lt"/>
                <a:ea typeface="ＭＳ Ｐゴシック" charset="-128"/>
                <a:cs typeface="ＭＳ Ｐゴシック" charset="-128"/>
              </a:rPr>
              <a:t>SetViewSpaceAnchor</a:t>
            </a:r>
            <a:endParaRPr lang="en-US" sz="2100" kern="1200" dirty="0" smtClean="0">
              <a:solidFill>
                <a:schemeClr val="tx1"/>
              </a:solidFill>
              <a:latin typeface="+mn-lt"/>
              <a:ea typeface="ＭＳ Ｐゴシック" charset="-128"/>
              <a:cs typeface="ＭＳ Ｐゴシック" charset="-128"/>
            </a:endParaRPr>
          </a:p>
          <a:p>
            <a:r>
              <a:rPr lang="en-US" sz="2100" b="1" kern="1200" dirty="0" smtClean="0">
                <a:solidFill>
                  <a:schemeClr val="tx1"/>
                </a:solidFill>
                <a:latin typeface="+mn-lt"/>
                <a:ea typeface="ＭＳ Ｐゴシック" charset="-128"/>
                <a:cs typeface="ＭＳ Ｐゴシック" charset="-128"/>
              </a:rPr>
              <a:t>    </a:t>
            </a:r>
            <a:r>
              <a:rPr lang="en-US" sz="2100" kern="1200" dirty="0" smtClean="0">
                <a:solidFill>
                  <a:schemeClr val="tx1"/>
                </a:solidFill>
                <a:latin typeface="+mn-lt"/>
                <a:ea typeface="ＭＳ Ｐゴシック" charset="-128"/>
                <a:cs typeface="ＭＳ Ｐゴシック" charset="-128"/>
              </a:rPr>
              <a:t>This will anchor the primitive in view space so that the graphics will display in one fixed position, no matter how the view changes.</a:t>
            </a:r>
          </a:p>
          <a:p>
            <a:endParaRPr lang="en-US" sz="2100" kern="1200" dirty="0" smtClean="0">
              <a:solidFill>
                <a:schemeClr val="tx1"/>
              </a:solidFill>
              <a:latin typeface="+mn-lt"/>
              <a:ea typeface="ＭＳ Ｐゴシック" charset="-128"/>
              <a:cs typeface="ＭＳ Ｐゴシック" charset="-128"/>
            </a:endParaRPr>
          </a:p>
          <a:p>
            <a:r>
              <a:rPr lang="en-US" b="1" i="1" dirty="0" err="1" smtClean="0"/>
              <a:t>SetTransformBehavior</a:t>
            </a:r>
            <a:endParaRPr lang="en-US" b="1" i="1" dirty="0" smtClean="0"/>
          </a:p>
          <a:p>
            <a:r>
              <a:rPr lang="fr-CH" b="1" i="1" baseline="0" dirty="0" smtClean="0"/>
              <a:t>    </a:t>
            </a:r>
            <a:r>
              <a:rPr lang="en-US" dirty="0" smtClean="0"/>
              <a:t>Graphic objects have two special transform behaviors: front facing and pixel scaling. A front facing object does not rotate as the view is rotated but maintains the same orientation on the screen. It is positioned at a specified location within model and its position on the screen will change as the view is zoomed in and out and scrolled, but its orientation will not change. </a:t>
            </a:r>
          </a:p>
          <a:p>
            <a:r>
              <a:rPr lang="en-US" dirty="0" smtClean="0"/>
              <a:t>A graphic object that has pixel scaling behavior maintains the same size relative to the screen. As the user zooms in and out the graphic objects visible size on the screen will remain the same. </a:t>
            </a:r>
          </a:p>
          <a:p>
            <a:endParaRPr lang="en-US" b="1" i="1" dirty="0" smtClean="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none" dirty="0" smtClean="0"/>
              <a:t>If a </a:t>
            </a:r>
            <a:r>
              <a:rPr lang="en-US" sz="1200" u="none" dirty="0" err="1" smtClean="0"/>
              <a:t>FaceCollection</a:t>
            </a:r>
            <a:r>
              <a:rPr lang="en-US" sz="1200" u="none" dirty="0" smtClean="0"/>
              <a:t> is provided, all the Face objects in the collection must belong to the same </a:t>
            </a:r>
            <a:r>
              <a:rPr lang="en-US" sz="1200" u="none" dirty="0" err="1" smtClean="0"/>
              <a:t>SurfaceBody</a:t>
            </a:r>
            <a:r>
              <a:rPr lang="en-US" sz="1200" u="none" dirty="0" smtClean="0"/>
              <a:t>, else an error will occur.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{Code DEMO: </a:t>
            </a:r>
            <a:r>
              <a:rPr lang="en-US" sz="2100" dirty="0" err="1" smtClean="0"/>
              <a:t>IndexSetDemo</a:t>
            </a:r>
            <a:r>
              <a:rPr lang="fr-CH" b="1"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fr-CH"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Index Set</a:t>
            </a:r>
            <a:r>
              <a:rPr lang="fr-CH" b="1"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Point Graphics</a:t>
            </a:r>
            <a:r>
              <a:rPr lang="fr-CH" b="1"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Text Graphics</a:t>
            </a:r>
            <a:r>
              <a:rPr lang="fr-CH" b="1"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Triangle Strip Graphics</a:t>
            </a:r>
            <a:r>
              <a:rPr lang="fr-CH" b="1" dirty="0" smtClean="0"/>
              <a:t>]</a:t>
            </a: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Surface Graphics</a:t>
            </a:r>
            <a:r>
              <a:rPr lang="fr-CH" b="1"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smtClean="0">
                <a:solidFill>
                  <a:schemeClr val="tx1"/>
                </a:solidFill>
                <a:latin typeface="+mn-lt"/>
                <a:ea typeface="ＭＳ Ｐゴシック" charset="-128"/>
                <a:cs typeface="ＭＳ Ｐゴシック" charset="-128"/>
              </a:rPr>
              <a:t>Curve Graphics</a:t>
            </a:r>
            <a:r>
              <a:rPr lang="fr-CH" b="1" dirty="0" smtClean="0"/>
              <a:t>]</a:t>
            </a:r>
            <a:r>
              <a:rPr lang="fr-CH" dirty="0" smtClean="0"/>
              <a:t> (Section Manager </a:t>
            </a:r>
            <a:r>
              <a:rPr lang="fr-CH" dirty="0" err="1" smtClean="0"/>
              <a:t>Graphics</a:t>
            </a:r>
            <a:r>
              <a:rPr lang="fr-CH" dirty="0" smtClean="0"/>
              <a:t>)</a:t>
            </a:r>
            <a:endParaRPr lang="en-US" dirty="0" smtClean="0"/>
          </a:p>
          <a:p>
            <a:endParaRPr lang="fr-CH" dirty="0" smtClean="0"/>
          </a:p>
          <a:p>
            <a:pPr marL="0" marR="0" indent="0" algn="l" defTabSz="1933575" rtl="0" eaLnBrk="0" fontAlgn="base" latinLnBrk="0" hangingPunct="0">
              <a:lnSpc>
                <a:spcPct val="100000"/>
              </a:lnSpc>
              <a:spcBef>
                <a:spcPct val="30000"/>
              </a:spcBef>
              <a:spcAft>
                <a:spcPct val="0"/>
              </a:spcAft>
              <a:buClrTx/>
              <a:buSzTx/>
              <a:buFontTx/>
              <a:buNone/>
              <a:tabLst/>
              <a:defRPr/>
            </a:pPr>
            <a:r>
              <a:rPr lang="fr-CH" b="1" dirty="0" smtClean="0"/>
              <a:t>[DEMO: </a:t>
            </a:r>
            <a:r>
              <a:rPr lang="en-US" sz="2100" kern="1200" dirty="0" err="1" smtClean="0">
                <a:solidFill>
                  <a:schemeClr val="tx1"/>
                </a:solidFill>
                <a:latin typeface="+mn-lt"/>
                <a:ea typeface="ＭＳ Ｐゴシック" charset="-128"/>
                <a:cs typeface="ＭＳ Ｐゴシック" charset="-128"/>
              </a:rPr>
              <a:t>ComponentGraphics</a:t>
            </a:r>
            <a:r>
              <a:rPr lang="en-US" sz="2100" kern="1200" dirty="0" smtClean="0">
                <a:solidFill>
                  <a:schemeClr val="tx1"/>
                </a:solidFill>
                <a:latin typeface="+mn-lt"/>
                <a:ea typeface="ＭＳ Ｐゴシック" charset="-128"/>
                <a:cs typeface="ＭＳ Ｐゴシック" charset="-128"/>
              </a:rPr>
              <a:t> Interaction</a:t>
            </a:r>
            <a:r>
              <a:rPr lang="fr-CH" b="1" dirty="0" smtClean="0"/>
              <a:t>]</a:t>
            </a:r>
            <a:r>
              <a:rPr lang="fr-CH" dirty="0" smtClean="0"/>
              <a:t> (Section Interaction </a:t>
            </a:r>
            <a:r>
              <a:rPr lang="fr-CH" dirty="0" err="1" smtClean="0"/>
              <a:t>Graphics</a:t>
            </a:r>
            <a:r>
              <a:rPr lang="fr-CH" dirty="0" smtClean="0"/>
              <a:t>)</a:t>
            </a:r>
          </a:p>
          <a:p>
            <a:pPr marL="0" marR="0" indent="0" algn="l" defTabSz="1933575"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kern="1200" dirty="0" smtClean="0">
                <a:solidFill>
                  <a:schemeClr val="tx1"/>
                </a:solidFill>
                <a:latin typeface="+mn-lt"/>
                <a:ea typeface="ＭＳ Ｐゴシック" charset="-128"/>
                <a:cs typeface="ＭＳ Ｐゴシック" charset="-128"/>
              </a:rPr>
              <a:t>  The interaction graphics can be </a:t>
            </a:r>
            <a:r>
              <a:rPr lang="en-US" sz="2100" i="1" kern="1200" dirty="0" smtClean="0">
                <a:solidFill>
                  <a:schemeClr val="tx1"/>
                </a:solidFill>
                <a:latin typeface="+mn-lt"/>
                <a:ea typeface="ＭＳ Ｐゴシック" charset="-128"/>
                <a:cs typeface="ＭＳ Ｐゴシック" charset="-128"/>
              </a:rPr>
              <a:t>Preview</a:t>
            </a:r>
            <a:r>
              <a:rPr lang="en-US" sz="2100" kern="1200" dirty="0" smtClean="0">
                <a:solidFill>
                  <a:schemeClr val="tx1"/>
                </a:solidFill>
                <a:latin typeface="+mn-lt"/>
                <a:ea typeface="ＭＳ Ｐゴシック" charset="-128"/>
                <a:cs typeface="ＭＳ Ｐゴシック" charset="-128"/>
              </a:rPr>
              <a:t> or </a:t>
            </a:r>
            <a:r>
              <a:rPr lang="en-US" sz="2100" i="1" kern="1200" dirty="0" smtClean="0">
                <a:solidFill>
                  <a:schemeClr val="tx1"/>
                </a:solidFill>
                <a:latin typeface="+mn-lt"/>
                <a:ea typeface="ＭＳ Ｐゴシック" charset="-128"/>
                <a:cs typeface="ＭＳ Ｐゴシック" charset="-128"/>
              </a:rPr>
              <a:t>Overlay</a:t>
            </a:r>
            <a:r>
              <a:rPr lang="en-US" sz="2100" kern="1200" dirty="0" smtClean="0">
                <a:solidFill>
                  <a:schemeClr val="tx1"/>
                </a:solidFill>
                <a:latin typeface="+mn-lt"/>
                <a:ea typeface="ＭＳ Ｐゴシック" charset="-128"/>
                <a:cs typeface="ＭＳ Ｐゴシック" charset="-128"/>
              </a:rPr>
              <a:t>. Preview graphics are equivalent to regular Client Graphics, but when an </a:t>
            </a:r>
            <a:r>
              <a:rPr lang="en-US" sz="2100" i="1" kern="1200" dirty="0" err="1" smtClean="0">
                <a:solidFill>
                  <a:schemeClr val="tx1"/>
                </a:solidFill>
                <a:latin typeface="+mn-lt"/>
                <a:ea typeface="ＭＳ Ｐゴシック" charset="-128"/>
                <a:cs typeface="ＭＳ Ｐゴシック" charset="-128"/>
              </a:rPr>
              <a:t>InteractionEvents</a:t>
            </a:r>
            <a:r>
              <a:rPr lang="en-US" sz="2100" kern="1200" dirty="0" smtClean="0">
                <a:solidFill>
                  <a:schemeClr val="tx1"/>
                </a:solidFill>
                <a:latin typeface="+mn-lt"/>
                <a:ea typeface="ＭＳ Ｐゴシック" charset="-128"/>
                <a:cs typeface="ＭＳ Ｐゴシック" charset="-128"/>
              </a:rPr>
              <a:t> is running. </a:t>
            </a:r>
            <a:r>
              <a:rPr lang="en-US" sz="2100" i="1" kern="1200" dirty="0" smtClean="0">
                <a:solidFill>
                  <a:schemeClr val="tx1"/>
                </a:solidFill>
                <a:latin typeface="+mn-lt"/>
                <a:ea typeface="ＭＳ Ｐゴシック" charset="-128"/>
                <a:cs typeface="ＭＳ Ｐゴシック" charset="-128"/>
              </a:rPr>
              <a:t>Overlay</a:t>
            </a:r>
            <a:r>
              <a:rPr lang="en-US" sz="2100" kern="1200" dirty="0" smtClean="0">
                <a:solidFill>
                  <a:schemeClr val="tx1"/>
                </a:solidFill>
                <a:latin typeface="+mn-lt"/>
                <a:ea typeface="ＭＳ Ｐゴシック" charset="-128"/>
                <a:cs typeface="ＭＳ Ｐゴシック" charset="-128"/>
              </a:rPr>
              <a:t> graphics are drawn independently, in a single view (window), and then merged with the last full redraw of the scene by drawing the graphics in a special "overlay" plane. It doesn't mean that the graphics are always drawn on top. You can position them anywhere you want and you can toggle the "burn through" option. </a:t>
            </a:r>
          </a:p>
          <a:p>
            <a:endParaRPr lang="en-US" sz="2100"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a:t>
            </a:r>
            <a:r>
              <a:rPr lang="en-US" sz="2100" i="1" kern="1200" dirty="0" smtClean="0">
                <a:solidFill>
                  <a:schemeClr val="tx1"/>
                </a:solidFill>
                <a:latin typeface="+mn-lt"/>
                <a:ea typeface="ＭＳ Ｐゴシック" charset="-128"/>
                <a:cs typeface="ＭＳ Ｐゴシック" charset="-128"/>
              </a:rPr>
              <a:t>Overlay</a:t>
            </a:r>
            <a:r>
              <a:rPr lang="en-US" sz="2100" kern="1200" dirty="0" smtClean="0">
                <a:solidFill>
                  <a:schemeClr val="tx1"/>
                </a:solidFill>
                <a:latin typeface="+mn-lt"/>
                <a:ea typeface="ＭＳ Ｐゴシック" charset="-128"/>
                <a:cs typeface="ＭＳ Ｐゴシック" charset="-128"/>
              </a:rPr>
              <a:t> graphics can be much faster than </a:t>
            </a:r>
            <a:r>
              <a:rPr lang="en-US" sz="2100" i="1" kern="1200" dirty="0" smtClean="0">
                <a:solidFill>
                  <a:schemeClr val="tx1"/>
                </a:solidFill>
                <a:latin typeface="+mn-lt"/>
                <a:ea typeface="ＭＳ Ｐゴシック" charset="-128"/>
                <a:cs typeface="ＭＳ Ｐゴシック" charset="-128"/>
              </a:rPr>
              <a:t>Preview</a:t>
            </a:r>
            <a:r>
              <a:rPr lang="en-US" sz="2100" kern="1200" dirty="0" smtClean="0">
                <a:solidFill>
                  <a:schemeClr val="tx1"/>
                </a:solidFill>
                <a:latin typeface="+mn-lt"/>
                <a:ea typeface="ＭＳ Ｐゴシック" charset="-128"/>
                <a:cs typeface="ＭＳ Ｐゴシック" charset="-128"/>
              </a:rPr>
              <a:t> graphics in case the view is stationary and you need to draw some temporary graphics. For example, Inventor uses overlay graphics in the sketch commands to do rubber banding to show the possible results. The rest of the view is typically stationary with the dynamic preview being the only graphics changed. The reason this is faster is that Inventor calculates the entire view and caches it along with the z-buffer. When you draw overlay graphics the cached scene is copied and the overlay graphics are applied. Only the overlay graphics are being recalculated. For preview graphics, the client graphics created are added to the standard scene and are rendered with all of the other Inventor graphics. Modifying the graphics causes the entire scene to re-rendered. Because of how overlay graphics are done internally, they are not selectable. If selection is desired then you need to create preview graphics.</a:t>
            </a:r>
          </a:p>
          <a:p>
            <a:endParaRPr lang="fr-CH" dirty="0" smtClean="0"/>
          </a:p>
          <a:p>
            <a:endParaRPr lang="fr-CH" dirty="0" smtClean="0"/>
          </a:p>
          <a:p>
            <a:r>
              <a:rPr lang="en-US" sz="2100" b="1" kern="1200" dirty="0" smtClean="0">
                <a:solidFill>
                  <a:schemeClr val="tx1"/>
                </a:solidFill>
                <a:latin typeface="+mn-lt"/>
                <a:ea typeface="ＭＳ Ｐゴシック" charset="-128"/>
                <a:cs typeface="ＭＳ Ｐゴシック" charset="-128"/>
              </a:rPr>
              <a:t>[DEMO:</a:t>
            </a:r>
            <a:r>
              <a:rPr lang="en-US" sz="2100" b="1" kern="1200" baseline="0" dirty="0" smtClean="0">
                <a:solidFill>
                  <a:schemeClr val="tx1"/>
                </a:solidFill>
                <a:latin typeface="+mn-lt"/>
                <a:ea typeface="ＭＳ Ｐゴシック" charset="-128"/>
                <a:cs typeface="ＭＳ Ｐゴシック" charset="-128"/>
              </a:rPr>
              <a:t> </a:t>
            </a:r>
            <a:r>
              <a:rPr lang="en-US" sz="2100" kern="1200" dirty="0" err="1" smtClean="0">
                <a:solidFill>
                  <a:schemeClr val="tx1"/>
                </a:solidFill>
                <a:latin typeface="+mn-lt"/>
                <a:ea typeface="ＭＳ Ｐゴシック" charset="-128"/>
                <a:cs typeface="ＭＳ Ｐゴシック" charset="-128"/>
              </a:rPr>
              <a:t>CircleJig</a:t>
            </a:r>
            <a:r>
              <a:rPr lang="en-US" sz="2100" kern="1200" dirty="0" smtClean="0">
                <a:solidFill>
                  <a:schemeClr val="tx1"/>
                </a:solidFill>
                <a:latin typeface="+mn-lt"/>
                <a:ea typeface="ＭＳ Ｐゴシック" charset="-128"/>
                <a:cs typeface="ＭＳ Ｐゴシック" charset="-128"/>
              </a:rPr>
              <a:t> Interaction</a:t>
            </a:r>
            <a:r>
              <a:rPr lang="en-US" sz="2100" b="1" kern="1200" dirty="0" smtClean="0">
                <a:solidFill>
                  <a:schemeClr val="tx1"/>
                </a:solidFill>
                <a:latin typeface="+mn-lt"/>
                <a:ea typeface="ＭＳ Ｐゴシック" charset="-128"/>
                <a:cs typeface="ＭＳ Ｐゴシック" charset="-128"/>
              </a:rPr>
              <a:t>]</a:t>
            </a:r>
            <a:endParaRPr lang="en-US" b="1"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b="1" kern="1200" dirty="0" smtClean="0">
                <a:solidFill>
                  <a:schemeClr val="tx1"/>
                </a:solidFill>
                <a:latin typeface="+mn-lt"/>
                <a:ea typeface="ＭＳ Ｐゴシック" charset="-128"/>
                <a:cs typeface="ＭＳ Ｐゴシック" charset="-128"/>
              </a:rPr>
              <a:t>[DEMO:</a:t>
            </a:r>
            <a:r>
              <a:rPr lang="en-US" sz="2100" b="1" kern="1200" baseline="0" dirty="0" smtClean="0">
                <a:solidFill>
                  <a:schemeClr val="tx1"/>
                </a:solidFill>
                <a:latin typeface="+mn-lt"/>
                <a:ea typeface="ＭＳ Ｐゴシック" charset="-128"/>
                <a:cs typeface="ＭＳ Ｐゴシック" charset="-128"/>
              </a:rPr>
              <a:t> </a:t>
            </a:r>
            <a:r>
              <a:rPr lang="en-US" sz="2100" b="0" kern="1200" baseline="0" dirty="0" err="1" smtClean="0">
                <a:solidFill>
                  <a:schemeClr val="tx1"/>
                </a:solidFill>
                <a:latin typeface="+mn-lt"/>
                <a:ea typeface="ＭＳ Ｐゴシック" charset="-128"/>
                <a:cs typeface="ＭＳ Ｐゴシック" charset="-128"/>
              </a:rPr>
              <a:t>VB.Net</a:t>
            </a:r>
            <a:r>
              <a:rPr lang="en-US" sz="2100" b="0" kern="1200" baseline="0" dirty="0" smtClean="0">
                <a:solidFill>
                  <a:schemeClr val="tx1"/>
                </a:solidFill>
                <a:latin typeface="+mn-lt"/>
                <a:ea typeface="ＭＳ Ｐゴシック" charset="-128"/>
                <a:cs typeface="ＭＳ Ｐゴシック" charset="-128"/>
              </a:rPr>
              <a:t> Sample</a:t>
            </a:r>
            <a:r>
              <a:rPr lang="en-US" sz="2100" b="1" kern="1200" baseline="0" dirty="0" smtClean="0">
                <a:solidFill>
                  <a:schemeClr val="tx1"/>
                </a:solidFill>
                <a:latin typeface="+mn-lt"/>
                <a:ea typeface="ＭＳ Ｐゴシック" charset="-128"/>
                <a:cs typeface="ＭＳ Ｐゴシック" charset="-128"/>
              </a:rPr>
              <a:t>]</a:t>
            </a:r>
            <a:endParaRPr lang="en-US"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it is possible to specify that they be front facing. So that as the viewpoint changes, the graphics location appears to change too but its planar appearance does not - important for text to remain readable.</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b="1" kern="1200" dirty="0" smtClean="0">
                <a:solidFill>
                  <a:schemeClr val="tx1"/>
                </a:solidFill>
                <a:latin typeface="+mn-lt"/>
                <a:ea typeface="ＭＳ Ｐゴシック" charset="-128"/>
                <a:cs typeface="ＭＳ Ｐゴシック" charset="-128"/>
              </a:rPr>
              <a:t>[DEMO:</a:t>
            </a:r>
            <a:r>
              <a:rPr lang="en-US" sz="2100" b="1" kern="1200" baseline="0" dirty="0" smtClean="0">
                <a:solidFill>
                  <a:schemeClr val="tx1"/>
                </a:solidFill>
                <a:latin typeface="+mn-lt"/>
                <a:ea typeface="ＭＳ Ｐゴシック" charset="-128"/>
                <a:cs typeface="ＭＳ Ｐゴシック" charset="-128"/>
              </a:rPr>
              <a:t> </a:t>
            </a:r>
            <a:r>
              <a:rPr lang="en-US" sz="2100" kern="1200" dirty="0" err="1" smtClean="0">
                <a:solidFill>
                  <a:schemeClr val="tx1"/>
                </a:solidFill>
                <a:latin typeface="+mn-lt"/>
                <a:ea typeface="ＭＳ Ｐゴシック" charset="-128"/>
                <a:cs typeface="ＭＳ Ｐゴシック" charset="-128"/>
              </a:rPr>
              <a:t>ClientFeature</a:t>
            </a:r>
            <a:r>
              <a:rPr lang="en-US" sz="2100" kern="1200" dirty="0" smtClean="0">
                <a:solidFill>
                  <a:schemeClr val="tx1"/>
                </a:solidFill>
                <a:latin typeface="+mn-lt"/>
                <a:ea typeface="ＭＳ Ｐゴシック" charset="-128"/>
                <a:cs typeface="ＭＳ Ｐゴシック" charset="-128"/>
              </a:rPr>
              <a:t> Graphics</a:t>
            </a:r>
            <a:r>
              <a:rPr lang="en-US" sz="2100" b="1" kern="1200" dirty="0" smtClean="0">
                <a:solidFill>
                  <a:schemeClr val="tx1"/>
                </a:solidFill>
                <a:latin typeface="+mn-lt"/>
                <a:ea typeface="ＭＳ Ｐゴシック" charset="-128"/>
                <a:cs typeface="ＭＳ Ｐゴシック" charset="-128"/>
              </a:rPr>
              <a:t>]</a:t>
            </a:r>
            <a:endParaRPr lang="en-US" sz="2100" b="1" kern="1200" baseline="0" dirty="0" smtClean="0">
              <a:solidFill>
                <a:schemeClr val="tx1"/>
              </a:solidFill>
              <a:latin typeface="+mn-lt"/>
              <a:ea typeface="ＭＳ Ｐゴシック" charset="-128"/>
              <a:cs typeface="ＭＳ Ｐゴシック" charset="-128"/>
            </a:endParaRPr>
          </a:p>
          <a:p>
            <a:endParaRPr lang="fr-CH" sz="2100" b="1" kern="1200" baseline="0" dirty="0" smtClean="0">
              <a:solidFill>
                <a:schemeClr val="tx1"/>
              </a:solidFill>
              <a:latin typeface="+mn-lt"/>
              <a:ea typeface="ＭＳ Ｐゴシック" charset="-128"/>
            </a:endParaRPr>
          </a:p>
          <a:p>
            <a:r>
              <a:rPr lang="en-US" sz="2100" b="1" kern="1200" dirty="0" smtClean="0">
                <a:solidFill>
                  <a:schemeClr val="tx1"/>
                </a:solidFill>
                <a:latin typeface="+mn-lt"/>
                <a:ea typeface="ＭＳ Ｐゴシック" charset="-128"/>
                <a:cs typeface="ＭＳ Ｐゴシック" charset="-128"/>
              </a:rPr>
              <a:t>[DEMO:</a:t>
            </a:r>
            <a:r>
              <a:rPr lang="en-US" sz="2100" b="1" kern="1200" baseline="0" dirty="0" smtClean="0">
                <a:solidFill>
                  <a:schemeClr val="tx1"/>
                </a:solidFill>
                <a:latin typeface="+mn-lt"/>
                <a:ea typeface="ＭＳ Ｐゴシック" charset="-128"/>
                <a:cs typeface="ＭＳ Ｐゴシック" charset="-128"/>
              </a:rPr>
              <a:t> </a:t>
            </a:r>
            <a:r>
              <a:rPr lang="en-US" sz="2100" kern="1200" dirty="0" smtClean="0">
                <a:solidFill>
                  <a:schemeClr val="tx1"/>
                </a:solidFill>
                <a:latin typeface="+mn-lt"/>
                <a:ea typeface="ＭＳ Ｐゴシック" charset="-128"/>
                <a:cs typeface="ＭＳ Ｐゴシック" charset="-128"/>
              </a:rPr>
              <a:t>Dimension Graphics</a:t>
            </a:r>
            <a:r>
              <a:rPr lang="en-US" sz="2100" b="1" kern="1200" baseline="0" dirty="0" smtClean="0">
                <a:solidFill>
                  <a:schemeClr val="tx1"/>
                </a:solidFill>
                <a:latin typeface="+mn-lt"/>
                <a:ea typeface="ＭＳ Ｐゴシック" charset="-128"/>
                <a:cs typeface="ＭＳ Ｐゴシック" charset="-128"/>
              </a:rPr>
              <a:t>]</a:t>
            </a:r>
            <a:endParaRPr lang="en-US"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CH" b="1" dirty="0" smtClean="0"/>
              <a:t>[DEMO: </a:t>
            </a:r>
            <a:r>
              <a:rPr lang="en-US" sz="2100" kern="1200" dirty="0" smtClean="0">
                <a:solidFill>
                  <a:schemeClr val="tx1"/>
                </a:solidFill>
                <a:latin typeface="+mn-lt"/>
                <a:ea typeface="ＭＳ Ｐゴシック" charset="-128"/>
                <a:cs typeface="ＭＳ Ｐゴシック" charset="-128"/>
              </a:rPr>
              <a:t>Dynamic Simulation Graphics</a:t>
            </a:r>
            <a:r>
              <a:rPr lang="fr-CH" b="1" dirty="0" smtClean="0"/>
              <a:t>]</a:t>
            </a:r>
            <a:endParaRPr lang="en-US" b="1"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a:t>
            </a:r>
            <a:r>
              <a:rPr lang="en-US" b="1" baseline="0" dirty="0" smtClean="0"/>
              <a:t> </a:t>
            </a:r>
            <a:r>
              <a:rPr lang="en-US" b="1" baseline="0" dirty="0" err="1" smtClean="0"/>
              <a:t>NonTransactingGraphics</a:t>
            </a:r>
            <a:endParaRPr lang="en-US" b="1" baseline="0" dirty="0" smtClean="0"/>
          </a:p>
          <a:p>
            <a:endParaRPr lang="en-US" baseline="0" dirty="0" smtClean="0"/>
          </a:p>
          <a:p>
            <a:r>
              <a:rPr lang="en-US" baseline="0" dirty="0" smtClean="0"/>
              <a:t>Change the value of the </a:t>
            </a:r>
            <a:r>
              <a:rPr lang="en-US" baseline="0" dirty="0" err="1" smtClean="0"/>
              <a:t>createAsTransacting</a:t>
            </a:r>
            <a:r>
              <a:rPr lang="en-US" baseline="0" dirty="0" smtClean="0"/>
              <a:t> variable to have it create transacting client graphics.</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The</a:t>
            </a:r>
            <a:r>
              <a:rPr lang="en-US" baseline="0" dirty="0" smtClean="0"/>
              <a:t> display name of a node is used when the user is selecting and uses the “Select Other” functionality.  This name is what’s displayed in the list of selectable entities.</a:t>
            </a:r>
          </a:p>
          <a:p>
            <a:pPr marL="285750" indent="-285750">
              <a:buFont typeface="Arial" pitchFamily="34" charset="0"/>
              <a:buChar char="•"/>
            </a:pPr>
            <a:r>
              <a:rPr lang="en-US" baseline="0" dirty="0" smtClean="0"/>
              <a:t>In previous versions of Inventor, the client graphics object that was selectable was the graphics node.  This was fairly heavy in some cases where many selectable objects needed to be created.  This new functionality allows graphic primitives to be selected.  These are the various line, triangle, and point graphics, and also the B-Rep components that make up a </a:t>
            </a:r>
            <a:r>
              <a:rPr lang="en-US" baseline="0" dirty="0" err="1" smtClean="0"/>
              <a:t>SurfaceGraphics</a:t>
            </a:r>
            <a:r>
              <a:rPr lang="en-US" baseline="0" dirty="0" smtClean="0"/>
              <a:t> instance.</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dirty="0"/>
          </a:p>
        </p:txBody>
      </p:sp>
    </p:spTree>
    <p:extLst>
      <p:ext uri="{BB962C8B-B14F-4D97-AF65-F5344CB8AC3E}">
        <p14:creationId xmlns:p14="http://schemas.microsoft.com/office/powerpoint/2010/main" xmlns="" val="1784471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b="1" kern="1200" dirty="0" smtClean="0">
                <a:solidFill>
                  <a:schemeClr val="tx1"/>
                </a:solidFill>
                <a:latin typeface="+mn-lt"/>
                <a:ea typeface="ＭＳ Ｐゴシック" charset="-128"/>
                <a:cs typeface="ＭＳ Ｐゴシック" charset="-128"/>
              </a:rPr>
              <a:t>Slicing</a:t>
            </a:r>
          </a:p>
          <a:p>
            <a:r>
              <a:rPr lang="en-US" sz="2100" b="0" i="0" kern="1200" dirty="0" smtClean="0">
                <a:solidFill>
                  <a:schemeClr val="tx1"/>
                </a:solidFill>
                <a:latin typeface="+mn-lt"/>
                <a:ea typeface="ＭＳ Ｐゴシック" charset="-128"/>
                <a:cs typeface="ＭＳ Ｐゴシック" charset="-128"/>
              </a:rPr>
              <a:t>    The </a:t>
            </a:r>
            <a:r>
              <a:rPr lang="en-US" sz="2100" b="0" i="1" kern="1200" dirty="0" err="1" smtClean="0">
                <a:solidFill>
                  <a:schemeClr val="tx1"/>
                </a:solidFill>
                <a:latin typeface="+mn-lt"/>
                <a:ea typeface="ＭＳ Ｐゴシック" charset="-128"/>
                <a:cs typeface="ＭＳ Ｐゴシック" charset="-128"/>
              </a:rPr>
              <a:t>GraphicsNode.SliceGraphics</a:t>
            </a:r>
            <a:r>
              <a:rPr lang="en-US" sz="2100" b="0" i="0" kern="1200" dirty="0" smtClean="0">
                <a:solidFill>
                  <a:schemeClr val="tx1"/>
                </a:solidFill>
                <a:latin typeface="+mn-lt"/>
                <a:ea typeface="ＭＳ Ｐゴシック" charset="-128"/>
                <a:cs typeface="ＭＳ Ｐゴシック" charset="-128"/>
              </a:rPr>
              <a:t> method offers the possibility to slice all the primitives owned by a node based on the input planes and optionally cap the sliced end, see picture below.</a:t>
            </a:r>
            <a:endParaRPr lang="en-US" sz="2100" b="1" i="1" kern="1200" dirty="0" smtClean="0">
              <a:solidFill>
                <a:schemeClr val="tx1"/>
              </a:solidFill>
              <a:latin typeface="+mn-lt"/>
              <a:ea typeface="ＭＳ Ｐゴシック" charset="-128"/>
              <a:cs typeface="ＭＳ Ｐゴシック" charset="-128"/>
            </a:endParaRPr>
          </a:p>
          <a:p>
            <a:r>
              <a:rPr lang="en-US" sz="2100" kern="1200" dirty="0" smtClean="0">
                <a:solidFill>
                  <a:schemeClr val="tx1"/>
                </a:solidFill>
                <a:latin typeface="+mn-lt"/>
                <a:ea typeface="ＭＳ Ｐゴシック" charset="-128"/>
                <a:cs typeface="ＭＳ Ｐゴシック" charset="-128"/>
              </a:rPr>
              <a:t> </a:t>
            </a:r>
          </a:p>
          <a:p>
            <a:r>
              <a:rPr lang="en-US" sz="2100" b="1" kern="1200" dirty="0" smtClean="0">
                <a:solidFill>
                  <a:schemeClr val="tx1"/>
                </a:solidFill>
                <a:latin typeface="+mn-lt"/>
                <a:ea typeface="ＭＳ Ｐゴシック" charset="-128"/>
                <a:cs typeface="ＭＳ Ｐゴシック" charset="-128"/>
              </a:rPr>
              <a:t>Texture mapping</a:t>
            </a:r>
          </a:p>
          <a:p>
            <a:r>
              <a:rPr lang="en-US" sz="2100" kern="1200" dirty="0" smtClean="0">
                <a:solidFill>
                  <a:schemeClr val="tx1"/>
                </a:solidFill>
                <a:latin typeface="+mn-lt"/>
                <a:ea typeface="ＭＳ Ｐゴシック" charset="-128"/>
                <a:cs typeface="ＭＳ Ｐゴシック" charset="-128"/>
              </a:rPr>
              <a:t> </a:t>
            </a:r>
          </a:p>
          <a:p>
            <a:r>
              <a:rPr lang="en-US" sz="2100" kern="1200" dirty="0" smtClean="0">
                <a:solidFill>
                  <a:schemeClr val="tx1"/>
                </a:solidFill>
                <a:latin typeface="+mn-lt"/>
                <a:ea typeface="ＭＳ Ｐゴシック" charset="-128"/>
                <a:cs typeface="ＭＳ Ｐゴシック" charset="-128"/>
              </a:rPr>
              <a:t>    Texture mapping provides the ability to accurately define color mapping to the model. The </a:t>
            </a:r>
            <a:r>
              <a:rPr lang="en-US" sz="2100" i="1" kern="1200" dirty="0" err="1" smtClean="0">
                <a:solidFill>
                  <a:schemeClr val="tx1"/>
                </a:solidFill>
                <a:latin typeface="+mn-lt"/>
                <a:ea typeface="ＭＳ Ｐゴシック" charset="-128"/>
                <a:cs typeface="ＭＳ Ｐゴシック" charset="-128"/>
              </a:rPr>
              <a:t>GraphicsColorMapper</a:t>
            </a:r>
            <a:r>
              <a:rPr lang="en-US" sz="2100" kern="1200" dirty="0" smtClean="0">
                <a:solidFill>
                  <a:schemeClr val="tx1"/>
                </a:solidFill>
                <a:latin typeface="+mn-lt"/>
                <a:ea typeface="ＭＳ Ｐゴシック" charset="-128"/>
                <a:cs typeface="ＭＳ Ｐゴシック" charset="-128"/>
              </a:rPr>
              <a:t> object maps scalar values to colors. Use methods provided on the object to define the scalar values and colors. The same object can be used to define the mapping for multiple graphics primitives using the </a:t>
            </a:r>
            <a:r>
              <a:rPr lang="en-US" sz="2100" i="1" kern="1200" dirty="0" err="1" smtClean="0">
                <a:solidFill>
                  <a:schemeClr val="tx1"/>
                </a:solidFill>
                <a:latin typeface="+mn-lt"/>
                <a:ea typeface="ＭＳ Ｐゴシック" charset="-128"/>
                <a:cs typeface="ＭＳ Ｐゴシック" charset="-128"/>
              </a:rPr>
              <a:t>ColorMapper</a:t>
            </a:r>
            <a:r>
              <a:rPr lang="en-US" sz="2100" kern="1200" dirty="0" smtClean="0">
                <a:solidFill>
                  <a:schemeClr val="tx1"/>
                </a:solidFill>
                <a:latin typeface="+mn-lt"/>
                <a:ea typeface="ＭＳ Ｐゴシック" charset="-128"/>
                <a:cs typeface="ＭＳ Ｐゴシック" charset="-128"/>
              </a:rPr>
              <a:t> property on the primitives.</a:t>
            </a:r>
          </a:p>
          <a:p>
            <a:endParaRPr lang="fr-CH" dirty="0" smtClean="0"/>
          </a:p>
          <a:p>
            <a:endParaRPr lang="fr-CH" dirty="0" smtClean="0"/>
          </a:p>
          <a:p>
            <a:r>
              <a:rPr lang="fr-CH" b="1" dirty="0" smtClean="0"/>
              <a:t>[DEMO: </a:t>
            </a:r>
            <a:r>
              <a:rPr lang="en-US" sz="2100" kern="1200" dirty="0" smtClean="0">
                <a:solidFill>
                  <a:schemeClr val="tx1"/>
                </a:solidFill>
                <a:latin typeface="+mn-lt"/>
                <a:ea typeface="ＭＳ Ｐゴシック" charset="-128"/>
                <a:cs typeface="ＭＳ Ｐゴシック" charset="-128"/>
              </a:rPr>
              <a:t>Slice Graphics Interaction</a:t>
            </a:r>
            <a:r>
              <a:rPr lang="fr-CH" b="1" dirty="0" smtClean="0"/>
              <a:t>]</a:t>
            </a:r>
            <a:endParaRPr lang="en-US" b="1" dirty="0"/>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41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Clr>
                <a:srgbClr val="118888"/>
              </a:buClr>
              <a:buFont typeface="Wingdings" pitchFamily="2" charset="2"/>
              <a:buChar char="Ø"/>
            </a:pPr>
            <a:r>
              <a:rPr lang="en-US" sz="2400" dirty="0" smtClean="0"/>
              <a:t> Insulate from the underlying graphics platform &gt; benefit in terms of  </a:t>
            </a:r>
          </a:p>
          <a:p>
            <a:pPr algn="just">
              <a:buClr>
                <a:srgbClr val="118888"/>
              </a:buClr>
            </a:pPr>
            <a:r>
              <a:rPr lang="en-US" sz="2400" dirty="0" smtClean="0"/>
              <a:t>      portability and graphic library changes</a:t>
            </a:r>
          </a:p>
          <a:p>
            <a:r>
              <a:rPr lang="fr-CH" dirty="0" smtClean="0"/>
              <a:t>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kern="1200" dirty="0" smtClean="0">
                <a:solidFill>
                  <a:schemeClr val="tx1"/>
                </a:solidFill>
                <a:latin typeface="+mn-lt"/>
                <a:ea typeface="ＭＳ Ｐゴシック" charset="-128"/>
                <a:cs typeface="ＭＳ Ｐゴシック" charset="-128"/>
              </a:rPr>
              <a:t> Client Graphics allow the developer to provide visual cues to actions being performed, and Inventor uses this feature itself in many scenarios, e.g. when the user creates an extrusion, a preview of the extruded part is displayed. While defining the extrude feature, a visual cue indicates what the final result will be.  Providing such visual cues within your own application add-in will greatly enhance the user experience felt when running your commands.</a:t>
            </a:r>
          </a:p>
          <a:p>
            <a:endParaRPr lang="fr-CH" sz="1400" kern="1200" dirty="0" smtClean="0">
              <a:solidFill>
                <a:schemeClr val="tx1"/>
              </a:solidFill>
              <a:latin typeface="+mn-lt"/>
            </a:endParaRPr>
          </a:p>
          <a:p>
            <a:r>
              <a:rPr lang="en-US" sz="2800" dirty="0" smtClean="0">
                <a:ea typeface="ＭＳ Ｐゴシック" charset="-128"/>
                <a:cs typeface="ＭＳ Ｐゴシック" charset="-128"/>
              </a:rPr>
              <a:t>Client Graphics are widely used in native Inventor commands as well as in add-in applications to:</a:t>
            </a:r>
          </a:p>
          <a:p>
            <a:endParaRPr lang="en-US" sz="2800" dirty="0" smtClean="0">
              <a:ea typeface="ＭＳ Ｐゴシック" charset="-128"/>
              <a:cs typeface="ＭＳ Ｐゴシック" charset="-128"/>
            </a:endParaRPr>
          </a:p>
          <a:p>
            <a:pPr lvl="1">
              <a:buClr>
                <a:schemeClr val="accent1"/>
              </a:buClr>
              <a:buFont typeface="Wingdings" pitchFamily="2" charset="2"/>
              <a:buChar char="Ø"/>
            </a:pPr>
            <a:r>
              <a:rPr lang="en-US" sz="2800" dirty="0" smtClean="0">
                <a:ea typeface="ＭＳ Ｐゴシック" charset="-128"/>
                <a:cs typeface="ＭＳ Ｐゴシック" charset="-128"/>
              </a:rPr>
              <a:t> Represent custom and transient objects</a:t>
            </a:r>
            <a:endParaRPr lang="en-US" sz="1000" dirty="0" smtClean="0">
              <a:ea typeface="ＭＳ Ｐゴシック" charset="-128"/>
              <a:cs typeface="ＭＳ Ｐゴシック" charset="-128"/>
            </a:endParaRPr>
          </a:p>
          <a:p>
            <a:pPr lvl="1">
              <a:buClr>
                <a:schemeClr val="accent1"/>
              </a:buClr>
              <a:buFont typeface="Wingdings" pitchFamily="2" charset="2"/>
              <a:buChar char="Ø"/>
            </a:pPr>
            <a:r>
              <a:rPr lang="en-US" sz="2800" dirty="0" smtClean="0">
                <a:ea typeface="ＭＳ Ｐゴシック" charset="-128"/>
                <a:cs typeface="ＭＳ Ｐゴシック" charset="-128"/>
              </a:rPr>
              <a:t> Create interactive previews during the add-in commands </a:t>
            </a:r>
            <a:endParaRPr lang="en-US" sz="1000" dirty="0" smtClean="0">
              <a:ea typeface="ＭＳ Ｐゴシック" charset="-128"/>
              <a:cs typeface="ＭＳ Ｐゴシック" charset="-128"/>
            </a:endParaRPr>
          </a:p>
          <a:p>
            <a:pPr lvl="1">
              <a:buClr>
                <a:schemeClr val="accent1"/>
              </a:buClr>
              <a:buFont typeface="Wingdings" pitchFamily="2" charset="2"/>
              <a:buChar char="Ø"/>
            </a:pPr>
            <a:r>
              <a:rPr lang="en-US" sz="2800" dirty="0" smtClean="0">
                <a:ea typeface="ＭＳ Ｐゴシック" charset="-128"/>
                <a:cs typeface="ＭＳ Ｐゴシック" charset="-128"/>
              </a:rPr>
              <a:t> Display the results of various analyses </a:t>
            </a:r>
            <a:endParaRPr lang="en-US" sz="1000" dirty="0" smtClean="0">
              <a:ea typeface="ＭＳ Ｐゴシック" charset="-128"/>
              <a:cs typeface="ＭＳ Ｐゴシック" charset="-128"/>
            </a:endParaRPr>
          </a:p>
          <a:p>
            <a:pPr lvl="1">
              <a:buClr>
                <a:schemeClr val="accent1"/>
              </a:buClr>
              <a:buFont typeface="Wingdings" pitchFamily="2" charset="2"/>
              <a:buChar char="Ø"/>
            </a:pPr>
            <a:r>
              <a:rPr lang="en-US" sz="2800" dirty="0" smtClean="0">
                <a:ea typeface="ＭＳ Ｐゴシック" charset="-128"/>
                <a:cs typeface="ＭＳ Ｐゴシック" charset="-128"/>
              </a:rPr>
              <a:t> Creating custom manipulators within a command.  </a:t>
            </a:r>
          </a:p>
          <a:p>
            <a:pPr lvl="1">
              <a:buClr>
                <a:schemeClr val="accent1"/>
              </a:buClr>
            </a:pPr>
            <a:endParaRPr lang="fr-CH" sz="2800" dirty="0" smtClean="0">
              <a:ea typeface="ＭＳ Ｐゴシック" charset="-128"/>
              <a:cs typeface="ＭＳ Ｐゴシック" charset="-128"/>
            </a:endParaRPr>
          </a:p>
          <a:p>
            <a:pPr lvl="0"/>
            <a:r>
              <a:rPr lang="en-US" sz="2800" dirty="0" smtClean="0">
                <a:ea typeface="ＭＳ Ｐゴシック" charset="-128"/>
                <a:cs typeface="ＭＳ Ｐゴシック" charset="-128"/>
              </a:rPr>
              <a:t>Providing such visual cues within your own application add-in will greatly enhance the user experience felt when running your commands.</a:t>
            </a:r>
          </a:p>
          <a:p>
            <a:pPr lvl="1">
              <a:buClr>
                <a:schemeClr val="accent1"/>
              </a:buClr>
            </a:pPr>
            <a:endParaRPr lang="fr-CH" sz="2800"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GraphicsIndexSet</a:t>
            </a:r>
            <a:r>
              <a:rPr lang="en-US" dirty="0" smtClean="0"/>
              <a:t> object is a way to map a subset of the point data to your required graphics primitives. It contains an indexed list of indices to a data set, essentially creating a new list of coordinates to be passed to the graphics set.</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b="1" i="1" kern="1200" dirty="0" smtClean="0">
                <a:solidFill>
                  <a:schemeClr val="tx1"/>
                </a:solidFill>
                <a:latin typeface="+mn-lt"/>
                <a:ea typeface="ＭＳ Ｐゴシック" charset="-128"/>
                <a:cs typeface="ＭＳ Ｐゴシック" charset="-128"/>
              </a:rPr>
              <a:t>Basic Properties</a:t>
            </a:r>
          </a:p>
          <a:p>
            <a:r>
              <a:rPr lang="en-US" sz="1400" kern="1200" dirty="0" smtClean="0">
                <a:solidFill>
                  <a:schemeClr val="tx1"/>
                </a:solidFill>
                <a:latin typeface="+mn-lt"/>
                <a:ea typeface="ＭＳ Ｐゴシック" charset="-128"/>
                <a:cs typeface="ＭＳ Ｐゴシック" charset="-128"/>
              </a:rPr>
              <a:t>    A </a:t>
            </a:r>
            <a:r>
              <a:rPr lang="en-US" sz="1400" kern="1200" dirty="0" err="1" smtClean="0">
                <a:solidFill>
                  <a:schemeClr val="tx1"/>
                </a:solidFill>
                <a:latin typeface="+mn-lt"/>
                <a:ea typeface="ＭＳ Ｐゴシック" charset="-128"/>
                <a:cs typeface="ＭＳ Ｐゴシック" charset="-128"/>
              </a:rPr>
              <a:t>GraphicsNode</a:t>
            </a:r>
            <a:r>
              <a:rPr lang="en-US" sz="1400" kern="1200" dirty="0" smtClean="0">
                <a:solidFill>
                  <a:schemeClr val="tx1"/>
                </a:solidFill>
                <a:latin typeface="+mn-lt"/>
                <a:ea typeface="ＭＳ Ｐゴシック" charset="-128"/>
                <a:cs typeface="ＭＳ Ｐゴシック" charset="-128"/>
              </a:rPr>
              <a:t> object has some properties to control the default behavior of all primitives it contains. Here are the most important:</a:t>
            </a:r>
          </a:p>
          <a:p>
            <a:r>
              <a:rPr lang="en-US" sz="1400" b="1" kern="1200" dirty="0" smtClean="0">
                <a:solidFill>
                  <a:schemeClr val="tx1"/>
                </a:solidFill>
                <a:latin typeface="+mn-lt"/>
                <a:ea typeface="ＭＳ Ｐゴシック" charset="-128"/>
                <a:cs typeface="ＭＳ Ｐゴシック" charset="-128"/>
              </a:rPr>
              <a:t>Render Style</a:t>
            </a:r>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    By default, the </a:t>
            </a:r>
            <a:r>
              <a:rPr lang="en-US" sz="1400" kern="1200" dirty="0" err="1" smtClean="0">
                <a:solidFill>
                  <a:schemeClr val="tx1"/>
                </a:solidFill>
                <a:latin typeface="+mn-lt"/>
                <a:ea typeface="ＭＳ Ｐゴシック" charset="-128"/>
                <a:cs typeface="ＭＳ Ｐゴシック" charset="-128"/>
              </a:rPr>
              <a:t>linetype</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lineweight</a:t>
            </a:r>
            <a:r>
              <a:rPr lang="en-US" sz="1400" kern="1200" dirty="0" smtClean="0">
                <a:solidFill>
                  <a:schemeClr val="tx1"/>
                </a:solidFill>
                <a:latin typeface="+mn-lt"/>
                <a:ea typeface="ＭＳ Ｐゴシック" charset="-128"/>
                <a:cs typeface="ＭＳ Ｐゴシック" charset="-128"/>
              </a:rPr>
              <a:t> and color of the graphics primitives owned by a node will use the settings of the </a:t>
            </a:r>
            <a:r>
              <a:rPr lang="en-US" sz="1400" kern="1200" dirty="0" err="1" smtClean="0">
                <a:solidFill>
                  <a:schemeClr val="tx1"/>
                </a:solidFill>
                <a:latin typeface="+mn-lt"/>
                <a:ea typeface="ＭＳ Ｐゴシック" charset="-128"/>
                <a:cs typeface="ＭＳ Ｐゴシック" charset="-128"/>
              </a:rPr>
              <a:t>RenderStyle</a:t>
            </a:r>
            <a:r>
              <a:rPr lang="en-US" sz="1400" kern="1200" dirty="0" smtClean="0">
                <a:solidFill>
                  <a:schemeClr val="tx1"/>
                </a:solidFill>
                <a:latin typeface="+mn-lt"/>
                <a:ea typeface="ＭＳ Ｐゴシック" charset="-128"/>
                <a:cs typeface="ＭＳ Ｐゴシック" charset="-128"/>
              </a:rPr>
              <a:t> until they are overridden by </a:t>
            </a:r>
            <a:r>
              <a:rPr lang="en-US" sz="1400" b="1" kern="1200" dirty="0" err="1" smtClean="0">
                <a:solidFill>
                  <a:schemeClr val="tx1"/>
                </a:solidFill>
                <a:latin typeface="+mn-lt"/>
                <a:ea typeface="ＭＳ Ｐゴシック" charset="-128"/>
                <a:cs typeface="ＭＳ Ｐゴシック" charset="-128"/>
              </a:rPr>
              <a:t>LineType</a:t>
            </a:r>
            <a:r>
              <a:rPr lang="en-US" sz="1400" b="1" kern="1200" dirty="0" smtClean="0">
                <a:solidFill>
                  <a:schemeClr val="tx1"/>
                </a:solidFill>
                <a:latin typeface="+mn-lt"/>
                <a:ea typeface="ＭＳ Ｐゴシック" charset="-128"/>
                <a:cs typeface="ＭＳ Ｐゴシック" charset="-128"/>
              </a:rPr>
              <a:t>, </a:t>
            </a:r>
            <a:r>
              <a:rPr lang="en-US" sz="1400" b="1" kern="1200" dirty="0" err="1" smtClean="0">
                <a:solidFill>
                  <a:schemeClr val="tx1"/>
                </a:solidFill>
                <a:latin typeface="+mn-lt"/>
                <a:ea typeface="ＭＳ Ｐゴシック" charset="-128"/>
                <a:cs typeface="ＭＳ Ｐゴシック" charset="-128"/>
              </a:rPr>
              <a:t>LineWeight</a:t>
            </a:r>
            <a:r>
              <a:rPr lang="en-US" sz="1400" b="1" kern="1200" dirty="0" smtClean="0">
                <a:solidFill>
                  <a:schemeClr val="tx1"/>
                </a:solidFill>
                <a:latin typeface="+mn-lt"/>
                <a:ea typeface="ＭＳ Ｐゴシック" charset="-128"/>
                <a:cs typeface="ＭＳ Ｐゴシック" charset="-128"/>
              </a:rPr>
              <a:t>, Color </a:t>
            </a:r>
            <a:r>
              <a:rPr lang="en-US" sz="1400" kern="1200" dirty="0" smtClean="0">
                <a:solidFill>
                  <a:schemeClr val="tx1"/>
                </a:solidFill>
                <a:latin typeface="+mn-lt"/>
                <a:ea typeface="ＭＳ Ｐゴシック" charset="-128"/>
                <a:cs typeface="ＭＳ Ｐゴシック" charset="-128"/>
              </a:rPr>
              <a:t>(for Curve and Surface graphics), and</a:t>
            </a:r>
            <a:r>
              <a:rPr lang="en-US" sz="1400" b="1" kern="1200" dirty="0" smtClean="0">
                <a:solidFill>
                  <a:schemeClr val="tx1"/>
                </a:solidFill>
                <a:latin typeface="+mn-lt"/>
                <a:ea typeface="ＭＳ Ｐゴシック" charset="-128"/>
                <a:cs typeface="ＭＳ Ｐゴシック" charset="-128"/>
              </a:rPr>
              <a:t> </a:t>
            </a:r>
            <a:r>
              <a:rPr lang="en-US" sz="1400" b="1" kern="1200" dirty="0" err="1" smtClean="0">
                <a:solidFill>
                  <a:schemeClr val="tx1"/>
                </a:solidFill>
                <a:latin typeface="+mn-lt"/>
                <a:ea typeface="ＭＳ Ｐゴシック" charset="-128"/>
                <a:cs typeface="ＭＳ Ｐゴシック" charset="-128"/>
              </a:rPr>
              <a:t>ColorSet</a:t>
            </a:r>
            <a:r>
              <a:rPr lang="en-US" sz="1400" b="1" kern="1200" dirty="0" smtClean="0">
                <a:solidFill>
                  <a:schemeClr val="tx1"/>
                </a:solidFill>
                <a:latin typeface="+mn-lt"/>
                <a:ea typeface="ＭＳ Ｐゴシック" charset="-128"/>
                <a:cs typeface="ＭＳ Ｐゴシック" charset="-128"/>
              </a:rPr>
              <a:t> </a:t>
            </a:r>
            <a:r>
              <a:rPr lang="en-US" sz="1400" kern="1200" dirty="0" smtClean="0">
                <a:solidFill>
                  <a:schemeClr val="tx1"/>
                </a:solidFill>
                <a:latin typeface="+mn-lt"/>
                <a:ea typeface="ＭＳ Ｐゴシック" charset="-128"/>
                <a:cs typeface="ＭＳ Ｐゴシック" charset="-128"/>
              </a:rPr>
              <a:t>(for Line, Triangle and </a:t>
            </a:r>
            <a:r>
              <a:rPr lang="en-US" sz="1400" kern="1200" dirty="0" err="1" smtClean="0">
                <a:solidFill>
                  <a:schemeClr val="tx1"/>
                </a:solidFill>
                <a:latin typeface="+mn-lt"/>
                <a:ea typeface="ＭＳ Ｐゴシック" charset="-128"/>
                <a:cs typeface="ＭＳ Ｐゴシック" charset="-128"/>
              </a:rPr>
              <a:t>TriangleFan</a:t>
            </a:r>
            <a:r>
              <a:rPr lang="en-US" sz="1400" kern="1200" dirty="0" smtClean="0">
                <a:solidFill>
                  <a:schemeClr val="tx1"/>
                </a:solidFill>
                <a:latin typeface="+mn-lt"/>
                <a:ea typeface="ＭＳ Ｐゴシック" charset="-128"/>
                <a:cs typeface="ＭＳ Ｐゴシック" charset="-128"/>
              </a:rPr>
              <a:t> graphics).</a:t>
            </a:r>
          </a:p>
          <a:p>
            <a:r>
              <a:rPr lang="en-US" sz="1400" b="1" kern="1200" dirty="0" smtClean="0">
                <a:solidFill>
                  <a:schemeClr val="tx1"/>
                </a:solidFill>
                <a:latin typeface="+mn-lt"/>
                <a:ea typeface="ＭＳ Ｐゴシック" charset="-128"/>
                <a:cs typeface="ＭＳ Ｐゴシック" charset="-128"/>
              </a:rPr>
              <a:t>Visibility </a:t>
            </a:r>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    The </a:t>
            </a:r>
            <a:r>
              <a:rPr lang="en-US" sz="1400" b="1" i="1" kern="1200" dirty="0" smtClean="0">
                <a:solidFill>
                  <a:schemeClr val="tx1"/>
                </a:solidFill>
                <a:latin typeface="+mn-lt"/>
                <a:ea typeface="ＭＳ Ｐゴシック" charset="-128"/>
                <a:cs typeface="ＭＳ Ｐゴシック" charset="-128"/>
              </a:rPr>
              <a:t>Visible</a:t>
            </a:r>
            <a:r>
              <a:rPr lang="en-US" sz="1400" kern="1200" dirty="0" smtClean="0">
                <a:solidFill>
                  <a:schemeClr val="tx1"/>
                </a:solidFill>
                <a:latin typeface="+mn-lt"/>
                <a:ea typeface="ＭＳ Ｐゴシック" charset="-128"/>
                <a:cs typeface="ＭＳ Ｐゴシック" charset="-128"/>
              </a:rPr>
              <a:t> property controls and overwrites the visibility of all primitives owned by the node</a:t>
            </a:r>
          </a:p>
          <a:p>
            <a:r>
              <a:rPr lang="en-US" sz="1400" kern="1200" dirty="0" smtClean="0">
                <a:solidFill>
                  <a:schemeClr val="tx1"/>
                </a:solidFill>
                <a:latin typeface="+mn-lt"/>
                <a:ea typeface="ＭＳ Ｐゴシック" charset="-128"/>
                <a:cs typeface="ＭＳ Ｐゴシック" charset="-128"/>
              </a:rPr>
              <a:t>    The </a:t>
            </a:r>
            <a:r>
              <a:rPr lang="en-US" sz="1400" b="1" i="1" kern="1200" dirty="0" err="1" smtClean="0">
                <a:solidFill>
                  <a:schemeClr val="tx1"/>
                </a:solidFill>
                <a:latin typeface="+mn-lt"/>
                <a:ea typeface="ＭＳ Ｐゴシック" charset="-128"/>
                <a:cs typeface="ＭＳ Ｐゴシック" charset="-128"/>
              </a:rPr>
              <a:t>VisibleInViews</a:t>
            </a:r>
            <a:r>
              <a:rPr lang="en-US" sz="1400" kern="1200" dirty="0" smtClean="0">
                <a:solidFill>
                  <a:schemeClr val="tx1"/>
                </a:solidFill>
                <a:latin typeface="+mn-lt"/>
                <a:ea typeface="ＭＳ Ｐゴシック" charset="-128"/>
                <a:cs typeface="ＭＳ Ｐゴシック" charset="-128"/>
              </a:rPr>
              <a:t> returns an object containing the Views that this graphics node is visible in. If there are no views in the list, the node is visible in all views.</a:t>
            </a:r>
          </a:p>
          <a:p>
            <a:r>
              <a:rPr lang="en-US" sz="1400" kern="1200" dirty="0" smtClean="0">
                <a:solidFill>
                  <a:schemeClr val="tx1"/>
                </a:solidFill>
                <a:latin typeface="+mn-lt"/>
                <a:ea typeface="ＭＳ Ｐゴシック" charset="-128"/>
                <a:cs typeface="ＭＳ Ｐゴシック" charset="-128"/>
              </a:rPr>
              <a:t>    The </a:t>
            </a:r>
            <a:r>
              <a:rPr lang="en-US" sz="1400" b="1" i="1" kern="1200" dirty="0" err="1" smtClean="0">
                <a:solidFill>
                  <a:schemeClr val="tx1"/>
                </a:solidFill>
                <a:latin typeface="+mn-lt"/>
                <a:ea typeface="ＭＳ Ｐゴシック" charset="-128"/>
                <a:cs typeface="ＭＳ Ｐゴシック" charset="-128"/>
              </a:rPr>
              <a:t>VisibleInActiveEditObject</a:t>
            </a:r>
            <a:r>
              <a:rPr lang="en-US" sz="1400" kern="1200" dirty="0" smtClean="0">
                <a:solidFill>
                  <a:schemeClr val="tx1"/>
                </a:solidFill>
                <a:latin typeface="+mn-lt"/>
                <a:ea typeface="ＭＳ Ｐゴシック" charset="-128"/>
                <a:cs typeface="ＭＳ Ｐゴシック" charset="-128"/>
              </a:rPr>
              <a:t> is a Boolean that gets or sets whether this graphics node is visible when the containing object is not the active edit object.</a:t>
            </a:r>
          </a:p>
          <a:p>
            <a:endParaRPr lang="en-US" sz="1400" kern="1200" dirty="0" smtClean="0">
              <a:solidFill>
                <a:schemeClr val="tx1"/>
              </a:solidFill>
              <a:latin typeface="+mn-lt"/>
              <a:ea typeface="ＭＳ Ｐゴシック" charset="-128"/>
              <a:cs typeface="ＭＳ Ｐゴシック" charset="-128"/>
            </a:endParaRPr>
          </a:p>
          <a:p>
            <a:r>
              <a:rPr lang="en-US" sz="1400" b="1" kern="1200" dirty="0" smtClean="0">
                <a:solidFill>
                  <a:schemeClr val="tx1"/>
                </a:solidFill>
                <a:latin typeface="+mn-lt"/>
                <a:ea typeface="ＭＳ Ｐゴシック" charset="-128"/>
                <a:cs typeface="ＭＳ Ｐゴシック" charset="-128"/>
              </a:rPr>
              <a:t>Selectable</a:t>
            </a:r>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    Specifies whether the </a:t>
            </a:r>
            <a:r>
              <a:rPr lang="en-US" sz="1400" kern="1200" dirty="0" err="1" smtClean="0">
                <a:solidFill>
                  <a:schemeClr val="tx1"/>
                </a:solidFill>
                <a:latin typeface="+mn-lt"/>
                <a:ea typeface="ＭＳ Ｐゴシック" charset="-128"/>
                <a:cs typeface="ＭＳ Ｐゴシック" charset="-128"/>
              </a:rPr>
              <a:t>GraphicsNode</a:t>
            </a:r>
            <a:r>
              <a:rPr lang="en-US" sz="1400" kern="1200" dirty="0" smtClean="0">
                <a:solidFill>
                  <a:schemeClr val="tx1"/>
                </a:solidFill>
                <a:latin typeface="+mn-lt"/>
                <a:ea typeface="ＭＳ Ｐゴシック" charset="-128"/>
                <a:cs typeface="ＭＳ Ｐゴシック" charset="-128"/>
              </a:rPr>
              <a:t> object can be selected when the Select command is running in Inventor.</a:t>
            </a:r>
          </a:p>
          <a:p>
            <a:r>
              <a:rPr lang="en-US" sz="1400" kern="1200" dirty="0" smtClean="0">
                <a:solidFill>
                  <a:schemeClr val="tx1"/>
                </a:solidFill>
                <a:latin typeface="+mn-lt"/>
                <a:ea typeface="ＭＳ Ｐゴシック" charset="-128"/>
                <a:cs typeface="ＭＳ Ｐゴシック" charset="-128"/>
              </a:rPr>
              <a:t> </a:t>
            </a:r>
          </a:p>
          <a:p>
            <a:r>
              <a:rPr lang="en-US" sz="1400" b="1" kern="1200" dirty="0" smtClean="0">
                <a:solidFill>
                  <a:schemeClr val="tx1"/>
                </a:solidFill>
                <a:latin typeface="+mn-lt"/>
                <a:ea typeface="ＭＳ Ｐゴシック" charset="-128"/>
                <a:cs typeface="ＭＳ Ｐゴシック" charset="-128"/>
              </a:rPr>
              <a:t>Transformation</a:t>
            </a:r>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    A 4x4 transformation matrix that can be used to get or set the transformation of the </a:t>
            </a:r>
            <a:r>
              <a:rPr lang="en-US" sz="1400" kern="1200" dirty="0" err="1" smtClean="0">
                <a:solidFill>
                  <a:schemeClr val="tx1"/>
                </a:solidFill>
                <a:latin typeface="+mn-lt"/>
                <a:ea typeface="ＭＳ Ｐゴシック" charset="-128"/>
                <a:cs typeface="ＭＳ Ｐゴシック" charset="-128"/>
              </a:rPr>
              <a:t>GraphicsNode</a:t>
            </a:r>
            <a:r>
              <a:rPr lang="en-US" sz="1400" kern="1200" dirty="0" smtClean="0">
                <a:solidFill>
                  <a:schemeClr val="tx1"/>
                </a:solidFill>
                <a:latin typeface="+mn-lt"/>
                <a:ea typeface="ＭＳ Ｐゴシック" charset="-128"/>
                <a:cs typeface="ＭＳ Ｐゴシック" charset="-128"/>
              </a:rPr>
              <a:t>. When transforming a node, each graphic primitive it contains will be transformed accordingly.</a:t>
            </a: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Confidential Information </a:t>
            </a:r>
            <a:r>
              <a:rPr lang="en-US" sz="800" b="1" u="none" dirty="0" smtClean="0">
                <a:solidFill>
                  <a:srgbClr val="969696"/>
                </a:solidFill>
                <a:cs typeface="+mn-cs"/>
              </a:rPr>
              <a:t>January 2010</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312647"/>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Client Graphics</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23651" y="175985"/>
            <a:ext cx="5462302" cy="803410"/>
          </a:xfrm>
        </p:spPr>
        <p:txBody>
          <a:bodyPr/>
          <a:lstStyle/>
          <a:p>
            <a:pPr eaLnBrk="1" hangingPunct="1"/>
            <a:r>
              <a:rPr lang="en-US" b="1" dirty="0" smtClean="0"/>
              <a:t>Graphic Objects</a:t>
            </a:r>
          </a:p>
        </p:txBody>
      </p:sp>
      <p:sp>
        <p:nvSpPr>
          <p:cNvPr id="6" name="Rectangle 3"/>
          <p:cNvSpPr txBox="1">
            <a:spLocks noChangeArrowheads="1"/>
          </p:cNvSpPr>
          <p:nvPr/>
        </p:nvSpPr>
        <p:spPr>
          <a:xfrm>
            <a:off x="296846" y="993326"/>
            <a:ext cx="8545704" cy="4061115"/>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000" b="1" i="1" u="none" kern="0" dirty="0" err="1" smtClean="0">
                <a:solidFill>
                  <a:srgbClr val="FFCC00"/>
                </a:solidFill>
                <a:latin typeface="+mn-lt"/>
                <a:cs typeface="+mn-cs"/>
              </a:rPr>
              <a:t>ClientGraphics</a:t>
            </a:r>
            <a:r>
              <a:rPr lang="en-US" sz="2000" u="none" kern="0" dirty="0" smtClean="0">
                <a:latin typeface="+mn-lt"/>
                <a:cs typeface="+mn-cs"/>
              </a:rPr>
              <a:t> :Owner of a group of graphics.  Controls visibility and </a:t>
            </a:r>
            <a:r>
              <a:rPr lang="en-US" sz="2000" u="none" kern="0" dirty="0" err="1" smtClean="0">
                <a:latin typeface="+mn-lt"/>
                <a:cs typeface="+mn-cs"/>
              </a:rPr>
              <a:t>selectability</a:t>
            </a:r>
            <a:r>
              <a:rPr lang="en-US" sz="2000" u="none" kern="0" dirty="0" smtClean="0">
                <a:latin typeface="+mn-lt"/>
                <a:cs typeface="+mn-cs"/>
              </a:rPr>
              <a:t> of the group</a:t>
            </a:r>
            <a:r>
              <a:rPr lang="en-US" sz="2000" u="none" kern="0" dirty="0" smtClean="0">
                <a:latin typeface="+mn-lt"/>
                <a:cs typeface="+mn-cs"/>
              </a:rPr>
              <a:t>.</a:t>
            </a:r>
            <a:endParaRPr lang="en-US" sz="1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b="1" i="1" u="none" kern="0" dirty="0" err="1" smtClean="0">
                <a:solidFill>
                  <a:srgbClr val="FFCC00"/>
                </a:solidFill>
                <a:latin typeface="+mn-lt"/>
                <a:cs typeface="+mn-cs"/>
              </a:rPr>
              <a:t>GraphicsNode</a:t>
            </a:r>
            <a:r>
              <a:rPr lang="en-US" sz="2000" u="none" kern="0" dirty="0" smtClean="0">
                <a:latin typeface="+mn-lt"/>
                <a:cs typeface="+mn-cs"/>
              </a:rPr>
              <a:t>: Owner of graphics primitives.  Controls visibility, </a:t>
            </a:r>
            <a:r>
              <a:rPr lang="en-US" sz="2000" u="none" kern="0" dirty="0" err="1" smtClean="0">
                <a:latin typeface="+mn-lt"/>
                <a:cs typeface="+mn-cs"/>
              </a:rPr>
              <a:t>selectability</a:t>
            </a:r>
            <a:r>
              <a:rPr lang="en-US" sz="2000" u="none" kern="0" dirty="0" smtClean="0">
                <a:latin typeface="+mn-lt"/>
                <a:cs typeface="+mn-cs"/>
              </a:rPr>
              <a:t>, color, and position</a:t>
            </a:r>
            <a:r>
              <a:rPr lang="en-US" sz="2000" u="none" kern="0" dirty="0" smtClean="0">
                <a:latin typeface="+mn-lt"/>
                <a:cs typeface="+mn-cs"/>
              </a:rPr>
              <a:t>.</a:t>
            </a:r>
            <a:endParaRPr lang="en-US" sz="1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u="none" kern="0" dirty="0" smtClean="0">
                <a:latin typeface="+mn-lt"/>
                <a:cs typeface="+mn-cs"/>
              </a:rPr>
              <a:t>Graphic primitives: The displayed graphics.</a:t>
            </a:r>
            <a:endParaRPr lang="en-US" sz="2000" u="none" kern="0" dirty="0" smtClean="0">
              <a:latin typeface="+mn-lt"/>
            </a:endParaRPr>
          </a:p>
        </p:txBody>
      </p:sp>
      <p:pic>
        <p:nvPicPr>
          <p:cNvPr id="8" name="Picture 7" descr="cg1.png"/>
          <p:cNvPicPr>
            <a:picLocks noChangeAspect="1"/>
          </p:cNvPicPr>
          <p:nvPr/>
        </p:nvPicPr>
        <p:blipFill>
          <a:blip r:embed="rId3" cstate="print"/>
          <a:stretch>
            <a:fillRect/>
          </a:stretch>
        </p:blipFill>
        <p:spPr>
          <a:xfrm>
            <a:off x="963394" y="2859348"/>
            <a:ext cx="6653257" cy="3712168"/>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531" y="108238"/>
            <a:ext cx="8265971" cy="835770"/>
          </a:xfrm>
        </p:spPr>
        <p:txBody>
          <a:bodyPr/>
          <a:lstStyle/>
          <a:p>
            <a:r>
              <a:rPr lang="fr-CH" dirty="0" err="1" smtClean="0"/>
              <a:t>GraphicsNode</a:t>
            </a:r>
            <a:r>
              <a:rPr lang="fr-CH" dirty="0" smtClean="0"/>
              <a:t> basic </a:t>
            </a:r>
            <a:r>
              <a:rPr lang="fr-CH" dirty="0" err="1" smtClean="0"/>
              <a:t>properties</a:t>
            </a:r>
            <a:endParaRPr lang="en-US" dirty="0"/>
          </a:p>
        </p:txBody>
      </p:sp>
      <p:sp>
        <p:nvSpPr>
          <p:cNvPr id="3" name="Content Placeholder 2"/>
          <p:cNvSpPr>
            <a:spLocks noGrp="1"/>
          </p:cNvSpPr>
          <p:nvPr>
            <p:ph idx="1"/>
          </p:nvPr>
        </p:nvSpPr>
        <p:spPr>
          <a:xfrm>
            <a:off x="417259" y="1130354"/>
            <a:ext cx="8265971" cy="5079947"/>
          </a:xfrm>
        </p:spPr>
        <p:txBody>
          <a:bodyPr/>
          <a:lstStyle/>
          <a:p>
            <a:pPr>
              <a:buNone/>
            </a:pPr>
            <a:r>
              <a:rPr lang="en-US" sz="2000" kern="1200" dirty="0" smtClean="0"/>
              <a:t> </a:t>
            </a:r>
            <a:r>
              <a:rPr lang="en-US" b="1" i="1" kern="1200" dirty="0" err="1" smtClean="0">
                <a:solidFill>
                  <a:srgbClr val="118888"/>
                </a:solidFill>
              </a:rPr>
              <a:t>GraphicsNode</a:t>
            </a:r>
            <a:r>
              <a:rPr lang="en-US" kern="1200" dirty="0" smtClean="0">
                <a:solidFill>
                  <a:schemeClr val="tx1"/>
                </a:solidFill>
              </a:rPr>
              <a:t> object has some properties to control default behavior of all primitives it contains. </a:t>
            </a:r>
          </a:p>
          <a:p>
            <a:pPr>
              <a:buNone/>
            </a:pPr>
            <a:endParaRPr lang="en-US" kern="1200" dirty="0" smtClean="0">
              <a:solidFill>
                <a:schemeClr val="tx1"/>
              </a:solidFill>
            </a:endParaRPr>
          </a:p>
          <a:p>
            <a:pPr>
              <a:buNone/>
            </a:pPr>
            <a:r>
              <a:rPr lang="en-US" kern="1200" dirty="0" smtClean="0">
                <a:solidFill>
                  <a:schemeClr val="tx1"/>
                </a:solidFill>
              </a:rPr>
              <a:t>Here are the most important:</a:t>
            </a:r>
          </a:p>
          <a:p>
            <a:pPr>
              <a:buNone/>
            </a:pPr>
            <a:endParaRPr lang="en-US" sz="800" kern="1200" dirty="0" smtClean="0"/>
          </a:p>
          <a:p>
            <a:pPr>
              <a:buNone/>
            </a:pPr>
            <a:endParaRPr lang="en-US" sz="700" kern="1200" dirty="0" smtClean="0"/>
          </a:p>
          <a:p>
            <a:pPr>
              <a:buClr>
                <a:schemeClr val="tx1"/>
              </a:buClr>
              <a:buFont typeface="Wingdings" pitchFamily="2" charset="2"/>
              <a:buChar char="§"/>
            </a:pPr>
            <a:r>
              <a:rPr lang="en-US" sz="1800" b="1" i="1" kern="1200" dirty="0" smtClean="0">
                <a:solidFill>
                  <a:srgbClr val="118888"/>
                </a:solidFill>
              </a:rPr>
              <a:t>Render Style</a:t>
            </a:r>
            <a:endParaRPr lang="en-US" sz="1500" b="1" i="1" kern="1200" dirty="0" smtClean="0">
              <a:solidFill>
                <a:srgbClr val="118888"/>
              </a:solidFill>
            </a:endParaRPr>
          </a:p>
          <a:p>
            <a:pPr>
              <a:buClr>
                <a:schemeClr val="tx1"/>
              </a:buClr>
              <a:buFont typeface="Wingdings" pitchFamily="2" charset="2"/>
              <a:buChar char="§"/>
            </a:pPr>
            <a:endParaRPr lang="en-US" sz="600" b="1" i="1" kern="1200" dirty="0" smtClean="0">
              <a:solidFill>
                <a:srgbClr val="118888"/>
              </a:solidFill>
            </a:endParaRPr>
          </a:p>
          <a:p>
            <a:pPr>
              <a:buClr>
                <a:schemeClr val="tx1"/>
              </a:buClr>
              <a:buFont typeface="Wingdings" pitchFamily="2" charset="2"/>
              <a:buChar char="§"/>
            </a:pPr>
            <a:r>
              <a:rPr lang="en-US" sz="1800" b="1" i="1" kern="1200" dirty="0" smtClean="0">
                <a:solidFill>
                  <a:srgbClr val="118888"/>
                </a:solidFill>
              </a:rPr>
              <a:t>Visibility </a:t>
            </a:r>
          </a:p>
          <a:p>
            <a:pPr>
              <a:buClr>
                <a:schemeClr val="tx1"/>
              </a:buClr>
              <a:buNone/>
            </a:pPr>
            <a:r>
              <a:rPr lang="en-US" sz="1800" b="1" i="1" kern="1200" dirty="0" smtClean="0"/>
              <a:t>		</a:t>
            </a:r>
            <a:r>
              <a:rPr lang="en-US" sz="1500" b="1" i="1" kern="1200" dirty="0" smtClean="0"/>
              <a:t>Visible </a:t>
            </a:r>
            <a:r>
              <a:rPr lang="en-US" sz="1500" kern="1200" dirty="0" smtClean="0"/>
              <a:t>|</a:t>
            </a:r>
            <a:r>
              <a:rPr lang="en-US" sz="1500" b="1" i="1" kern="1200" dirty="0" smtClean="0"/>
              <a:t> </a:t>
            </a:r>
            <a:r>
              <a:rPr lang="en-US" sz="1500" b="1" i="1" kern="1200" dirty="0" err="1" smtClean="0"/>
              <a:t>VisibleInViews</a:t>
            </a:r>
            <a:r>
              <a:rPr lang="en-US" sz="1500" b="1" i="1" kern="1200" dirty="0" smtClean="0"/>
              <a:t> </a:t>
            </a:r>
            <a:r>
              <a:rPr lang="en-US" sz="1500" kern="1200" dirty="0" smtClean="0"/>
              <a:t>| </a:t>
            </a:r>
            <a:r>
              <a:rPr lang="en-US" sz="1500" b="1" i="1" kern="1200" dirty="0" err="1" smtClean="0"/>
              <a:t>VisibleInActiveEditObject</a:t>
            </a:r>
            <a:endParaRPr lang="en-US" sz="1500" b="1" i="1" kern="1200" dirty="0" smtClean="0"/>
          </a:p>
          <a:p>
            <a:pPr>
              <a:buClr>
                <a:schemeClr val="tx1"/>
              </a:buClr>
              <a:buFont typeface="Wingdings" pitchFamily="2" charset="2"/>
              <a:buChar char="§"/>
            </a:pPr>
            <a:endParaRPr lang="en-US" sz="600" kern="1200" dirty="0" smtClean="0"/>
          </a:p>
          <a:p>
            <a:pPr>
              <a:buClr>
                <a:schemeClr val="tx1"/>
              </a:buClr>
              <a:buFont typeface="Wingdings" pitchFamily="2" charset="2"/>
              <a:buChar char="§"/>
            </a:pPr>
            <a:r>
              <a:rPr lang="en-US" sz="1800" b="1" i="1" kern="1200" dirty="0" smtClean="0">
                <a:solidFill>
                  <a:srgbClr val="118888"/>
                </a:solidFill>
              </a:rPr>
              <a:t>Selectable</a:t>
            </a:r>
            <a:endParaRPr lang="en-US" sz="1500" b="1" i="1" kern="1200" dirty="0" smtClean="0">
              <a:solidFill>
                <a:srgbClr val="118888"/>
              </a:solidFill>
            </a:endParaRPr>
          </a:p>
          <a:p>
            <a:pPr>
              <a:buClr>
                <a:schemeClr val="tx1"/>
              </a:buClr>
              <a:buFont typeface="Wingdings" pitchFamily="2" charset="2"/>
              <a:buChar char="§"/>
            </a:pPr>
            <a:endParaRPr lang="en-US" sz="600" b="1" i="1" kern="1200" dirty="0" smtClean="0">
              <a:solidFill>
                <a:srgbClr val="118888"/>
              </a:solidFill>
            </a:endParaRPr>
          </a:p>
          <a:p>
            <a:pPr>
              <a:buClr>
                <a:schemeClr val="tx1"/>
              </a:buClr>
              <a:buFont typeface="Wingdings" pitchFamily="2" charset="2"/>
              <a:buChar char="§"/>
            </a:pPr>
            <a:r>
              <a:rPr lang="en-US" sz="1800" b="1" i="1" kern="1200" dirty="0" smtClean="0">
                <a:solidFill>
                  <a:srgbClr val="118888"/>
                </a:solidFill>
              </a:rPr>
              <a:t>Transformation</a:t>
            </a:r>
          </a:p>
          <a:p>
            <a:pPr>
              <a:buNone/>
            </a:pPr>
            <a:r>
              <a:rPr lang="en-US" sz="1500" kern="1200" dirty="0" smtClean="0"/>
              <a:t>    </a:t>
            </a:r>
            <a:endParaRPr lang="fr-CH" sz="1500" dirty="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ClientGraphics</a:t>
            </a:r>
            <a:r>
              <a:rPr lang="fr-CH" dirty="0" smtClean="0"/>
              <a:t> Types</a:t>
            </a:r>
            <a:endParaRPr lang="en-US" dirty="0"/>
          </a:p>
        </p:txBody>
      </p:sp>
      <p:sp>
        <p:nvSpPr>
          <p:cNvPr id="3" name="Content Placeholder 2"/>
          <p:cNvSpPr>
            <a:spLocks noGrp="1"/>
          </p:cNvSpPr>
          <p:nvPr>
            <p:ph idx="1"/>
          </p:nvPr>
        </p:nvSpPr>
        <p:spPr>
          <a:xfrm>
            <a:off x="417260" y="952500"/>
            <a:ext cx="8266028" cy="5372100"/>
          </a:xfrm>
        </p:spPr>
        <p:txBody>
          <a:bodyPr/>
          <a:lstStyle/>
          <a:p>
            <a:pPr lvl="1">
              <a:buClr>
                <a:srgbClr val="118888"/>
              </a:buClr>
              <a:buFont typeface="Wingdings" pitchFamily="2" charset="2"/>
              <a:buChar char="Ø"/>
            </a:pPr>
            <a:r>
              <a:rPr lang="en-US" dirty="0" smtClean="0">
                <a:solidFill>
                  <a:srgbClr val="118888"/>
                </a:solidFill>
              </a:rPr>
              <a:t> </a:t>
            </a:r>
            <a:r>
              <a:rPr lang="en-US" i="1" dirty="0" smtClean="0">
                <a:solidFill>
                  <a:srgbClr val="118888"/>
                </a:solidFill>
              </a:rPr>
              <a:t>Regular </a:t>
            </a:r>
            <a:r>
              <a:rPr lang="en-US" i="1" dirty="0" err="1" smtClean="0">
                <a:solidFill>
                  <a:srgbClr val="118888"/>
                </a:solidFill>
              </a:rPr>
              <a:t>ClientGraphics</a:t>
            </a:r>
            <a:r>
              <a:rPr lang="en-US" dirty="0" smtClean="0">
                <a:solidFill>
                  <a:srgbClr val="118888"/>
                </a:solidFill>
              </a:rPr>
              <a:t>: </a:t>
            </a:r>
          </a:p>
          <a:p>
            <a:pPr lvl="2">
              <a:buClr>
                <a:srgbClr val="118888"/>
              </a:buClr>
              <a:buFont typeface="Wingdings" pitchFamily="2" charset="2"/>
              <a:buChar char="Ø"/>
            </a:pPr>
            <a:r>
              <a:rPr lang="en-US" dirty="0" smtClean="0"/>
              <a:t> </a:t>
            </a:r>
            <a:r>
              <a:rPr lang="en-US" sz="1800" dirty="0" smtClean="0"/>
              <a:t>Associated with a document </a:t>
            </a:r>
          </a:p>
          <a:p>
            <a:pPr lvl="2">
              <a:buClr>
                <a:srgbClr val="118888"/>
              </a:buClr>
              <a:buFont typeface="Wingdings" pitchFamily="2" charset="2"/>
              <a:buChar char="Ø"/>
            </a:pPr>
            <a:r>
              <a:rPr lang="en-US" sz="1800" dirty="0"/>
              <a:t> </a:t>
            </a:r>
            <a:r>
              <a:rPr lang="en-US" sz="1800" dirty="0" smtClean="0"/>
              <a:t>Transient unless owned by a </a:t>
            </a:r>
            <a:r>
              <a:rPr lang="en-US" sz="1800" dirty="0" err="1" smtClean="0"/>
              <a:t>ClientFeature</a:t>
            </a:r>
            <a:endParaRPr lang="en-US" sz="1800" dirty="0" smtClean="0"/>
          </a:p>
          <a:p>
            <a:pPr lvl="2">
              <a:buClr>
                <a:srgbClr val="118888"/>
              </a:buClr>
              <a:buFont typeface="Wingdings" pitchFamily="2" charset="2"/>
              <a:buChar char="Ø"/>
            </a:pPr>
            <a:r>
              <a:rPr lang="en-US" sz="1800" dirty="0" smtClean="0"/>
              <a:t> Can be obtained from different sources :</a:t>
            </a:r>
          </a:p>
          <a:p>
            <a:pPr lvl="1">
              <a:buClr>
                <a:srgbClr val="118888"/>
              </a:buClr>
              <a:buFont typeface="Wingdings" pitchFamily="2" charset="2"/>
              <a:buChar char="Ø"/>
            </a:pPr>
            <a:endParaRPr lang="en-US" sz="400" dirty="0" smtClean="0"/>
          </a:p>
          <a:p>
            <a:pPr lvl="4">
              <a:buClr>
                <a:srgbClr val="118888"/>
              </a:buClr>
              <a:buFont typeface="Wingdings" pitchFamily="2" charset="2"/>
              <a:buChar char="§"/>
            </a:pPr>
            <a:r>
              <a:rPr lang="en-US" sz="1800" kern="1200" dirty="0" smtClean="0">
                <a:solidFill>
                  <a:schemeClr val="tx1"/>
                </a:solidFill>
                <a:cs typeface="ＭＳ Ｐゴシック" charset="-128"/>
              </a:rPr>
              <a:t> </a:t>
            </a:r>
            <a:r>
              <a:rPr lang="en-US" sz="1800" kern="1200" dirty="0" err="1" smtClean="0">
                <a:solidFill>
                  <a:schemeClr val="tx1"/>
                </a:solidFill>
                <a:cs typeface="ＭＳ Ｐゴシック" charset="-128"/>
              </a:rPr>
              <a:t>PartComponentDefinition</a:t>
            </a:r>
            <a:endParaRPr lang="en-US" sz="1800" kern="1200" dirty="0" smtClean="0">
              <a:solidFill>
                <a:schemeClr val="tx1"/>
              </a:solidFill>
              <a:cs typeface="ＭＳ Ｐゴシック" charset="-128"/>
            </a:endParaRPr>
          </a:p>
          <a:p>
            <a:pPr lvl="4">
              <a:buClr>
                <a:srgbClr val="118888"/>
              </a:buClr>
              <a:buFont typeface="Wingdings" pitchFamily="2" charset="2"/>
              <a:buChar char="§"/>
            </a:pPr>
            <a:r>
              <a:rPr lang="en-US" sz="1800" kern="1200" dirty="0" smtClean="0">
                <a:solidFill>
                  <a:schemeClr val="tx1"/>
                </a:solidFill>
                <a:cs typeface="ＭＳ Ｐゴシック" charset="-128"/>
              </a:rPr>
              <a:t> </a:t>
            </a:r>
            <a:r>
              <a:rPr lang="en-US" sz="1800" kern="1200" dirty="0" err="1" smtClean="0">
                <a:solidFill>
                  <a:schemeClr val="tx1"/>
                </a:solidFill>
                <a:cs typeface="ＭＳ Ｐゴシック" charset="-128"/>
              </a:rPr>
              <a:t>AssemblyComponentDefinition</a:t>
            </a:r>
            <a:endParaRPr lang="en-US" sz="1800" kern="1200" dirty="0" smtClean="0">
              <a:solidFill>
                <a:schemeClr val="tx1"/>
              </a:solidFill>
              <a:cs typeface="ＭＳ Ｐゴシック" charset="-128"/>
            </a:endParaRPr>
          </a:p>
          <a:p>
            <a:pPr lvl="4">
              <a:buClr>
                <a:srgbClr val="118888"/>
              </a:buClr>
              <a:buFont typeface="Wingdings" pitchFamily="2" charset="2"/>
              <a:buChar char="§"/>
            </a:pPr>
            <a:r>
              <a:rPr lang="en-US" sz="1800" kern="1200" dirty="0" smtClean="0">
                <a:solidFill>
                  <a:schemeClr val="tx1"/>
                </a:solidFill>
                <a:cs typeface="ＭＳ Ｐゴシック" charset="-128"/>
              </a:rPr>
              <a:t> </a:t>
            </a:r>
            <a:r>
              <a:rPr lang="en-US" sz="1800" kern="1200" dirty="0" err="1" smtClean="0">
                <a:solidFill>
                  <a:schemeClr val="tx1"/>
                </a:solidFill>
                <a:cs typeface="ＭＳ Ｐゴシック" charset="-128"/>
              </a:rPr>
              <a:t>FlatPattern</a:t>
            </a:r>
            <a:endParaRPr lang="en-US" sz="1800" kern="1200" dirty="0" smtClean="0">
              <a:solidFill>
                <a:schemeClr val="tx1"/>
              </a:solidFill>
              <a:cs typeface="ＭＳ Ｐゴシック" charset="-128"/>
            </a:endParaRPr>
          </a:p>
          <a:p>
            <a:pPr lvl="4">
              <a:buClr>
                <a:srgbClr val="118888"/>
              </a:buClr>
              <a:buFont typeface="Wingdings" pitchFamily="2" charset="2"/>
              <a:buChar char="§"/>
            </a:pPr>
            <a:r>
              <a:rPr lang="en-US" sz="1800" kern="1200" dirty="0" smtClean="0">
                <a:solidFill>
                  <a:schemeClr val="tx1"/>
                </a:solidFill>
                <a:cs typeface="ＭＳ Ｐゴシック" charset="-128"/>
              </a:rPr>
              <a:t> </a:t>
            </a:r>
            <a:r>
              <a:rPr lang="en-US" sz="1800" kern="1200" dirty="0" err="1" smtClean="0">
                <a:solidFill>
                  <a:schemeClr val="tx1"/>
                </a:solidFill>
                <a:cs typeface="ＭＳ Ｐゴシック" charset="-128"/>
              </a:rPr>
              <a:t>DrawingView</a:t>
            </a:r>
            <a:r>
              <a:rPr lang="en-US" sz="1800" kern="1200" dirty="0" smtClean="0">
                <a:solidFill>
                  <a:schemeClr val="tx1"/>
                </a:solidFill>
                <a:cs typeface="ＭＳ Ｐゴシック" charset="-128"/>
              </a:rPr>
              <a:t>, Sheet</a:t>
            </a:r>
          </a:p>
          <a:p>
            <a:pPr lvl="4">
              <a:buClr>
                <a:srgbClr val="118888"/>
              </a:buClr>
              <a:buFont typeface="Wingdings" pitchFamily="2" charset="2"/>
              <a:buChar char="§"/>
            </a:pPr>
            <a:r>
              <a:rPr lang="en-US" sz="1800" kern="1200" dirty="0" smtClean="0">
                <a:solidFill>
                  <a:schemeClr val="tx1"/>
                </a:solidFill>
                <a:cs typeface="ＭＳ Ｐゴシック" charset="-128"/>
              </a:rPr>
              <a:t> </a:t>
            </a:r>
            <a:r>
              <a:rPr lang="en-US" sz="1800" kern="1200" dirty="0" err="1" smtClean="0">
                <a:solidFill>
                  <a:schemeClr val="tx1"/>
                </a:solidFill>
                <a:cs typeface="ＭＳ Ｐゴシック" charset="-128"/>
              </a:rPr>
              <a:t>ClientFeatureDefinition</a:t>
            </a:r>
            <a:endParaRPr lang="en-US" sz="1800" kern="1200" dirty="0" smtClean="0">
              <a:solidFill>
                <a:schemeClr val="tx1"/>
              </a:solidFill>
              <a:cs typeface="ＭＳ Ｐゴシック" charset="-128"/>
            </a:endParaRPr>
          </a:p>
          <a:p>
            <a:pPr lvl="3">
              <a:buClr>
                <a:srgbClr val="FFAA00"/>
              </a:buClr>
              <a:buFont typeface="Wingdings" pitchFamily="2" charset="2"/>
              <a:buChar char="Ø"/>
            </a:pPr>
            <a:endParaRPr lang="en-US" sz="2300" dirty="0" smtClean="0"/>
          </a:p>
          <a:p>
            <a:pPr lvl="1">
              <a:buClr>
                <a:srgbClr val="118888"/>
              </a:buClr>
              <a:buFont typeface="Wingdings" pitchFamily="2" charset="2"/>
              <a:buChar char="Ø"/>
            </a:pPr>
            <a:r>
              <a:rPr lang="en-US" dirty="0" smtClean="0">
                <a:solidFill>
                  <a:srgbClr val="118888"/>
                </a:solidFill>
              </a:rPr>
              <a:t> </a:t>
            </a:r>
            <a:r>
              <a:rPr lang="en-US" i="1" dirty="0" smtClean="0">
                <a:solidFill>
                  <a:srgbClr val="118888"/>
                </a:solidFill>
              </a:rPr>
              <a:t>Interaction </a:t>
            </a:r>
            <a:r>
              <a:rPr lang="en-US" i="1" dirty="0" err="1" smtClean="0">
                <a:solidFill>
                  <a:srgbClr val="118888"/>
                </a:solidFill>
              </a:rPr>
              <a:t>ClientGraphics</a:t>
            </a:r>
            <a:r>
              <a:rPr lang="en-US" dirty="0" smtClean="0">
                <a:solidFill>
                  <a:srgbClr val="118888"/>
                </a:solidFill>
              </a:rPr>
              <a:t>:</a:t>
            </a:r>
            <a:r>
              <a:rPr lang="en-US" kern="1200" dirty="0" smtClean="0">
                <a:solidFill>
                  <a:srgbClr val="118888"/>
                </a:solidFill>
                <a:cs typeface="ＭＳ Ｐゴシック" charset="-128"/>
              </a:rPr>
              <a:t> </a:t>
            </a:r>
          </a:p>
          <a:p>
            <a:pPr lvl="2">
              <a:buClr>
                <a:srgbClr val="118888"/>
              </a:buClr>
              <a:buFont typeface="Wingdings" pitchFamily="2" charset="2"/>
              <a:buChar char="Ø"/>
            </a:pPr>
            <a:r>
              <a:rPr lang="en-US" kern="1200" dirty="0" smtClean="0">
                <a:solidFill>
                  <a:schemeClr val="tx1"/>
                </a:solidFill>
                <a:cs typeface="ＭＳ Ｐゴシック" charset="-128"/>
              </a:rPr>
              <a:t> </a:t>
            </a:r>
            <a:r>
              <a:rPr lang="en-US" sz="1800" kern="1200" dirty="0" smtClean="0">
                <a:cs typeface="ＭＳ Ｐゴシック" charset="-128"/>
              </a:rPr>
              <a:t>Only available when </a:t>
            </a:r>
            <a:r>
              <a:rPr lang="en-US" sz="1800" i="1" kern="1200" dirty="0" err="1" smtClean="0">
                <a:cs typeface="ＭＳ Ｐゴシック" charset="-128"/>
              </a:rPr>
              <a:t>InteractionEvents</a:t>
            </a:r>
            <a:r>
              <a:rPr lang="en-US" sz="1800" i="1" kern="1200" dirty="0" smtClean="0">
                <a:cs typeface="ＭＳ Ｐゴシック" charset="-128"/>
              </a:rPr>
              <a:t> </a:t>
            </a:r>
            <a:r>
              <a:rPr lang="en-US" sz="1800" kern="1200" dirty="0" smtClean="0">
                <a:cs typeface="ＭＳ Ｐゴシック" charset="-128"/>
              </a:rPr>
              <a:t>is running</a:t>
            </a:r>
          </a:p>
          <a:p>
            <a:pPr lvl="2">
              <a:buClr>
                <a:srgbClr val="118888"/>
              </a:buClr>
              <a:buFont typeface="Wingdings" pitchFamily="2" charset="2"/>
              <a:buChar char="Ø"/>
            </a:pPr>
            <a:r>
              <a:rPr lang="en-US" sz="1800" kern="1200" dirty="0" smtClean="0">
                <a:cs typeface="ＭＳ Ｐゴシック" charset="-128"/>
              </a:rPr>
              <a:t> Display preview graphics or manipulators while running a command </a:t>
            </a:r>
          </a:p>
          <a:p>
            <a:pPr lvl="2">
              <a:buClr>
                <a:srgbClr val="118888"/>
              </a:buClr>
              <a:buFont typeface="Wingdings" pitchFamily="2" charset="2"/>
              <a:buChar char="Ø"/>
            </a:pPr>
            <a:r>
              <a:rPr lang="en-US" sz="1800" kern="1200" dirty="0" smtClean="0">
                <a:cs typeface="ＭＳ Ｐゴシック" charset="-128"/>
              </a:rPr>
              <a:t> Automatically deleted when </a:t>
            </a:r>
            <a:r>
              <a:rPr lang="en-US" sz="1800" i="1" kern="1200" dirty="0" err="1" smtClean="0">
                <a:cs typeface="ＭＳ Ｐゴシック" charset="-128"/>
              </a:rPr>
              <a:t>InteractionEvents</a:t>
            </a:r>
            <a:r>
              <a:rPr lang="en-US" sz="1800" kern="1200" dirty="0" smtClean="0">
                <a:cs typeface="ＭＳ Ｐゴシック" charset="-128"/>
              </a:rPr>
              <a:t> terminates</a:t>
            </a:r>
            <a:endParaRPr lang="en-US" sz="18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endParaRPr lang="en-US" altLang="zh-CN" sz="4000" b="1" dirty="0" smtClean="0"/>
          </a:p>
          <a:p>
            <a:pPr algn="ctr">
              <a:buNone/>
            </a:pPr>
            <a:r>
              <a:rPr lang="en-US" altLang="zh-CN" sz="4000" b="1" dirty="0" smtClean="0"/>
              <a:t>Client </a:t>
            </a:r>
            <a:r>
              <a:rPr lang="en-US" altLang="zh-CN" sz="4000" b="1" dirty="0" smtClean="0"/>
              <a:t>Graphics Data</a:t>
            </a:r>
            <a:endParaRPr lang="zh-CN" altLang="en-US" sz="4000" dirty="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45719" y="186188"/>
            <a:ext cx="8163383" cy="803410"/>
          </a:xfrm>
        </p:spPr>
        <p:txBody>
          <a:bodyPr/>
          <a:lstStyle/>
          <a:p>
            <a:pPr eaLnBrk="1" hangingPunct="1"/>
            <a:r>
              <a:rPr lang="en-US" b="1" dirty="0" smtClean="0"/>
              <a:t>Object Model - Client Graphics Data</a:t>
            </a:r>
          </a:p>
        </p:txBody>
      </p:sp>
      <p:pic>
        <p:nvPicPr>
          <p:cNvPr id="3" name="Picture 2" descr="cg2.png"/>
          <p:cNvPicPr>
            <a:picLocks noChangeAspect="1"/>
          </p:cNvPicPr>
          <p:nvPr/>
        </p:nvPicPr>
        <p:blipFill>
          <a:blip r:embed="rId3" cstate="print"/>
          <a:stretch>
            <a:fillRect/>
          </a:stretch>
        </p:blipFill>
        <p:spPr>
          <a:xfrm>
            <a:off x="1379324" y="1207855"/>
            <a:ext cx="6203501" cy="5273487"/>
          </a:xfrm>
          <a:prstGeom prst="rect">
            <a:avLst/>
          </a:prstGeo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34802" y="96980"/>
            <a:ext cx="5462302" cy="803410"/>
          </a:xfrm>
        </p:spPr>
        <p:txBody>
          <a:bodyPr/>
          <a:lstStyle/>
          <a:p>
            <a:pPr eaLnBrk="1" hangingPunct="1"/>
            <a:r>
              <a:rPr lang="en-US" b="1" dirty="0" smtClean="0"/>
              <a:t>Data Objects</a:t>
            </a:r>
          </a:p>
        </p:txBody>
      </p:sp>
      <p:sp>
        <p:nvSpPr>
          <p:cNvPr id="3" name="Rectangle 3"/>
          <p:cNvSpPr txBox="1">
            <a:spLocks noChangeArrowheads="1"/>
          </p:cNvSpPr>
          <p:nvPr/>
        </p:nvSpPr>
        <p:spPr>
          <a:xfrm>
            <a:off x="308561" y="1060153"/>
            <a:ext cx="4832428" cy="5351798"/>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000" u="none" kern="0" dirty="0" smtClean="0">
                <a:latin typeface="+mn-lt"/>
                <a:cs typeface="+mn-cs"/>
              </a:rPr>
              <a:t>Data sets contain the raw information that can be used to define graphics geometry.</a:t>
            </a:r>
          </a:p>
          <a:p>
            <a:pPr marL="160660" indent="-160660" defTabSz="913755">
              <a:spcBef>
                <a:spcPct val="15000"/>
              </a:spcBef>
              <a:spcAft>
                <a:spcPct val="15000"/>
              </a:spcAft>
              <a:buClr>
                <a:schemeClr val="bg1"/>
              </a:buClr>
              <a:buSzPct val="80000"/>
              <a:buFont typeface="Wingdings" pitchFamily="2" charset="2"/>
              <a:buChar char="§"/>
              <a:defRPr/>
            </a:pPr>
            <a:endParaRPr lang="en-US" sz="1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b="1" i="1" u="none" kern="0" dirty="0" err="1" smtClean="0">
                <a:latin typeface="+mn-lt"/>
                <a:cs typeface="+mn-cs"/>
              </a:rPr>
              <a:t>GraphicDataSets</a:t>
            </a:r>
            <a:r>
              <a:rPr lang="en-US" sz="2000" u="none" kern="0" dirty="0" smtClean="0">
                <a:latin typeface="+mn-lt"/>
                <a:cs typeface="+mn-cs"/>
              </a:rPr>
              <a:t>: Owner object for </a:t>
            </a:r>
            <a:r>
              <a:rPr lang="en-US" sz="2000" i="1" u="none" kern="0" dirty="0" err="1" smtClean="0">
                <a:latin typeface="+mn-lt"/>
                <a:cs typeface="+mn-cs"/>
              </a:rPr>
              <a:t>GraphicsDataSet</a:t>
            </a:r>
            <a:r>
              <a:rPr lang="en-US" sz="2000" u="none" kern="0" dirty="0" smtClean="0">
                <a:latin typeface="+mn-lt"/>
                <a:cs typeface="+mn-cs"/>
              </a:rPr>
              <a:t> objects. </a:t>
            </a:r>
          </a:p>
          <a:p>
            <a:pPr marL="160660" indent="-160660" defTabSz="913755">
              <a:spcBef>
                <a:spcPct val="15000"/>
              </a:spcBef>
              <a:spcAft>
                <a:spcPct val="15000"/>
              </a:spcAft>
              <a:buClr>
                <a:schemeClr val="bg1"/>
              </a:buClr>
              <a:buSzPct val="80000"/>
              <a:buFont typeface="Wingdings" pitchFamily="2" charset="2"/>
              <a:buChar char="§"/>
              <a:defRPr/>
            </a:pPr>
            <a:r>
              <a:rPr lang="en-US" sz="2000" b="1" u="none" kern="0" dirty="0" err="1" smtClean="0"/>
              <a:t>GraphicsColorSet</a:t>
            </a:r>
            <a:r>
              <a:rPr lang="en-US" sz="2000" u="none" kern="0" dirty="0" smtClean="0"/>
              <a:t>: Defines a set of colors.</a:t>
            </a:r>
            <a:endParaRPr lang="en-US" sz="2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b="1" i="1" u="none" kern="0" dirty="0" err="1" smtClean="0">
                <a:latin typeface="+mn-lt"/>
                <a:cs typeface="+mn-cs"/>
              </a:rPr>
              <a:t>GraphicsCoordinateSet</a:t>
            </a:r>
            <a:r>
              <a:rPr lang="en-US" sz="2000" u="none" kern="0" dirty="0" smtClean="0">
                <a:latin typeface="+mn-lt"/>
                <a:cs typeface="+mn-cs"/>
              </a:rPr>
              <a:t>: Defines a set of coordinate points.</a:t>
            </a:r>
          </a:p>
          <a:p>
            <a:pPr marL="160660" indent="-160660" defTabSz="913755">
              <a:spcBef>
                <a:spcPct val="15000"/>
              </a:spcBef>
              <a:spcAft>
                <a:spcPct val="15000"/>
              </a:spcAft>
              <a:buClr>
                <a:schemeClr val="bg1"/>
              </a:buClr>
              <a:buSzPct val="80000"/>
              <a:buFont typeface="Wingdings" pitchFamily="2" charset="2"/>
              <a:buChar char="§"/>
              <a:defRPr/>
            </a:pPr>
            <a:r>
              <a:rPr lang="en-US" sz="2000" b="1" u="none" kern="0" dirty="0" err="1" smtClean="0"/>
              <a:t>GraphicsIndexSet</a:t>
            </a:r>
            <a:r>
              <a:rPr lang="en-US" sz="2000" u="none" kern="0" dirty="0" smtClean="0"/>
              <a:t>: Defines a set of Long values that act as an index into the other sets.</a:t>
            </a:r>
            <a:endParaRPr lang="en-US" sz="2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b="1" i="1" u="none" kern="0" dirty="0" err="1" smtClean="0">
                <a:latin typeface="+mn-lt"/>
                <a:cs typeface="+mn-cs"/>
              </a:rPr>
              <a:t>GraphicsNormalSet</a:t>
            </a:r>
            <a:r>
              <a:rPr lang="en-US" sz="2000" u="none" kern="0" dirty="0" smtClean="0">
                <a:latin typeface="+mn-lt"/>
                <a:cs typeface="+mn-cs"/>
              </a:rPr>
              <a:t>: Defines a set of vectors that will be used as normal vectors.</a:t>
            </a:r>
          </a:p>
        </p:txBody>
      </p:sp>
      <p:pic>
        <p:nvPicPr>
          <p:cNvPr id="5" name="Picture 4" descr="cg2.png"/>
          <p:cNvPicPr>
            <a:picLocks noChangeAspect="1"/>
          </p:cNvPicPr>
          <p:nvPr/>
        </p:nvPicPr>
        <p:blipFill>
          <a:blip r:embed="rId3" cstate="print"/>
          <a:stretch>
            <a:fillRect/>
          </a:stretch>
        </p:blipFill>
        <p:spPr>
          <a:xfrm>
            <a:off x="5181891" y="248851"/>
            <a:ext cx="3800020" cy="323033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endParaRPr lang="fr-FR" altLang="zh-CN" sz="4000" dirty="0" smtClean="0"/>
          </a:p>
          <a:p>
            <a:pPr algn="ctr">
              <a:buNone/>
            </a:pPr>
            <a:r>
              <a:rPr lang="fr-CH" altLang="zh-CN" sz="4000" dirty="0" err="1" smtClean="0"/>
              <a:t>Graphics</a:t>
            </a:r>
            <a:r>
              <a:rPr lang="fr-CH" altLang="zh-CN" sz="4000" dirty="0" smtClean="0"/>
              <a:t> Primitives</a:t>
            </a:r>
            <a:endParaRPr lang="zh-CN" altLang="en-US" sz="4000"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8060" y="152735"/>
            <a:ext cx="8999033" cy="803410"/>
          </a:xfrm>
        </p:spPr>
        <p:txBody>
          <a:bodyPr/>
          <a:lstStyle/>
          <a:p>
            <a:pPr eaLnBrk="1" hangingPunct="1"/>
            <a:r>
              <a:rPr lang="en-US" b="1" dirty="0" smtClean="0"/>
              <a:t>Object Model - Client </a:t>
            </a:r>
            <a:r>
              <a:rPr lang="en-US" b="1" dirty="0" smtClean="0"/>
              <a:t>Graphics Primitives</a:t>
            </a:r>
          </a:p>
        </p:txBody>
      </p:sp>
      <p:pic>
        <p:nvPicPr>
          <p:cNvPr id="5" name="Picture 4" descr="cg1.png"/>
          <p:cNvPicPr>
            <a:picLocks noChangeAspect="1"/>
          </p:cNvPicPr>
          <p:nvPr/>
        </p:nvPicPr>
        <p:blipFill>
          <a:blip r:embed="rId3" cstate="print"/>
          <a:stretch>
            <a:fillRect/>
          </a:stretch>
        </p:blipFill>
        <p:spPr>
          <a:xfrm>
            <a:off x="915971" y="1064123"/>
            <a:ext cx="7058146" cy="5390757"/>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GraphicsPrimitives</a:t>
            </a:r>
            <a:r>
              <a:rPr lang="fr-CH" dirty="0" smtClean="0"/>
              <a:t> - Common </a:t>
            </a:r>
            <a:r>
              <a:rPr lang="fr-CH" dirty="0" err="1" smtClean="0"/>
              <a:t>Properties</a:t>
            </a:r>
            <a:endParaRPr lang="en-US" dirty="0"/>
          </a:p>
        </p:txBody>
      </p:sp>
      <p:sp>
        <p:nvSpPr>
          <p:cNvPr id="3" name="Content Placeholder 2"/>
          <p:cNvSpPr>
            <a:spLocks noGrp="1"/>
          </p:cNvSpPr>
          <p:nvPr>
            <p:ph idx="1"/>
          </p:nvPr>
        </p:nvSpPr>
        <p:spPr/>
        <p:txBody>
          <a:bodyPr/>
          <a:lstStyle/>
          <a:p>
            <a:pPr>
              <a:buNone/>
            </a:pPr>
            <a:r>
              <a:rPr lang="en-US" dirty="0" err="1" smtClean="0">
                <a:solidFill>
                  <a:srgbClr val="FFAA00"/>
                </a:solidFill>
              </a:rPr>
              <a:t>GraphicsPrimitive</a:t>
            </a:r>
            <a:r>
              <a:rPr lang="en-US" dirty="0" smtClean="0"/>
              <a:t> objects represent the graphics you can see in Inventor graphic window.</a:t>
            </a:r>
          </a:p>
          <a:p>
            <a:pPr>
              <a:buNone/>
            </a:pPr>
            <a:endParaRPr lang="en-US" dirty="0" smtClean="0"/>
          </a:p>
          <a:p>
            <a:pPr>
              <a:buNone/>
            </a:pPr>
            <a:r>
              <a:rPr lang="en-US" dirty="0" smtClean="0"/>
              <a:t>Here are some properties and methods common to all of them:</a:t>
            </a:r>
          </a:p>
          <a:p>
            <a:pPr>
              <a:buNone/>
            </a:pPr>
            <a:endParaRPr lang="en-US" dirty="0" smtClean="0"/>
          </a:p>
          <a:p>
            <a:pPr>
              <a:buClr>
                <a:schemeClr val="tx1"/>
              </a:buClr>
              <a:buFont typeface="Wingdings" pitchFamily="2" charset="2"/>
              <a:buChar char="§"/>
            </a:pPr>
            <a:r>
              <a:rPr lang="en-US" b="1" i="1" dirty="0" err="1" smtClean="0">
                <a:solidFill>
                  <a:srgbClr val="FFAA00"/>
                </a:solidFill>
              </a:rPr>
              <a:t>BurnThrough</a:t>
            </a:r>
            <a:endParaRPr lang="en-US" b="1" i="1" dirty="0" smtClean="0">
              <a:solidFill>
                <a:srgbClr val="FFAA00"/>
              </a:solidFill>
            </a:endParaRPr>
          </a:p>
          <a:p>
            <a:pPr>
              <a:buClr>
                <a:schemeClr val="tx1"/>
              </a:buClr>
              <a:buFont typeface="Wingdings" pitchFamily="2" charset="2"/>
              <a:buChar char="§"/>
            </a:pPr>
            <a:endParaRPr lang="en-US" sz="600" b="1" i="1" dirty="0" smtClean="0">
              <a:solidFill>
                <a:srgbClr val="FFAA00"/>
              </a:solidFill>
            </a:endParaRPr>
          </a:p>
          <a:p>
            <a:pPr>
              <a:buClr>
                <a:schemeClr val="tx1"/>
              </a:buClr>
              <a:buFont typeface="Wingdings" pitchFamily="2" charset="2"/>
              <a:buChar char="§"/>
            </a:pPr>
            <a:r>
              <a:rPr lang="en-US" b="1" i="1" dirty="0" err="1" smtClean="0">
                <a:solidFill>
                  <a:srgbClr val="FFAA00"/>
                </a:solidFill>
              </a:rPr>
              <a:t>DepthPriority</a:t>
            </a:r>
            <a:endParaRPr lang="en-US" b="1" i="1" dirty="0" smtClean="0">
              <a:solidFill>
                <a:srgbClr val="FFAA00"/>
              </a:solidFill>
            </a:endParaRPr>
          </a:p>
          <a:p>
            <a:pPr>
              <a:buClr>
                <a:schemeClr val="tx1"/>
              </a:buClr>
              <a:buFont typeface="Wingdings" pitchFamily="2" charset="2"/>
              <a:buChar char="§"/>
            </a:pPr>
            <a:endParaRPr lang="en-US" sz="600" b="1" i="1" dirty="0" smtClean="0">
              <a:solidFill>
                <a:srgbClr val="FFAA00"/>
              </a:solidFill>
            </a:endParaRPr>
          </a:p>
          <a:p>
            <a:pPr>
              <a:buClr>
                <a:schemeClr val="tx1"/>
              </a:buClr>
              <a:buFont typeface="Wingdings" pitchFamily="2" charset="2"/>
              <a:buChar char="§"/>
            </a:pPr>
            <a:r>
              <a:rPr lang="en-US" b="1" i="1" dirty="0" err="1" smtClean="0">
                <a:solidFill>
                  <a:srgbClr val="FFAA00"/>
                </a:solidFill>
              </a:rPr>
              <a:t>SetViewSpaceAnchor</a:t>
            </a:r>
            <a:endParaRPr lang="en-US" b="1" i="1" dirty="0" smtClean="0">
              <a:solidFill>
                <a:srgbClr val="FFAA00"/>
              </a:solidFill>
            </a:endParaRPr>
          </a:p>
          <a:p>
            <a:pPr>
              <a:buClr>
                <a:schemeClr val="tx1"/>
              </a:buClr>
              <a:buFont typeface="Wingdings" pitchFamily="2" charset="2"/>
              <a:buChar char="§"/>
            </a:pPr>
            <a:endParaRPr lang="en-US" sz="600" b="1" i="1" dirty="0" smtClean="0">
              <a:solidFill>
                <a:srgbClr val="FFAA00"/>
              </a:solidFill>
            </a:endParaRPr>
          </a:p>
          <a:p>
            <a:pPr>
              <a:buClr>
                <a:schemeClr val="tx1"/>
              </a:buClr>
              <a:buFont typeface="Wingdings" pitchFamily="2" charset="2"/>
              <a:buChar char="§"/>
            </a:pPr>
            <a:r>
              <a:rPr lang="en-US" b="1" i="1" dirty="0" err="1" smtClean="0">
                <a:solidFill>
                  <a:srgbClr val="FFAA00"/>
                </a:solidFill>
              </a:rPr>
              <a:t>SetTransformBehavior</a:t>
            </a:r>
            <a:endParaRPr lang="en-US" b="1" i="1" dirty="0" smtClean="0">
              <a:solidFill>
                <a:srgbClr val="FFAA00"/>
              </a:solidFill>
            </a:endParaRPr>
          </a:p>
          <a:p>
            <a:pPr>
              <a:buNone/>
            </a:pPr>
            <a:endParaRPr lang="en-US" dirty="0" smtClean="0"/>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53370" y="1388753"/>
            <a:ext cx="6299817" cy="2362250"/>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Public Function </a:t>
            </a:r>
            <a:r>
              <a:rPr lang="en-US" sz="2400" b="1" i="1" u="none" dirty="0" err="1" smtClean="0"/>
              <a:t>AddLineGraphics</a:t>
            </a:r>
            <a:r>
              <a:rPr lang="en-US" sz="2400" u="none" dirty="0" smtClean="0"/>
              <a:t>() As</a:t>
            </a:r>
          </a:p>
          <a:p>
            <a:pPr marL="160660" indent="-160660" defTabSz="913755">
              <a:spcBef>
                <a:spcPct val="15000"/>
              </a:spcBef>
              <a:spcAft>
                <a:spcPct val="15000"/>
              </a:spcAft>
              <a:buClr>
                <a:schemeClr val="bg1"/>
              </a:buClr>
              <a:buSzPct val="80000"/>
              <a:buFont typeface="Wingdings" pitchFamily="2" charset="2"/>
              <a:buChar char="§"/>
              <a:defRPr/>
            </a:pPr>
            <a:r>
              <a:rPr lang="en-US" sz="2400" b="1" i="1" u="none" dirty="0" smtClean="0"/>
              <a:t>   </a:t>
            </a:r>
            <a:r>
              <a:rPr lang="en-US" sz="2400" b="1" i="1" u="none" dirty="0" err="1" smtClean="0"/>
              <a:t>LineGraphics</a:t>
            </a:r>
            <a:endParaRPr lang="en-US" sz="2200" b="1" i="1"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Individual line segments.</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Coordinate Data:</a:t>
            </a:r>
            <a:br>
              <a:rPr lang="en-US" sz="2200" u="none" kern="0" dirty="0" smtClean="0">
                <a:latin typeface="+mn-lt"/>
                <a:cs typeface="+mn-cs"/>
              </a:rPr>
            </a:br>
            <a:r>
              <a:rPr lang="en-US" sz="2200" u="none" kern="0" dirty="0" smtClean="0">
                <a:latin typeface="+mn-lt"/>
                <a:cs typeface="+mn-cs"/>
              </a:rPr>
              <a:t>(0,0,0)-(1,0,0)</a:t>
            </a:r>
            <a:br>
              <a:rPr lang="en-US" sz="2200" u="none" kern="0" dirty="0" smtClean="0">
                <a:latin typeface="+mn-lt"/>
                <a:cs typeface="+mn-cs"/>
              </a:rPr>
            </a:br>
            <a:r>
              <a:rPr lang="en-US" sz="2200" u="none" kern="0" dirty="0" smtClean="0">
                <a:latin typeface="+mn-lt"/>
                <a:cs typeface="+mn-cs"/>
              </a:rPr>
              <a:t>(1,0,0)-(1,1,0)</a:t>
            </a:r>
            <a:br>
              <a:rPr lang="en-US" sz="2200" u="none" kern="0" dirty="0" smtClean="0">
                <a:latin typeface="+mn-lt"/>
                <a:cs typeface="+mn-cs"/>
              </a:rPr>
            </a:br>
            <a:r>
              <a:rPr lang="en-US" sz="2200" u="none" kern="0" dirty="0" smtClean="0">
                <a:latin typeface="+mn-lt"/>
                <a:cs typeface="+mn-cs"/>
              </a:rPr>
              <a:t>(1,1,0)-(0,1,0)</a:t>
            </a:r>
            <a:br>
              <a:rPr lang="en-US" sz="2200" u="none" kern="0" dirty="0" smtClean="0">
                <a:latin typeface="+mn-lt"/>
                <a:cs typeface="+mn-cs"/>
              </a:rPr>
            </a:br>
            <a:r>
              <a:rPr lang="en-US" sz="2200" u="none" kern="0" dirty="0" smtClean="0">
                <a:latin typeface="+mn-lt"/>
                <a:cs typeface="+mn-cs"/>
              </a:rPr>
              <a:t>(0,1,0)-(0,0,0)</a:t>
            </a:r>
            <a:br>
              <a:rPr lang="en-US" sz="2200" u="none" kern="0" dirty="0" smtClean="0">
                <a:latin typeface="+mn-lt"/>
                <a:cs typeface="+mn-cs"/>
              </a:rPr>
            </a:br>
            <a:r>
              <a:rPr lang="en-US" sz="2200" u="none" kern="0" dirty="0" smtClean="0">
                <a:latin typeface="+mn-lt"/>
                <a:cs typeface="+mn-cs"/>
              </a:rPr>
              <a:t>(0,0,0)-(1,1,0)</a:t>
            </a:r>
            <a:br>
              <a:rPr lang="en-US" sz="2200" u="none" kern="0" dirty="0" smtClean="0">
                <a:latin typeface="+mn-lt"/>
                <a:cs typeface="+mn-cs"/>
              </a:rPr>
            </a:br>
            <a:r>
              <a:rPr lang="en-US" sz="2200" u="none" kern="0" dirty="0" smtClean="0">
                <a:latin typeface="+mn-lt"/>
                <a:cs typeface="+mn-cs"/>
              </a:rPr>
              <a:t>(1,0,0)-(0,1,0)</a:t>
            </a:r>
          </a:p>
        </p:txBody>
      </p:sp>
      <p:pic>
        <p:nvPicPr>
          <p:cNvPr id="3" name="Picture 4" descr="CustomGraphicsSquare"/>
          <p:cNvPicPr>
            <a:picLocks noChangeAspect="1" noChangeArrowheads="1"/>
          </p:cNvPicPr>
          <p:nvPr/>
        </p:nvPicPr>
        <p:blipFill>
          <a:blip r:embed="rId3" cstate="print"/>
          <a:srcRect/>
          <a:stretch>
            <a:fillRect/>
          </a:stretch>
        </p:blipFill>
        <p:spPr bwMode="auto">
          <a:xfrm>
            <a:off x="4680210" y="2442702"/>
            <a:ext cx="3095017" cy="2963909"/>
          </a:xfrm>
          <a:prstGeom prst="rect">
            <a:avLst/>
          </a:prstGeom>
          <a:noFill/>
          <a:ln w="9525">
            <a:noFill/>
            <a:miter lim="800000"/>
            <a:headEnd/>
            <a:tailEnd/>
          </a:ln>
        </p:spPr>
      </p:pic>
      <p:sp>
        <p:nvSpPr>
          <p:cNvPr id="4" name="Rectangle 2"/>
          <p:cNvSpPr>
            <a:spLocks noGrp="1" noChangeArrowheads="1"/>
          </p:cNvSpPr>
          <p:nvPr>
            <p:ph type="title"/>
          </p:nvPr>
        </p:nvSpPr>
        <p:spPr>
          <a:xfrm>
            <a:off x="535520" y="226996"/>
            <a:ext cx="5462302" cy="803410"/>
          </a:xfrm>
        </p:spPr>
        <p:txBody>
          <a:bodyPr/>
          <a:lstStyle/>
          <a:p>
            <a:pPr eaLnBrk="1" hangingPunct="1"/>
            <a:r>
              <a:rPr lang="en-US" b="1" dirty="0" err="1" smtClean="0"/>
              <a:t>LineGraphics</a:t>
            </a:r>
            <a:endParaRPr lang="en-US" b="1" dirty="0" smtClean="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4" name="TextBox 3"/>
          <p:cNvSpPr txBox="1"/>
          <p:nvPr/>
        </p:nvSpPr>
        <p:spPr>
          <a:xfrm>
            <a:off x="579872" y="1572314"/>
            <a:ext cx="6411951" cy="3693319"/>
          </a:xfrm>
          <a:prstGeom prst="rect">
            <a:avLst/>
          </a:prstGeom>
          <a:noFill/>
        </p:spPr>
        <p:txBody>
          <a:bodyPr wrap="square" rtlCol="0">
            <a:spAutoFit/>
          </a:bodyPr>
          <a:lstStyle/>
          <a:p>
            <a:pPr>
              <a:buFont typeface="Wingdings" pitchFamily="2" charset="2"/>
              <a:buChar char="Ø"/>
            </a:pPr>
            <a:r>
              <a:rPr lang="fr-FR" sz="2400" u="none" dirty="0" smtClean="0"/>
              <a:t> </a:t>
            </a:r>
            <a:r>
              <a:rPr lang="fr-FR" sz="2400" u="none" dirty="0" err="1" smtClean="0"/>
              <a:t>Definition</a:t>
            </a:r>
            <a:r>
              <a:rPr lang="fr-FR" sz="2400" u="none" dirty="0" smtClean="0"/>
              <a:t> and </a:t>
            </a:r>
            <a:r>
              <a:rPr lang="fr-FR" sz="2400" u="none" dirty="0" err="1" smtClean="0"/>
              <a:t>Purpose</a:t>
            </a:r>
            <a:r>
              <a:rPr lang="fr-FR" sz="2400" u="none" dirty="0" smtClean="0"/>
              <a:t/>
            </a:r>
            <a:br>
              <a:rPr lang="fr-FR" sz="2400" u="none" dirty="0" smtClean="0"/>
            </a:br>
            <a:endParaRPr lang="fr-FR" sz="1200" u="none" dirty="0" smtClean="0"/>
          </a:p>
          <a:p>
            <a:pPr>
              <a:buFont typeface="Wingdings" pitchFamily="2" charset="2"/>
              <a:buChar char="Ø"/>
            </a:pPr>
            <a:r>
              <a:rPr lang="fr-FR" sz="2400" u="none" dirty="0" smtClean="0"/>
              <a:t>  Object </a:t>
            </a:r>
            <a:r>
              <a:rPr lang="fr-FR" sz="2400" u="none" dirty="0" smtClean="0"/>
              <a:t>Model</a:t>
            </a:r>
            <a:br>
              <a:rPr lang="fr-FR" sz="2400" u="none" dirty="0" smtClean="0"/>
            </a:br>
            <a:endParaRPr lang="fr-FR" sz="1200" u="none" dirty="0" smtClean="0"/>
          </a:p>
          <a:p>
            <a:pPr>
              <a:buFont typeface="Wingdings" pitchFamily="2" charset="2"/>
              <a:buChar char="Ø"/>
            </a:pPr>
            <a:r>
              <a:rPr lang="fr-FR" sz="2400" u="none" dirty="0" smtClean="0"/>
              <a:t>  </a:t>
            </a:r>
            <a:r>
              <a:rPr lang="fr-FR" sz="2400" u="none" dirty="0" err="1" smtClean="0"/>
              <a:t>ClientGraphics</a:t>
            </a:r>
            <a:r>
              <a:rPr lang="fr-FR" sz="2400" u="none" dirty="0" smtClean="0"/>
              <a:t> </a:t>
            </a:r>
            <a:r>
              <a:rPr lang="fr-FR" sz="2400" u="none" dirty="0" smtClean="0"/>
              <a:t>Data</a:t>
            </a:r>
            <a:br>
              <a:rPr lang="fr-FR" sz="2400" u="none" dirty="0" smtClean="0"/>
            </a:br>
            <a:endParaRPr lang="fr-FR" sz="1200" u="none" dirty="0" smtClean="0"/>
          </a:p>
          <a:p>
            <a:pPr>
              <a:buFont typeface="Wingdings" pitchFamily="2" charset="2"/>
              <a:buChar char="Ø"/>
            </a:pPr>
            <a:r>
              <a:rPr lang="fr-FR" sz="2400" u="none" dirty="0" smtClean="0"/>
              <a:t>  </a:t>
            </a:r>
            <a:r>
              <a:rPr lang="fr-FR" sz="2400" u="none" dirty="0" err="1" smtClean="0"/>
              <a:t>ClientGraphics</a:t>
            </a:r>
            <a:r>
              <a:rPr lang="fr-FR" sz="2400" u="none" dirty="0" smtClean="0"/>
              <a:t> </a:t>
            </a:r>
            <a:r>
              <a:rPr lang="fr-FR" sz="2400" u="none" dirty="0" smtClean="0"/>
              <a:t>Primitives</a:t>
            </a:r>
            <a:br>
              <a:rPr lang="fr-FR" sz="2400" u="none" dirty="0" smtClean="0"/>
            </a:br>
            <a:endParaRPr lang="fr-FR" sz="1200" u="none" dirty="0" smtClean="0"/>
          </a:p>
          <a:p>
            <a:pPr>
              <a:buFont typeface="Wingdings" pitchFamily="2" charset="2"/>
              <a:buChar char="Ø"/>
            </a:pPr>
            <a:r>
              <a:rPr lang="en-US" sz="2400" u="none" dirty="0" smtClean="0"/>
              <a:t>  </a:t>
            </a:r>
            <a:r>
              <a:rPr lang="en-US" sz="2400" u="none" dirty="0" err="1" smtClean="0"/>
              <a:t>InteractionGraphics</a:t>
            </a:r>
            <a:r>
              <a:rPr lang="en-US" sz="2400" u="none" dirty="0" smtClean="0"/>
              <a:t/>
            </a:r>
            <a:br>
              <a:rPr lang="en-US" sz="2400" u="none" dirty="0" smtClean="0"/>
            </a:br>
            <a:endParaRPr lang="en-US" sz="2400" u="none" dirty="0" smtClean="0"/>
          </a:p>
          <a:p>
            <a:pPr>
              <a:buFont typeface="Wingdings" pitchFamily="2" charset="2"/>
              <a:buChar char="Ø"/>
            </a:pPr>
            <a:r>
              <a:rPr lang="en-US" sz="2400" u="none" dirty="0" smtClean="0"/>
              <a:t>  Advanced topic</a:t>
            </a:r>
            <a:endParaRPr lang="fr-FR" sz="2400" u="none"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5520" y="101871"/>
            <a:ext cx="5462302" cy="803410"/>
          </a:xfrm>
        </p:spPr>
        <p:txBody>
          <a:bodyPr/>
          <a:lstStyle/>
          <a:p>
            <a:pPr eaLnBrk="1" hangingPunct="1"/>
            <a:r>
              <a:rPr lang="en-US" b="1" dirty="0" err="1" smtClean="0"/>
              <a:t>LineStripGraphics</a:t>
            </a:r>
            <a:endParaRPr lang="en-US" b="1" dirty="0" smtClean="0"/>
          </a:p>
        </p:txBody>
      </p:sp>
      <p:sp>
        <p:nvSpPr>
          <p:cNvPr id="3" name="Rectangle 3"/>
          <p:cNvSpPr txBox="1">
            <a:spLocks noChangeArrowheads="1"/>
          </p:cNvSpPr>
          <p:nvPr/>
        </p:nvSpPr>
        <p:spPr>
          <a:xfrm>
            <a:off x="369920" y="1157359"/>
            <a:ext cx="6415895" cy="2892277"/>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Public Function </a:t>
            </a:r>
            <a:r>
              <a:rPr lang="en-US" sz="2400" b="1" i="1" u="none" dirty="0" err="1" smtClean="0"/>
              <a:t>AddLineStripGraphics</a:t>
            </a:r>
            <a:r>
              <a:rPr lang="en-US" sz="2400" u="none" dirty="0" smtClean="0"/>
              <a:t>() As</a:t>
            </a:r>
          </a:p>
          <a:p>
            <a:pPr marL="160660" indent="-160660" defTabSz="913755">
              <a:spcBef>
                <a:spcPct val="15000"/>
              </a:spcBef>
              <a:spcAft>
                <a:spcPct val="15000"/>
              </a:spcAft>
              <a:buClr>
                <a:schemeClr val="bg1"/>
              </a:buClr>
              <a:buSzPct val="80000"/>
              <a:buFont typeface="Wingdings" pitchFamily="2" charset="2"/>
              <a:buChar char="§"/>
              <a:defRPr/>
            </a:pPr>
            <a:r>
              <a:rPr lang="en-US" sz="2400" b="1" i="1" u="none" dirty="0" smtClean="0"/>
              <a:t>   </a:t>
            </a:r>
            <a:r>
              <a:rPr lang="en-US" sz="2400" b="1" i="1" u="none" dirty="0" err="1" smtClean="0"/>
              <a:t>LineStripGraphics</a:t>
            </a:r>
            <a:endParaRPr lang="en-US" sz="2400" b="1" i="1" u="none" dirty="0" smtClean="0"/>
          </a:p>
          <a:p>
            <a:pPr marL="160660" indent="-160660" defTabSz="913755">
              <a:spcBef>
                <a:spcPct val="15000"/>
              </a:spcBef>
              <a:spcAft>
                <a:spcPct val="15000"/>
              </a:spcAft>
              <a:buClr>
                <a:schemeClr val="bg1"/>
              </a:buClr>
              <a:buSzPct val="80000"/>
              <a:buFont typeface="Wingdings" pitchFamily="2" charset="2"/>
              <a:buChar char="§"/>
              <a:defRPr/>
            </a:pPr>
            <a:endParaRPr lang="en-US" sz="1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Connected set of lines.</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Coordinate Data:</a:t>
            </a:r>
            <a:br>
              <a:rPr lang="en-US" sz="2200" u="none" kern="0" dirty="0" smtClean="0">
                <a:latin typeface="+mn-lt"/>
                <a:cs typeface="+mn-cs"/>
              </a:rPr>
            </a:br>
            <a:r>
              <a:rPr lang="en-US" sz="2200" u="none" kern="0" dirty="0" smtClean="0">
                <a:latin typeface="+mn-lt"/>
                <a:cs typeface="+mn-cs"/>
              </a:rPr>
              <a:t>(0,0,0),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(1,0,0),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(1,1,0),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(0,1,0),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(0,0,0),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(1,1,0),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(1,0,0), </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(0,1,0) </a:t>
            </a:r>
          </a:p>
        </p:txBody>
      </p:sp>
      <p:pic>
        <p:nvPicPr>
          <p:cNvPr id="4" name="Picture 4" descr="CustomGraphicsSquare"/>
          <p:cNvPicPr>
            <a:picLocks noChangeAspect="1" noChangeArrowheads="1"/>
          </p:cNvPicPr>
          <p:nvPr/>
        </p:nvPicPr>
        <p:blipFill>
          <a:blip r:embed="rId3" cstate="print"/>
          <a:srcRect/>
          <a:stretch>
            <a:fillRect/>
          </a:stretch>
        </p:blipFill>
        <p:spPr bwMode="auto">
          <a:xfrm>
            <a:off x="5036345" y="2523888"/>
            <a:ext cx="2971874" cy="284598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5520" y="175985"/>
            <a:ext cx="5462302" cy="803410"/>
          </a:xfrm>
        </p:spPr>
        <p:txBody>
          <a:bodyPr/>
          <a:lstStyle/>
          <a:p>
            <a:pPr eaLnBrk="1" hangingPunct="1"/>
            <a:r>
              <a:rPr lang="en-US" b="1" dirty="0" err="1" smtClean="0"/>
              <a:t>TriangleGraphics</a:t>
            </a:r>
            <a:endParaRPr lang="en-US" b="1" dirty="0" smtClean="0"/>
          </a:p>
        </p:txBody>
      </p:sp>
      <p:sp>
        <p:nvSpPr>
          <p:cNvPr id="3" name="Rectangle 3"/>
          <p:cNvSpPr txBox="1">
            <a:spLocks noChangeArrowheads="1"/>
          </p:cNvSpPr>
          <p:nvPr/>
        </p:nvSpPr>
        <p:spPr>
          <a:xfrm>
            <a:off x="380120" y="1342935"/>
            <a:ext cx="6530824" cy="2892277"/>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Public Function </a:t>
            </a:r>
            <a:r>
              <a:rPr lang="en-US" sz="2400" b="1" i="1" u="none" dirty="0" err="1" smtClean="0"/>
              <a:t>AddTriangleGraphics</a:t>
            </a:r>
            <a:r>
              <a:rPr lang="en-US" sz="2400" u="none" dirty="0" smtClean="0"/>
              <a:t>() As </a:t>
            </a:r>
            <a:r>
              <a:rPr lang="en-US" sz="2400" b="1" i="1" u="none" dirty="0" err="1" smtClean="0"/>
              <a:t>TriangleGraphics</a:t>
            </a:r>
            <a:endParaRPr lang="en-US" sz="2200" b="1" i="1"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Individual triangles.</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Coordinate Data:</a:t>
            </a:r>
            <a:br>
              <a:rPr lang="en-US" sz="2200" u="none" kern="0" dirty="0" smtClean="0">
                <a:latin typeface="+mn-lt"/>
                <a:cs typeface="+mn-cs"/>
              </a:rPr>
            </a:br>
            <a:r>
              <a:rPr lang="en-US" sz="2200" u="none" kern="0" dirty="0" smtClean="0">
                <a:latin typeface="+mn-lt"/>
                <a:cs typeface="+mn-cs"/>
              </a:rPr>
              <a:t>(0,0,0)-(2,0,0)-(1,1,0)</a:t>
            </a:r>
            <a:br>
              <a:rPr lang="en-US" sz="2200" u="none" kern="0" dirty="0" smtClean="0">
                <a:latin typeface="+mn-lt"/>
                <a:cs typeface="+mn-cs"/>
              </a:rPr>
            </a:br>
            <a:r>
              <a:rPr lang="en-US" sz="2200" u="none" kern="0" dirty="0" smtClean="0">
                <a:latin typeface="+mn-lt"/>
                <a:cs typeface="+mn-cs"/>
              </a:rPr>
              <a:t>(2,0,0)-(1,1,0)-(3,1,0)</a:t>
            </a:r>
            <a:br>
              <a:rPr lang="en-US" sz="2200" u="none" kern="0" dirty="0" smtClean="0">
                <a:latin typeface="+mn-lt"/>
                <a:cs typeface="+mn-cs"/>
              </a:rPr>
            </a:br>
            <a:r>
              <a:rPr lang="en-US" sz="2200" u="none" kern="0" dirty="0" smtClean="0">
                <a:latin typeface="+mn-lt"/>
                <a:cs typeface="+mn-cs"/>
              </a:rPr>
              <a:t>(2,0,0)-(4,0,0)-(3,1,0)</a:t>
            </a:r>
            <a:br>
              <a:rPr lang="en-US" sz="2200" u="none" kern="0" dirty="0" smtClean="0">
                <a:latin typeface="+mn-lt"/>
                <a:cs typeface="+mn-cs"/>
              </a:rPr>
            </a:br>
            <a:r>
              <a:rPr lang="en-US" sz="2200" u="none" kern="0" dirty="0" smtClean="0">
                <a:latin typeface="+mn-lt"/>
                <a:cs typeface="+mn-cs"/>
              </a:rPr>
              <a:t>(4,0,0)-(5,1,0)-(3,1,0)</a:t>
            </a:r>
          </a:p>
        </p:txBody>
      </p:sp>
      <p:pic>
        <p:nvPicPr>
          <p:cNvPr id="4" name="Picture 4" descr="CustomGraphicsTriangleSet"/>
          <p:cNvPicPr>
            <a:picLocks noChangeAspect="1" noChangeArrowheads="1"/>
          </p:cNvPicPr>
          <p:nvPr/>
        </p:nvPicPr>
        <p:blipFill>
          <a:blip r:embed="rId3" cstate="print"/>
          <a:srcRect/>
          <a:stretch>
            <a:fillRect/>
          </a:stretch>
        </p:blipFill>
        <p:spPr bwMode="auto">
          <a:xfrm>
            <a:off x="3743897" y="2432100"/>
            <a:ext cx="5053588" cy="152964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5520" y="159044"/>
            <a:ext cx="5462302" cy="803410"/>
          </a:xfrm>
        </p:spPr>
        <p:txBody>
          <a:bodyPr/>
          <a:lstStyle/>
          <a:p>
            <a:pPr eaLnBrk="1" hangingPunct="1"/>
            <a:r>
              <a:rPr lang="en-US" b="1" dirty="0" err="1" smtClean="0"/>
              <a:t>TriangleStripGraphics</a:t>
            </a:r>
            <a:endParaRPr lang="en-US" b="1" dirty="0" smtClean="0"/>
          </a:p>
        </p:txBody>
      </p:sp>
      <p:sp>
        <p:nvSpPr>
          <p:cNvPr id="3" name="Rectangle 3"/>
          <p:cNvSpPr txBox="1">
            <a:spLocks noChangeArrowheads="1"/>
          </p:cNvSpPr>
          <p:nvPr/>
        </p:nvSpPr>
        <p:spPr>
          <a:xfrm>
            <a:off x="360870" y="1147366"/>
            <a:ext cx="7021712" cy="2892277"/>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Public Function </a:t>
            </a:r>
            <a:r>
              <a:rPr lang="en-US" sz="2400" b="1" i="1" u="none" dirty="0" err="1" smtClean="0"/>
              <a:t>AddTriangleStripGraphics</a:t>
            </a:r>
            <a:r>
              <a:rPr lang="en-US" sz="2400" u="none" dirty="0" smtClean="0"/>
              <a:t>() As</a:t>
            </a:r>
          </a:p>
          <a:p>
            <a:pPr marL="160660" indent="-160660" defTabSz="913755">
              <a:spcBef>
                <a:spcPct val="15000"/>
              </a:spcBef>
              <a:spcAft>
                <a:spcPct val="15000"/>
              </a:spcAft>
              <a:buClr>
                <a:schemeClr val="bg1"/>
              </a:buClr>
              <a:buSzPct val="80000"/>
              <a:buFont typeface="Wingdings" pitchFamily="2" charset="2"/>
              <a:buChar char="§"/>
              <a:defRPr/>
            </a:pPr>
            <a:r>
              <a:rPr lang="en-US" sz="2400" b="1" i="1" u="none" dirty="0" smtClean="0"/>
              <a:t>   </a:t>
            </a:r>
            <a:r>
              <a:rPr lang="en-US" sz="2400" b="1" i="1" u="none" dirty="0" err="1" smtClean="0"/>
              <a:t>TriangleStripGraphics</a:t>
            </a:r>
            <a:endParaRPr lang="en-US" sz="2200" b="1" i="1"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1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Connected set of triangles.</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Coordinate data:</a:t>
            </a:r>
            <a:br>
              <a:rPr lang="en-US" sz="2200" u="none" kern="0" dirty="0" smtClean="0">
                <a:latin typeface="+mn-lt"/>
                <a:cs typeface="+mn-cs"/>
              </a:rPr>
            </a:br>
            <a:r>
              <a:rPr lang="en-US" sz="2200" u="none" kern="0" dirty="0" smtClean="0">
                <a:latin typeface="+mn-lt"/>
                <a:cs typeface="+mn-cs"/>
              </a:rPr>
              <a:t>(0,0,0), (1,1,0), (2,0,0),</a:t>
            </a:r>
            <a:br>
              <a:rPr lang="en-US" sz="2200" u="none" kern="0" dirty="0" smtClean="0">
                <a:latin typeface="+mn-lt"/>
                <a:cs typeface="+mn-cs"/>
              </a:rPr>
            </a:br>
            <a:r>
              <a:rPr lang="en-US" sz="2200" u="none" kern="0" dirty="0" smtClean="0">
                <a:latin typeface="+mn-lt"/>
                <a:cs typeface="+mn-cs"/>
              </a:rPr>
              <a:t>(3,1,0), (4,0,0), (5,1,0), </a:t>
            </a:r>
            <a:br>
              <a:rPr lang="en-US" sz="2200" u="none" kern="0" dirty="0" smtClean="0">
                <a:latin typeface="+mn-lt"/>
                <a:cs typeface="+mn-cs"/>
              </a:rPr>
            </a:br>
            <a:r>
              <a:rPr lang="en-US" sz="2200" u="none" kern="0" dirty="0" smtClean="0">
                <a:latin typeface="+mn-lt"/>
                <a:cs typeface="+mn-cs"/>
              </a:rPr>
              <a:t>(6,0,0), (8,0,0), (7,1,0), </a:t>
            </a:r>
            <a:br>
              <a:rPr lang="en-US" sz="2200" u="none" kern="0" dirty="0" smtClean="0">
                <a:latin typeface="+mn-lt"/>
                <a:cs typeface="+mn-cs"/>
              </a:rPr>
            </a:br>
            <a:r>
              <a:rPr lang="en-US" sz="2200" u="none" kern="0" dirty="0" smtClean="0">
                <a:latin typeface="+mn-lt"/>
                <a:cs typeface="+mn-cs"/>
              </a:rPr>
              <a:t>(9,1,0)</a:t>
            </a:r>
          </a:p>
          <a:p>
            <a:pPr marL="160660" indent="-160660" defTabSz="913755">
              <a:spcBef>
                <a:spcPct val="15000"/>
              </a:spcBef>
              <a:spcAft>
                <a:spcPct val="15000"/>
              </a:spcAft>
              <a:buClr>
                <a:schemeClr val="bg1"/>
              </a:buClr>
              <a:buSzPct val="80000"/>
              <a:buFont typeface="Wingdings" pitchFamily="2" charset="2"/>
              <a:buChar char="§"/>
              <a:defRPr/>
            </a:pPr>
            <a:endParaRPr lang="fr-FR"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fr-FR"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1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Strip lengths:</a:t>
            </a:r>
            <a:br>
              <a:rPr lang="en-US" sz="2200" u="none" kern="0" dirty="0" smtClean="0">
                <a:latin typeface="+mn-lt"/>
                <a:cs typeface="+mn-cs"/>
              </a:rPr>
            </a:br>
            <a:r>
              <a:rPr lang="en-US" sz="2200" u="none" kern="0" dirty="0" smtClean="0">
                <a:latin typeface="+mn-lt"/>
                <a:cs typeface="+mn-cs"/>
              </a:rPr>
              <a:t>6, 4</a:t>
            </a:r>
          </a:p>
        </p:txBody>
      </p:sp>
      <p:pic>
        <p:nvPicPr>
          <p:cNvPr id="4" name="Picture 4" descr="CustomGraphicsTriangleStrip"/>
          <p:cNvPicPr>
            <a:picLocks noChangeAspect="1" noChangeArrowheads="1"/>
          </p:cNvPicPr>
          <p:nvPr/>
        </p:nvPicPr>
        <p:blipFill>
          <a:blip r:embed="rId3" cstate="print"/>
          <a:srcRect/>
          <a:stretch>
            <a:fillRect/>
          </a:stretch>
        </p:blipFill>
        <p:spPr bwMode="auto">
          <a:xfrm>
            <a:off x="1649815" y="4228068"/>
            <a:ext cx="6955180" cy="120081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5520" y="216793"/>
            <a:ext cx="5462302" cy="803410"/>
          </a:xfrm>
        </p:spPr>
        <p:txBody>
          <a:bodyPr/>
          <a:lstStyle/>
          <a:p>
            <a:pPr eaLnBrk="1" hangingPunct="1"/>
            <a:r>
              <a:rPr lang="en-US" b="1" dirty="0" err="1" smtClean="0"/>
              <a:t>TriangleFanGraphics</a:t>
            </a:r>
            <a:endParaRPr lang="en-US" b="1" dirty="0" smtClean="0"/>
          </a:p>
        </p:txBody>
      </p:sp>
      <p:sp>
        <p:nvSpPr>
          <p:cNvPr id="3" name="Rectangle 3"/>
          <p:cNvSpPr txBox="1">
            <a:spLocks noChangeArrowheads="1"/>
          </p:cNvSpPr>
          <p:nvPr/>
        </p:nvSpPr>
        <p:spPr>
          <a:xfrm>
            <a:off x="318761" y="1451881"/>
            <a:ext cx="7294822" cy="2892277"/>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Public Function </a:t>
            </a:r>
            <a:r>
              <a:rPr lang="en-US" sz="2400" b="1" i="1" u="none" dirty="0" err="1" smtClean="0"/>
              <a:t>AddTriangleFanGraphics</a:t>
            </a:r>
            <a:r>
              <a:rPr lang="en-US" sz="2400" u="none" dirty="0" smtClean="0"/>
              <a:t>() As</a:t>
            </a:r>
          </a:p>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   </a:t>
            </a:r>
            <a:r>
              <a:rPr lang="en-US" sz="2400" b="1" i="1" u="none" dirty="0" err="1" smtClean="0"/>
              <a:t>TriangleFanGraphics</a:t>
            </a:r>
            <a:endParaRPr lang="en-US" sz="2200" b="1" i="1"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Connected set of triangles.</a:t>
            </a: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Coordinate data:</a:t>
            </a:r>
            <a:br>
              <a:rPr lang="en-US" sz="2200" u="none" kern="0" dirty="0" smtClean="0">
                <a:latin typeface="+mn-lt"/>
                <a:cs typeface="+mn-cs"/>
              </a:rPr>
            </a:br>
            <a:r>
              <a:rPr lang="en-US" sz="2200" u="none" kern="0" dirty="0" smtClean="0">
                <a:latin typeface="+mn-lt"/>
                <a:cs typeface="+mn-cs"/>
              </a:rPr>
              <a:t>(2,3,0), (0,0,0), (4,0,0), </a:t>
            </a:r>
            <a:br>
              <a:rPr lang="en-US" sz="2200" u="none" kern="0" dirty="0" smtClean="0">
                <a:latin typeface="+mn-lt"/>
                <a:cs typeface="+mn-cs"/>
              </a:rPr>
            </a:br>
            <a:r>
              <a:rPr lang="en-US" sz="2200" u="none" kern="0" dirty="0" smtClean="0">
                <a:latin typeface="+mn-lt"/>
                <a:cs typeface="+mn-cs"/>
              </a:rPr>
              <a:t>(5,4,0), (2,6,0), (-1,4,0) </a:t>
            </a:r>
          </a:p>
          <a:p>
            <a:pPr marL="160660" indent="-160660" defTabSz="913755">
              <a:spcBef>
                <a:spcPct val="15000"/>
              </a:spcBef>
              <a:spcAft>
                <a:spcPct val="15000"/>
              </a:spcAft>
              <a:buClr>
                <a:schemeClr val="bg1"/>
              </a:buClr>
              <a:buSzPct val="80000"/>
              <a:buFont typeface="Wingdings" pitchFamily="2" charset="2"/>
              <a:buChar char="§"/>
              <a:defRPr/>
            </a:pPr>
            <a:endParaRPr lang="en-US" sz="1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200" u="none" kern="0" dirty="0" smtClean="0">
                <a:latin typeface="+mn-lt"/>
                <a:cs typeface="+mn-cs"/>
              </a:rPr>
              <a:t>Also supports strip lengths.</a:t>
            </a:r>
          </a:p>
        </p:txBody>
      </p:sp>
      <p:pic>
        <p:nvPicPr>
          <p:cNvPr id="4" name="Picture 4" descr="CustomGraphicsTriangleFan"/>
          <p:cNvPicPr>
            <a:picLocks noChangeAspect="1" noChangeArrowheads="1"/>
          </p:cNvPicPr>
          <p:nvPr/>
        </p:nvPicPr>
        <p:blipFill>
          <a:blip r:embed="rId3" cstate="print"/>
          <a:srcRect/>
          <a:stretch>
            <a:fillRect/>
          </a:stretch>
        </p:blipFill>
        <p:spPr bwMode="auto">
          <a:xfrm>
            <a:off x="4975316" y="2446259"/>
            <a:ext cx="3432267" cy="337021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23769" y="167513"/>
            <a:ext cx="8329348" cy="803410"/>
          </a:xfrm>
        </p:spPr>
        <p:txBody>
          <a:bodyPr/>
          <a:lstStyle/>
          <a:p>
            <a:pPr eaLnBrk="1" hangingPunct="1"/>
            <a:r>
              <a:rPr lang="en-US" b="1" dirty="0" smtClean="0"/>
              <a:t>Using Coordinate Sets - Index Set</a:t>
            </a:r>
          </a:p>
        </p:txBody>
      </p:sp>
      <p:sp>
        <p:nvSpPr>
          <p:cNvPr id="3" name="Rectangle 3"/>
          <p:cNvSpPr txBox="1">
            <a:spLocks noChangeArrowheads="1"/>
          </p:cNvSpPr>
          <p:nvPr/>
        </p:nvSpPr>
        <p:spPr>
          <a:xfrm>
            <a:off x="245365" y="1139274"/>
            <a:ext cx="8234492" cy="5463657"/>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The </a:t>
            </a:r>
            <a:r>
              <a:rPr lang="en-US" sz="2400" b="1" i="1" u="none" dirty="0" err="1" smtClean="0"/>
              <a:t>GraphicsIndexSet</a:t>
            </a:r>
            <a:r>
              <a:rPr lang="en-US" sz="2400" u="none" dirty="0" smtClean="0"/>
              <a:t> object defines the relationship between the points you added in the </a:t>
            </a:r>
            <a:r>
              <a:rPr lang="en-US" sz="2400" b="1" i="1" u="none" dirty="0" err="1" smtClean="0"/>
              <a:t>GraphicsCoordinateSet</a:t>
            </a:r>
            <a:r>
              <a:rPr lang="en-US" sz="2400" u="none" dirty="0" smtClean="0"/>
              <a:t>.</a:t>
            </a:r>
          </a:p>
          <a:p>
            <a:pPr marL="160660" indent="-160660" defTabSz="913755">
              <a:spcBef>
                <a:spcPct val="15000"/>
              </a:spcBef>
              <a:spcAft>
                <a:spcPct val="15000"/>
              </a:spcAft>
              <a:buClr>
                <a:schemeClr val="bg1"/>
              </a:buClr>
              <a:buSzPct val="80000"/>
              <a:buFont typeface="Wingdings" pitchFamily="2" charset="2"/>
              <a:buChar char="§"/>
              <a:defRPr/>
            </a:pPr>
            <a:endParaRPr lang="en-US" sz="1000" u="none" dirty="0" smtClean="0"/>
          </a:p>
          <a:p>
            <a:pPr marL="160660" indent="-160660" defTabSz="913755">
              <a:spcBef>
                <a:spcPct val="15000"/>
              </a:spcBef>
              <a:spcAft>
                <a:spcPct val="15000"/>
              </a:spcAft>
              <a:buClr>
                <a:schemeClr val="bg1"/>
              </a:buClr>
              <a:buSzPct val="80000"/>
              <a:buFont typeface="Wingdings" pitchFamily="2" charset="2"/>
              <a:buChar char="§"/>
              <a:defRPr/>
            </a:pPr>
            <a:r>
              <a:rPr lang="en-US" sz="2400" u="none" dirty="0" smtClean="0"/>
              <a:t>It also allows to optimize the number of data points needed: two identical points can refer to the same data. </a:t>
            </a:r>
            <a:endParaRPr lang="en-US"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10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u="none" kern="0" dirty="0" smtClean="0">
                <a:latin typeface="+mn-lt"/>
                <a:cs typeface="+mn-cs"/>
              </a:rPr>
              <a:t>Coordinate set:</a:t>
            </a:r>
            <a:br>
              <a:rPr lang="en-US" sz="2000" u="none" kern="0" dirty="0" smtClean="0">
                <a:latin typeface="+mn-lt"/>
                <a:cs typeface="+mn-cs"/>
              </a:rPr>
            </a:br>
            <a:r>
              <a:rPr lang="en-US" sz="2000" u="none" kern="0" dirty="0" smtClean="0">
                <a:latin typeface="+mn-lt"/>
                <a:cs typeface="+mn-cs"/>
              </a:rPr>
              <a:t>(0,0,0), (1,0,0), (1,1,0), (0,1,0)</a:t>
            </a:r>
          </a:p>
          <a:p>
            <a:pPr marL="160660" indent="-160660" defTabSz="913755">
              <a:spcBef>
                <a:spcPct val="15000"/>
              </a:spcBef>
              <a:spcAft>
                <a:spcPct val="15000"/>
              </a:spcAft>
              <a:buClr>
                <a:schemeClr val="bg1"/>
              </a:buClr>
              <a:buSzPct val="80000"/>
              <a:buFont typeface="Wingdings" pitchFamily="2" charset="2"/>
              <a:buChar char="§"/>
              <a:defRPr/>
            </a:pPr>
            <a:r>
              <a:rPr lang="en-US" sz="1200" u="none" kern="0" dirty="0" smtClean="0">
                <a:latin typeface="+mn-lt"/>
                <a:cs typeface="+mn-cs"/>
              </a:rPr>
              <a:t/>
            </a:r>
            <a:br>
              <a:rPr lang="en-US" sz="1200" u="none" kern="0" dirty="0" smtClean="0">
                <a:latin typeface="+mn-lt"/>
                <a:cs typeface="+mn-cs"/>
              </a:rPr>
            </a:br>
            <a:r>
              <a:rPr lang="en-US" sz="2000" u="none" kern="0" dirty="0" smtClean="0">
                <a:latin typeface="+mn-lt"/>
                <a:cs typeface="+mn-cs"/>
              </a:rPr>
              <a:t>Index set for </a:t>
            </a:r>
            <a:r>
              <a:rPr lang="en-US" sz="2000" b="1" i="1" u="none" kern="0" dirty="0" err="1" smtClean="0"/>
              <a:t>LineGraphics</a:t>
            </a:r>
            <a:r>
              <a:rPr lang="en-US" sz="2000" u="none" kern="0" dirty="0" smtClean="0">
                <a:latin typeface="+mn-lt"/>
                <a:cs typeface="+mn-cs"/>
              </a:rPr>
              <a:t>:</a:t>
            </a:r>
            <a:br>
              <a:rPr lang="en-US" sz="2000" u="none" kern="0" dirty="0" smtClean="0">
                <a:latin typeface="+mn-lt"/>
                <a:cs typeface="+mn-cs"/>
              </a:rPr>
            </a:br>
            <a:r>
              <a:rPr lang="en-US" sz="2000" u="none" kern="0" dirty="0" smtClean="0">
                <a:latin typeface="+mn-lt"/>
                <a:cs typeface="+mn-cs"/>
              </a:rPr>
              <a:t>(1, 2, 2, 3, 3, 4, 4, 1, 1, 3, 2, 4)</a:t>
            </a:r>
          </a:p>
          <a:p>
            <a:pPr marL="160660" indent="-160660" defTabSz="913755">
              <a:spcBef>
                <a:spcPct val="15000"/>
              </a:spcBef>
              <a:spcAft>
                <a:spcPct val="15000"/>
              </a:spcAft>
              <a:buClr>
                <a:schemeClr val="bg1"/>
              </a:buClr>
              <a:buSzPct val="80000"/>
              <a:buFont typeface="Wingdings" pitchFamily="2" charset="2"/>
              <a:buChar char="§"/>
              <a:defRPr/>
            </a:pPr>
            <a:endParaRPr lang="en-US" sz="1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r>
              <a:rPr lang="en-US" sz="2000" u="none" kern="0" dirty="0" smtClean="0"/>
              <a:t>Index set for </a:t>
            </a:r>
            <a:r>
              <a:rPr lang="en-US" sz="2000" b="1" i="1" u="none" kern="0" dirty="0" err="1" smtClean="0">
                <a:latin typeface="+mn-lt"/>
                <a:cs typeface="+mn-cs"/>
              </a:rPr>
              <a:t>LineStripGraphics</a:t>
            </a:r>
            <a:r>
              <a:rPr lang="en-US" sz="2000" u="none" kern="0" dirty="0" smtClean="0">
                <a:latin typeface="+mn-lt"/>
                <a:cs typeface="+mn-cs"/>
              </a:rPr>
              <a:t>:</a:t>
            </a:r>
            <a:br>
              <a:rPr lang="en-US" sz="2000" u="none" kern="0" dirty="0" smtClean="0">
                <a:latin typeface="+mn-lt"/>
                <a:cs typeface="+mn-cs"/>
              </a:rPr>
            </a:br>
            <a:r>
              <a:rPr lang="en-US" sz="2000" u="none" kern="0" dirty="0" smtClean="0">
                <a:latin typeface="+mn-lt"/>
                <a:cs typeface="+mn-cs"/>
              </a:rPr>
              <a:t>(1, 2, 3, 4, 1, 3, 2, 4)</a:t>
            </a:r>
            <a:br>
              <a:rPr lang="en-US" sz="2000" u="none" kern="0" dirty="0" smtClean="0">
                <a:latin typeface="+mn-lt"/>
                <a:cs typeface="+mn-cs"/>
              </a:rPr>
            </a:br>
            <a:r>
              <a:rPr lang="en-US" sz="1000" u="none" kern="0" dirty="0" smtClean="0">
                <a:latin typeface="+mn-lt"/>
                <a:cs typeface="+mn-cs"/>
              </a:rPr>
              <a:t/>
            </a:r>
            <a:br>
              <a:rPr lang="en-US" sz="1000" u="none" kern="0" dirty="0" smtClean="0">
                <a:latin typeface="+mn-lt"/>
                <a:cs typeface="+mn-cs"/>
              </a:rPr>
            </a:br>
            <a:r>
              <a:rPr lang="en-US" sz="2000" u="none" kern="0" dirty="0" smtClean="0">
                <a:latin typeface="+mn-lt"/>
                <a:cs typeface="+mn-cs"/>
              </a:rPr>
              <a:t>Strip Lengths: (6, 2)</a:t>
            </a:r>
          </a:p>
        </p:txBody>
      </p:sp>
      <p:pic>
        <p:nvPicPr>
          <p:cNvPr id="4" name="Picture 4" descr="CustomGraphicsSquare"/>
          <p:cNvPicPr>
            <a:picLocks noChangeAspect="1" noChangeArrowheads="1"/>
          </p:cNvPicPr>
          <p:nvPr/>
        </p:nvPicPr>
        <p:blipFill>
          <a:blip r:embed="rId3" cstate="print"/>
          <a:srcRect/>
          <a:stretch>
            <a:fillRect/>
          </a:stretch>
        </p:blipFill>
        <p:spPr bwMode="auto">
          <a:xfrm>
            <a:off x="5037597" y="3702117"/>
            <a:ext cx="2845493" cy="272495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45720" y="112072"/>
            <a:ext cx="5462302" cy="803410"/>
          </a:xfrm>
        </p:spPr>
        <p:txBody>
          <a:bodyPr/>
          <a:lstStyle/>
          <a:p>
            <a:pPr eaLnBrk="1" hangingPunct="1"/>
            <a:r>
              <a:rPr lang="en-US" b="1" dirty="0" err="1" smtClean="0"/>
              <a:t>PointGraphics</a:t>
            </a:r>
            <a:endParaRPr lang="en-US" b="1" dirty="0" smtClean="0"/>
          </a:p>
        </p:txBody>
      </p:sp>
      <p:sp>
        <p:nvSpPr>
          <p:cNvPr id="3" name="Rectangle 3"/>
          <p:cNvSpPr txBox="1">
            <a:spLocks noChangeArrowheads="1"/>
          </p:cNvSpPr>
          <p:nvPr/>
        </p:nvSpPr>
        <p:spPr>
          <a:xfrm>
            <a:off x="468439" y="980688"/>
            <a:ext cx="8343966" cy="4726571"/>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l"/>
              <a:defRPr/>
            </a:pPr>
            <a:r>
              <a:rPr lang="en-US" sz="2400" b="1" u="none" dirty="0" err="1" smtClean="0">
                <a:solidFill>
                  <a:srgbClr val="FFCC00"/>
                </a:solidFill>
              </a:rPr>
              <a:t>AddPointGraphics</a:t>
            </a: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r>
              <a:rPr lang="en-US" sz="2400" u="none" kern="0" dirty="0" smtClean="0">
                <a:latin typeface="+mn-lt"/>
                <a:cs typeface="+mn-cs"/>
              </a:rPr>
              <a:t>A point is displayed </a:t>
            </a:r>
            <a:r>
              <a:rPr lang="en-US" sz="2400" u="none" kern="0" dirty="0" smtClean="0">
                <a:latin typeface="+mn-lt"/>
                <a:cs typeface="+mn-cs"/>
              </a:rPr>
              <a:t> at </a:t>
            </a:r>
            <a:r>
              <a:rPr lang="en-US" sz="2400" u="none" kern="0" dirty="0" smtClean="0">
                <a:latin typeface="+mn-lt"/>
                <a:cs typeface="+mn-cs"/>
              </a:rPr>
              <a:t>each defined </a:t>
            </a:r>
            <a:r>
              <a:rPr lang="en-US" sz="2400" u="none" kern="0" dirty="0" smtClean="0">
                <a:latin typeface="+mn-lt"/>
                <a:cs typeface="+mn-cs"/>
              </a:rPr>
              <a:t> coordinate.</a:t>
            </a: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r>
              <a:rPr lang="en-US" sz="2400" u="none" kern="0" dirty="0" smtClean="0">
                <a:latin typeface="+mn-lt"/>
                <a:cs typeface="+mn-cs"/>
              </a:rPr>
              <a:t>Display style can be </a:t>
            </a:r>
            <a:r>
              <a:rPr lang="en-US" sz="2400" u="none" kern="0" dirty="0" smtClean="0">
                <a:latin typeface="+mn-lt"/>
                <a:cs typeface="+mn-cs"/>
              </a:rPr>
              <a:t>one </a:t>
            </a:r>
            <a:r>
              <a:rPr lang="en-US" sz="2400" u="none" kern="0" dirty="0" smtClean="0">
                <a:latin typeface="+mn-lt"/>
                <a:cs typeface="+mn-cs"/>
              </a:rPr>
              <a:t>of several </a:t>
            </a:r>
            <a:r>
              <a:rPr lang="en-US" sz="2400" u="none" kern="0" dirty="0" smtClean="0">
                <a:latin typeface="+mn-lt"/>
                <a:cs typeface="+mn-cs"/>
              </a:rPr>
              <a:t>predefined types.</a:t>
            </a: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l"/>
              <a:defRPr/>
            </a:pPr>
            <a:r>
              <a:rPr lang="en-US" altLang="zh-CN" sz="2400" u="none" dirty="0" smtClean="0"/>
              <a:t>Can define your own bitmap </a:t>
            </a:r>
            <a:r>
              <a:rPr lang="en-US" altLang="zh-CN" sz="2400" u="none" dirty="0" smtClean="0"/>
              <a:t> </a:t>
            </a:r>
            <a:endParaRPr lang="en-US" altLang="zh-CN" sz="2400" u="none" dirty="0" smtClean="0"/>
          </a:p>
          <a:p>
            <a:pPr marL="160660" indent="-160660" defTabSz="913755">
              <a:spcBef>
                <a:spcPct val="15000"/>
              </a:spcBef>
              <a:spcAft>
                <a:spcPct val="15000"/>
              </a:spcAft>
              <a:buClr>
                <a:schemeClr val="bg1"/>
              </a:buClr>
              <a:buSzPct val="80000"/>
              <a:buFont typeface="Wingdings" pitchFamily="2" charset="2"/>
              <a:buChar char="l"/>
              <a:defRPr/>
            </a:pPr>
            <a:endParaRPr lang="en-US" sz="24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p:txBody>
      </p:sp>
      <p:pic>
        <p:nvPicPr>
          <p:cNvPr id="4" name="Picture 4"/>
          <p:cNvPicPr>
            <a:picLocks noChangeAspect="1" noChangeArrowheads="1"/>
          </p:cNvPicPr>
          <p:nvPr/>
        </p:nvPicPr>
        <p:blipFill>
          <a:blip r:embed="rId3" cstate="print"/>
          <a:srcRect l="7364" t="1883" r="9026" b="4471"/>
          <a:stretch>
            <a:fillRect/>
          </a:stretch>
        </p:blipFill>
        <p:spPr bwMode="auto">
          <a:xfrm>
            <a:off x="2379837" y="2522135"/>
            <a:ext cx="2025903" cy="2291025"/>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5119740" y="5186520"/>
            <a:ext cx="2381250" cy="14287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5520" y="186188"/>
            <a:ext cx="5462302" cy="80341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defTabSz="913755">
              <a:lnSpc>
                <a:spcPct val="90000"/>
              </a:lnSpc>
              <a:defRPr/>
            </a:pPr>
            <a:r>
              <a:rPr lang="en-US" sz="3600" b="1" u="none" kern="0" dirty="0" err="1" smtClean="0">
                <a:latin typeface="+mj-lt"/>
                <a:ea typeface="+mj-ea"/>
                <a:cs typeface="+mj-cs"/>
              </a:rPr>
              <a:t>TextGraphics</a:t>
            </a:r>
            <a:endParaRPr lang="en-US" sz="3600" b="1" u="none" kern="0" dirty="0" smtClean="0">
              <a:latin typeface="+mj-lt"/>
              <a:ea typeface="+mj-ea"/>
              <a:cs typeface="+mj-cs"/>
            </a:endParaRPr>
          </a:p>
        </p:txBody>
      </p:sp>
      <p:sp>
        <p:nvSpPr>
          <p:cNvPr id="3" name="TextBox 2"/>
          <p:cNvSpPr txBox="1"/>
          <p:nvPr/>
        </p:nvSpPr>
        <p:spPr>
          <a:xfrm>
            <a:off x="535258" y="1360449"/>
            <a:ext cx="8229601" cy="4893647"/>
          </a:xfrm>
          <a:prstGeom prst="rect">
            <a:avLst/>
          </a:prstGeom>
          <a:noFill/>
        </p:spPr>
        <p:txBody>
          <a:bodyPr wrap="square" rtlCol="0">
            <a:spAutoFit/>
          </a:bodyPr>
          <a:lstStyle/>
          <a:p>
            <a:r>
              <a:rPr lang="en-US" sz="2400" u="none" dirty="0" smtClean="0"/>
              <a:t>Public Function </a:t>
            </a:r>
            <a:r>
              <a:rPr lang="en-US" sz="2400" b="1" i="1" u="none" dirty="0" err="1" smtClean="0"/>
              <a:t>AddTextGraphics</a:t>
            </a:r>
            <a:r>
              <a:rPr lang="en-US" sz="2400" u="none" dirty="0" smtClean="0"/>
              <a:t>() As </a:t>
            </a:r>
          </a:p>
          <a:p>
            <a:r>
              <a:rPr lang="en-US" sz="2400" b="1" i="1" u="none" dirty="0" smtClean="0"/>
              <a:t>   </a:t>
            </a:r>
            <a:r>
              <a:rPr lang="en-US" sz="2400" b="1" i="1" u="none" dirty="0" err="1" smtClean="0"/>
              <a:t>TextGraphics</a:t>
            </a:r>
            <a:endParaRPr lang="en-US" sz="2400" b="1" i="1" u="none" dirty="0" smtClean="0"/>
          </a:p>
          <a:p>
            <a:endParaRPr lang="fr-FR" sz="2400" u="none" dirty="0" smtClean="0"/>
          </a:p>
          <a:p>
            <a:endParaRPr lang="fr-FR" sz="2400" u="none" dirty="0" smtClean="0"/>
          </a:p>
          <a:p>
            <a:r>
              <a:rPr lang="fr-FR" sz="2400" u="none" dirty="0" smtClean="0"/>
              <a:t>Main </a:t>
            </a:r>
            <a:r>
              <a:rPr lang="fr-FR" sz="2400" u="none" dirty="0" err="1" smtClean="0"/>
              <a:t>Properties</a:t>
            </a:r>
            <a:r>
              <a:rPr lang="fr-FR" sz="2400" u="none" dirty="0" smtClean="0"/>
              <a:t>:</a:t>
            </a:r>
          </a:p>
          <a:p>
            <a:endParaRPr lang="fr-FR" sz="2400" u="none" dirty="0" smtClean="0"/>
          </a:p>
          <a:p>
            <a:pPr>
              <a:buFont typeface="Wingdings" pitchFamily="2" charset="2"/>
              <a:buChar char="§"/>
            </a:pPr>
            <a:r>
              <a:rPr lang="en-US" sz="2400" u="none" dirty="0" smtClean="0"/>
              <a:t>  </a:t>
            </a:r>
            <a:r>
              <a:rPr lang="en-US" sz="2400" b="1" i="1" u="none" dirty="0" smtClean="0"/>
              <a:t>Text</a:t>
            </a:r>
            <a:r>
              <a:rPr lang="en-US" sz="2400" u="none" dirty="0" smtClean="0"/>
              <a:t>  As String</a:t>
            </a:r>
          </a:p>
          <a:p>
            <a:pPr>
              <a:buFont typeface="Wingdings" pitchFamily="2" charset="2"/>
              <a:buChar char="§"/>
            </a:pPr>
            <a:r>
              <a:rPr lang="en-US" sz="2400" u="none" dirty="0" smtClean="0"/>
              <a:t>  </a:t>
            </a:r>
            <a:r>
              <a:rPr lang="en-US" sz="2400" b="1" i="1" u="none" dirty="0" smtClean="0"/>
              <a:t>Anchor</a:t>
            </a:r>
            <a:r>
              <a:rPr lang="en-US" sz="2400" u="none" dirty="0" smtClean="0"/>
              <a:t>  As Point</a:t>
            </a:r>
          </a:p>
          <a:p>
            <a:pPr>
              <a:buFont typeface="Wingdings" pitchFamily="2" charset="2"/>
              <a:buChar char="§"/>
            </a:pPr>
            <a:r>
              <a:rPr lang="en-US" sz="2400" u="none" dirty="0" smtClean="0"/>
              <a:t>  </a:t>
            </a:r>
            <a:r>
              <a:rPr lang="en-US" sz="2400" b="1" i="1" u="none" dirty="0" smtClean="0"/>
              <a:t>Bold</a:t>
            </a:r>
            <a:r>
              <a:rPr lang="en-US" sz="2400" u="none" dirty="0" smtClean="0"/>
              <a:t> As Boolean</a:t>
            </a:r>
          </a:p>
          <a:p>
            <a:pPr>
              <a:buFont typeface="Wingdings" pitchFamily="2" charset="2"/>
              <a:buChar char="§"/>
            </a:pPr>
            <a:r>
              <a:rPr lang="en-US" sz="2400" u="none" dirty="0" smtClean="0"/>
              <a:t>  </a:t>
            </a:r>
            <a:r>
              <a:rPr lang="en-US" sz="2400" b="1" i="1" u="none" dirty="0" smtClean="0"/>
              <a:t>Font</a:t>
            </a:r>
            <a:r>
              <a:rPr lang="en-US" sz="2400" u="none" dirty="0" smtClean="0"/>
              <a:t>  As String</a:t>
            </a:r>
          </a:p>
          <a:p>
            <a:pPr>
              <a:buFont typeface="Wingdings" pitchFamily="2" charset="2"/>
              <a:buChar char="§"/>
            </a:pPr>
            <a:r>
              <a:rPr lang="en-US" sz="2400" u="none" dirty="0" smtClean="0"/>
              <a:t>  </a:t>
            </a:r>
            <a:r>
              <a:rPr lang="en-US" sz="2400" b="1" i="1" u="none" dirty="0" err="1" smtClean="0"/>
              <a:t>FontSize</a:t>
            </a:r>
            <a:r>
              <a:rPr lang="en-US" sz="2400" u="none" dirty="0" smtClean="0"/>
              <a:t>  As Integer</a:t>
            </a:r>
          </a:p>
          <a:p>
            <a:pPr>
              <a:buFont typeface="Wingdings" pitchFamily="2" charset="2"/>
              <a:buChar char="§"/>
            </a:pPr>
            <a:r>
              <a:rPr lang="en-US" sz="2400" u="none" dirty="0" smtClean="0"/>
              <a:t>  </a:t>
            </a:r>
            <a:r>
              <a:rPr lang="en-US" sz="2400" b="1" i="1" u="none" dirty="0" err="1" smtClean="0"/>
              <a:t>HorizontalAlignment</a:t>
            </a:r>
            <a:r>
              <a:rPr lang="en-US" sz="2400" u="none" dirty="0" smtClean="0"/>
              <a:t> As </a:t>
            </a:r>
            <a:r>
              <a:rPr lang="en-US" sz="2400" u="none" dirty="0" err="1" smtClean="0"/>
              <a:t>HorizontalTextAlignmentEnum</a:t>
            </a:r>
            <a:endParaRPr lang="en-US" sz="2400" u="none" dirty="0" smtClean="0"/>
          </a:p>
          <a:p>
            <a:pPr>
              <a:buFont typeface="Wingdings" pitchFamily="2" charset="2"/>
              <a:buChar char="§"/>
            </a:pPr>
            <a:r>
              <a:rPr lang="en-US" sz="2400" u="none" dirty="0" smtClean="0"/>
              <a:t>  </a:t>
            </a:r>
            <a:r>
              <a:rPr lang="en-US" sz="2400" b="1" i="1" u="none" dirty="0" smtClean="0"/>
              <a:t>Italic</a:t>
            </a:r>
            <a:r>
              <a:rPr lang="en-US" sz="2400" u="none" dirty="0" smtClean="0"/>
              <a:t> As Boolean</a:t>
            </a:r>
            <a:endParaRPr lang="en-US" sz="2400" u="none" dirty="0"/>
          </a:p>
        </p:txBody>
      </p:sp>
      <p:pic>
        <p:nvPicPr>
          <p:cNvPr id="5" name="Picture 4" descr="txt.png"/>
          <p:cNvPicPr>
            <a:picLocks noChangeAspect="1"/>
          </p:cNvPicPr>
          <p:nvPr/>
        </p:nvPicPr>
        <p:blipFill>
          <a:blip r:embed="rId3" cstate="print"/>
          <a:stretch>
            <a:fillRect/>
          </a:stretch>
        </p:blipFill>
        <p:spPr>
          <a:xfrm>
            <a:off x="4588378" y="2404827"/>
            <a:ext cx="4101449" cy="1966448"/>
          </a:xfrm>
          <a:prstGeom prst="rect">
            <a:avLst/>
          </a:prstGeom>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Curve</a:t>
            </a:r>
            <a:r>
              <a:rPr lang="fr-FR" b="1" dirty="0" smtClean="0"/>
              <a:t> </a:t>
            </a:r>
            <a:r>
              <a:rPr lang="fr-FR" b="1" dirty="0" err="1" smtClean="0"/>
              <a:t>Graphics</a:t>
            </a:r>
            <a:endParaRPr lang="en-US" b="1" dirty="0"/>
          </a:p>
        </p:txBody>
      </p:sp>
      <p:sp>
        <p:nvSpPr>
          <p:cNvPr id="3" name="TextBox 2"/>
          <p:cNvSpPr txBox="1"/>
          <p:nvPr/>
        </p:nvSpPr>
        <p:spPr>
          <a:xfrm>
            <a:off x="419313" y="1550960"/>
            <a:ext cx="7453447" cy="2677656"/>
          </a:xfrm>
          <a:prstGeom prst="rect">
            <a:avLst/>
          </a:prstGeom>
          <a:noFill/>
        </p:spPr>
        <p:txBody>
          <a:bodyPr wrap="square" rtlCol="0">
            <a:spAutoFit/>
          </a:bodyPr>
          <a:lstStyle/>
          <a:p>
            <a:r>
              <a:rPr lang="en-US" sz="2400" u="none" dirty="0" smtClean="0"/>
              <a:t>Public Function </a:t>
            </a:r>
            <a:r>
              <a:rPr lang="en-US" sz="2400" b="1" i="1" u="none" dirty="0" err="1" smtClean="0"/>
              <a:t>AddCurveGraphics</a:t>
            </a:r>
            <a:r>
              <a:rPr lang="en-US" sz="2400" u="none" dirty="0" smtClean="0"/>
              <a:t> (</a:t>
            </a:r>
            <a:r>
              <a:rPr lang="en-US" sz="2400" u="none" dirty="0" err="1" smtClean="0"/>
              <a:t>ByVal</a:t>
            </a:r>
            <a:r>
              <a:rPr lang="en-US" sz="2400" u="none" dirty="0" smtClean="0"/>
              <a:t> Curve As Object ) As </a:t>
            </a:r>
            <a:r>
              <a:rPr lang="en-US" sz="2400" b="1" i="1" u="none" dirty="0" err="1" smtClean="0"/>
              <a:t>CurveGraphics</a:t>
            </a:r>
            <a:endParaRPr lang="en-US" sz="2400" b="1" i="1" u="none" dirty="0" smtClean="0"/>
          </a:p>
          <a:p>
            <a:endParaRPr lang="fr-FR" sz="2400" u="none" dirty="0" smtClean="0"/>
          </a:p>
          <a:p>
            <a:endParaRPr lang="fr-FR" sz="2400" u="none" dirty="0" smtClean="0"/>
          </a:p>
          <a:p>
            <a:r>
              <a:rPr lang="en-US" sz="2400" u="none" dirty="0" smtClean="0"/>
              <a:t>Input Curve object can be one of the following: </a:t>
            </a:r>
            <a:r>
              <a:rPr lang="en-US" sz="2400" u="none" dirty="0" err="1" smtClean="0"/>
              <a:t>LineSegment</a:t>
            </a:r>
            <a:r>
              <a:rPr lang="en-US" sz="2400" u="none" dirty="0" smtClean="0"/>
              <a:t>, Circle, Arc3d, </a:t>
            </a:r>
            <a:r>
              <a:rPr lang="en-US" sz="2400" u="none" dirty="0" err="1" smtClean="0"/>
              <a:t>EllipseFull</a:t>
            </a:r>
            <a:r>
              <a:rPr lang="en-US" sz="2400" u="none" dirty="0" smtClean="0"/>
              <a:t>, </a:t>
            </a:r>
            <a:r>
              <a:rPr lang="en-US" sz="2400" u="none" dirty="0" err="1" smtClean="0"/>
              <a:t>EllipticalArc</a:t>
            </a:r>
            <a:r>
              <a:rPr lang="en-US" sz="2400" u="none" dirty="0" smtClean="0"/>
              <a:t> and </a:t>
            </a:r>
            <a:r>
              <a:rPr lang="en-US" sz="2400" u="none" dirty="0" err="1" smtClean="0"/>
              <a:t>BSplineCurve</a:t>
            </a:r>
            <a:r>
              <a:rPr lang="en-US" sz="2400" u="none" dirty="0" smtClean="0"/>
              <a:t>.</a:t>
            </a:r>
            <a:endParaRPr lang="en-US" sz="2400" u="none"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Surface </a:t>
            </a:r>
            <a:r>
              <a:rPr lang="fr-FR" b="1" dirty="0" err="1" smtClean="0"/>
              <a:t>Graphics</a:t>
            </a:r>
            <a:endParaRPr lang="en-US" b="1" dirty="0"/>
          </a:p>
        </p:txBody>
      </p:sp>
      <p:sp>
        <p:nvSpPr>
          <p:cNvPr id="3" name="TextBox 2"/>
          <p:cNvSpPr txBox="1"/>
          <p:nvPr/>
        </p:nvSpPr>
        <p:spPr>
          <a:xfrm>
            <a:off x="738129" y="1751682"/>
            <a:ext cx="6688583" cy="5262979"/>
          </a:xfrm>
          <a:prstGeom prst="rect">
            <a:avLst/>
          </a:prstGeom>
          <a:noFill/>
        </p:spPr>
        <p:txBody>
          <a:bodyPr wrap="square" rtlCol="0">
            <a:spAutoFit/>
          </a:bodyPr>
          <a:lstStyle/>
          <a:p>
            <a:r>
              <a:rPr lang="en-US" sz="2400" u="none" dirty="0" smtClean="0"/>
              <a:t>Public Function </a:t>
            </a:r>
            <a:r>
              <a:rPr lang="en-US" sz="2400" b="1" i="1" u="none" dirty="0" err="1" smtClean="0"/>
              <a:t>AddSurfaceGraphics</a:t>
            </a:r>
            <a:r>
              <a:rPr lang="en-US" sz="2400" u="none" dirty="0" smtClean="0"/>
              <a:t>( </a:t>
            </a:r>
            <a:r>
              <a:rPr lang="en-US" sz="2400" u="none" dirty="0" err="1" smtClean="0"/>
              <a:t>ByVal</a:t>
            </a:r>
            <a:r>
              <a:rPr lang="en-US" sz="2400" u="none" dirty="0" smtClean="0"/>
              <a:t> Surfaces As Object ) As </a:t>
            </a:r>
            <a:r>
              <a:rPr lang="en-US" sz="2400" b="1" i="1" u="none" dirty="0" err="1" smtClean="0"/>
              <a:t>SurfaceGraphics</a:t>
            </a:r>
            <a:endParaRPr lang="en-US" sz="2400" b="1" i="1" u="none" dirty="0" smtClean="0"/>
          </a:p>
          <a:p>
            <a:endParaRPr lang="en-US" sz="2400" u="none" dirty="0" smtClean="0"/>
          </a:p>
          <a:p>
            <a:endParaRPr lang="en-US" sz="2400" u="none" dirty="0" smtClean="0"/>
          </a:p>
          <a:p>
            <a:r>
              <a:rPr lang="en-US" sz="2400" u="none" dirty="0" smtClean="0"/>
              <a:t>Input Surfaces object can be one of the following: </a:t>
            </a:r>
            <a:r>
              <a:rPr lang="en-US" sz="2400" u="none" dirty="0" err="1" smtClean="0"/>
              <a:t>SurfaceBody</a:t>
            </a:r>
            <a:r>
              <a:rPr lang="en-US" sz="2400" u="none" dirty="0" smtClean="0"/>
              <a:t>, Face, Faces or a </a:t>
            </a:r>
            <a:r>
              <a:rPr lang="en-US" sz="2400" u="none" dirty="0" err="1" smtClean="0"/>
              <a:t>FaceCollection</a:t>
            </a:r>
            <a:r>
              <a:rPr lang="en-US" sz="2400" u="none" dirty="0" smtClean="0"/>
              <a:t> object. </a:t>
            </a:r>
          </a:p>
          <a:p>
            <a:endParaRPr lang="en-US" sz="2400" u="none" dirty="0" smtClean="0"/>
          </a:p>
          <a:p>
            <a:r>
              <a:rPr lang="en-US" sz="2400" u="none" dirty="0" smtClean="0"/>
              <a:t>The various body primitive creation methods of the </a:t>
            </a:r>
            <a:r>
              <a:rPr lang="en-US" sz="2400" b="1" i="1" u="none" dirty="0" err="1" smtClean="0"/>
              <a:t>TransientBrep</a:t>
            </a:r>
            <a:r>
              <a:rPr lang="en-US" sz="2400" u="none" dirty="0" smtClean="0"/>
              <a:t> can be used as input as well.</a:t>
            </a:r>
          </a:p>
          <a:p>
            <a:endParaRPr lang="en-US" sz="2400" u="none" dirty="0" smtClean="0"/>
          </a:p>
          <a:p>
            <a:endParaRPr lang="en-US" sz="2400" u="none" dirty="0" smtClean="0"/>
          </a:p>
          <a:p>
            <a:endParaRPr lang="en-US" sz="2400" u="none"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Primitives and </a:t>
            </a:r>
            <a:r>
              <a:rPr lang="fr-CH" dirty="0" err="1" smtClean="0"/>
              <a:t>GraphicsData</a:t>
            </a:r>
            <a:endParaRPr lang="en-US" dirty="0"/>
          </a:p>
        </p:txBody>
      </p:sp>
      <p:sp>
        <p:nvSpPr>
          <p:cNvPr id="3" name="Content Placeholder 2"/>
          <p:cNvSpPr>
            <a:spLocks noGrp="1"/>
          </p:cNvSpPr>
          <p:nvPr>
            <p:ph idx="1"/>
          </p:nvPr>
        </p:nvSpPr>
        <p:spPr>
          <a:xfrm>
            <a:off x="417260" y="1508919"/>
            <a:ext cx="3897598" cy="4548981"/>
          </a:xfrm>
        </p:spPr>
        <p:txBody>
          <a:bodyPr/>
          <a:lstStyle/>
          <a:p>
            <a:pPr>
              <a:buClr>
                <a:srgbClr val="FFAA00"/>
              </a:buClr>
              <a:buFont typeface="Wingdings" pitchFamily="2" charset="2"/>
              <a:buChar char="Ø"/>
            </a:pPr>
            <a:r>
              <a:rPr lang="en-US" b="1" i="1" dirty="0" err="1" smtClean="0">
                <a:solidFill>
                  <a:srgbClr val="FFAA00"/>
                </a:solidFill>
              </a:rPr>
              <a:t>GraphicsDataSets</a:t>
            </a:r>
            <a:r>
              <a:rPr lang="en-US" dirty="0" smtClean="0"/>
              <a:t> allow to create</a:t>
            </a:r>
          </a:p>
          <a:p>
            <a:pPr>
              <a:buClr>
                <a:srgbClr val="FFAA00"/>
              </a:buClr>
              <a:buNone/>
            </a:pPr>
            <a:r>
              <a:rPr lang="en-US" dirty="0" smtClean="0"/>
              <a:t>   data input for primitives that need it</a:t>
            </a:r>
          </a:p>
          <a:p>
            <a:pPr>
              <a:buClr>
                <a:srgbClr val="FFAA00"/>
              </a:buClr>
              <a:buNone/>
            </a:pPr>
            <a:endParaRPr lang="en-US" dirty="0" smtClean="0"/>
          </a:p>
          <a:p>
            <a:pPr>
              <a:buClr>
                <a:srgbClr val="FFAA00"/>
              </a:buClr>
              <a:buFont typeface="Wingdings" pitchFamily="2" charset="2"/>
              <a:buChar char="Ø"/>
            </a:pPr>
            <a:r>
              <a:rPr lang="en-US" dirty="0" smtClean="0"/>
              <a:t>They are also used to customize </a:t>
            </a:r>
          </a:p>
          <a:p>
            <a:pPr>
              <a:buClr>
                <a:srgbClr val="FFAA00"/>
              </a:buClr>
              <a:buNone/>
            </a:pPr>
            <a:r>
              <a:rPr lang="en-US" dirty="0" smtClean="0"/>
              <a:t>   primitives with colors, </a:t>
            </a:r>
          </a:p>
          <a:p>
            <a:pPr>
              <a:buClr>
                <a:srgbClr val="FFAA00"/>
              </a:buClr>
              <a:buNone/>
            </a:pPr>
            <a:r>
              <a:rPr lang="en-US" dirty="0" smtClean="0"/>
              <a:t>   textures or images</a:t>
            </a:r>
          </a:p>
          <a:p>
            <a:pPr>
              <a:buClr>
                <a:srgbClr val="FFAA00"/>
              </a:buClr>
              <a:buFont typeface="Wingdings" pitchFamily="2" charset="2"/>
              <a:buChar char="Ø"/>
            </a:pPr>
            <a:endParaRPr lang="en-US" dirty="0" smtClean="0"/>
          </a:p>
          <a:p>
            <a:pPr>
              <a:buClr>
                <a:srgbClr val="FFAA00"/>
              </a:buClr>
              <a:buFont typeface="Wingdings" pitchFamily="2" charset="2"/>
              <a:buChar char="Ø"/>
            </a:pPr>
            <a:r>
              <a:rPr lang="en-US" dirty="0" smtClean="0"/>
              <a:t>Specific </a:t>
            </a:r>
            <a:r>
              <a:rPr lang="en-US" b="1" i="1" dirty="0" err="1" smtClean="0">
                <a:solidFill>
                  <a:srgbClr val="FFAA00"/>
                </a:solidFill>
              </a:rPr>
              <a:t>GraphicDataSet</a:t>
            </a:r>
            <a:r>
              <a:rPr lang="en-US" dirty="0" smtClean="0"/>
              <a:t> objects </a:t>
            </a:r>
          </a:p>
          <a:p>
            <a:pPr>
              <a:buClr>
                <a:srgbClr val="FFAA00"/>
              </a:buClr>
              <a:buNone/>
            </a:pPr>
            <a:r>
              <a:rPr lang="en-US" dirty="0" smtClean="0"/>
              <a:t>   are created from the </a:t>
            </a:r>
            <a:r>
              <a:rPr lang="en-US" b="1" i="1" dirty="0" err="1" smtClean="0">
                <a:solidFill>
                  <a:srgbClr val="FFAA00"/>
                </a:solidFill>
              </a:rPr>
              <a:t>GraphicsDataSets</a:t>
            </a:r>
            <a:r>
              <a:rPr lang="en-US" dirty="0" smtClean="0"/>
              <a:t>  collection</a:t>
            </a:r>
          </a:p>
        </p:txBody>
      </p:sp>
      <p:pic>
        <p:nvPicPr>
          <p:cNvPr id="4" name="Picture 3" descr="dataset.PNG"/>
          <p:cNvPicPr>
            <a:picLocks noChangeAspect="1"/>
          </p:cNvPicPr>
          <p:nvPr/>
        </p:nvPicPr>
        <p:blipFill>
          <a:blip r:embed="rId3" cstate="print"/>
          <a:stretch>
            <a:fillRect/>
          </a:stretch>
        </p:blipFill>
        <p:spPr>
          <a:xfrm>
            <a:off x="4516441" y="1066800"/>
            <a:ext cx="4341251" cy="4876800"/>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endParaRPr lang="fr-FR" altLang="zh-CN" sz="4000" dirty="0" smtClean="0"/>
          </a:p>
          <a:p>
            <a:pPr algn="ctr">
              <a:buNone/>
            </a:pPr>
            <a:r>
              <a:rPr lang="fr-FR" altLang="zh-CN" sz="4000" dirty="0" err="1" smtClean="0"/>
              <a:t>Definition</a:t>
            </a:r>
            <a:r>
              <a:rPr lang="fr-FR" altLang="zh-CN" sz="4000" dirty="0" smtClean="0"/>
              <a:t> </a:t>
            </a:r>
            <a:r>
              <a:rPr lang="fr-FR" altLang="zh-CN" sz="4000" dirty="0" smtClean="0"/>
              <a:t>and </a:t>
            </a:r>
            <a:r>
              <a:rPr lang="fr-FR" altLang="zh-CN" sz="4000" dirty="0" err="1" smtClean="0"/>
              <a:t>Purpose</a:t>
            </a:r>
            <a:endParaRPr lang="zh-CN" altLang="en-US" sz="4000"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Reusing</a:t>
            </a:r>
            <a:r>
              <a:rPr lang="fr-CH" dirty="0" smtClean="0"/>
              <a:t> native model data</a:t>
            </a:r>
            <a:endParaRPr lang="en-US" dirty="0"/>
          </a:p>
        </p:txBody>
      </p:sp>
      <p:sp>
        <p:nvSpPr>
          <p:cNvPr id="3" name="Content Placeholder 2"/>
          <p:cNvSpPr>
            <a:spLocks noGrp="1"/>
          </p:cNvSpPr>
          <p:nvPr>
            <p:ph idx="1"/>
          </p:nvPr>
        </p:nvSpPr>
        <p:spPr>
          <a:xfrm>
            <a:off x="417260" y="1409700"/>
            <a:ext cx="8266028" cy="4709319"/>
          </a:xfrm>
        </p:spPr>
        <p:txBody>
          <a:bodyPr/>
          <a:lstStyle/>
          <a:p>
            <a:pPr>
              <a:buFont typeface="Wingdings" pitchFamily="2" charset="2"/>
              <a:buChar char="Ø"/>
            </a:pPr>
            <a:r>
              <a:rPr lang="fr-CH" b="1" i="1" dirty="0" smtClean="0">
                <a:solidFill>
                  <a:srgbClr val="118888"/>
                </a:solidFill>
              </a:rPr>
              <a:t> </a:t>
            </a:r>
            <a:r>
              <a:rPr lang="fr-CH" b="1" i="1" dirty="0" err="1" smtClean="0">
                <a:solidFill>
                  <a:srgbClr val="FFAA00"/>
                </a:solidFill>
              </a:rPr>
              <a:t>CurveGraphics</a:t>
            </a:r>
            <a:endParaRPr lang="fr-CH" b="1" i="1" dirty="0" smtClean="0">
              <a:solidFill>
                <a:srgbClr val="FFAA00"/>
              </a:solidFill>
            </a:endParaRPr>
          </a:p>
          <a:p>
            <a:pPr lvl="1"/>
            <a:r>
              <a:rPr lang="fr-CH" dirty="0" smtClean="0"/>
              <a:t>Can use </a:t>
            </a:r>
            <a:r>
              <a:rPr lang="fr-CH" dirty="0" err="1" smtClean="0"/>
              <a:t>geometry</a:t>
            </a:r>
            <a:r>
              <a:rPr lang="fr-CH" dirty="0" smtClean="0"/>
              <a:t> of </a:t>
            </a:r>
            <a:r>
              <a:rPr lang="fr-CH" dirty="0" err="1" smtClean="0"/>
              <a:t>edges</a:t>
            </a:r>
            <a:r>
              <a:rPr lang="fr-CH" dirty="0" smtClean="0"/>
              <a:t> </a:t>
            </a:r>
            <a:r>
              <a:rPr lang="fr-CH" dirty="0" err="1" smtClean="0"/>
              <a:t>from</a:t>
            </a:r>
            <a:r>
              <a:rPr lang="fr-CH" dirty="0" smtClean="0"/>
              <a:t> model: </a:t>
            </a:r>
            <a:r>
              <a:rPr lang="fr-CH" dirty="0" err="1" smtClean="0"/>
              <a:t>Edge.Geometry</a:t>
            </a:r>
            <a:endParaRPr lang="fr-CH" dirty="0" smtClean="0"/>
          </a:p>
          <a:p>
            <a:pPr lvl="1">
              <a:buNone/>
            </a:pPr>
            <a:r>
              <a:rPr lang="fr-CH" dirty="0" smtClean="0"/>
              <a:t>   or </a:t>
            </a:r>
            <a:r>
              <a:rPr lang="fr-CH" dirty="0" err="1" smtClean="0"/>
              <a:t>curves</a:t>
            </a:r>
            <a:r>
              <a:rPr lang="fr-CH" dirty="0" smtClean="0"/>
              <a:t> </a:t>
            </a:r>
            <a:r>
              <a:rPr lang="fr-CH" dirty="0" err="1" smtClean="0"/>
              <a:t>generated</a:t>
            </a:r>
            <a:r>
              <a:rPr lang="fr-CH" dirty="0" smtClean="0"/>
              <a:t> by </a:t>
            </a:r>
            <a:r>
              <a:rPr lang="fr-CH" dirty="0" err="1" smtClean="0"/>
              <a:t>TransientGeometry</a:t>
            </a:r>
            <a:endParaRPr lang="fr-CH" dirty="0" smtClean="0"/>
          </a:p>
          <a:p>
            <a:pPr lvl="1"/>
            <a:endParaRPr lang="fr-CH" dirty="0" smtClean="0"/>
          </a:p>
          <a:p>
            <a:pPr>
              <a:buFont typeface="Wingdings" pitchFamily="2" charset="2"/>
              <a:buChar char="Ø"/>
            </a:pPr>
            <a:r>
              <a:rPr lang="fr-CH" b="1" i="1" dirty="0" smtClean="0">
                <a:solidFill>
                  <a:srgbClr val="118888"/>
                </a:solidFill>
              </a:rPr>
              <a:t> </a:t>
            </a:r>
            <a:r>
              <a:rPr lang="fr-CH" b="1" i="1" dirty="0" err="1" smtClean="0">
                <a:solidFill>
                  <a:srgbClr val="FFAA00"/>
                </a:solidFill>
              </a:rPr>
              <a:t>SurfaceGraphics</a:t>
            </a:r>
            <a:endParaRPr lang="fr-CH" b="1" i="1" dirty="0" smtClean="0">
              <a:solidFill>
                <a:srgbClr val="FFAA00"/>
              </a:solidFill>
            </a:endParaRPr>
          </a:p>
          <a:p>
            <a:pPr lvl="1"/>
            <a:r>
              <a:rPr lang="fr-CH" dirty="0" smtClean="0"/>
              <a:t>Can use </a:t>
            </a:r>
            <a:r>
              <a:rPr lang="fr-CH" dirty="0" err="1" smtClean="0"/>
              <a:t>SurfaceBody</a:t>
            </a:r>
            <a:r>
              <a:rPr lang="fr-CH" dirty="0" smtClean="0"/>
              <a:t> </a:t>
            </a:r>
            <a:r>
              <a:rPr lang="fr-CH" dirty="0" err="1" smtClean="0"/>
              <a:t>from</a:t>
            </a:r>
            <a:r>
              <a:rPr lang="fr-CH" dirty="0" smtClean="0"/>
              <a:t> model </a:t>
            </a:r>
          </a:p>
          <a:p>
            <a:pPr lvl="1">
              <a:buNone/>
            </a:pPr>
            <a:r>
              <a:rPr lang="fr-CH" dirty="0" smtClean="0"/>
              <a:t>   or </a:t>
            </a:r>
            <a:r>
              <a:rPr lang="fr-CH" dirty="0" err="1" smtClean="0"/>
              <a:t>solids</a:t>
            </a:r>
            <a:r>
              <a:rPr lang="fr-CH" dirty="0" smtClean="0"/>
              <a:t> </a:t>
            </a:r>
            <a:r>
              <a:rPr lang="fr-CH" dirty="0" err="1" smtClean="0"/>
              <a:t>generated</a:t>
            </a:r>
            <a:r>
              <a:rPr lang="fr-CH" dirty="0" smtClean="0"/>
              <a:t> by </a:t>
            </a:r>
            <a:r>
              <a:rPr lang="fr-CH" dirty="0" err="1" smtClean="0"/>
              <a:t>TransientBRep</a:t>
            </a:r>
            <a:endParaRPr lang="fr-CH" dirty="0" smtClean="0"/>
          </a:p>
          <a:p>
            <a:pPr>
              <a:buNone/>
            </a:pPr>
            <a:endParaRPr lang="fr-CH" b="1" dirty="0" smtClean="0">
              <a:solidFill>
                <a:srgbClr val="FFAA00"/>
              </a:solidFill>
            </a:endParaRPr>
          </a:p>
          <a:p>
            <a:pPr>
              <a:buFont typeface="Wingdings" pitchFamily="2" charset="2"/>
              <a:buChar char="Ø"/>
            </a:pPr>
            <a:r>
              <a:rPr lang="fr-CH" b="1" dirty="0" smtClean="0">
                <a:solidFill>
                  <a:srgbClr val="FFAA00"/>
                </a:solidFill>
              </a:rPr>
              <a:t> </a:t>
            </a:r>
            <a:r>
              <a:rPr lang="fr-CH" b="1" i="1" dirty="0" err="1" smtClean="0">
                <a:solidFill>
                  <a:srgbClr val="FFAA00"/>
                </a:solidFill>
              </a:rPr>
              <a:t>ComponentGraphics</a:t>
            </a:r>
            <a:endParaRPr lang="fr-CH" b="1" i="1" dirty="0" smtClean="0">
              <a:solidFill>
                <a:srgbClr val="FFAA00"/>
              </a:solidFill>
            </a:endParaRPr>
          </a:p>
          <a:p>
            <a:pPr lvl="1"/>
            <a:r>
              <a:rPr lang="fr-CH" dirty="0" smtClean="0"/>
              <a:t>Can use </a:t>
            </a:r>
            <a:r>
              <a:rPr lang="fr-CH" dirty="0" err="1" smtClean="0"/>
              <a:t>any</a:t>
            </a:r>
            <a:r>
              <a:rPr lang="fr-CH" dirty="0" smtClean="0"/>
              <a:t> </a:t>
            </a:r>
            <a:r>
              <a:rPr lang="fr-CH" dirty="0" err="1" smtClean="0"/>
              <a:t>loaded</a:t>
            </a:r>
            <a:r>
              <a:rPr lang="fr-CH" dirty="0" smtClean="0"/>
              <a:t> </a:t>
            </a:r>
            <a:r>
              <a:rPr lang="fr-CH" dirty="0" err="1" smtClean="0"/>
              <a:t>ComponentDefinition</a:t>
            </a:r>
            <a:r>
              <a:rPr lang="fr-CH" dirty="0" smtClean="0"/>
              <a:t> </a:t>
            </a:r>
          </a:p>
          <a:p>
            <a:pPr lvl="1">
              <a:buNone/>
            </a:pPr>
            <a:r>
              <a:rPr lang="fr-CH" dirty="0" smtClean="0"/>
              <a:t>   </a:t>
            </a:r>
            <a:r>
              <a:rPr lang="fr-CH" dirty="0" err="1" smtClean="0"/>
              <a:t>from</a:t>
            </a:r>
            <a:r>
              <a:rPr lang="fr-CH" dirty="0" smtClean="0"/>
              <a:t> Part or </a:t>
            </a:r>
            <a:r>
              <a:rPr lang="fr-CH" dirty="0" err="1" smtClean="0"/>
              <a:t>Assembly</a:t>
            </a:r>
            <a:endParaRPr lang="fr-CH" dirty="0" smtClean="0"/>
          </a:p>
          <a:p>
            <a:pPr lvl="1"/>
            <a:endParaRPr lang="fr-CH" dirty="0" smtClean="0"/>
          </a:p>
          <a:p>
            <a:pPr lvl="1"/>
            <a:endParaRPr lang="fr-CH" dirty="0" smtClean="0"/>
          </a:p>
          <a:p>
            <a:pPr lvl="1"/>
            <a:endParaRPr lang="fr-CH" dirty="0" smtClean="0"/>
          </a:p>
        </p:txBody>
      </p:sp>
      <p:pic>
        <p:nvPicPr>
          <p:cNvPr id="4" name="Picture 3" descr="curvegraphics.png"/>
          <p:cNvPicPr>
            <a:picLocks noChangeAspect="1"/>
          </p:cNvPicPr>
          <p:nvPr/>
        </p:nvPicPr>
        <p:blipFill>
          <a:blip r:embed="rId3" cstate="print"/>
          <a:stretch>
            <a:fillRect/>
          </a:stretch>
        </p:blipFill>
        <p:spPr>
          <a:xfrm>
            <a:off x="6171992" y="539379"/>
            <a:ext cx="2706819" cy="2470522"/>
          </a:xfrm>
          <a:prstGeom prst="rect">
            <a:avLst/>
          </a:prstGeom>
        </p:spPr>
      </p:pic>
      <p:pic>
        <p:nvPicPr>
          <p:cNvPr id="5" name="Picture 4" descr="surf2.png"/>
          <p:cNvPicPr>
            <a:picLocks noChangeAspect="1"/>
          </p:cNvPicPr>
          <p:nvPr/>
        </p:nvPicPr>
        <p:blipFill>
          <a:blip r:embed="rId4" cstate="print"/>
          <a:stretch>
            <a:fillRect/>
          </a:stretch>
        </p:blipFill>
        <p:spPr>
          <a:xfrm>
            <a:off x="5057712" y="3314934"/>
            <a:ext cx="2706833" cy="2933467"/>
          </a:xfrm>
          <a:prstGeom prst="rect">
            <a:avLst/>
          </a:prstGeom>
        </p:spPr>
      </p:pic>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r>
              <a:rPr lang="en-US" altLang="zh-CN" sz="4000" b="1" dirty="0" smtClean="0"/>
              <a:t>Interaction Graphics</a:t>
            </a:r>
            <a:endParaRPr lang="zh-CN" altLang="en-US" sz="4000"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84" y="58468"/>
            <a:ext cx="8062912" cy="1034352"/>
          </a:xfrm>
        </p:spPr>
        <p:txBody>
          <a:bodyPr/>
          <a:lstStyle/>
          <a:p>
            <a:r>
              <a:rPr lang="en-US" b="1" dirty="0" err="1" smtClean="0"/>
              <a:t>InteractionGraphics</a:t>
            </a:r>
            <a:r>
              <a:rPr lang="en-US" b="1" dirty="0" smtClean="0"/>
              <a:t> Object</a:t>
            </a:r>
            <a:endParaRPr lang="en-US" b="1" dirty="0"/>
          </a:p>
        </p:txBody>
      </p:sp>
      <p:sp>
        <p:nvSpPr>
          <p:cNvPr id="3" name="TextBox 2"/>
          <p:cNvSpPr txBox="1"/>
          <p:nvPr/>
        </p:nvSpPr>
        <p:spPr>
          <a:xfrm>
            <a:off x="424750" y="1413202"/>
            <a:ext cx="7481466" cy="4893647"/>
          </a:xfrm>
          <a:prstGeom prst="rect">
            <a:avLst/>
          </a:prstGeom>
          <a:noFill/>
        </p:spPr>
        <p:txBody>
          <a:bodyPr wrap="square" rtlCol="0">
            <a:spAutoFit/>
          </a:bodyPr>
          <a:lstStyle/>
          <a:p>
            <a:r>
              <a:rPr lang="en-US" sz="2400" b="1" i="1" u="none" dirty="0" err="1" smtClean="0"/>
              <a:t>InteractionGraphics</a:t>
            </a:r>
            <a:r>
              <a:rPr lang="en-US" sz="2400" u="none" dirty="0" smtClean="0"/>
              <a:t> operates in a similar manner to regular </a:t>
            </a:r>
            <a:r>
              <a:rPr lang="en-US" sz="2400" b="1" i="1" u="none" dirty="0" err="1" smtClean="0"/>
              <a:t>ClientGraphics</a:t>
            </a:r>
            <a:r>
              <a:rPr lang="en-US" sz="2400" u="none" dirty="0" smtClean="0"/>
              <a:t>, except that it's in the context of </a:t>
            </a:r>
            <a:r>
              <a:rPr lang="en-US" sz="2400" b="1" i="1" u="none" dirty="0" err="1" smtClean="0"/>
              <a:t>InteractionEvents</a:t>
            </a:r>
            <a:r>
              <a:rPr lang="en-US" sz="2400" u="none" dirty="0" smtClean="0"/>
              <a:t> only. </a:t>
            </a:r>
          </a:p>
          <a:p>
            <a:endParaRPr lang="en-US" sz="2400" u="none" dirty="0" smtClean="0"/>
          </a:p>
          <a:p>
            <a:r>
              <a:rPr lang="en-US" sz="2400" b="1" i="1" u="none" dirty="0" err="1" smtClean="0"/>
              <a:t>ClientGraphics</a:t>
            </a:r>
            <a:r>
              <a:rPr lang="en-US" sz="2400" u="none" dirty="0" smtClean="0"/>
              <a:t> via </a:t>
            </a:r>
            <a:r>
              <a:rPr lang="en-US" sz="2400" b="1" i="1" u="none" dirty="0" err="1" smtClean="0"/>
              <a:t>InteractionGraphics</a:t>
            </a:r>
            <a:r>
              <a:rPr lang="en-US" sz="2400" u="none" dirty="0" smtClean="0"/>
              <a:t> are much faster and so are well suited to real-time feedback during a command. </a:t>
            </a:r>
          </a:p>
          <a:p>
            <a:endParaRPr lang="en-US" sz="2400" u="none" dirty="0" smtClean="0"/>
          </a:p>
          <a:p>
            <a:r>
              <a:rPr lang="en-US" sz="2400" b="1" i="1" u="none" dirty="0" err="1" smtClean="0"/>
              <a:t>InteractionGraphics</a:t>
            </a:r>
            <a:r>
              <a:rPr lang="en-US" sz="2400" u="none" dirty="0" smtClean="0"/>
              <a:t> are automatically removed once the associated </a:t>
            </a:r>
            <a:r>
              <a:rPr lang="en-US" sz="2400" b="1" i="1" u="none" dirty="0" err="1" smtClean="0"/>
              <a:t>InteractionEvents</a:t>
            </a:r>
            <a:r>
              <a:rPr lang="en-US" sz="2400" u="none" dirty="0" smtClean="0"/>
              <a:t> object stops.</a:t>
            </a:r>
          </a:p>
          <a:p>
            <a:endParaRPr lang="fr-FR" sz="2400" u="none" dirty="0" smtClean="0"/>
          </a:p>
          <a:p>
            <a:r>
              <a:rPr lang="fr-FR" sz="2400" u="none" dirty="0" smtClean="0"/>
              <a:t>Access </a:t>
            </a:r>
            <a:r>
              <a:rPr lang="fr-FR" sz="2400" u="none" dirty="0" err="1" smtClean="0"/>
              <a:t>from</a:t>
            </a:r>
            <a:r>
              <a:rPr lang="fr-FR" sz="2400" u="none" dirty="0" smtClean="0"/>
              <a:t> </a:t>
            </a:r>
            <a:r>
              <a:rPr lang="en-US" sz="2400" b="1" i="1" u="none" dirty="0" err="1" smtClean="0"/>
              <a:t>InteractionEvents.InteractionGraphics</a:t>
            </a:r>
            <a:r>
              <a:rPr lang="en-US" sz="2400" u="none" dirty="0" smtClean="0"/>
              <a:t> Property.</a:t>
            </a:r>
            <a:endParaRPr lang="en-US" sz="2400" u="none"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Overlay vs </a:t>
            </a:r>
            <a:r>
              <a:rPr lang="fr-CH" dirty="0" err="1" smtClean="0"/>
              <a:t>Preview</a:t>
            </a:r>
            <a:r>
              <a:rPr lang="fr-CH" dirty="0" smtClean="0"/>
              <a:t> </a:t>
            </a:r>
            <a:r>
              <a:rPr lang="fr-CH" dirty="0" err="1" smtClean="0"/>
              <a:t>Graphics</a:t>
            </a:r>
            <a:endParaRPr lang="en-US" dirty="0"/>
          </a:p>
        </p:txBody>
      </p:sp>
      <p:sp>
        <p:nvSpPr>
          <p:cNvPr id="3" name="Content Placeholder 2"/>
          <p:cNvSpPr>
            <a:spLocks noGrp="1"/>
          </p:cNvSpPr>
          <p:nvPr>
            <p:ph idx="1"/>
          </p:nvPr>
        </p:nvSpPr>
        <p:spPr>
          <a:xfrm>
            <a:off x="417260" y="1181100"/>
            <a:ext cx="8266028" cy="4953000"/>
          </a:xfrm>
        </p:spPr>
        <p:txBody>
          <a:bodyPr/>
          <a:lstStyle/>
          <a:p>
            <a:pPr>
              <a:buNone/>
            </a:pPr>
            <a:r>
              <a:rPr lang="en-US" dirty="0" err="1" smtClean="0"/>
              <a:t>InteractionGraphics</a:t>
            </a:r>
            <a:r>
              <a:rPr lang="en-US" dirty="0" smtClean="0"/>
              <a:t> can use </a:t>
            </a:r>
            <a:r>
              <a:rPr lang="en-US" b="1" i="1" dirty="0" smtClean="0">
                <a:solidFill>
                  <a:srgbClr val="77BB11"/>
                </a:solidFill>
              </a:rPr>
              <a:t>Preview</a:t>
            </a:r>
            <a:r>
              <a:rPr lang="en-US" dirty="0" smtClean="0"/>
              <a:t> or </a:t>
            </a:r>
            <a:r>
              <a:rPr lang="en-US" b="1" i="1" dirty="0" smtClean="0">
                <a:solidFill>
                  <a:srgbClr val="77BB11"/>
                </a:solidFill>
              </a:rPr>
              <a:t>Overlay</a:t>
            </a:r>
            <a:r>
              <a:rPr lang="en-US" dirty="0" smtClean="0"/>
              <a:t> graphics:</a:t>
            </a:r>
          </a:p>
          <a:p>
            <a:pPr>
              <a:buNone/>
            </a:pPr>
            <a:endParaRPr lang="en-US" dirty="0" smtClean="0"/>
          </a:p>
          <a:p>
            <a:pPr>
              <a:buClr>
                <a:srgbClr val="77BB11"/>
              </a:buClr>
              <a:buFont typeface="Wingdings" pitchFamily="2" charset="2"/>
              <a:buChar char="Ø"/>
            </a:pPr>
            <a:r>
              <a:rPr lang="en-US" dirty="0" smtClean="0"/>
              <a:t> </a:t>
            </a:r>
            <a:r>
              <a:rPr lang="en-US" b="1" i="1" dirty="0" smtClean="0">
                <a:solidFill>
                  <a:srgbClr val="77BB11"/>
                </a:solidFill>
              </a:rPr>
              <a:t>Preview graphics</a:t>
            </a:r>
            <a:r>
              <a:rPr lang="en-US" dirty="0" smtClean="0"/>
              <a:t> = equivalent to regular </a:t>
            </a:r>
            <a:r>
              <a:rPr lang="en-US" dirty="0" err="1" smtClean="0"/>
              <a:t>ClientGraphics</a:t>
            </a:r>
            <a:r>
              <a:rPr lang="en-US" dirty="0" smtClean="0"/>
              <a:t> (non-transacting)</a:t>
            </a:r>
          </a:p>
          <a:p>
            <a:pPr>
              <a:buClr>
                <a:srgbClr val="77BB11"/>
              </a:buClr>
              <a:buFont typeface="Wingdings" pitchFamily="2" charset="2"/>
              <a:buChar char="Ø"/>
            </a:pPr>
            <a:r>
              <a:rPr lang="en-US" dirty="0" smtClean="0"/>
              <a:t> </a:t>
            </a:r>
            <a:r>
              <a:rPr lang="en-US" b="1" i="1" dirty="0" smtClean="0">
                <a:solidFill>
                  <a:srgbClr val="77BB11"/>
                </a:solidFill>
              </a:rPr>
              <a:t>Overlay graphics</a:t>
            </a:r>
            <a:r>
              <a:rPr lang="en-US" dirty="0" smtClean="0"/>
              <a:t> = draw independently in a special «overlay» plane</a:t>
            </a:r>
          </a:p>
          <a:p>
            <a:pPr>
              <a:buNone/>
            </a:pPr>
            <a:endParaRPr lang="en-US" dirty="0" smtClean="0"/>
          </a:p>
          <a:p>
            <a:pPr>
              <a:buNone/>
            </a:pPr>
            <a:r>
              <a:rPr lang="en-US" b="1" i="1" dirty="0" smtClean="0">
                <a:solidFill>
                  <a:srgbClr val="77BB11"/>
                </a:solidFill>
              </a:rPr>
              <a:t>Use:</a:t>
            </a:r>
          </a:p>
          <a:p>
            <a:pPr>
              <a:buNone/>
            </a:pPr>
            <a:r>
              <a:rPr lang="en-US" dirty="0"/>
              <a:t>Overlay graphics can be much faster </a:t>
            </a:r>
            <a:endParaRPr lang="en-US" dirty="0" smtClean="0"/>
          </a:p>
          <a:p>
            <a:pPr>
              <a:buNone/>
            </a:pPr>
            <a:r>
              <a:rPr lang="en-US" dirty="0" smtClean="0"/>
              <a:t>when Inventor </a:t>
            </a:r>
            <a:r>
              <a:rPr lang="en-US" dirty="0"/>
              <a:t>model view is stationary </a:t>
            </a:r>
            <a:endParaRPr lang="en-US" dirty="0" smtClean="0"/>
          </a:p>
          <a:p>
            <a:pPr>
              <a:buNone/>
            </a:pPr>
            <a:r>
              <a:rPr lang="en-US" dirty="0" smtClean="0"/>
              <a:t>and only graphics </a:t>
            </a:r>
            <a:r>
              <a:rPr lang="en-US" dirty="0"/>
              <a:t>need to be updated</a:t>
            </a:r>
            <a:r>
              <a:rPr lang="en-US" dirty="0" smtClean="0"/>
              <a:t>.</a:t>
            </a:r>
          </a:p>
          <a:p>
            <a:pPr>
              <a:buNone/>
            </a:pPr>
            <a:endParaRPr lang="en-US" dirty="0" smtClean="0"/>
          </a:p>
          <a:p>
            <a:pPr>
              <a:buNone/>
            </a:pPr>
            <a:r>
              <a:rPr lang="en-US" b="1" i="1" dirty="0" smtClean="0">
                <a:solidFill>
                  <a:srgbClr val="77BB11"/>
                </a:solidFill>
              </a:rPr>
              <a:t>Example: </a:t>
            </a:r>
          </a:p>
          <a:p>
            <a:pPr>
              <a:buNone/>
            </a:pPr>
            <a:r>
              <a:rPr lang="en-US" kern="1200" dirty="0" smtClean="0">
                <a:solidFill>
                  <a:schemeClr val="tx1"/>
                </a:solidFill>
              </a:rPr>
              <a:t>Result preview in sketch environment</a:t>
            </a:r>
            <a:endParaRPr lang="en-US" dirty="0" smtClean="0"/>
          </a:p>
          <a:p>
            <a:pPr>
              <a:buNone/>
            </a:pPr>
            <a:endParaRPr lang="en-US" dirty="0"/>
          </a:p>
        </p:txBody>
      </p:sp>
      <p:pic>
        <p:nvPicPr>
          <p:cNvPr id="5" name="Picture 4" descr="sketch.png"/>
          <p:cNvPicPr>
            <a:picLocks noChangeAspect="1"/>
          </p:cNvPicPr>
          <p:nvPr/>
        </p:nvPicPr>
        <p:blipFill>
          <a:blip r:embed="rId3" cstate="print"/>
          <a:stretch>
            <a:fillRect/>
          </a:stretch>
        </p:blipFill>
        <p:spPr>
          <a:xfrm>
            <a:off x="5596790" y="3238500"/>
            <a:ext cx="2803761" cy="3073283"/>
          </a:xfrm>
          <a:prstGeom prst="rect">
            <a:avLst/>
          </a:prstGeom>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endParaRPr lang="en-US" altLang="zh-CN" sz="4000" dirty="0" smtClean="0"/>
          </a:p>
          <a:p>
            <a:pPr algn="ctr">
              <a:buNone/>
            </a:pPr>
            <a:r>
              <a:rPr lang="en-US" altLang="zh-CN" sz="4000" dirty="0" smtClean="0"/>
              <a:t>Advanced Topics</a:t>
            </a:r>
            <a:endParaRPr lang="zh-CN" altLang="en-US" sz="4000"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Manipulators</a:t>
            </a:r>
            <a:endParaRPr lang="en-US" dirty="0"/>
          </a:p>
        </p:txBody>
      </p:sp>
      <p:sp>
        <p:nvSpPr>
          <p:cNvPr id="3" name="Content Placeholder 2"/>
          <p:cNvSpPr>
            <a:spLocks noGrp="1"/>
          </p:cNvSpPr>
          <p:nvPr>
            <p:ph idx="1"/>
          </p:nvPr>
        </p:nvSpPr>
        <p:spPr>
          <a:xfrm>
            <a:off x="314879" y="1257300"/>
            <a:ext cx="8266028" cy="5105400"/>
          </a:xfrm>
        </p:spPr>
        <p:txBody>
          <a:bodyPr/>
          <a:lstStyle/>
          <a:p>
            <a:pPr>
              <a:buNone/>
            </a:pPr>
            <a:r>
              <a:rPr lang="en-US" dirty="0" smtClean="0"/>
              <a:t>Various </a:t>
            </a:r>
            <a:r>
              <a:rPr lang="en-US" dirty="0" err="1" smtClean="0"/>
              <a:t>InteractionEvents</a:t>
            </a:r>
            <a:r>
              <a:rPr lang="en-US" dirty="0" smtClean="0"/>
              <a:t> sub-events </a:t>
            </a:r>
          </a:p>
          <a:p>
            <a:pPr>
              <a:buNone/>
            </a:pPr>
            <a:r>
              <a:rPr lang="en-US" dirty="0" smtClean="0"/>
              <a:t>can be used to handle manipulators within </a:t>
            </a:r>
          </a:p>
          <a:p>
            <a:pPr>
              <a:buNone/>
            </a:pPr>
            <a:r>
              <a:rPr lang="en-US" dirty="0" smtClean="0"/>
              <a:t>your command</a:t>
            </a:r>
          </a:p>
          <a:p>
            <a:pPr>
              <a:buNone/>
            </a:pPr>
            <a:endParaRPr lang="en-US" dirty="0" smtClean="0"/>
          </a:p>
          <a:p>
            <a:pPr>
              <a:buNone/>
            </a:pPr>
            <a:r>
              <a:rPr lang="en-US" b="1" i="1" dirty="0" err="1" smtClean="0">
                <a:solidFill>
                  <a:srgbClr val="77BB11"/>
                </a:solidFill>
              </a:rPr>
              <a:t>GraphicsPrimitive.SetTransformBehavior</a:t>
            </a:r>
            <a:endParaRPr lang="en-US" b="1" i="1" dirty="0" smtClean="0">
              <a:solidFill>
                <a:srgbClr val="77BB11"/>
              </a:solidFill>
            </a:endParaRPr>
          </a:p>
          <a:p>
            <a:pPr>
              <a:buNone/>
            </a:pPr>
            <a:r>
              <a:rPr lang="en-US" dirty="0" smtClean="0"/>
              <a:t>Can be used to generate constant size </a:t>
            </a:r>
          </a:p>
          <a:p>
            <a:pPr>
              <a:buNone/>
            </a:pPr>
            <a:r>
              <a:rPr lang="en-US" dirty="0" smtClean="0"/>
              <a:t> and/or front facing graphics</a:t>
            </a:r>
          </a:p>
          <a:p>
            <a:pPr>
              <a:buNone/>
            </a:pPr>
            <a:endParaRPr lang="en-US" dirty="0" smtClean="0"/>
          </a:p>
          <a:p>
            <a:pPr>
              <a:buNone/>
            </a:pPr>
            <a:r>
              <a:rPr lang="en-US" sz="1800" b="1" i="1" dirty="0" smtClean="0"/>
              <a:t>    </a:t>
            </a:r>
            <a:r>
              <a:rPr lang="en-US" sz="1800" b="1" i="1" dirty="0" err="1" smtClean="0"/>
              <a:t>SetTransformBehavior</a:t>
            </a:r>
            <a:r>
              <a:rPr lang="en-US" sz="1800" b="1" i="1" dirty="0" smtClean="0"/>
              <a:t>(</a:t>
            </a:r>
          </a:p>
          <a:p>
            <a:pPr>
              <a:buNone/>
            </a:pPr>
            <a:r>
              <a:rPr lang="en-US" sz="1800" b="1" i="1" dirty="0" smtClean="0"/>
              <a:t>       </a:t>
            </a:r>
            <a:r>
              <a:rPr lang="en-US" sz="1800" b="1" i="1" dirty="0" smtClean="0">
                <a:solidFill>
                  <a:srgbClr val="77BB11"/>
                </a:solidFill>
              </a:rPr>
              <a:t>Point</a:t>
            </a:r>
            <a:r>
              <a:rPr lang="en-US" sz="1800" b="1" i="1" dirty="0" smtClean="0"/>
              <a:t> Anchor, </a:t>
            </a:r>
          </a:p>
          <a:p>
            <a:pPr>
              <a:buNone/>
            </a:pPr>
            <a:r>
              <a:rPr lang="en-US" sz="1800" b="1" i="1" dirty="0" smtClean="0"/>
              <a:t>       </a:t>
            </a:r>
            <a:r>
              <a:rPr lang="en-US" sz="1800" b="1" i="1" dirty="0" err="1" smtClean="0">
                <a:solidFill>
                  <a:srgbClr val="77BB11"/>
                </a:solidFill>
              </a:rPr>
              <a:t>DisplayTransformBehaviorEnum</a:t>
            </a:r>
            <a:r>
              <a:rPr lang="en-US" sz="1800" b="1" i="1" dirty="0" smtClean="0"/>
              <a:t> </a:t>
            </a:r>
            <a:r>
              <a:rPr lang="en-US" sz="1800" b="1" i="1" dirty="0" err="1" smtClean="0"/>
              <a:t>BehaviorType</a:t>
            </a:r>
            <a:r>
              <a:rPr lang="en-US" sz="1800" b="1" i="1" dirty="0" smtClean="0"/>
              <a:t>, </a:t>
            </a:r>
          </a:p>
          <a:p>
            <a:pPr>
              <a:buNone/>
            </a:pPr>
            <a:r>
              <a:rPr lang="en-US" sz="1800" b="1" i="1" dirty="0" smtClean="0"/>
              <a:t>       </a:t>
            </a:r>
            <a:r>
              <a:rPr lang="en-US" sz="1800" b="1" i="1" dirty="0" smtClean="0">
                <a:solidFill>
                  <a:srgbClr val="77BB11"/>
                </a:solidFill>
              </a:rPr>
              <a:t>double</a:t>
            </a:r>
            <a:r>
              <a:rPr lang="en-US" sz="1800" b="1" i="1" dirty="0" smtClean="0"/>
              <a:t> </a:t>
            </a:r>
            <a:r>
              <a:rPr lang="en-US" sz="1800" b="1" i="1" dirty="0" err="1" smtClean="0"/>
              <a:t>PixelScale</a:t>
            </a:r>
            <a:r>
              <a:rPr lang="en-US" sz="1800" b="1" i="1" dirty="0" smtClean="0"/>
              <a:t>)</a:t>
            </a:r>
            <a:endParaRPr lang="en-US" sz="1800" b="1" i="1" dirty="0"/>
          </a:p>
        </p:txBody>
      </p:sp>
      <p:pic>
        <p:nvPicPr>
          <p:cNvPr id="5" name="Picture 4" descr="interactionEvents.png"/>
          <p:cNvPicPr>
            <a:picLocks noChangeAspect="1"/>
          </p:cNvPicPr>
          <p:nvPr/>
        </p:nvPicPr>
        <p:blipFill>
          <a:blip r:embed="rId3" cstate="print"/>
          <a:stretch>
            <a:fillRect/>
          </a:stretch>
        </p:blipFill>
        <p:spPr>
          <a:xfrm>
            <a:off x="5955406" y="393142"/>
            <a:ext cx="2595054" cy="2741944"/>
          </a:xfrm>
          <a:prstGeom prst="rect">
            <a:avLst/>
          </a:prstGeom>
        </p:spPr>
      </p:pic>
      <p:pic>
        <p:nvPicPr>
          <p:cNvPr id="7" name="Picture 6" descr="demo_manip.png"/>
          <p:cNvPicPr>
            <a:picLocks noChangeAspect="1"/>
          </p:cNvPicPr>
          <p:nvPr/>
        </p:nvPicPr>
        <p:blipFill>
          <a:blip r:embed="rId4" cstate="print"/>
          <a:stretch>
            <a:fillRect/>
          </a:stretch>
        </p:blipFill>
        <p:spPr>
          <a:xfrm>
            <a:off x="6371990" y="4191000"/>
            <a:ext cx="1743181" cy="2019300"/>
          </a:xfrm>
          <a:prstGeom prst="rect">
            <a:avLst/>
          </a:prstGeom>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Storing</a:t>
            </a:r>
            <a:r>
              <a:rPr lang="fr-CH" dirty="0" smtClean="0"/>
              <a:t> </a:t>
            </a:r>
            <a:r>
              <a:rPr lang="fr-CH" dirty="0" err="1" smtClean="0"/>
              <a:t>Graphics</a:t>
            </a:r>
            <a:endParaRPr lang="en-US" dirty="0"/>
          </a:p>
        </p:txBody>
      </p:sp>
      <p:sp>
        <p:nvSpPr>
          <p:cNvPr id="3" name="Content Placeholder 2"/>
          <p:cNvSpPr>
            <a:spLocks noGrp="1"/>
          </p:cNvSpPr>
          <p:nvPr>
            <p:ph idx="1"/>
          </p:nvPr>
        </p:nvSpPr>
        <p:spPr>
          <a:xfrm>
            <a:off x="417260" y="1310481"/>
            <a:ext cx="8266028" cy="4709319"/>
          </a:xfrm>
        </p:spPr>
        <p:txBody>
          <a:bodyPr/>
          <a:lstStyle/>
          <a:p>
            <a:pPr>
              <a:buClr>
                <a:srgbClr val="77BB11"/>
              </a:buClr>
              <a:buFont typeface="Wingdings" pitchFamily="2" charset="2"/>
              <a:buChar char="Ø"/>
            </a:pPr>
            <a:r>
              <a:rPr lang="en-US" dirty="0" smtClean="0"/>
              <a:t> </a:t>
            </a:r>
            <a:r>
              <a:rPr lang="en-US" dirty="0" err="1" smtClean="0"/>
              <a:t>ClientGraphics</a:t>
            </a:r>
            <a:r>
              <a:rPr lang="en-US" dirty="0" smtClean="0"/>
              <a:t> are transient by nature</a:t>
            </a:r>
          </a:p>
          <a:p>
            <a:pPr>
              <a:buClr>
                <a:srgbClr val="77BB11"/>
              </a:buClr>
              <a:buFont typeface="Wingdings" pitchFamily="2" charset="2"/>
              <a:buChar char="Ø"/>
            </a:pPr>
            <a:endParaRPr lang="en-US" sz="600" dirty="0" smtClean="0"/>
          </a:p>
          <a:p>
            <a:pPr>
              <a:buClr>
                <a:srgbClr val="77BB11"/>
              </a:buClr>
              <a:buFont typeface="Wingdings" pitchFamily="2" charset="2"/>
              <a:buChar char="Ø"/>
            </a:pPr>
            <a:r>
              <a:rPr lang="en-US" dirty="0" smtClean="0"/>
              <a:t> The only way to persist them across sessions are:</a:t>
            </a:r>
          </a:p>
          <a:p>
            <a:pPr>
              <a:buClr>
                <a:srgbClr val="77BB11"/>
              </a:buClr>
              <a:buFont typeface="Wingdings" pitchFamily="2" charset="2"/>
              <a:buChar char="Ø"/>
            </a:pPr>
            <a:endParaRPr lang="en-US" sz="600" dirty="0" smtClean="0"/>
          </a:p>
          <a:p>
            <a:pPr lvl="1">
              <a:buFont typeface="Wingdings" pitchFamily="2" charset="2"/>
              <a:buChar char="§"/>
            </a:pPr>
            <a:r>
              <a:rPr lang="en-US" dirty="0" smtClean="0"/>
              <a:t>Recreate them with your application </a:t>
            </a:r>
            <a:r>
              <a:rPr lang="en-US" dirty="0" smtClean="0"/>
              <a:t> </a:t>
            </a:r>
            <a:r>
              <a:rPr lang="en-US" dirty="0" smtClean="0"/>
              <a:t>logic when document is open</a:t>
            </a:r>
          </a:p>
          <a:p>
            <a:pPr lvl="1">
              <a:buNone/>
            </a:pPr>
            <a:endParaRPr lang="en-US" sz="400" dirty="0" smtClean="0"/>
          </a:p>
          <a:p>
            <a:pPr lvl="1">
              <a:buFont typeface="Wingdings" pitchFamily="2" charset="2"/>
              <a:buChar char="§"/>
            </a:pPr>
            <a:r>
              <a:rPr lang="en-US" dirty="0" smtClean="0"/>
              <a:t>Host the graphics inside a </a:t>
            </a:r>
            <a:r>
              <a:rPr lang="en-US" b="1" i="1" dirty="0" err="1" smtClean="0">
                <a:solidFill>
                  <a:srgbClr val="77BB11"/>
                </a:solidFill>
              </a:rPr>
              <a:t>ClientFeature</a:t>
            </a:r>
            <a:endParaRPr lang="en-US" b="1" i="1" dirty="0">
              <a:solidFill>
                <a:srgbClr val="77BB11"/>
              </a:solidFill>
            </a:endParaRPr>
          </a:p>
        </p:txBody>
      </p:sp>
      <p:pic>
        <p:nvPicPr>
          <p:cNvPr id="5" name="Picture 4" descr="dimfeature.png"/>
          <p:cNvPicPr>
            <a:picLocks noChangeAspect="1"/>
          </p:cNvPicPr>
          <p:nvPr/>
        </p:nvPicPr>
        <p:blipFill>
          <a:blip r:embed="rId3" cstate="print"/>
          <a:stretch>
            <a:fillRect/>
          </a:stretch>
        </p:blipFill>
        <p:spPr>
          <a:xfrm>
            <a:off x="4788869" y="3924300"/>
            <a:ext cx="4040251" cy="2236003"/>
          </a:xfrm>
          <a:prstGeom prst="rect">
            <a:avLst/>
          </a:prstGeom>
        </p:spPr>
      </p:pic>
      <p:pic>
        <p:nvPicPr>
          <p:cNvPr id="6" name="Picture 5" descr="ClientFeatureDef.png"/>
          <p:cNvPicPr>
            <a:picLocks noChangeAspect="1"/>
          </p:cNvPicPr>
          <p:nvPr/>
        </p:nvPicPr>
        <p:blipFill>
          <a:blip r:embed="rId4" cstate="print"/>
          <a:stretch>
            <a:fillRect/>
          </a:stretch>
        </p:blipFill>
        <p:spPr>
          <a:xfrm>
            <a:off x="770274" y="3924300"/>
            <a:ext cx="3401728" cy="2224853"/>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Transacting</a:t>
            </a:r>
            <a:r>
              <a:rPr lang="fr-CH" dirty="0" smtClean="0"/>
              <a:t> vs Non-</a:t>
            </a:r>
            <a:r>
              <a:rPr lang="fr-CH" dirty="0" err="1" smtClean="0"/>
              <a:t>Transacting</a:t>
            </a:r>
            <a:r>
              <a:rPr lang="fr-CH" dirty="0" smtClean="0"/>
              <a:t> </a:t>
            </a:r>
            <a:r>
              <a:rPr lang="fr-CH" dirty="0" err="1" smtClean="0"/>
              <a:t>Graphics</a:t>
            </a:r>
            <a:endParaRPr lang="en-US" dirty="0"/>
          </a:p>
        </p:txBody>
      </p:sp>
      <p:sp>
        <p:nvSpPr>
          <p:cNvPr id="3" name="Content Placeholder 2"/>
          <p:cNvSpPr>
            <a:spLocks noGrp="1"/>
          </p:cNvSpPr>
          <p:nvPr>
            <p:ph idx="1"/>
          </p:nvPr>
        </p:nvSpPr>
        <p:spPr>
          <a:xfrm>
            <a:off x="417260" y="1348582"/>
            <a:ext cx="8266028" cy="4709319"/>
          </a:xfrm>
        </p:spPr>
        <p:txBody>
          <a:bodyPr/>
          <a:lstStyle/>
          <a:p>
            <a:pPr>
              <a:buClr>
                <a:srgbClr val="77BB11"/>
              </a:buClr>
              <a:buFont typeface="Wingdings" pitchFamily="2" charset="2"/>
              <a:buChar char="Ø"/>
            </a:pPr>
            <a:r>
              <a:rPr lang="en-US" dirty="0" smtClean="0"/>
              <a:t> New non-transacting graphics functionality added in 2012</a:t>
            </a:r>
          </a:p>
          <a:p>
            <a:pPr>
              <a:buClr>
                <a:srgbClr val="77BB11"/>
              </a:buClr>
              <a:buFont typeface="Wingdings" pitchFamily="2" charset="2"/>
              <a:buChar char="Ø"/>
            </a:pPr>
            <a:endParaRPr lang="en-US" sz="600" dirty="0" smtClean="0"/>
          </a:p>
          <a:p>
            <a:pPr>
              <a:buClr>
                <a:srgbClr val="77BB11"/>
              </a:buClr>
              <a:buFont typeface="Wingdings" pitchFamily="2" charset="2"/>
              <a:buChar char="Ø"/>
            </a:pPr>
            <a:r>
              <a:rPr lang="en-US" dirty="0" smtClean="0"/>
              <a:t> Non-transacting graphics are now available outside of </a:t>
            </a:r>
            <a:r>
              <a:rPr lang="en-US" dirty="0" err="1" smtClean="0"/>
              <a:t>InteractionEvents</a:t>
            </a:r>
            <a:endParaRPr lang="en-US" dirty="0" smtClean="0"/>
          </a:p>
          <a:p>
            <a:pPr>
              <a:buClr>
                <a:srgbClr val="77BB11"/>
              </a:buClr>
              <a:buFont typeface="Wingdings" pitchFamily="2" charset="2"/>
              <a:buChar char="Ø"/>
            </a:pPr>
            <a:endParaRPr lang="en-US" sz="600" dirty="0" smtClean="0"/>
          </a:p>
          <a:p>
            <a:pPr>
              <a:buClr>
                <a:srgbClr val="77BB11"/>
              </a:buClr>
              <a:buFont typeface="Wingdings" pitchFamily="2" charset="2"/>
              <a:buChar char="Ø"/>
            </a:pPr>
            <a:r>
              <a:rPr lang="en-US" dirty="0" smtClean="0"/>
              <a:t> Graphics that do not require undo/redo can be drawn much faster </a:t>
            </a:r>
          </a:p>
          <a:p>
            <a:pPr>
              <a:buClr>
                <a:srgbClr val="77BB11"/>
              </a:buClr>
              <a:buNone/>
            </a:pPr>
            <a:r>
              <a:rPr lang="en-US" dirty="0" smtClean="0"/>
              <a:t>    if not transacting</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36377" y="3810000"/>
            <a:ext cx="4108365" cy="2133600"/>
          </a:xfrm>
          <a:prstGeom prst="rect">
            <a:avLst/>
          </a:prstGeom>
        </p:spPr>
      </p:pic>
      <p:pic>
        <p:nvPicPr>
          <p:cNvPr id="5" name="Picture 4" descr="NonTxGraph.png"/>
          <p:cNvPicPr>
            <a:picLocks noChangeAspect="1"/>
          </p:cNvPicPr>
          <p:nvPr/>
        </p:nvPicPr>
        <p:blipFill>
          <a:blip r:embed="rId4" cstate="print"/>
          <a:stretch>
            <a:fillRect/>
          </a:stretch>
        </p:blipFill>
        <p:spPr>
          <a:xfrm>
            <a:off x="529972" y="3810000"/>
            <a:ext cx="3984885" cy="21336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Non-Transacting Client Graphics</a:t>
            </a:r>
            <a:endParaRPr lang="en-US" dirty="0"/>
          </a:p>
        </p:txBody>
      </p:sp>
      <p:sp>
        <p:nvSpPr>
          <p:cNvPr id="3" name="Content Placeholder 2"/>
          <p:cNvSpPr>
            <a:spLocks noGrp="1"/>
          </p:cNvSpPr>
          <p:nvPr>
            <p:ph idx="1"/>
          </p:nvPr>
        </p:nvSpPr>
        <p:spPr/>
        <p:txBody>
          <a:bodyPr/>
          <a:lstStyle/>
          <a:p>
            <a:pPr lvl="1"/>
            <a:r>
              <a:rPr lang="en-US" sz="2400" dirty="0" smtClean="0"/>
              <a:t>Support for non-transacting client graphics</a:t>
            </a:r>
            <a:r>
              <a:rPr lang="en-US" sz="2400" dirty="0" smtClean="0"/>
              <a:t>. (from 2012)</a:t>
            </a:r>
            <a:endParaRPr lang="en-US" sz="2400" dirty="0" smtClean="0"/>
          </a:p>
          <a:p>
            <a:pPr lvl="2"/>
            <a:r>
              <a:rPr lang="en-US" sz="2400" dirty="0" smtClean="0"/>
              <a:t>No undo support.</a:t>
            </a:r>
          </a:p>
          <a:p>
            <a:pPr lvl="2"/>
            <a:r>
              <a:rPr lang="en-US" sz="2400" dirty="0" smtClean="0"/>
              <a:t>Significantly faster than transacting client graphics.</a:t>
            </a:r>
          </a:p>
          <a:p>
            <a:pPr lvl="1"/>
            <a:r>
              <a:rPr lang="en-US" sz="2400" dirty="0" smtClean="0"/>
              <a:t>Sample creates 1000 unique</a:t>
            </a:r>
            <a:br>
              <a:rPr lang="en-US" sz="2400" dirty="0" smtClean="0"/>
            </a:br>
            <a:r>
              <a:rPr lang="en-US" sz="2400" dirty="0" smtClean="0"/>
              <a:t>triangles with accompanying</a:t>
            </a:r>
            <a:br>
              <a:rPr lang="en-US" sz="2400" dirty="0" smtClean="0"/>
            </a:br>
            <a:r>
              <a:rPr lang="en-US" sz="2400" dirty="0" smtClean="0"/>
              <a:t>coordinates, </a:t>
            </a:r>
            <a:r>
              <a:rPr lang="en-US" sz="2400" dirty="0" err="1" smtClean="0"/>
              <a:t>normals</a:t>
            </a:r>
            <a:r>
              <a:rPr lang="en-US" sz="2400" dirty="0" smtClean="0"/>
              <a:t>, etc.</a:t>
            </a:r>
          </a:p>
          <a:p>
            <a:pPr lvl="2"/>
            <a:r>
              <a:rPr lang="en-US" sz="2400" dirty="0" smtClean="0"/>
              <a:t>Transacting: 17.52 sec.</a:t>
            </a:r>
          </a:p>
          <a:p>
            <a:pPr lvl="2"/>
            <a:r>
              <a:rPr lang="en-US" sz="2400" dirty="0" smtClean="0"/>
              <a:t>Non-transacting: 0.159 sec.</a:t>
            </a:r>
          </a:p>
          <a:p>
            <a:pPr lvl="2"/>
            <a:endParaRPr lang="en-US" sz="2400" dirty="0" smtClean="0"/>
          </a:p>
          <a:p>
            <a:pPr lvl="2"/>
            <a:r>
              <a:rPr lang="en-US" sz="2400" dirty="0" smtClean="0"/>
              <a:t>Over 100 times faster.</a:t>
            </a:r>
          </a:p>
          <a:p>
            <a:endParaRPr lang="en-US" dirty="0"/>
          </a:p>
        </p:txBody>
      </p:sp>
      <p:pic>
        <p:nvPicPr>
          <p:cNvPr id="29698" name="Picture 2"/>
          <p:cNvPicPr>
            <a:picLocks noChangeAspect="1" noChangeArrowheads="1"/>
          </p:cNvPicPr>
          <p:nvPr/>
        </p:nvPicPr>
        <p:blipFill>
          <a:blip r:embed="rId3" cstate="print">
            <a:clrChange>
              <a:clrFrom>
                <a:srgbClr val="A4A4A4"/>
              </a:clrFrom>
              <a:clrTo>
                <a:srgbClr val="A4A4A4">
                  <a:alpha val="0"/>
                </a:srgbClr>
              </a:clrTo>
            </a:clrChange>
          </a:blip>
          <a:srcRect/>
          <a:stretch>
            <a:fillRect/>
          </a:stretch>
        </p:blipFill>
        <p:spPr bwMode="auto">
          <a:xfrm>
            <a:off x="4794421" y="2710671"/>
            <a:ext cx="3754890" cy="401140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9698"/>
                                        </p:tgtEl>
                                        <p:attrNameLst>
                                          <p:attrName>style.visibility</p:attrName>
                                        </p:attrNameLst>
                                      </p:cBhvr>
                                      <p:to>
                                        <p:strVal val="visible"/>
                                      </p:to>
                                    </p:set>
                                    <p:animEffect transition="in" filter="fade">
                                      <p:cBhvr>
                                        <p:cTn id="20" dur="500"/>
                                        <p:tgtEl>
                                          <p:spTgt spid="296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Graphics </a:t>
            </a:r>
            <a:r>
              <a:rPr lang="en-US" dirty="0" smtClean="0"/>
              <a:t>– Selection (from 2013)</a:t>
            </a:r>
            <a:endParaRPr lang="en-US" dirty="0"/>
          </a:p>
        </p:txBody>
      </p:sp>
      <p:sp>
        <p:nvSpPr>
          <p:cNvPr id="3" name="Content Placeholder 2"/>
          <p:cNvSpPr>
            <a:spLocks noGrp="1"/>
          </p:cNvSpPr>
          <p:nvPr>
            <p:ph idx="1"/>
          </p:nvPr>
        </p:nvSpPr>
        <p:spPr>
          <a:xfrm>
            <a:off x="319088" y="1416050"/>
            <a:ext cx="8550592" cy="5119688"/>
          </a:xfrm>
        </p:spPr>
        <p:txBody>
          <a:bodyPr/>
          <a:lstStyle/>
          <a:p>
            <a:r>
              <a:rPr lang="en-US" sz="2000" dirty="0" err="1" smtClean="0"/>
              <a:t>GraphicsNode.DisplayName</a:t>
            </a:r>
            <a:endParaRPr lang="en-US" sz="2000" dirty="0" smtClean="0"/>
          </a:p>
          <a:p>
            <a:pPr lvl="2"/>
            <a:r>
              <a:rPr lang="en-US" altLang="zh-CN" sz="1800" dirty="0" smtClean="0"/>
              <a:t>   used </a:t>
            </a:r>
            <a:r>
              <a:rPr lang="en-US" altLang="zh-CN" sz="1800" dirty="0" smtClean="0"/>
              <a:t>when the user is selecting and uses the “Select Other” functionality</a:t>
            </a:r>
            <a:r>
              <a:rPr lang="en-US" altLang="zh-CN" sz="1800" dirty="0" smtClean="0"/>
              <a:t>.</a:t>
            </a:r>
          </a:p>
          <a:p>
            <a:pPr lvl="2"/>
            <a:r>
              <a:rPr lang="en-US" altLang="zh-CN" sz="1800" dirty="0" smtClean="0"/>
              <a:t> The name is what’s </a:t>
            </a:r>
            <a:r>
              <a:rPr lang="en-US" altLang="zh-CN" sz="1800" dirty="0" smtClean="0"/>
              <a:t>displayed in the list of selectable entities</a:t>
            </a:r>
            <a:r>
              <a:rPr lang="en-US" altLang="zh-CN" sz="1800" dirty="0" smtClean="0"/>
              <a:t>.</a:t>
            </a:r>
          </a:p>
          <a:p>
            <a:pPr lvl="2"/>
            <a:endParaRPr lang="en-US" sz="1600" dirty="0" smtClean="0"/>
          </a:p>
          <a:p>
            <a:r>
              <a:rPr lang="en-US" altLang="zh-CN" sz="2000" dirty="0" smtClean="0"/>
              <a:t>In previous versions of Inventor, the client graphics object that was selectable was the graphics </a:t>
            </a:r>
            <a:r>
              <a:rPr lang="en-US" altLang="zh-CN" sz="2000" dirty="0" smtClean="0"/>
              <a:t>node. From 2013, allows </a:t>
            </a:r>
            <a:r>
              <a:rPr lang="en-US" altLang="zh-CN" sz="2000" dirty="0" smtClean="0"/>
              <a:t>graphic primitives to be selected</a:t>
            </a:r>
            <a:endParaRPr lang="en-US" sz="2000" dirty="0"/>
          </a:p>
          <a:p>
            <a:pPr lvl="2">
              <a:spcAft>
                <a:spcPts val="1265"/>
              </a:spcAft>
            </a:pPr>
            <a:r>
              <a:rPr lang="en-US" sz="1800" dirty="0" err="1" smtClean="0"/>
              <a:t>SurfaceGraphics.ChildrenAreSelectable</a:t>
            </a:r>
            <a:r>
              <a:rPr lang="en-US" sz="1800" dirty="0" smtClean="0"/>
              <a:t/>
            </a:r>
            <a:br>
              <a:rPr lang="en-US" sz="1800" dirty="0" smtClean="0"/>
            </a:br>
            <a:r>
              <a:rPr lang="en-US" sz="1800" dirty="0" err="1" smtClean="0"/>
              <a:t>SurfaceGraphics.DisplayedVertices</a:t>
            </a:r>
            <a:r>
              <a:rPr lang="en-US" sz="1800" dirty="0" smtClean="0"/>
              <a:t/>
            </a:r>
            <a:br>
              <a:rPr lang="en-US" sz="1800" dirty="0" smtClean="0"/>
            </a:br>
            <a:r>
              <a:rPr lang="en-US" sz="1800" dirty="0" err="1" smtClean="0"/>
              <a:t>SurfaceGraphicsVertexList</a:t>
            </a:r>
            <a:r>
              <a:rPr lang="en-US" sz="1800" dirty="0" smtClean="0"/>
              <a:t/>
            </a:r>
            <a:br>
              <a:rPr lang="en-US" sz="1800" dirty="0" smtClean="0"/>
            </a:br>
            <a:r>
              <a:rPr lang="en-US" sz="1800" dirty="0" err="1" smtClean="0"/>
              <a:t>SurfaceGraphicsVertex</a:t>
            </a:r>
            <a:r>
              <a:rPr lang="en-US" sz="1800" dirty="0" smtClean="0"/>
              <a:t/>
            </a:r>
            <a:br>
              <a:rPr lang="en-US" sz="1800" dirty="0" smtClean="0"/>
            </a:br>
            <a:r>
              <a:rPr lang="en-US" sz="1800" dirty="0" err="1" smtClean="0"/>
              <a:t>SurfaceGraphicsVertex.Selectable</a:t>
            </a:r>
            <a:r>
              <a:rPr lang="en-US" sz="1800" dirty="0" smtClean="0"/>
              <a:t/>
            </a:r>
            <a:br>
              <a:rPr lang="en-US" sz="1800" dirty="0" smtClean="0"/>
            </a:br>
            <a:r>
              <a:rPr lang="en-US" sz="1800" dirty="0" err="1" smtClean="0"/>
              <a:t>SurfaceGraphicsEdge.Selectable</a:t>
            </a:r>
            <a:r>
              <a:rPr lang="en-US" sz="1800" dirty="0" smtClean="0"/>
              <a:t/>
            </a:r>
            <a:br>
              <a:rPr lang="en-US" sz="1800" dirty="0" smtClean="0"/>
            </a:br>
            <a:r>
              <a:rPr lang="en-US" sz="1800" dirty="0" err="1" smtClean="0"/>
              <a:t>SurfaceGraphicsFace.Selectable</a:t>
            </a:r>
            <a:endParaRPr lang="en-US" sz="18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8830" y="3969098"/>
            <a:ext cx="2675858" cy="1631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183597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Definition</a:t>
            </a:r>
            <a:endParaRPr lang="en-US" b="1" dirty="0"/>
          </a:p>
        </p:txBody>
      </p:sp>
      <p:sp>
        <p:nvSpPr>
          <p:cNvPr id="3" name="Content Placeholder 2"/>
          <p:cNvSpPr>
            <a:spLocks noGrp="1"/>
          </p:cNvSpPr>
          <p:nvPr>
            <p:ph idx="1"/>
          </p:nvPr>
        </p:nvSpPr>
        <p:spPr>
          <a:xfrm>
            <a:off x="385872" y="1315570"/>
            <a:ext cx="8033296" cy="5119688"/>
          </a:xfrm>
        </p:spPr>
        <p:txBody>
          <a:bodyPr/>
          <a:lstStyle/>
          <a:p>
            <a:r>
              <a:rPr lang="en-US" dirty="0" smtClean="0"/>
              <a:t>The Inventor API provides the means to place certain graphic on components or in drawing views. These primitives (points, lines, triangles, text, …) collectively referred to as </a:t>
            </a:r>
            <a:r>
              <a:rPr lang="en-US" b="1" i="1" dirty="0" err="1" smtClean="0"/>
              <a:t>ClientGraphics</a:t>
            </a:r>
            <a:r>
              <a:rPr lang="en-US" dirty="0" smtClean="0"/>
              <a:t>, will be maintained and transformed by Inventor for the duration of the session only. </a:t>
            </a:r>
          </a:p>
          <a:p>
            <a:endParaRPr lang="en-US" sz="1200" dirty="0" smtClean="0"/>
          </a:p>
          <a:p>
            <a:r>
              <a:rPr lang="en-US" dirty="0" err="1" smtClean="0"/>
              <a:t>ClientGraphics</a:t>
            </a:r>
            <a:r>
              <a:rPr lang="en-US" dirty="0" smtClean="0"/>
              <a:t> are transient in nature, unlike parts and assemblies. However, </a:t>
            </a:r>
            <a:r>
              <a:rPr lang="en-US" b="1" i="1" dirty="0" err="1" smtClean="0"/>
              <a:t>ClientGraphics</a:t>
            </a:r>
            <a:r>
              <a:rPr lang="en-US" dirty="0" smtClean="0"/>
              <a:t> are not destroyed by a screen refresh.</a:t>
            </a:r>
          </a:p>
          <a:p>
            <a:endParaRPr lang="en-US" sz="1200" dirty="0" smtClean="0"/>
          </a:p>
          <a:p>
            <a:r>
              <a:rPr lang="en-US" dirty="0" smtClean="0"/>
              <a:t>An interesting feature of </a:t>
            </a:r>
            <a:r>
              <a:rPr lang="en-US" b="1" i="1" dirty="0" err="1" smtClean="0"/>
              <a:t>ClientGraphics</a:t>
            </a:r>
            <a:r>
              <a:rPr lang="en-US" dirty="0" smtClean="0"/>
              <a:t> is that they will be transformed along with everything else during view changes, zooms, pans, and so on. </a:t>
            </a: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functionalities</a:t>
            </a:r>
            <a:endParaRPr lang="en-US" dirty="0"/>
          </a:p>
        </p:txBody>
      </p:sp>
      <p:sp>
        <p:nvSpPr>
          <p:cNvPr id="6" name="TextBox 5"/>
          <p:cNvSpPr txBox="1"/>
          <p:nvPr/>
        </p:nvSpPr>
        <p:spPr>
          <a:xfrm>
            <a:off x="572021" y="1447800"/>
            <a:ext cx="3085698" cy="962101"/>
          </a:xfrm>
          <a:prstGeom prst="rect">
            <a:avLst/>
          </a:prstGeom>
          <a:noFill/>
        </p:spPr>
        <p:txBody>
          <a:bodyPr wrap="square" lIns="38396" tIns="19198" rIns="38396" bIns="19198" rtlCol="0">
            <a:spAutoFit/>
          </a:bodyPr>
          <a:lstStyle/>
          <a:p>
            <a:pPr>
              <a:buClr>
                <a:srgbClr val="77BB11"/>
              </a:buClr>
              <a:buFont typeface="Wingdings" pitchFamily="2" charset="2"/>
              <a:buChar char="Ø"/>
            </a:pPr>
            <a:r>
              <a:rPr lang="fr-CH" sz="2000" dirty="0" smtClean="0"/>
              <a:t>  </a:t>
            </a:r>
            <a:r>
              <a:rPr lang="fr-CH" sz="2000" dirty="0" err="1" smtClean="0"/>
              <a:t>Slicing</a:t>
            </a:r>
            <a:endParaRPr lang="fr-CH" sz="2000" dirty="0" smtClean="0"/>
          </a:p>
          <a:p>
            <a:pPr>
              <a:buClr>
                <a:srgbClr val="77BB11"/>
              </a:buClr>
              <a:buFont typeface="Wingdings" pitchFamily="2" charset="2"/>
              <a:buChar char="Ø"/>
            </a:pPr>
            <a:endParaRPr lang="fr-CH" sz="2000" dirty="0" smtClean="0"/>
          </a:p>
          <a:p>
            <a:pPr>
              <a:buClr>
                <a:srgbClr val="77BB11"/>
              </a:buClr>
              <a:buFont typeface="Wingdings" pitchFamily="2" charset="2"/>
              <a:buChar char="Ø"/>
            </a:pPr>
            <a:r>
              <a:rPr lang="fr-CH" sz="2000" dirty="0" smtClean="0"/>
              <a:t>  Texture </a:t>
            </a:r>
            <a:r>
              <a:rPr lang="fr-CH" sz="2000" dirty="0" err="1" smtClean="0"/>
              <a:t>Mapping</a:t>
            </a:r>
            <a:endParaRPr lang="en-US" sz="2000" dirty="0"/>
          </a:p>
        </p:txBody>
      </p:sp>
      <p:pic>
        <p:nvPicPr>
          <p:cNvPr id="8" name="Content Placeholder 7" descr="sliced.png"/>
          <p:cNvPicPr>
            <a:picLocks noGrp="1" noChangeAspect="1"/>
          </p:cNvPicPr>
          <p:nvPr>
            <p:ph idx="1"/>
          </p:nvPr>
        </p:nvPicPr>
        <p:blipFill>
          <a:blip r:embed="rId3" cstate="print"/>
          <a:stretch>
            <a:fillRect/>
          </a:stretch>
        </p:blipFill>
        <p:spPr>
          <a:xfrm>
            <a:off x="3343435" y="952500"/>
            <a:ext cx="3074984" cy="4090620"/>
          </a:xfrm>
        </p:spPr>
      </p:pic>
      <p:pic>
        <p:nvPicPr>
          <p:cNvPr id="5" name="Picture 4" descr="mapping.png"/>
          <p:cNvPicPr>
            <a:picLocks noChangeAspect="1"/>
          </p:cNvPicPr>
          <p:nvPr/>
        </p:nvPicPr>
        <p:blipFill>
          <a:blip r:embed="rId4" cstate="print"/>
          <a:stretch>
            <a:fillRect/>
          </a:stretch>
        </p:blipFill>
        <p:spPr>
          <a:xfrm>
            <a:off x="6000564" y="3352800"/>
            <a:ext cx="2518643" cy="299040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6045"/>
            <a:ext cx="8062912" cy="968794"/>
          </a:xfrm>
        </p:spPr>
        <p:txBody>
          <a:bodyPr/>
          <a:lstStyle/>
          <a:p>
            <a:r>
              <a:rPr lang="en-US" b="1" dirty="0" smtClean="0"/>
              <a:t>Purpose</a:t>
            </a:r>
            <a:endParaRPr lang="en-US" dirty="0"/>
          </a:p>
        </p:txBody>
      </p:sp>
      <p:pic>
        <p:nvPicPr>
          <p:cNvPr id="4" name="Picture 4" descr="ClientGraphics1"/>
          <p:cNvPicPr>
            <a:picLocks noGrp="1" noChangeAspect="1" noChangeArrowheads="1"/>
          </p:cNvPicPr>
          <p:nvPr>
            <p:ph idx="1"/>
          </p:nvPr>
        </p:nvPicPr>
        <p:blipFill>
          <a:blip r:embed="rId3" cstate="print"/>
          <a:srcRect b="13434"/>
          <a:stretch>
            <a:fillRect/>
          </a:stretch>
        </p:blipFill>
        <p:spPr>
          <a:xfrm>
            <a:off x="6842927" y="324661"/>
            <a:ext cx="2017335" cy="2735457"/>
          </a:xfrm>
          <a:prstGeom prst="rect">
            <a:avLst/>
          </a:prstGeom>
          <a:noFill/>
        </p:spPr>
      </p:pic>
      <p:pic>
        <p:nvPicPr>
          <p:cNvPr id="5" name="Picture 4" descr="cg1.png"/>
          <p:cNvPicPr>
            <a:picLocks noChangeAspect="1"/>
          </p:cNvPicPr>
          <p:nvPr/>
        </p:nvPicPr>
        <p:blipFill>
          <a:blip r:embed="rId4" cstate="print"/>
          <a:stretch>
            <a:fillRect/>
          </a:stretch>
        </p:blipFill>
        <p:spPr>
          <a:xfrm>
            <a:off x="341638" y="4014272"/>
            <a:ext cx="3493475" cy="2416671"/>
          </a:xfrm>
          <a:prstGeom prst="rect">
            <a:avLst/>
          </a:prstGeom>
        </p:spPr>
      </p:pic>
      <p:sp>
        <p:nvSpPr>
          <p:cNvPr id="6" name="TextBox 5"/>
          <p:cNvSpPr txBox="1"/>
          <p:nvPr/>
        </p:nvSpPr>
        <p:spPr>
          <a:xfrm>
            <a:off x="251217" y="1024948"/>
            <a:ext cx="6300308" cy="2831544"/>
          </a:xfrm>
          <a:prstGeom prst="rect">
            <a:avLst/>
          </a:prstGeom>
          <a:noFill/>
        </p:spPr>
        <p:txBody>
          <a:bodyPr wrap="square" rtlCol="0">
            <a:spAutoFit/>
          </a:bodyPr>
          <a:lstStyle/>
          <a:p>
            <a:r>
              <a:rPr lang="en-US" sz="2200" u="none" dirty="0" smtClean="0"/>
              <a:t>Client Graphics allow the developer to provide visual cues to the user.</a:t>
            </a:r>
          </a:p>
          <a:p>
            <a:endParaRPr lang="en-US" sz="1200" u="none" dirty="0" smtClean="0"/>
          </a:p>
          <a:p>
            <a:r>
              <a:rPr lang="en-US" sz="2200" u="none" dirty="0" smtClean="0"/>
              <a:t>Inventor does this itself in many commands: extruding a sketch, adding a hole feature, create a revolve, a sweep, … </a:t>
            </a:r>
          </a:p>
          <a:p>
            <a:endParaRPr lang="en-US" sz="1200" u="none" dirty="0" smtClean="0"/>
          </a:p>
          <a:p>
            <a:r>
              <a:rPr lang="en-US" sz="2200" u="none" dirty="0" smtClean="0"/>
              <a:t>A developer can provide similar visual cues for their own application. </a:t>
            </a:r>
            <a:endParaRPr lang="en-US" sz="2200" u="none" dirty="0"/>
          </a:p>
        </p:txBody>
      </p:sp>
      <p:pic>
        <p:nvPicPr>
          <p:cNvPr id="7" name="Picture 6" descr="cg1.png"/>
          <p:cNvPicPr>
            <a:picLocks noChangeAspect="1"/>
          </p:cNvPicPr>
          <p:nvPr/>
        </p:nvPicPr>
        <p:blipFill>
          <a:blip r:embed="rId5" cstate="print"/>
          <a:stretch>
            <a:fillRect/>
          </a:stretch>
        </p:blipFill>
        <p:spPr>
          <a:xfrm>
            <a:off x="4326004" y="3672159"/>
            <a:ext cx="4272206" cy="3030092"/>
          </a:xfrm>
          <a:prstGeom prst="rect">
            <a:avLst/>
          </a:prstGeom>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9" y="451348"/>
            <a:ext cx="8265971" cy="996452"/>
          </a:xfrm>
        </p:spPr>
        <p:txBody>
          <a:bodyPr/>
          <a:lstStyle/>
          <a:p>
            <a:r>
              <a:rPr lang="fr-FR" b="1" dirty="0" err="1" smtClean="0"/>
              <a:t>Why</a:t>
            </a:r>
            <a:r>
              <a:rPr lang="fr-FR" b="1" dirty="0" smtClean="0"/>
              <a:t> </a:t>
            </a:r>
            <a:r>
              <a:rPr lang="fr-FR" b="1" dirty="0" smtClean="0"/>
              <a:t>do </a:t>
            </a:r>
            <a:r>
              <a:rPr lang="fr-FR" b="1" dirty="0" err="1" smtClean="0"/>
              <a:t>you</a:t>
            </a:r>
            <a:r>
              <a:rPr lang="fr-FR" b="1" dirty="0" smtClean="0"/>
              <a:t> </a:t>
            </a:r>
            <a:r>
              <a:rPr lang="fr-FR" b="1" dirty="0" err="1" smtClean="0"/>
              <a:t>need</a:t>
            </a:r>
            <a:r>
              <a:rPr lang="fr-FR" b="1" dirty="0" smtClean="0"/>
              <a:t> </a:t>
            </a:r>
            <a:r>
              <a:rPr lang="fr-FR" b="1" dirty="0" err="1" smtClean="0"/>
              <a:t>them</a:t>
            </a:r>
            <a:r>
              <a:rPr lang="fr-FR" b="1" dirty="0" smtClean="0"/>
              <a:t>?</a:t>
            </a:r>
            <a:endParaRPr lang="en-US" b="1" dirty="0"/>
          </a:p>
        </p:txBody>
      </p:sp>
      <p:sp>
        <p:nvSpPr>
          <p:cNvPr id="5" name="Rectangle 4"/>
          <p:cNvSpPr/>
          <p:nvPr/>
        </p:nvSpPr>
        <p:spPr>
          <a:xfrm>
            <a:off x="502050" y="2212239"/>
            <a:ext cx="7757695" cy="3881311"/>
          </a:xfrm>
          <a:prstGeom prst="rect">
            <a:avLst/>
          </a:prstGeom>
        </p:spPr>
        <p:txBody>
          <a:bodyPr wrap="square" lIns="64255" tIns="32127" rIns="64255" bIns="32127">
            <a:spAutoFit/>
          </a:bodyPr>
          <a:lstStyle/>
          <a:p>
            <a:pPr algn="just">
              <a:buClr>
                <a:srgbClr val="118888"/>
              </a:buClr>
              <a:buFont typeface="Wingdings" pitchFamily="2" charset="2"/>
              <a:buChar char="l"/>
            </a:pPr>
            <a:r>
              <a:rPr lang="en-US" sz="2400" u="none" dirty="0" smtClean="0">
                <a:ea typeface="ＭＳ Ｐゴシック" charset="-128"/>
                <a:cs typeface="ＭＳ Ｐゴシック" charset="-128"/>
              </a:rPr>
              <a:t> </a:t>
            </a:r>
            <a:r>
              <a:rPr lang="en-US" sz="2400" u="none" dirty="0"/>
              <a:t>Ability to draw custom graphics alongside Inventor native graphics</a:t>
            </a:r>
            <a:endParaRPr lang="en-US" sz="2400" u="none" dirty="0" smtClean="0">
              <a:ea typeface="ＭＳ Ｐゴシック" charset="-128"/>
              <a:cs typeface="ＭＳ Ｐゴシック" charset="-128"/>
            </a:endParaRPr>
          </a:p>
          <a:p>
            <a:pPr algn="just">
              <a:buClr>
                <a:srgbClr val="118888"/>
              </a:buClr>
              <a:buFont typeface="Wingdings" pitchFamily="2" charset="2"/>
              <a:buChar char="l"/>
            </a:pPr>
            <a:endParaRPr lang="fr-CH" sz="2800" u="none" dirty="0" smtClean="0">
              <a:ea typeface="ＭＳ Ｐゴシック" charset="-128"/>
              <a:cs typeface="ＭＳ Ｐゴシック" charset="-128"/>
            </a:endParaRPr>
          </a:p>
          <a:p>
            <a:pPr algn="just">
              <a:buClr>
                <a:srgbClr val="118888"/>
              </a:buClr>
              <a:buFont typeface="Wingdings" pitchFamily="2" charset="2"/>
              <a:buChar char="l"/>
            </a:pPr>
            <a:r>
              <a:rPr lang="en-US" sz="2400" u="none" dirty="0" smtClean="0"/>
              <a:t> Insulate from </a:t>
            </a:r>
            <a:r>
              <a:rPr lang="en-US" sz="2400" u="none" dirty="0"/>
              <a:t>the underlying graphics </a:t>
            </a:r>
            <a:r>
              <a:rPr lang="en-US" sz="2400" u="none" dirty="0" smtClean="0"/>
              <a:t>platform</a:t>
            </a:r>
          </a:p>
          <a:p>
            <a:pPr algn="just">
              <a:buClr>
                <a:srgbClr val="118888"/>
              </a:buClr>
              <a:buFont typeface="Wingdings" pitchFamily="2" charset="2"/>
              <a:buChar char="l"/>
            </a:pPr>
            <a:endParaRPr lang="fr-CH" sz="2800" u="none" dirty="0" smtClean="0">
              <a:ea typeface="ＭＳ Ｐゴシック" charset="-128"/>
              <a:cs typeface="ＭＳ Ｐゴシック" charset="-128"/>
            </a:endParaRPr>
          </a:p>
          <a:p>
            <a:pPr algn="just">
              <a:buClr>
                <a:srgbClr val="118888"/>
              </a:buClr>
              <a:buFont typeface="Wingdings" pitchFamily="2" charset="2"/>
              <a:buChar char="l"/>
            </a:pPr>
            <a:r>
              <a:rPr lang="en-US" sz="2400" u="none" dirty="0" smtClean="0"/>
              <a:t> Enhance your plug-in commands by integrating visual feedback</a:t>
            </a:r>
          </a:p>
          <a:p>
            <a:pPr algn="just">
              <a:buClr>
                <a:srgbClr val="118888"/>
              </a:buClr>
              <a:buFont typeface="Wingdings" pitchFamily="2" charset="2"/>
              <a:buChar char="l"/>
            </a:pPr>
            <a:endParaRPr lang="en-US" sz="2800" u="none" dirty="0" smtClean="0"/>
          </a:p>
          <a:p>
            <a:pPr algn="just">
              <a:buClr>
                <a:srgbClr val="118888"/>
              </a:buClr>
              <a:buFont typeface="Wingdings" pitchFamily="2" charset="2"/>
              <a:buChar char="l"/>
            </a:pPr>
            <a:r>
              <a:rPr lang="en-US" sz="2400" u="none" dirty="0" smtClean="0"/>
              <a:t> Migrate solutions based on OpenGL graphics</a:t>
            </a:r>
            <a:endParaRPr lang="fr-CH" sz="2400" u="none" dirty="0" smtClean="0">
              <a:ea typeface="ＭＳ Ｐゴシック" charset="-128"/>
              <a:cs typeface="ＭＳ Ｐゴシック" charset="-128"/>
            </a:endParaRPr>
          </a:p>
          <a:p>
            <a:endParaRPr lang="en-US" sz="2000" dirty="0" smtClean="0">
              <a:ea typeface="ＭＳ Ｐゴシック" charset="-128"/>
              <a:cs typeface="ＭＳ Ｐゴシック"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9" y="54677"/>
            <a:ext cx="8265971" cy="996452"/>
          </a:xfrm>
        </p:spPr>
        <p:txBody>
          <a:bodyPr/>
          <a:lstStyle/>
          <a:p>
            <a:r>
              <a:rPr lang="fr-FR" b="1" dirty="0" smtClean="0"/>
              <a:t>The applications of </a:t>
            </a:r>
            <a:r>
              <a:rPr lang="fr-FR" b="1" dirty="0" err="1" smtClean="0"/>
              <a:t>ClientGraphics</a:t>
            </a:r>
            <a:endParaRPr lang="en-US" b="1" dirty="0"/>
          </a:p>
        </p:txBody>
      </p:sp>
      <p:sp>
        <p:nvSpPr>
          <p:cNvPr id="5" name="Rectangle 4"/>
          <p:cNvSpPr/>
          <p:nvPr/>
        </p:nvSpPr>
        <p:spPr>
          <a:xfrm>
            <a:off x="502050" y="1357414"/>
            <a:ext cx="7711485" cy="4496864"/>
          </a:xfrm>
          <a:prstGeom prst="rect">
            <a:avLst/>
          </a:prstGeom>
        </p:spPr>
        <p:txBody>
          <a:bodyPr wrap="square" lIns="64255" tIns="32127" rIns="64255" bIns="32127">
            <a:spAutoFit/>
          </a:bodyPr>
          <a:lstStyle/>
          <a:p>
            <a:r>
              <a:rPr lang="en-US" sz="2400" u="none" dirty="0" smtClean="0">
                <a:ea typeface="ＭＳ Ｐゴシック" charset="-128"/>
                <a:cs typeface="ＭＳ Ｐゴシック" charset="-128"/>
              </a:rPr>
              <a:t>Client Graphics are widely used in native Inventor commands and add-ins: </a:t>
            </a:r>
          </a:p>
          <a:p>
            <a:r>
              <a:rPr lang="en-US" sz="2400" u="none" dirty="0" smtClean="0">
                <a:ea typeface="ＭＳ Ｐゴシック" charset="-128"/>
                <a:cs typeface="ＭＳ Ｐゴシック" charset="-128"/>
              </a:rPr>
              <a:t> </a:t>
            </a:r>
          </a:p>
          <a:p>
            <a:pPr lvl="1">
              <a:buClr>
                <a:srgbClr val="118888"/>
              </a:buClr>
              <a:buFont typeface="Wingdings" pitchFamily="2" charset="2"/>
              <a:buChar char="Ø"/>
            </a:pPr>
            <a:r>
              <a:rPr lang="en-US" sz="2400" u="none" dirty="0" smtClean="0">
                <a:ea typeface="ＭＳ Ｐゴシック" charset="-128"/>
                <a:cs typeface="ＭＳ Ｐゴシック" charset="-128"/>
              </a:rPr>
              <a:t> Represent custom and transient objects</a:t>
            </a:r>
          </a:p>
          <a:p>
            <a:pPr lvl="1">
              <a:buClr>
                <a:srgbClr val="118888"/>
              </a:buClr>
              <a:buFont typeface="Wingdings" pitchFamily="2" charset="2"/>
              <a:buChar char="Ø"/>
            </a:pPr>
            <a:endParaRPr lang="en-US" sz="900" u="none" dirty="0" smtClean="0">
              <a:ea typeface="ＭＳ Ｐゴシック" charset="-128"/>
              <a:cs typeface="ＭＳ Ｐゴシック" charset="-128"/>
            </a:endParaRPr>
          </a:p>
          <a:p>
            <a:pPr lvl="1">
              <a:buClr>
                <a:srgbClr val="118888"/>
              </a:buClr>
              <a:buFont typeface="Wingdings" pitchFamily="2" charset="2"/>
              <a:buChar char="Ø"/>
            </a:pPr>
            <a:r>
              <a:rPr lang="en-US" sz="2400" u="none" dirty="0" smtClean="0">
                <a:ea typeface="ＭＳ Ｐゴシック" charset="-128"/>
                <a:cs typeface="ＭＳ Ｐゴシック" charset="-128"/>
              </a:rPr>
              <a:t> Create interactive previews during commands </a:t>
            </a:r>
          </a:p>
          <a:p>
            <a:pPr lvl="1">
              <a:buClr>
                <a:srgbClr val="118888"/>
              </a:buClr>
              <a:buFont typeface="Wingdings" pitchFamily="2" charset="2"/>
              <a:buChar char="Ø"/>
            </a:pPr>
            <a:endParaRPr lang="en-US" sz="900" u="none" dirty="0" smtClean="0">
              <a:ea typeface="ＭＳ Ｐゴシック" charset="-128"/>
              <a:cs typeface="ＭＳ Ｐゴシック" charset="-128"/>
            </a:endParaRPr>
          </a:p>
          <a:p>
            <a:pPr lvl="1">
              <a:buClr>
                <a:srgbClr val="118888"/>
              </a:buClr>
              <a:buFont typeface="Wingdings" pitchFamily="2" charset="2"/>
              <a:buChar char="Ø"/>
            </a:pPr>
            <a:r>
              <a:rPr lang="en-US" sz="2400" u="none" dirty="0" smtClean="0">
                <a:ea typeface="ＭＳ Ｐゴシック" charset="-128"/>
                <a:cs typeface="ＭＳ Ｐゴシック" charset="-128"/>
              </a:rPr>
              <a:t> Display the results of various analyses </a:t>
            </a:r>
          </a:p>
          <a:p>
            <a:pPr lvl="1">
              <a:buClr>
                <a:srgbClr val="118888"/>
              </a:buClr>
              <a:buFont typeface="Wingdings" pitchFamily="2" charset="2"/>
              <a:buChar char="Ø"/>
            </a:pPr>
            <a:endParaRPr lang="en-US" sz="900" u="none" dirty="0" smtClean="0">
              <a:ea typeface="ＭＳ Ｐゴシック" charset="-128"/>
              <a:cs typeface="ＭＳ Ｐゴシック" charset="-128"/>
            </a:endParaRPr>
          </a:p>
          <a:p>
            <a:pPr lvl="1">
              <a:buClr>
                <a:srgbClr val="118888"/>
              </a:buClr>
              <a:buFont typeface="Wingdings" pitchFamily="2" charset="2"/>
              <a:buChar char="Ø"/>
            </a:pPr>
            <a:r>
              <a:rPr lang="en-US" sz="2400" u="none" dirty="0" smtClean="0">
                <a:ea typeface="ＭＳ Ｐゴシック" charset="-128"/>
                <a:cs typeface="ＭＳ Ｐゴシック" charset="-128"/>
              </a:rPr>
              <a:t> Creating custom manipulators within a command</a:t>
            </a:r>
          </a:p>
          <a:p>
            <a:pPr lvl="1">
              <a:buClr>
                <a:srgbClr val="118888"/>
              </a:buClr>
              <a:buFont typeface="Wingdings" pitchFamily="2" charset="2"/>
              <a:buChar char="Ø"/>
            </a:pPr>
            <a:endParaRPr lang="en-US" sz="900" u="none" dirty="0" smtClean="0">
              <a:ea typeface="ＭＳ Ｐゴシック" charset="-128"/>
              <a:cs typeface="ＭＳ Ｐゴシック" charset="-128"/>
            </a:endParaRPr>
          </a:p>
          <a:p>
            <a:pPr lvl="1">
              <a:buClr>
                <a:srgbClr val="118888"/>
              </a:buClr>
              <a:buFont typeface="Wingdings" pitchFamily="2" charset="2"/>
              <a:buChar char="Ø"/>
            </a:pPr>
            <a:r>
              <a:rPr lang="en-US" sz="2400" u="none" dirty="0" smtClean="0">
                <a:ea typeface="ＭＳ Ｐゴシック" charset="-128"/>
                <a:cs typeface="ＭＳ Ｐゴシック" charset="-128"/>
              </a:rPr>
              <a:t> Enhance user experience  </a:t>
            </a:r>
          </a:p>
          <a:p>
            <a:pPr lvl="1">
              <a:buClr>
                <a:schemeClr val="accent1"/>
              </a:buClr>
              <a:buFont typeface="Wingdings" pitchFamily="2" charset="2"/>
              <a:buChar char="Ø"/>
            </a:pPr>
            <a:endParaRPr lang="fr-CH" sz="2000" dirty="0" smtClean="0">
              <a:ea typeface="ＭＳ Ｐゴシック" charset="-128"/>
              <a:cs typeface="ＭＳ Ｐゴシック" charset="-128"/>
            </a:endParaRPr>
          </a:p>
          <a:p>
            <a:pPr lvl="1">
              <a:buClr>
                <a:schemeClr val="accent1"/>
              </a:buClr>
            </a:pPr>
            <a:endParaRPr lang="fr-CH" sz="2000" dirty="0" smtClean="0">
              <a:ea typeface="ＭＳ Ｐゴシック" charset="-128"/>
              <a:cs typeface="ＭＳ Ｐゴシック" charset="-128"/>
            </a:endParaRPr>
          </a:p>
          <a:p>
            <a:pPr lvl="1">
              <a:buClr>
                <a:schemeClr val="accent1"/>
              </a:buClr>
            </a:pPr>
            <a:endParaRPr lang="fr-CH" sz="2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buNone/>
            </a:pPr>
            <a:endParaRPr lang="fr-FR" altLang="zh-CN" sz="4000" dirty="0" smtClean="0"/>
          </a:p>
          <a:p>
            <a:pPr algn="ctr">
              <a:buNone/>
            </a:pPr>
            <a:r>
              <a:rPr lang="fr-FR" altLang="zh-CN" sz="4000" b="1" dirty="0" smtClean="0"/>
              <a:t>Object Model</a:t>
            </a:r>
            <a:endParaRPr lang="zh-CN" altLang="en-US" sz="4000"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62383"/>
            <a:ext cx="8062912" cy="1143000"/>
          </a:xfrm>
        </p:spPr>
        <p:txBody>
          <a:bodyPr/>
          <a:lstStyle/>
          <a:p>
            <a:r>
              <a:rPr lang="fr-FR" b="1" dirty="0" smtClean="0"/>
              <a:t>Object </a:t>
            </a:r>
            <a:r>
              <a:rPr lang="fr-FR" b="1" dirty="0" smtClean="0"/>
              <a:t>Model</a:t>
            </a:r>
            <a:endParaRPr lang="en-US" b="1" dirty="0"/>
          </a:p>
        </p:txBody>
      </p:sp>
      <p:sp>
        <p:nvSpPr>
          <p:cNvPr id="4" name="TextBox 3"/>
          <p:cNvSpPr txBox="1"/>
          <p:nvPr/>
        </p:nvSpPr>
        <p:spPr>
          <a:xfrm>
            <a:off x="395414" y="1334525"/>
            <a:ext cx="8023757" cy="4585871"/>
          </a:xfrm>
          <a:prstGeom prst="rect">
            <a:avLst/>
          </a:prstGeom>
          <a:noFill/>
        </p:spPr>
        <p:txBody>
          <a:bodyPr wrap="square" rtlCol="0">
            <a:spAutoFit/>
          </a:bodyPr>
          <a:lstStyle/>
          <a:p>
            <a:r>
              <a:rPr lang="en-US" sz="2400" u="none" dirty="0" smtClean="0"/>
              <a:t>Creating Client Graphics can be considered a two stage process. There are two separate object models, indicated by the following diagrams.</a:t>
            </a:r>
          </a:p>
          <a:p>
            <a:endParaRPr lang="en-US" u="none" dirty="0" smtClean="0"/>
          </a:p>
          <a:p>
            <a:pPr lvl="1">
              <a:buFont typeface="Wingdings" pitchFamily="2" charset="2"/>
              <a:buChar char="Ø"/>
            </a:pPr>
            <a:r>
              <a:rPr lang="en-US" sz="2000" u="none" dirty="0" smtClean="0"/>
              <a:t>  The first stage is to set up the data: most importantly, the list of coordinates your graphics will be based on. </a:t>
            </a:r>
          </a:p>
          <a:p>
            <a:pPr lvl="1">
              <a:buFont typeface="Wingdings" pitchFamily="2" charset="2"/>
              <a:buChar char="Ø"/>
            </a:pPr>
            <a:endParaRPr lang="en-US" sz="1600" u="none" dirty="0" smtClean="0"/>
          </a:p>
          <a:p>
            <a:pPr lvl="1">
              <a:buFont typeface="Wingdings" pitchFamily="2" charset="2"/>
              <a:buChar char="Ø"/>
            </a:pPr>
            <a:r>
              <a:rPr lang="en-US" sz="2000" u="none" dirty="0" smtClean="0"/>
              <a:t>  The second stage is to set up the graphics primitives that will use that data.</a:t>
            </a:r>
          </a:p>
          <a:p>
            <a:endParaRPr lang="fr-FR" sz="2400" u="none" dirty="0" smtClean="0"/>
          </a:p>
          <a:p>
            <a:endParaRPr lang="en-US" sz="2400" u="none" dirty="0" smtClean="0"/>
          </a:p>
          <a:p>
            <a:r>
              <a:rPr lang="en-US" sz="2400" u="none" dirty="0" smtClean="0"/>
              <a:t>This separation of data from graphics allows a single set of data to be referenced by several primitives. </a:t>
            </a:r>
            <a:endParaRPr lang="en-US" sz="2400" u="none" dirty="0"/>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7202</TotalTime>
  <Words>2709</Words>
  <Application>Microsoft Office PowerPoint</Application>
  <PresentationFormat>On-screen Show (4:3)</PresentationFormat>
  <Paragraphs>432</Paragraphs>
  <Slides>41</Slides>
  <Notes>35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vt:lpstr>
      <vt:lpstr>Slide 1</vt:lpstr>
      <vt:lpstr>Agenda</vt:lpstr>
      <vt:lpstr>Slide 3</vt:lpstr>
      <vt:lpstr>Definition</vt:lpstr>
      <vt:lpstr>Purpose</vt:lpstr>
      <vt:lpstr>Why do you need them?</vt:lpstr>
      <vt:lpstr>The applications of ClientGraphics</vt:lpstr>
      <vt:lpstr>Slide 8</vt:lpstr>
      <vt:lpstr>Object Model</vt:lpstr>
      <vt:lpstr>Graphic Objects</vt:lpstr>
      <vt:lpstr>GraphicsNode basic properties</vt:lpstr>
      <vt:lpstr>ClientGraphics Types</vt:lpstr>
      <vt:lpstr>Slide 13</vt:lpstr>
      <vt:lpstr>Object Model - Client Graphics Data</vt:lpstr>
      <vt:lpstr>Data Objects</vt:lpstr>
      <vt:lpstr>Slide 16</vt:lpstr>
      <vt:lpstr>Object Model - Client Graphics Primitives</vt:lpstr>
      <vt:lpstr>GraphicsPrimitives - Common Properties</vt:lpstr>
      <vt:lpstr>LineGraphics</vt:lpstr>
      <vt:lpstr>LineStripGraphics</vt:lpstr>
      <vt:lpstr>TriangleGraphics</vt:lpstr>
      <vt:lpstr>TriangleStripGraphics</vt:lpstr>
      <vt:lpstr>TriangleFanGraphics</vt:lpstr>
      <vt:lpstr>Using Coordinate Sets - Index Set</vt:lpstr>
      <vt:lpstr>PointGraphics</vt:lpstr>
      <vt:lpstr>Slide 26</vt:lpstr>
      <vt:lpstr>Curve Graphics</vt:lpstr>
      <vt:lpstr>Surface Graphics</vt:lpstr>
      <vt:lpstr>Primitives and GraphicsData</vt:lpstr>
      <vt:lpstr>Reusing native model data</vt:lpstr>
      <vt:lpstr>Slide 31</vt:lpstr>
      <vt:lpstr>InteractionGraphics Object</vt:lpstr>
      <vt:lpstr>Overlay vs Preview Graphics</vt:lpstr>
      <vt:lpstr>Slide 34</vt:lpstr>
      <vt:lpstr>Command Manipulators</vt:lpstr>
      <vt:lpstr>Storing Graphics</vt:lpstr>
      <vt:lpstr>Transacting vs Non-Transacting Graphics</vt:lpstr>
      <vt:lpstr>Non-Transacting Client Graphics</vt:lpstr>
      <vt:lpstr>Client Graphics – Selection (from 2013)</vt:lpstr>
      <vt:lpstr>Miscellaneous functionalities</vt:lpstr>
      <vt:lpstr>Slide 41</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484</cp:revision>
  <dcterms:created xsi:type="dcterms:W3CDTF">2005-01-11T23:12:23Z</dcterms:created>
  <dcterms:modified xsi:type="dcterms:W3CDTF">2013-01-21T09:18:13Z</dcterms:modified>
</cp:coreProperties>
</file>