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sldIdLst>
    <p:sldId id="422" r:id="rId2"/>
    <p:sldId id="426" r:id="rId3"/>
    <p:sldId id="427" r:id="rId4"/>
    <p:sldId id="428" r:id="rId5"/>
    <p:sldId id="429" r:id="rId6"/>
    <p:sldId id="435" r:id="rId7"/>
    <p:sldId id="430" r:id="rId8"/>
    <p:sldId id="437" r:id="rId9"/>
    <p:sldId id="431" r:id="rId10"/>
    <p:sldId id="432" r:id="rId11"/>
    <p:sldId id="433" r:id="rId12"/>
    <p:sldId id="436" r:id="rId13"/>
    <p:sldId id="424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3300"/>
    <a:srgbClr val="00FF00"/>
    <a:srgbClr val="00CC00"/>
    <a:srgbClr val="CC9900"/>
    <a:srgbClr val="009999"/>
    <a:srgbClr val="0080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38" autoAdjust="0"/>
    <p:restoredTop sz="76471" autoAdjust="0"/>
  </p:normalViewPr>
  <p:slideViewPr>
    <p:cSldViewPr snapToGrid="0">
      <p:cViewPr varScale="1">
        <p:scale>
          <a:sx n="77" d="100"/>
          <a:sy n="77" d="100"/>
        </p:scale>
        <p:origin x="-14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Query Attribute: this assumes a part document with some features is opened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you have run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AddAttribute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(in slide 10) on an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200" dirty="0" smtClean="0"/>
              <a:t>Wildcard characters are legal when used to specify </a:t>
            </a:r>
            <a:r>
              <a:rPr lang="en-US" sz="1200" dirty="0" err="1" smtClean="0"/>
              <a:t>AttributeSet</a:t>
            </a:r>
            <a:r>
              <a:rPr lang="en-US" sz="1200" dirty="0" smtClean="0"/>
              <a:t> or Attribute names. So, it is possible to perform searches for objects using partial name or value strings.</a:t>
            </a:r>
            <a:endParaRPr lang="en-US" sz="1200" u="none" kern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200" u="none" kern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200" b="1" u="none" kern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OpenAttributeSets</a:t>
            </a:r>
            <a:r>
              <a:rPr lang="en-US" sz="1200" u="none" kern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provides optimized method of adding attributes to many entities.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January 2009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Attributes in Inventor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19" y="247399"/>
            <a:ext cx="7093189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Creating Attributes -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8597" y="1460166"/>
            <a:ext cx="6899281" cy="28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4264" tIns="32132" rIns="64264" bIns="32132" numCol="1" anchor="t" anchorCtr="0" compatLnSpc="1">
            <a:prstTxWarp prst="textNoShape">
              <a:avLst/>
            </a:prstTxWarp>
          </a:bodyPr>
          <a:lstStyle/>
          <a:p>
            <a:pPr marL="160660" indent="-160660" defTabSz="642640">
              <a:lnSpc>
                <a:spcPct val="80000"/>
              </a:lnSpc>
              <a:spcAft>
                <a:spcPct val="30000"/>
              </a:spcAft>
              <a:buClr>
                <a:srgbClr val="FD341F"/>
              </a:buClr>
              <a:defRPr/>
            </a:pPr>
            <a:endParaRPr lang="en-US" sz="1700" b="1" u="none" kern="0" dirty="0" smtClean="0">
              <a:latin typeface="Arial Narrow" pitchFamily="34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98173" y="2045960"/>
            <a:ext cx="8458200" cy="3600986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AddAttribute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selected edge.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This assumes an edge is already selected.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oEdge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Edge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oEdge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_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InvApplication.ActiveDocument.SelectSet.Item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Add an attribute set to the edge.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If you only need to "name" the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edge this is enough to find it later and you can skip the next step.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oAttribSet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AttributeSet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oAttribSet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oEdge.AttributeSets.Add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BoltEdge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Add an attribute to the set.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This can be any information you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want to associate with the edge.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oAttribSet.Add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BoltRadius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ValueTypeEnum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.kDoubleType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0.5)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318" y="117567"/>
            <a:ext cx="6985825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Querying Attributes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2769" y="1186952"/>
            <a:ext cx="7413124" cy="3216989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endParaRPr lang="en-US" sz="1700" b="1" u="none" kern="0" dirty="0" smtClean="0">
              <a:latin typeface="Arial Narrow" pitchFamily="34" charset="0"/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97566" y="1217505"/>
            <a:ext cx="8289235" cy="4462760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QueryAttribute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reference to the attribute manager of the active document.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oAttribMgr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AttributeManager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oAttribMgr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_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InvApplication.ActiveDocument.AttributeManager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objects with a particular attribute attached.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oObjs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ObjectCollection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oObjs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oAttribMgr.FindObjects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BoltEdge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BoltRadius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0.5)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objects that have an attribute set of a certain name.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oObjs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oAttribMgr.FindObjects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BoltEdge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attribute sets with a certain name.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oAttribSets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AttributeSetsEnumerator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oAttribSets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oAttribMgr.FindAttributeSets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BoltEdge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attribute sets with a certain name using a wild card.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oAttribSets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oAttribMgr.FindAttributeSets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"Bolt*"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325" y="1406196"/>
            <a:ext cx="8164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none" dirty="0" smtClean="0"/>
              <a:t>The </a:t>
            </a:r>
            <a:r>
              <a:rPr lang="en-US" sz="2400" b="1" i="1" u="none" dirty="0" err="1" smtClean="0"/>
              <a:t>AttributeSets</a:t>
            </a:r>
            <a:r>
              <a:rPr lang="en-US" sz="2400" u="none" dirty="0" smtClean="0"/>
              <a:t> object also supports the </a:t>
            </a:r>
            <a:r>
              <a:rPr lang="en-US" sz="2400" b="1" u="none" dirty="0" err="1" smtClean="0">
                <a:solidFill>
                  <a:srgbClr val="FFC000"/>
                </a:solidFill>
              </a:rPr>
              <a:t>DataIO</a:t>
            </a:r>
            <a:r>
              <a:rPr lang="en-US" sz="2400" u="none" dirty="0" smtClean="0"/>
              <a:t> object, allowing attribute data to be written out in XML form. </a:t>
            </a:r>
          </a:p>
          <a:p>
            <a:endParaRPr lang="fr-FR" sz="2400" u="none" dirty="0" smtClean="0"/>
          </a:p>
          <a:p>
            <a:r>
              <a:rPr lang="en-US" sz="2400" u="none" dirty="0" smtClean="0"/>
              <a:t>Attributes and </a:t>
            </a:r>
            <a:r>
              <a:rPr lang="en-US" sz="2400" u="none" dirty="0" err="1" smtClean="0"/>
              <a:t>AttributeSets</a:t>
            </a:r>
            <a:r>
              <a:rPr lang="en-US" sz="2400" u="none" dirty="0" smtClean="0"/>
              <a:t> </a:t>
            </a:r>
            <a:r>
              <a:rPr lang="en-US" sz="2400" u="none" dirty="0" smtClean="0"/>
              <a:t>also support the </a:t>
            </a:r>
            <a:r>
              <a:rPr lang="en-US" sz="2400" b="1" u="none" dirty="0" smtClean="0">
                <a:solidFill>
                  <a:srgbClr val="FFC000"/>
                </a:solidFill>
              </a:rPr>
              <a:t>Transient</a:t>
            </a:r>
            <a:r>
              <a:rPr lang="en-US" sz="2400" u="none" dirty="0" smtClean="0"/>
              <a:t> property. If this property is set to true, or if the </a:t>
            </a:r>
            <a:r>
              <a:rPr lang="en-US" sz="2400" b="1" u="none" dirty="0" err="1" smtClean="0">
                <a:solidFill>
                  <a:srgbClr val="FFC000"/>
                </a:solidFill>
              </a:rPr>
              <a:t>AttributeSet</a:t>
            </a:r>
            <a:r>
              <a:rPr lang="en-US" sz="2400" u="none" dirty="0" smtClean="0"/>
              <a:t> is created using the </a:t>
            </a:r>
            <a:r>
              <a:rPr lang="en-US" sz="2400" b="1" u="none" dirty="0" err="1" smtClean="0">
                <a:solidFill>
                  <a:srgbClr val="FFCC00"/>
                </a:solidFill>
              </a:rPr>
              <a:t>AddTransient</a:t>
            </a:r>
            <a:r>
              <a:rPr lang="en-US" sz="2400" u="none" dirty="0" smtClean="0"/>
              <a:t> method of </a:t>
            </a:r>
            <a:r>
              <a:rPr lang="en-US" sz="2400" b="1" u="none" dirty="0" err="1" smtClean="0">
                <a:solidFill>
                  <a:srgbClr val="FFC000"/>
                </a:solidFill>
              </a:rPr>
              <a:t>AttributeSets</a:t>
            </a:r>
            <a:r>
              <a:rPr lang="en-US" sz="2400" u="none" dirty="0" smtClean="0"/>
              <a:t>, the attribute data is not persisted beyond the current session. This is useful if you want to do some short-term data manipulation but do not wish to 'dirty' the document. </a:t>
            </a:r>
            <a:endParaRPr lang="en-US" sz="2400" u="none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229" y="1462267"/>
            <a:ext cx="5420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Attributes – Definition</a:t>
            </a:r>
          </a:p>
          <a:p>
            <a:pPr>
              <a:buFont typeface="Wingdings" pitchFamily="2" charset="2"/>
              <a:buChar char="Ø"/>
            </a:pPr>
            <a:endParaRPr lang="en-US" sz="12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Attributes – Common use </a:t>
            </a:r>
          </a:p>
          <a:p>
            <a:pPr>
              <a:buFont typeface="Wingdings" pitchFamily="2" charset="2"/>
              <a:buChar char="Ø"/>
            </a:pPr>
            <a:endParaRPr lang="en-US" sz="12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Creating Attributes</a:t>
            </a:r>
          </a:p>
          <a:p>
            <a:pPr>
              <a:buFont typeface="Wingdings" pitchFamily="2" charset="2"/>
              <a:buChar char="Ø"/>
            </a:pPr>
            <a:endParaRPr lang="en-US" sz="12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Querying Attributes</a:t>
            </a:r>
          </a:p>
          <a:p>
            <a:pPr>
              <a:buFont typeface="Wingdings" pitchFamily="2" charset="2"/>
              <a:buChar char="Ø"/>
            </a:pPr>
            <a:endParaRPr lang="en-US" sz="12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Purging Attributes</a:t>
            </a:r>
          </a:p>
          <a:p>
            <a:pPr>
              <a:buFont typeface="Wingdings" pitchFamily="2" charset="2"/>
              <a:buChar char="Ø"/>
            </a:pPr>
            <a:endParaRPr lang="en-US" sz="12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Examples</a:t>
            </a:r>
          </a:p>
          <a:p>
            <a:pPr>
              <a:buFont typeface="Wingdings" pitchFamily="2" charset="2"/>
              <a:buChar char="Ø"/>
            </a:pPr>
            <a:endParaRPr lang="en-US" sz="12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Additional Functionalities</a:t>
            </a:r>
            <a:endParaRPr lang="en-US" sz="24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2401" y="1215792"/>
            <a:ext cx="4964510" cy="4814891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Attributes allow </a:t>
            </a:r>
            <a:r>
              <a:rPr lang="en-US" sz="2200" u="none" dirty="0" smtClean="0">
                <a:latin typeface="+mn-lt"/>
              </a:rPr>
              <a:t>the programmer  to attach non graphical data on most of Inventor objects </a:t>
            </a:r>
            <a:r>
              <a:rPr lang="en-US" sz="2200" u="none" dirty="0" smtClean="0">
                <a:latin typeface="+mn-lt"/>
              </a:rPr>
              <a:t>(even </a:t>
            </a:r>
            <a:r>
              <a:rPr lang="en-US" sz="2200" b="1" u="none" dirty="0" smtClean="0">
                <a:solidFill>
                  <a:srgbClr val="FFC000"/>
                </a:solidFill>
                <a:latin typeface="+mn-lt"/>
              </a:rPr>
              <a:t>Document</a:t>
            </a:r>
            <a:r>
              <a:rPr lang="en-US" sz="2200" u="none" dirty="0" smtClean="0">
                <a:latin typeface="+mn-lt"/>
              </a:rPr>
              <a:t>) in </a:t>
            </a:r>
            <a:r>
              <a:rPr lang="en-US" sz="2200" u="none" dirty="0" smtClean="0">
                <a:latin typeface="+mn-lt"/>
              </a:rPr>
              <a:t>the form of named data or a name-value pair</a:t>
            </a:r>
            <a:r>
              <a:rPr lang="en-US" sz="2200" u="none" dirty="0" smtClean="0">
                <a:latin typeface="+mn-lt"/>
              </a:rPr>
              <a:t>. </a:t>
            </a:r>
            <a:endParaRPr lang="en-US" sz="22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fr-FR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dirty="0" smtClean="0">
                <a:latin typeface="+mn-lt"/>
              </a:rPr>
              <a:t>There is </a:t>
            </a:r>
            <a:r>
              <a:rPr lang="en-US" sz="2200" u="none" dirty="0" smtClean="0">
                <a:solidFill>
                  <a:srgbClr val="FF0000"/>
                </a:solidFill>
                <a:latin typeface="+mn-lt"/>
              </a:rPr>
              <a:t>NO direct </a:t>
            </a:r>
            <a:r>
              <a:rPr lang="en-US" sz="2200" u="none" dirty="0" smtClean="0">
                <a:solidFill>
                  <a:srgbClr val="FF0000"/>
                </a:solidFill>
                <a:latin typeface="+mn-lt"/>
              </a:rPr>
              <a:t>User Interface </a:t>
            </a:r>
            <a:r>
              <a:rPr lang="en-US" sz="2200" u="none" dirty="0" smtClean="0">
                <a:latin typeface="+mn-lt"/>
              </a:rPr>
              <a:t>equivalent to Attributes.</a:t>
            </a:r>
            <a:endParaRPr lang="en-US" sz="22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The </a:t>
            </a:r>
            <a:r>
              <a:rPr lang="en-US" sz="2200" b="1" u="none" kern="0" dirty="0" err="1" smtClean="0">
                <a:solidFill>
                  <a:srgbClr val="FFC000"/>
                </a:solidFill>
                <a:latin typeface="+mn-lt"/>
                <a:cs typeface="+mn-cs"/>
              </a:rPr>
              <a:t>AttributeManager</a:t>
            </a:r>
            <a:r>
              <a:rPr lang="en-US" sz="2200" u="none" kern="0" dirty="0" smtClean="0">
                <a:latin typeface="+mn-lt"/>
                <a:cs typeface="+mn-cs"/>
              </a:rPr>
              <a:t> provides different methods of querying for entities and/or attributes based on the associated attribute information.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20" y="177980"/>
            <a:ext cx="5462302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Attributes</a:t>
            </a:r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/>
        </p:nvGraphicFramePr>
        <p:xfrm>
          <a:off x="5344827" y="882761"/>
          <a:ext cx="3468759" cy="2197896"/>
        </p:xfrm>
        <a:graphic>
          <a:graphicData uri="http://schemas.openxmlformats.org/presentationml/2006/ole">
            <p:oleObj spid="_x0000_s1027" name="Actrix Document" r:id="rId4" imgW="1744200" imgH="1401120" progId="">
              <p:embed/>
            </p:oleObj>
          </a:graphicData>
        </a:graphic>
      </p:graphicFrame>
      <p:pic>
        <p:nvPicPr>
          <p:cNvPr id="7" name="Picture 6" descr="attribute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7083" y="3672125"/>
            <a:ext cx="1797032" cy="22823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72165" y="1068534"/>
            <a:ext cx="7800978" cy="3181281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Common use of attributes is to attach an attribute in order to find the entity later (entity naming).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Attributes allow you to add information to any entity and query for that information at a later time.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You can also use attributes to attach specific data to entities that will be used by your custom application.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20" y="90892"/>
            <a:ext cx="5462302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Attributes – Common use</a:t>
            </a:r>
          </a:p>
        </p:txBody>
      </p:sp>
      <p:pic>
        <p:nvPicPr>
          <p:cNvPr id="4" name="Picture 3" descr="attrib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827" y="3996657"/>
            <a:ext cx="5856807" cy="255654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77215" y="1228241"/>
            <a:ext cx="5384047" cy="5052820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Attributes are supported by all objects that expose the </a:t>
            </a:r>
            <a:r>
              <a:rPr lang="en-US" sz="2200" b="1" u="none" kern="0" dirty="0" err="1" smtClean="0">
                <a:solidFill>
                  <a:srgbClr val="FFC000"/>
                </a:solidFill>
                <a:latin typeface="+mn-lt"/>
                <a:cs typeface="+mn-cs"/>
              </a:rPr>
              <a:t>AttributeSets</a:t>
            </a:r>
            <a:r>
              <a:rPr lang="en-US" sz="2200" u="none" kern="0" dirty="0" smtClean="0">
                <a:latin typeface="+mn-lt"/>
                <a:cs typeface="+mn-cs"/>
              </a:rPr>
              <a:t> property.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Each object can have multiple attribute sets.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Each attribute set must have a unique name with respect to other attributes sets on that entity.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Each attribute set can contain any number of attributes.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Each attribute must have a unique name with respect to other attributes in that set.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20" y="145379"/>
            <a:ext cx="5462302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Creating Attributes</a:t>
            </a:r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4294967295"/>
          </p:nvPr>
        </p:nvGraphicFramePr>
        <p:xfrm>
          <a:off x="5497286" y="302570"/>
          <a:ext cx="3403084" cy="2138952"/>
        </p:xfrm>
        <a:graphic>
          <a:graphicData uri="http://schemas.openxmlformats.org/presentationml/2006/ole">
            <p:oleObj spid="_x0000_s2050" name="Actrix Document" r:id="rId4" imgW="1744200" imgH="1401120" progId="">
              <p:embed/>
            </p:oleObj>
          </a:graphicData>
        </a:graphic>
      </p:graphicFrame>
      <p:graphicFrame>
        <p:nvGraphicFramePr>
          <p:cNvPr id="6" name="Content Placeholder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274017" y="2739048"/>
          <a:ext cx="1550921" cy="1459715"/>
        </p:xfrm>
        <a:graphic>
          <a:graphicData uri="http://schemas.openxmlformats.org/presentationml/2006/ole">
            <p:oleObj spid="_x0000_s2051" name="Bitmap Image" r:id="rId5" imgW="4323810" imgH="4933333" progId="PBrush">
              <p:embed/>
            </p:oleObj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6605760" y="3628402"/>
            <a:ext cx="145914" cy="728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08868" y="4554304"/>
            <a:ext cx="1961509" cy="1378350"/>
            <a:chOff x="5614949" y="4967967"/>
            <a:chExt cx="3059481" cy="137835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614949" y="4967967"/>
              <a:ext cx="3059481" cy="3277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700" u="none" dirty="0" err="1"/>
                <a:t>MyAttributes</a:t>
              </a:r>
              <a:endParaRPr lang="en-US" sz="1700" u="none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614949" y="5312188"/>
              <a:ext cx="3059481" cy="10341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700" u="none" dirty="0"/>
                <a:t>Load = 400</a:t>
              </a:r>
            </a:p>
            <a:p>
              <a:pPr algn="l">
                <a:lnSpc>
                  <a:spcPct val="90000"/>
                </a:lnSpc>
              </a:pPr>
              <a:r>
                <a:rPr lang="en-US" sz="1700" u="none" dirty="0" err="1"/>
                <a:t>DirectionX</a:t>
              </a:r>
              <a:r>
                <a:rPr lang="en-US" sz="1700" u="none" dirty="0"/>
                <a:t> = 0</a:t>
              </a:r>
            </a:p>
            <a:p>
              <a:pPr algn="l">
                <a:lnSpc>
                  <a:spcPct val="90000"/>
                </a:lnSpc>
              </a:pPr>
              <a:r>
                <a:rPr lang="en-US" sz="1700" u="none" dirty="0" err="1"/>
                <a:t>DirectionY</a:t>
              </a:r>
              <a:r>
                <a:rPr lang="en-US" sz="1700" u="none" dirty="0"/>
                <a:t> = 0</a:t>
              </a:r>
            </a:p>
            <a:p>
              <a:pPr algn="l">
                <a:lnSpc>
                  <a:spcPct val="90000"/>
                </a:lnSpc>
              </a:pPr>
              <a:r>
                <a:rPr lang="en-US" sz="1700" u="none" dirty="0" err="1"/>
                <a:t>DirectionZ</a:t>
              </a:r>
              <a:r>
                <a:rPr lang="en-US" sz="1700" u="none" dirty="0"/>
                <a:t> = 1 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6471556" y="3488872"/>
            <a:ext cx="1164772" cy="957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4556" y="1075837"/>
            <a:ext cx="8574901" cy="5455592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u="none" kern="0" dirty="0" smtClean="0">
                <a:latin typeface="+mn-lt"/>
                <a:cs typeface="+mn-cs"/>
              </a:rPr>
              <a:t>From </a:t>
            </a:r>
            <a:r>
              <a:rPr lang="en-US" b="1" i="1" u="none" kern="0" dirty="0" err="1" smtClean="0">
                <a:latin typeface="+mn-lt"/>
                <a:cs typeface="+mn-cs"/>
              </a:rPr>
              <a:t>AttributeSets</a:t>
            </a:r>
            <a:r>
              <a:rPr lang="en-US" u="none" kern="0" dirty="0" smtClean="0">
                <a:latin typeface="+mn-lt"/>
                <a:cs typeface="+mn-cs"/>
              </a:rPr>
              <a:t> Collection add a new </a:t>
            </a:r>
            <a:r>
              <a:rPr lang="en-US" b="1" i="1" u="none" kern="0" dirty="0" err="1" smtClean="0"/>
              <a:t>AttributeSet</a:t>
            </a:r>
            <a:r>
              <a:rPr lang="en-US" u="none" kern="0" dirty="0" smtClean="0"/>
              <a:t> </a:t>
            </a:r>
            <a:r>
              <a:rPr lang="en-US" u="none" kern="0" dirty="0" smtClean="0">
                <a:latin typeface="+mn-lt"/>
                <a:cs typeface="+mn-cs"/>
              </a:rPr>
              <a:t>: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8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Public Function </a:t>
            </a:r>
            <a:r>
              <a:rPr lang="en-US" u="none" kern="0" dirty="0" smtClean="0">
                <a:latin typeface="+mn-lt"/>
                <a:cs typeface="+mn-cs"/>
              </a:rPr>
              <a:t>Add( </a:t>
            </a:r>
            <a:r>
              <a:rPr lang="en-US" u="none" kern="0" dirty="0" err="1" smtClean="0">
                <a:solidFill>
                  <a:schemeClr val="accent1"/>
                </a:solidFill>
                <a:latin typeface="+mn-lt"/>
                <a:cs typeface="+mn-cs"/>
              </a:rPr>
              <a:t>ByVal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 </a:t>
            </a:r>
            <a:r>
              <a:rPr lang="en-US" u="none" kern="0" dirty="0" err="1" smtClean="0">
                <a:latin typeface="+mn-lt"/>
                <a:cs typeface="+mn-cs"/>
              </a:rPr>
              <a:t>AttributeSetName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 String</a:t>
            </a:r>
            <a:r>
              <a:rPr lang="en-US" u="none" kern="0" dirty="0" smtClean="0">
                <a:latin typeface="+mn-lt"/>
                <a:cs typeface="+mn-cs"/>
              </a:rPr>
              <a:t>,    </a:t>
            </a:r>
          </a:p>
          <a:p>
            <a:pPr marL="1949295" lvl="4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u="none" kern="0" dirty="0" smtClean="0">
                <a:latin typeface="+mn-lt"/>
                <a:cs typeface="+mn-cs"/>
              </a:rPr>
              <a:t>     Optional </a:t>
            </a:r>
            <a:r>
              <a:rPr lang="en-US" u="none" kern="0" dirty="0" err="1" smtClean="0">
                <a:solidFill>
                  <a:schemeClr val="accent1"/>
                </a:solidFill>
                <a:latin typeface="+mn-lt"/>
                <a:cs typeface="+mn-cs"/>
              </a:rPr>
              <a:t>ByVal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 </a:t>
            </a:r>
            <a:r>
              <a:rPr lang="en-US" u="none" kern="0" dirty="0" err="1" smtClean="0">
                <a:latin typeface="+mn-lt"/>
                <a:cs typeface="+mn-cs"/>
              </a:rPr>
              <a:t>CopyWithOwner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 Boolean </a:t>
            </a:r>
            <a:r>
              <a:rPr lang="en-US" u="none" kern="0" dirty="0" smtClean="0">
                <a:latin typeface="+mn-lt"/>
                <a:cs typeface="+mn-cs"/>
              </a:rPr>
              <a:t>= False ) 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err="1" smtClean="0">
                <a:latin typeface="+mn-lt"/>
                <a:cs typeface="+mn-cs"/>
              </a:rPr>
              <a:t>AttributeSet</a:t>
            </a:r>
            <a:endParaRPr lang="en-US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fr-FR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fr-FR" u="none" kern="0" dirty="0" err="1" smtClean="0">
                <a:latin typeface="+mn-lt"/>
                <a:cs typeface="+mn-cs"/>
              </a:rPr>
              <a:t>From</a:t>
            </a:r>
            <a:r>
              <a:rPr lang="fr-FR" u="none" kern="0" dirty="0" smtClean="0">
                <a:latin typeface="+mn-lt"/>
                <a:cs typeface="+mn-cs"/>
              </a:rPr>
              <a:t> </a:t>
            </a:r>
            <a:r>
              <a:rPr lang="fr-FR" b="1" i="1" u="none" kern="0" dirty="0" err="1" smtClean="0">
                <a:latin typeface="+mn-lt"/>
                <a:cs typeface="+mn-cs"/>
              </a:rPr>
              <a:t>AttributeSet</a:t>
            </a:r>
            <a:r>
              <a:rPr lang="fr-FR" u="none" kern="0" dirty="0" smtClean="0">
                <a:latin typeface="+mn-lt"/>
                <a:cs typeface="+mn-cs"/>
              </a:rPr>
              <a:t> Collection </a:t>
            </a:r>
            <a:r>
              <a:rPr lang="fr-FR" u="none" kern="0" dirty="0" err="1" smtClean="0">
                <a:latin typeface="+mn-lt"/>
                <a:cs typeface="+mn-cs"/>
              </a:rPr>
              <a:t>add</a:t>
            </a:r>
            <a:r>
              <a:rPr lang="fr-FR" u="none" kern="0" dirty="0" smtClean="0">
                <a:latin typeface="+mn-lt"/>
                <a:cs typeface="+mn-cs"/>
              </a:rPr>
              <a:t> a new </a:t>
            </a:r>
            <a:r>
              <a:rPr lang="fr-FR" b="1" i="1" u="none" kern="0" dirty="0" err="1" smtClean="0">
                <a:latin typeface="+mn-lt"/>
                <a:cs typeface="+mn-cs"/>
              </a:rPr>
              <a:t>Attribute</a:t>
            </a:r>
            <a:r>
              <a:rPr lang="fr-FR" u="none" kern="0" dirty="0" smtClean="0">
                <a:latin typeface="+mn-lt"/>
                <a:cs typeface="+mn-cs"/>
              </a:rPr>
              <a:t>: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Public Function </a:t>
            </a:r>
            <a:r>
              <a:rPr lang="en-US" u="none" kern="0" dirty="0" smtClean="0">
                <a:latin typeface="+mn-lt"/>
                <a:cs typeface="+mn-cs"/>
              </a:rPr>
              <a:t>Add( </a:t>
            </a:r>
            <a:r>
              <a:rPr lang="en-US" u="none" kern="0" dirty="0" err="1" smtClean="0">
                <a:solidFill>
                  <a:schemeClr val="accent1"/>
                </a:solidFill>
                <a:latin typeface="+mn-lt"/>
                <a:cs typeface="+mn-cs"/>
              </a:rPr>
              <a:t>ByVal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err="1" smtClean="0">
                <a:latin typeface="+mn-lt"/>
                <a:cs typeface="+mn-cs"/>
              </a:rPr>
              <a:t>AttributeName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 String</a:t>
            </a:r>
            <a:r>
              <a:rPr lang="en-US" u="none" kern="0" dirty="0" smtClean="0">
                <a:latin typeface="+mn-lt"/>
                <a:cs typeface="+mn-cs"/>
              </a:rPr>
              <a:t>,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u="none" kern="0" dirty="0" err="1" smtClean="0">
                <a:solidFill>
                  <a:schemeClr val="accent1"/>
                </a:solidFill>
                <a:latin typeface="+mn-lt"/>
                <a:cs typeface="+mn-cs"/>
              </a:rPr>
              <a:t>ByVal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err="1" smtClean="0">
                <a:latin typeface="+mn-lt"/>
                <a:cs typeface="+mn-cs"/>
              </a:rPr>
              <a:t>ValueType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</a:t>
            </a:r>
            <a:r>
              <a:rPr lang="en-US" u="none" kern="0" dirty="0" smtClean="0">
                <a:latin typeface="+mn-lt"/>
                <a:cs typeface="+mn-cs"/>
              </a:rPr>
              <a:t> </a:t>
            </a:r>
            <a:r>
              <a:rPr lang="en-US" u="none" kern="0" dirty="0" err="1" smtClean="0">
                <a:latin typeface="+mn-lt"/>
                <a:cs typeface="+mn-cs"/>
              </a:rPr>
              <a:t>ValueTypeEnum</a:t>
            </a:r>
            <a:r>
              <a:rPr lang="en-US" u="none" kern="0" dirty="0" smtClean="0">
                <a:latin typeface="+mn-lt"/>
                <a:cs typeface="+mn-cs"/>
              </a:rPr>
              <a:t>, 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u="none" kern="0" dirty="0" err="1" smtClean="0">
                <a:solidFill>
                  <a:schemeClr val="accent1"/>
                </a:solidFill>
                <a:latin typeface="+mn-lt"/>
                <a:cs typeface="+mn-cs"/>
              </a:rPr>
              <a:t>ByVal</a:t>
            </a:r>
            <a:r>
              <a:rPr lang="en-US" u="none" kern="0" dirty="0" smtClean="0">
                <a:latin typeface="+mn-lt"/>
                <a:cs typeface="+mn-cs"/>
              </a:rPr>
              <a:t> Value 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 Variant </a:t>
            </a:r>
            <a:r>
              <a:rPr lang="en-US" u="none" kern="0" dirty="0" smtClean="0">
                <a:latin typeface="+mn-lt"/>
                <a:cs typeface="+mn-cs"/>
              </a:rPr>
              <a:t>) </a:t>
            </a:r>
            <a:r>
              <a:rPr lang="en-US" u="none" kern="0" dirty="0" smtClean="0">
                <a:solidFill>
                  <a:schemeClr val="accent1"/>
                </a:solidFill>
                <a:latin typeface="+mn-lt"/>
                <a:cs typeface="+mn-cs"/>
              </a:rPr>
              <a:t>As</a:t>
            </a:r>
            <a:r>
              <a:rPr lang="en-US" u="none" kern="0" dirty="0" smtClean="0">
                <a:latin typeface="+mn-lt"/>
                <a:cs typeface="+mn-cs"/>
              </a:rPr>
              <a:t> Attribute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577695" lvl="1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u="none" kern="0" dirty="0" err="1" smtClean="0"/>
              <a:t>ValueTypeEnum</a:t>
            </a:r>
            <a:r>
              <a:rPr lang="en-US" sz="1600" u="none" kern="0" dirty="0" smtClean="0"/>
              <a:t>:  </a:t>
            </a:r>
            <a:r>
              <a:rPr lang="en-US" sz="1600" b="1" i="1" u="none" dirty="0" err="1" smtClean="0"/>
              <a:t>kIntegerType</a:t>
            </a:r>
            <a:r>
              <a:rPr lang="en-US" sz="1600" i="1" u="none" dirty="0" smtClean="0"/>
              <a:t> 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sz="1600" b="1" i="1" u="none" dirty="0" err="1" smtClean="0"/>
              <a:t>kDoubleType</a:t>
            </a:r>
            <a:r>
              <a:rPr lang="en-US" sz="1600" i="1" u="none" dirty="0" smtClean="0"/>
              <a:t> 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sz="1600" b="1" i="1" u="none" dirty="0" err="1" smtClean="0"/>
              <a:t>kStringType</a:t>
            </a:r>
            <a:r>
              <a:rPr lang="en-US" sz="1600" i="1" u="none" dirty="0" smtClean="0"/>
              <a:t> 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sz="1600" b="1" i="1" u="none" dirty="0" err="1" smtClean="0"/>
              <a:t>kByteArrayType</a:t>
            </a:r>
            <a:r>
              <a:rPr lang="en-US" sz="1600" i="1" u="none" dirty="0" smtClean="0"/>
              <a:t> </a:t>
            </a:r>
          </a:p>
          <a:p>
            <a:pPr marL="2406495" lvl="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sz="1600" b="1" i="1" u="none" dirty="0" err="1" smtClean="0"/>
              <a:t>kBooleanType</a:t>
            </a:r>
            <a:endParaRPr lang="en-US" sz="1600" i="1" u="none" kern="0" dirty="0" smtClean="0">
              <a:latin typeface="+mn-lt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84" y="80063"/>
            <a:ext cx="7530795" cy="703710"/>
          </a:xfrm>
        </p:spPr>
        <p:txBody>
          <a:bodyPr/>
          <a:lstStyle/>
          <a:p>
            <a:pPr eaLnBrk="1" hangingPunct="1"/>
            <a:r>
              <a:rPr lang="en-US" dirty="0" smtClean="0"/>
              <a:t>Creating </a:t>
            </a:r>
            <a:r>
              <a:rPr lang="en-US" dirty="0" err="1" smtClean="0"/>
              <a:t>AttributeSet</a:t>
            </a:r>
            <a:r>
              <a:rPr lang="en-US" dirty="0" smtClean="0"/>
              <a:t> and Attributes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20" y="298410"/>
            <a:ext cx="5462302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Querying Attributes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0697" y="1534544"/>
            <a:ext cx="8346913" cy="5114450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b="1" u="none" kern="0" dirty="0" err="1" smtClean="0">
                <a:solidFill>
                  <a:srgbClr val="FFC000"/>
                </a:solidFill>
                <a:latin typeface="+mn-lt"/>
                <a:cs typeface="+mn-cs"/>
              </a:rPr>
              <a:t>AttributeManager</a:t>
            </a:r>
            <a:r>
              <a:rPr lang="en-US" sz="2200" u="none" kern="0" dirty="0" smtClean="0">
                <a:latin typeface="+mn-lt"/>
                <a:cs typeface="+mn-cs"/>
              </a:rPr>
              <a:t> supports different methods to query for attributes.</a:t>
            </a:r>
            <a:endParaRPr lang="en-US" sz="2200" u="none" kern="0" dirty="0" smtClean="0"/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/>
              <a:t>Can query based on attribute set name, attribute name, and/or attribute value.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321320" lvl="1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b="1" u="none" kern="0" dirty="0" err="1" smtClean="0">
                <a:solidFill>
                  <a:srgbClr val="FFC000"/>
                </a:solidFill>
                <a:latin typeface="+mn-lt"/>
              </a:rPr>
              <a:t>FindAttributes</a:t>
            </a:r>
            <a:endParaRPr lang="en-US" sz="2200" b="1" u="none" kern="0" dirty="0" smtClean="0">
              <a:solidFill>
                <a:srgbClr val="FFC000"/>
              </a:solidFill>
              <a:latin typeface="+mn-lt"/>
            </a:endParaRPr>
          </a:p>
          <a:p>
            <a:pPr marL="321320" lvl="1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b="1" u="none" kern="0" dirty="0" err="1" smtClean="0">
                <a:solidFill>
                  <a:srgbClr val="FFC000"/>
                </a:solidFill>
                <a:latin typeface="+mn-lt"/>
              </a:rPr>
              <a:t>FindAttributeSets</a:t>
            </a:r>
            <a:endParaRPr lang="en-US" sz="2200" b="1" u="none" kern="0" dirty="0" smtClean="0">
              <a:solidFill>
                <a:srgbClr val="FFC000"/>
              </a:solidFill>
              <a:latin typeface="+mn-lt"/>
            </a:endParaRPr>
          </a:p>
          <a:p>
            <a:pPr marL="321320" lvl="1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b="1" u="none" kern="0" dirty="0" err="1" smtClean="0">
                <a:solidFill>
                  <a:srgbClr val="FFC000"/>
                </a:solidFill>
                <a:latin typeface="+mn-lt"/>
              </a:rPr>
              <a:t>FindObjects</a:t>
            </a:r>
            <a:endParaRPr lang="en-US" sz="2200" b="1" u="none" kern="0" dirty="0" smtClean="0">
              <a:solidFill>
                <a:srgbClr val="FFC000"/>
              </a:solidFill>
              <a:latin typeface="+mn-lt"/>
            </a:endParaRPr>
          </a:p>
          <a:p>
            <a:pPr marL="321320" lvl="1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</a:endParaRPr>
          </a:p>
          <a:p>
            <a:pPr marL="321320" lvl="1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Public Function </a:t>
            </a:r>
            <a:r>
              <a:rPr lang="en-US" sz="2000" u="none" kern="0" dirty="0" err="1" smtClean="0">
                <a:latin typeface="+mn-lt"/>
              </a:rPr>
              <a:t>FindObjects</a:t>
            </a:r>
            <a:r>
              <a:rPr lang="en-US" sz="2000" u="none" kern="0" dirty="0" smtClean="0">
                <a:latin typeface="+mn-lt"/>
              </a:rPr>
              <a:t>( </a:t>
            </a:r>
          </a:p>
          <a:p>
            <a:pPr marL="778520" lvl="2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Optional </a:t>
            </a:r>
            <a:r>
              <a:rPr lang="en-US" sz="2000" u="none" kern="0" dirty="0" err="1" smtClean="0">
                <a:solidFill>
                  <a:schemeClr val="accent1"/>
                </a:solidFill>
                <a:latin typeface="+mn-lt"/>
              </a:rPr>
              <a:t>ByVal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u="none" kern="0" dirty="0" err="1" smtClean="0">
                <a:latin typeface="+mn-lt"/>
              </a:rPr>
              <a:t>AttributeSetName</a:t>
            </a:r>
            <a:r>
              <a:rPr lang="en-US" sz="2000" u="none" kern="0" dirty="0" smtClean="0">
                <a:latin typeface="+mn-lt"/>
              </a:rPr>
              <a:t> 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As String </a:t>
            </a:r>
            <a:r>
              <a:rPr lang="en-US" sz="2000" u="none" kern="0" dirty="0" smtClean="0">
                <a:latin typeface="+mn-lt"/>
              </a:rPr>
              <a:t>= "*",    </a:t>
            </a:r>
          </a:p>
          <a:p>
            <a:pPr marL="778520" lvl="2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Optional </a:t>
            </a:r>
            <a:r>
              <a:rPr lang="en-US" sz="2000" u="none" kern="0" dirty="0" err="1" smtClean="0">
                <a:solidFill>
                  <a:schemeClr val="accent1"/>
                </a:solidFill>
                <a:latin typeface="+mn-lt"/>
              </a:rPr>
              <a:t>ByVal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u="none" kern="0" dirty="0" err="1" smtClean="0">
                <a:latin typeface="+mn-lt"/>
              </a:rPr>
              <a:t>AttributeName</a:t>
            </a:r>
            <a:r>
              <a:rPr lang="en-US" sz="2000" u="none" kern="0" dirty="0" smtClean="0">
                <a:latin typeface="+mn-lt"/>
              </a:rPr>
              <a:t> 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As String </a:t>
            </a:r>
            <a:r>
              <a:rPr lang="en-US" sz="2000" u="none" kern="0" dirty="0" smtClean="0">
                <a:latin typeface="+mn-lt"/>
              </a:rPr>
              <a:t>= "*",    </a:t>
            </a:r>
          </a:p>
          <a:p>
            <a:pPr marL="778520" lvl="2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Optional </a:t>
            </a:r>
            <a:r>
              <a:rPr lang="en-US" sz="2000" u="none" kern="0" dirty="0" err="1" smtClean="0">
                <a:solidFill>
                  <a:schemeClr val="accent1"/>
                </a:solidFill>
                <a:latin typeface="+mn-lt"/>
              </a:rPr>
              <a:t>ByVal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u="none" kern="0" dirty="0" err="1" smtClean="0">
                <a:latin typeface="+mn-lt"/>
              </a:rPr>
              <a:t>AttributeValue</a:t>
            </a:r>
            <a:r>
              <a:rPr lang="en-US" sz="2000" u="none" kern="0" dirty="0" smtClean="0">
                <a:latin typeface="+mn-lt"/>
              </a:rPr>
              <a:t> 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As Variant </a:t>
            </a:r>
            <a:r>
              <a:rPr lang="en-US" sz="2000" u="none" kern="0" dirty="0" smtClean="0">
                <a:latin typeface="+mn-lt"/>
              </a:rPr>
              <a:t>) </a:t>
            </a:r>
            <a:r>
              <a:rPr lang="en-US" sz="2000" u="none" kern="0" dirty="0" smtClean="0">
                <a:solidFill>
                  <a:schemeClr val="accent1"/>
                </a:solidFill>
                <a:latin typeface="+mn-lt"/>
              </a:rPr>
              <a:t>As</a:t>
            </a:r>
            <a:r>
              <a:rPr lang="en-US" sz="2000" u="none" kern="0" dirty="0" smtClean="0">
                <a:latin typeface="+mn-lt"/>
              </a:rPr>
              <a:t> </a:t>
            </a:r>
            <a:r>
              <a:rPr lang="en-US" sz="2000" u="none" kern="0" dirty="0" err="1" smtClean="0">
                <a:latin typeface="+mn-lt"/>
              </a:rPr>
              <a:t>ObjectCollection</a:t>
            </a:r>
            <a:endParaRPr lang="en-US" sz="2000" u="none" kern="0" dirty="0" smtClean="0">
              <a:latin typeface="+mn-lt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fr-FR" sz="22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2200" u="none" kern="0" dirty="0" smtClean="0">
              <a:latin typeface="+mn-lt"/>
              <a:cs typeface="+mn-cs"/>
            </a:endParaRPr>
          </a:p>
        </p:txBody>
      </p:sp>
      <p:graphicFrame>
        <p:nvGraphicFramePr>
          <p:cNvPr id="1164292" name="Object 4"/>
          <p:cNvGraphicFramePr>
            <a:graphicFrameLocks noChangeAspect="1"/>
          </p:cNvGraphicFramePr>
          <p:nvPr/>
        </p:nvGraphicFramePr>
        <p:xfrm>
          <a:off x="5939833" y="234183"/>
          <a:ext cx="2976699" cy="1222013"/>
        </p:xfrm>
        <a:graphic>
          <a:graphicData uri="http://schemas.openxmlformats.org/presentationml/2006/ole">
            <p:oleObj spid="_x0000_s3074" name="Actrix Document" r:id="rId4" imgW="1744200" imgH="71532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42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42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642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10399"/>
            <a:ext cx="8062912" cy="895441"/>
          </a:xfrm>
        </p:spPr>
        <p:txBody>
          <a:bodyPr/>
          <a:lstStyle/>
          <a:p>
            <a:r>
              <a:rPr lang="en-US" dirty="0" smtClean="0"/>
              <a:t>Querying Attributes - Performances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431" y="1234253"/>
            <a:ext cx="79630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none" dirty="0" smtClean="0"/>
              <a:t>Inventor builds a cache of object-to-</a:t>
            </a:r>
            <a:r>
              <a:rPr lang="en-US" sz="2200" u="none" dirty="0" err="1" smtClean="0"/>
              <a:t>AttributeSet</a:t>
            </a:r>
            <a:r>
              <a:rPr lang="en-US" sz="2200" u="none" dirty="0" smtClean="0"/>
              <a:t> links as these links are referenced. This cache greatly reduces access time for subsequent references. </a:t>
            </a:r>
          </a:p>
          <a:p>
            <a:endParaRPr lang="en-US" sz="2200" u="none" dirty="0" smtClean="0"/>
          </a:p>
          <a:p>
            <a:r>
              <a:rPr lang="en-US" sz="2200" u="none" dirty="0" smtClean="0"/>
              <a:t>You can force Inventor to build the entire cache, for all objects, by calling the </a:t>
            </a:r>
            <a:r>
              <a:rPr lang="en-US" sz="2200" b="1" u="none" dirty="0" err="1" smtClean="0">
                <a:solidFill>
                  <a:srgbClr val="FFC000"/>
                </a:solidFill>
              </a:rPr>
              <a:t>FindObjects</a:t>
            </a:r>
            <a:r>
              <a:rPr lang="en-US" sz="2200" u="none" dirty="0" smtClean="0"/>
              <a:t> method with no arguments. Then perform your query: </a:t>
            </a:r>
          </a:p>
          <a:p>
            <a:endParaRPr lang="en-US" sz="2200" u="none" dirty="0" smtClean="0"/>
          </a:p>
          <a:p>
            <a:endParaRPr lang="en-US" sz="2200" u="none" dirty="0" smtClean="0"/>
          </a:p>
          <a:p>
            <a:r>
              <a:rPr lang="en-US" sz="2200" u="none" dirty="0" smtClean="0"/>
              <a:t>When working with large numbers of Attributes, enclose your Attribute editing in a Transaction or </a:t>
            </a:r>
            <a:r>
              <a:rPr lang="en-US" sz="2200" u="none" dirty="0" err="1" smtClean="0"/>
              <a:t>ChangeProcessor</a:t>
            </a:r>
            <a:r>
              <a:rPr lang="en-US" sz="2200" u="none" dirty="0" smtClean="0"/>
              <a:t>. This tells Inventor not  to use its own automatic transaction and undo mechanism, greatly improving performance. </a:t>
            </a:r>
          </a:p>
          <a:p>
            <a:endParaRPr lang="en-US" sz="2200" u="none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20" y="308612"/>
            <a:ext cx="5462302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Purging Attributes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71" y="1633601"/>
            <a:ext cx="7757469" cy="2892277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u="none" kern="0" dirty="0" smtClean="0">
                <a:latin typeface="+mn-lt"/>
                <a:cs typeface="+mn-cs"/>
              </a:rPr>
              <a:t>Attributes remain in the file even if the associated entity no longer exists.  This is because the entity can sometimes come back into existence.</a:t>
            </a: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endParaRPr lang="en-US" sz="2400" u="none" kern="0" dirty="0" smtClean="0">
              <a:latin typeface="+mn-lt"/>
              <a:cs typeface="+mn-cs"/>
            </a:endParaRPr>
          </a:p>
          <a:p>
            <a:pPr marL="120495" indent="-120495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u="none" kern="0" dirty="0" smtClean="0">
                <a:latin typeface="+mn-lt"/>
                <a:cs typeface="+mn-cs"/>
              </a:rPr>
              <a:t>The </a:t>
            </a:r>
            <a:r>
              <a:rPr lang="en-US" sz="2400" u="none" kern="0" dirty="0" err="1" smtClean="0">
                <a:latin typeface="+mn-lt"/>
                <a:cs typeface="+mn-cs"/>
              </a:rPr>
              <a:t>AttributeManager</a:t>
            </a:r>
            <a:r>
              <a:rPr lang="en-US" sz="2400" u="none" kern="0" dirty="0" err="1" smtClean="0">
                <a:solidFill>
                  <a:srgbClr val="FFC000"/>
                </a:solidFill>
                <a:latin typeface="+mn-lt"/>
                <a:cs typeface="+mn-cs"/>
              </a:rPr>
              <a:t>.PurgeAttributeSets</a:t>
            </a:r>
            <a:r>
              <a:rPr lang="en-US" sz="2400" u="none" kern="0" dirty="0" smtClean="0">
                <a:latin typeface="+mn-lt"/>
                <a:cs typeface="+mn-cs"/>
              </a:rPr>
              <a:t> </a:t>
            </a:r>
            <a:r>
              <a:rPr lang="en-US" sz="2400" u="none" kern="0" dirty="0" smtClean="0">
                <a:latin typeface="+mn-lt"/>
                <a:cs typeface="+mn-cs"/>
              </a:rPr>
              <a:t>method can be used to delete a set of specified attributes whose entity no longer exists.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</TotalTime>
  <Words>607</Words>
  <Application>Microsoft Office PowerPoint</Application>
  <PresentationFormat>On-screen Show (4:3)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blank</vt:lpstr>
      <vt:lpstr>Actrix Document</vt:lpstr>
      <vt:lpstr>Bitmap Image</vt:lpstr>
      <vt:lpstr>Slide 1</vt:lpstr>
      <vt:lpstr>Agenda</vt:lpstr>
      <vt:lpstr>Attributes</vt:lpstr>
      <vt:lpstr>Attributes – Common use</vt:lpstr>
      <vt:lpstr>Creating Attributes</vt:lpstr>
      <vt:lpstr>Creating AttributeSet and Attributes </vt:lpstr>
      <vt:lpstr>Querying Attributes</vt:lpstr>
      <vt:lpstr>Querying Attributes - Performances</vt:lpstr>
      <vt:lpstr>Purging Attributes</vt:lpstr>
      <vt:lpstr>Creating Attributes - Example</vt:lpstr>
      <vt:lpstr>Querying Attributes Example</vt:lpstr>
      <vt:lpstr>Additional Functionalities</vt:lpstr>
      <vt:lpstr>Slide 13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457</cp:revision>
  <dcterms:created xsi:type="dcterms:W3CDTF">2005-01-11T23:12:23Z</dcterms:created>
  <dcterms:modified xsi:type="dcterms:W3CDTF">2013-01-21T10:06:29Z</dcterms:modified>
</cp:coreProperties>
</file>