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sldIdLst>
    <p:sldId id="422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24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3300"/>
    <a:srgbClr val="00CC00"/>
    <a:srgbClr val="CC9900"/>
    <a:srgbClr val="009999"/>
    <a:srgbClr val="008080"/>
    <a:srgbClr val="FFCC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938" autoAdjust="0"/>
    <p:restoredTop sz="96706" autoAdjust="0"/>
  </p:normalViewPr>
  <p:slideViewPr>
    <p:cSldViewPr snapToGrid="0">
      <p:cViewPr varScale="1">
        <p:scale>
          <a:sx n="98" d="100"/>
          <a:sy n="98" d="100"/>
        </p:scale>
        <p:origin x="-85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fld id="{C5FFF9D4-6F7E-4E95-BDAF-00943C8AF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06F25-44DF-41FE-B62D-13B6CA9C3CC7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8700" cy="26781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0DD30-8396-40BD-87E4-6113D6331ADC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smtClean="0">
                <a:cs typeface="Arial" charset="0"/>
              </a:rPr>
              <a:t>Thank you! </a:t>
            </a:r>
          </a:p>
          <a:p>
            <a:pPr eaLnBrk="1" hangingPunct="1"/>
            <a:endParaRPr lang="en-US" sz="1000" smtClean="0">
              <a:cs typeface="Arial" charset="0"/>
            </a:endParaRPr>
          </a:p>
          <a:p>
            <a:pPr eaLnBrk="1" hangingPunct="1"/>
            <a:r>
              <a:rPr lang="en-US" sz="1000" smtClean="0">
                <a:cs typeface="Arial" charset="0"/>
              </a:rPr>
              <a:t>Questions?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982D5-82CA-48AE-9A63-27929C1096E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LOGO_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0"/>
            <a:ext cx="29718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798FBCD8-8831-4675-8A55-30D0D590633E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u="none" dirty="0" smtClean="0">
                <a:solidFill>
                  <a:srgbClr val="969696"/>
                </a:solidFill>
                <a:cs typeface="+mn-cs"/>
              </a:rPr>
              <a:t>June 2008</a:t>
            </a:r>
            <a:endParaRPr lang="en-US" sz="800" u="none" dirty="0">
              <a:solidFill>
                <a:srgbClr val="969696"/>
              </a:solidFill>
              <a:cs typeface="+mn-cs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136525"/>
            <a:ext cx="20145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58959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9088" y="1416050"/>
            <a:ext cx="8062912" cy="51196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0629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8" name="Picture 4" descr="PPT_LOGO_4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FAC1506D-72DB-4C16-9B2E-996AADB9B523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u="none" dirty="0" smtClean="0">
                <a:solidFill>
                  <a:srgbClr val="969696"/>
                </a:solidFill>
                <a:cs typeface="+mn-cs"/>
              </a:rPr>
              <a:t>January 2009</a:t>
            </a:r>
            <a:endParaRPr lang="en-US" sz="800" u="none" dirty="0">
              <a:solidFill>
                <a:srgbClr val="969696"/>
              </a:solidFill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568325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/>
        </p:nvSpPr>
        <p:spPr bwMode="auto">
          <a:xfrm>
            <a:off x="319088" y="2649538"/>
            <a:ext cx="84439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5000"/>
              </a:spcBef>
              <a:spcAft>
                <a:spcPct val="50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87705" y="2351820"/>
            <a:ext cx="7742604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1400" u="none" dirty="0">
              <a:cs typeface="+mn-cs"/>
            </a:endParaRPr>
          </a:p>
          <a:p>
            <a:pPr>
              <a:defRPr/>
            </a:pPr>
            <a:r>
              <a:rPr lang="fr-FR" sz="3600" b="1" u="none" dirty="0" err="1" smtClean="0">
                <a:cs typeface="+mn-cs"/>
              </a:rPr>
              <a:t>References</a:t>
            </a:r>
            <a:r>
              <a:rPr lang="fr-FR" sz="3600" b="1" u="none" dirty="0" smtClean="0">
                <a:cs typeface="+mn-cs"/>
              </a:rPr>
              <a:t> </a:t>
            </a:r>
            <a:r>
              <a:rPr lang="fr-FR" sz="3600" b="1" u="none" dirty="0" err="1" smtClean="0">
                <a:cs typeface="+mn-cs"/>
              </a:rPr>
              <a:t>Keys</a:t>
            </a:r>
            <a:endParaRPr lang="en-US" sz="3600" b="1" u="none" dirty="0">
              <a:cs typeface="+mn-cs"/>
            </a:endParaRPr>
          </a:p>
          <a:p>
            <a:pPr>
              <a:defRPr/>
            </a:pPr>
            <a:endParaRPr lang="en-US" sz="3600" i="1" u="none" dirty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Presenter</a:t>
            </a:r>
            <a:endParaRPr lang="fr-FR" sz="2800" i="1" u="none" dirty="0" smtClean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Developer</a:t>
            </a:r>
            <a:r>
              <a:rPr lang="fr-FR" sz="2800" i="1" u="none" dirty="0" smtClean="0">
                <a:cs typeface="+mn-cs"/>
              </a:rPr>
              <a:t> </a:t>
            </a:r>
            <a:r>
              <a:rPr lang="fr-FR" sz="2800" i="1" u="none" dirty="0" err="1" smtClean="0">
                <a:cs typeface="+mn-cs"/>
              </a:rPr>
              <a:t>Technical</a:t>
            </a:r>
            <a:r>
              <a:rPr lang="fr-FR" sz="2800" i="1" u="none" dirty="0" smtClean="0">
                <a:cs typeface="+mn-cs"/>
              </a:rPr>
              <a:t> Services</a:t>
            </a:r>
            <a:endParaRPr lang="en-US" sz="1050" i="1" u="none" dirty="0">
              <a:cs typeface="+mn-cs"/>
            </a:endParaRPr>
          </a:p>
        </p:txBody>
      </p:sp>
      <p:sp>
        <p:nvSpPr>
          <p:cNvPr id="9221" name="Title 19"/>
          <p:cNvSpPr>
            <a:spLocks noGrp="1"/>
          </p:cNvSpPr>
          <p:nvPr>
            <p:ph type="title"/>
          </p:nvPr>
        </p:nvSpPr>
        <p:spPr>
          <a:xfrm>
            <a:off x="6396038" y="2433638"/>
            <a:ext cx="2747962" cy="881062"/>
          </a:xfrm>
        </p:spPr>
        <p:txBody>
          <a:bodyPr/>
          <a:lstStyle/>
          <a:p>
            <a:pPr algn="ctr" eaLnBrk="1" hangingPunct="1"/>
            <a:r>
              <a:rPr lang="en-US" i="1" dirty="0" smtClean="0"/>
              <a:t/>
            </a:r>
            <a:br>
              <a:rPr lang="en-US" i="1" dirty="0" smtClean="0"/>
            </a:br>
            <a:endParaRPr lang="en-US" sz="1400" i="1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3"/>
          <p:cNvSpPr>
            <a:spLocks noChangeArrowheads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4264" tIns="32132" rIns="64264" bIns="32132" anchor="ctr"/>
          <a:lstStyle/>
          <a:p>
            <a:endParaRPr lang="en-US"/>
          </a:p>
        </p:txBody>
      </p:sp>
      <p:pic>
        <p:nvPicPr>
          <p:cNvPr id="55299" name="Picture 33" descr="PPT_LOGO_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1447800" y="2628900"/>
            <a:ext cx="64262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069" y="1414732"/>
            <a:ext cx="6806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fr-FR" sz="2400" u="none" dirty="0" err="1" smtClean="0"/>
              <a:t>Overview</a:t>
            </a:r>
            <a:endParaRPr lang="fr-FR" sz="2400" u="none" dirty="0" smtClean="0"/>
          </a:p>
          <a:p>
            <a:pPr marL="457200" indent="-457200">
              <a:buFont typeface="Wingdings" pitchFamily="2" charset="2"/>
              <a:buChar char="Ø"/>
            </a:pPr>
            <a:endParaRPr lang="fr-FR" sz="1200" u="none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fr-FR" sz="2400" u="none" dirty="0" smtClean="0"/>
              <a:t>Standard </a:t>
            </a:r>
            <a:r>
              <a:rPr lang="fr-FR" sz="2400" u="none" dirty="0" err="1" smtClean="0"/>
              <a:t>References</a:t>
            </a:r>
            <a:r>
              <a:rPr lang="fr-FR" sz="2400" u="none" dirty="0" smtClean="0"/>
              <a:t> vs. </a:t>
            </a:r>
            <a:r>
              <a:rPr lang="fr-FR" sz="2400" u="none" dirty="0" err="1" smtClean="0"/>
              <a:t>Reference</a:t>
            </a:r>
            <a:r>
              <a:rPr lang="fr-FR" sz="2400" u="none" dirty="0" smtClean="0"/>
              <a:t> </a:t>
            </a:r>
            <a:r>
              <a:rPr lang="fr-FR" sz="2400" u="none" dirty="0" err="1" smtClean="0"/>
              <a:t>Keys</a:t>
            </a:r>
            <a:endParaRPr lang="fr-FR" sz="2400" u="none" dirty="0" smtClean="0"/>
          </a:p>
          <a:p>
            <a:pPr marL="457200" indent="-457200">
              <a:buFont typeface="Wingdings" pitchFamily="2" charset="2"/>
              <a:buChar char="Ø"/>
            </a:pPr>
            <a:endParaRPr lang="fr-FR" sz="1200" u="none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fr-FR" sz="2400" u="none" dirty="0" err="1" smtClean="0"/>
              <a:t>References</a:t>
            </a:r>
            <a:r>
              <a:rPr lang="fr-FR" sz="2400" u="none" dirty="0" smtClean="0"/>
              <a:t> </a:t>
            </a:r>
            <a:r>
              <a:rPr lang="fr-FR" sz="2400" u="none" dirty="0" err="1" smtClean="0"/>
              <a:t>Keys</a:t>
            </a:r>
            <a:r>
              <a:rPr lang="fr-FR" sz="2400" u="none" dirty="0" smtClean="0"/>
              <a:t> for </a:t>
            </a:r>
            <a:r>
              <a:rPr lang="fr-FR" sz="2400" u="none" dirty="0" err="1" smtClean="0"/>
              <a:t>Brep</a:t>
            </a:r>
            <a:r>
              <a:rPr lang="fr-FR" sz="2400" u="none" dirty="0" smtClean="0"/>
              <a:t> </a:t>
            </a:r>
            <a:r>
              <a:rPr lang="fr-FR" sz="2400" u="none" dirty="0" err="1" smtClean="0"/>
              <a:t>Objects</a:t>
            </a:r>
            <a:endParaRPr lang="fr-FR" sz="2400" u="none" dirty="0" smtClean="0"/>
          </a:p>
          <a:p>
            <a:pPr marL="457200" indent="-457200">
              <a:buFont typeface="Wingdings" pitchFamily="2" charset="2"/>
              <a:buChar char="Ø"/>
            </a:pPr>
            <a:endParaRPr lang="fr-FR" sz="1200" u="none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fr-FR" sz="2400" u="none" dirty="0" err="1" smtClean="0"/>
              <a:t>Samples</a:t>
            </a:r>
            <a:r>
              <a:rPr lang="fr-FR" sz="2400" u="none" dirty="0" smtClean="0"/>
              <a:t> </a:t>
            </a:r>
            <a:r>
              <a:rPr lang="fr-FR" sz="2400" u="none" dirty="0" err="1" smtClean="0"/>
              <a:t>Vb.Net</a:t>
            </a:r>
            <a:r>
              <a:rPr lang="fr-FR" sz="2400" u="none" dirty="0" smtClean="0"/>
              <a:t> &amp; C#</a:t>
            </a:r>
          </a:p>
          <a:p>
            <a:pPr marL="457200" indent="-457200">
              <a:buFont typeface="Wingdings" pitchFamily="2" charset="2"/>
              <a:buChar char="Ø"/>
            </a:pPr>
            <a:endParaRPr lang="fr-FR" sz="2400" u="none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sz="2400" u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19" y="224628"/>
            <a:ext cx="7071230" cy="803410"/>
          </a:xfrm>
        </p:spPr>
        <p:txBody>
          <a:bodyPr/>
          <a:lstStyle/>
          <a:p>
            <a:pPr eaLnBrk="1" hangingPunct="1"/>
            <a:r>
              <a:rPr lang="en-US" dirty="0" smtClean="0"/>
              <a:t>Reference Keys Overview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3370" y="1324651"/>
            <a:ext cx="7447629" cy="4390348"/>
          </a:xfrm>
          <a:prstGeom prst="rect">
            <a:avLst/>
          </a:prstGeom>
        </p:spPr>
        <p:txBody>
          <a:bodyPr lIns="64264" tIns="32132" rIns="64264" bIns="32132"/>
          <a:lstStyle/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A reference key is a persistent identifier that can be obtained from an object in Inventor and used later to get back the same object.</a:t>
            </a: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The use of reference keys, both obtaining and binding back, is a read-only operation.</a:t>
            </a: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Objects that support reference keys have the </a:t>
            </a:r>
            <a:r>
              <a:rPr lang="en-US" sz="2200" b="1" u="none" kern="0" dirty="0" err="1" smtClean="0">
                <a:latin typeface="+mn-lt"/>
                <a:cs typeface="+mn-cs"/>
              </a:rPr>
              <a:t>GetReferenceKey</a:t>
            </a:r>
            <a:r>
              <a:rPr lang="en-US" sz="2200" u="none" kern="0" dirty="0" smtClean="0">
                <a:latin typeface="+mn-lt"/>
                <a:cs typeface="+mn-cs"/>
              </a:rPr>
              <a:t> method.</a:t>
            </a: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Supported in both Inventor an Apprentice.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06922" y="237461"/>
            <a:ext cx="8419638" cy="803410"/>
          </a:xfrm>
        </p:spPr>
        <p:txBody>
          <a:bodyPr/>
          <a:lstStyle/>
          <a:p>
            <a:pPr eaLnBrk="1" hangingPunct="1"/>
            <a:r>
              <a:rPr lang="en-US" dirty="0" smtClean="0"/>
              <a:t>Standard References vs. Reference Keys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3370" y="1470369"/>
            <a:ext cx="7249918" cy="2892277"/>
          </a:xfrm>
          <a:prstGeom prst="rect">
            <a:avLst/>
          </a:prstGeom>
        </p:spPr>
        <p:txBody>
          <a:bodyPr lIns="64264" tIns="32132" rIns="64264" bIns="32132"/>
          <a:lstStyle/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A typical object reference has a limited lifetime.</a:t>
            </a:r>
          </a:p>
          <a:p>
            <a:pPr marL="326899" lvl="1" indent="-169586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r>
              <a:rPr lang="en-US" sz="2000" b="1" u="none" kern="0" dirty="0" smtClean="0">
                <a:latin typeface="Tahoma" pitchFamily="34" charset="0"/>
              </a:rPr>
              <a:t>Set </a:t>
            </a:r>
            <a:r>
              <a:rPr lang="en-US" sz="2000" b="1" u="none" kern="0" dirty="0" err="1" smtClean="0">
                <a:latin typeface="Tahoma" pitchFamily="34" charset="0"/>
              </a:rPr>
              <a:t>oFace</a:t>
            </a:r>
            <a:r>
              <a:rPr lang="en-US" sz="2000" b="1" u="none" kern="0" dirty="0" smtClean="0">
                <a:latin typeface="Tahoma" pitchFamily="34" charset="0"/>
              </a:rPr>
              <a:t> = </a:t>
            </a:r>
            <a:r>
              <a:rPr lang="en-US" sz="2000" b="1" u="none" kern="0" dirty="0" err="1" smtClean="0">
                <a:latin typeface="Tahoma" pitchFamily="34" charset="0"/>
              </a:rPr>
              <a:t>oBody.Faces.Item</a:t>
            </a:r>
            <a:r>
              <a:rPr lang="en-US" sz="2000" b="1" u="none" kern="0" dirty="0" smtClean="0">
                <a:latin typeface="Tahoma" pitchFamily="34" charset="0"/>
              </a:rPr>
              <a:t>(1)</a:t>
            </a:r>
          </a:p>
          <a:p>
            <a:pPr marL="326899" lvl="1" indent="-169586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endParaRPr lang="en-US" sz="700" b="1" u="none" kern="0" dirty="0" smtClean="0">
              <a:latin typeface="Tahoma" pitchFamily="34" charset="0"/>
            </a:endParaRPr>
          </a:p>
          <a:p>
            <a:pPr marL="326899" lvl="1" indent="-169586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</a:rPr>
              <a:t>If the object is a B-Rep object (</a:t>
            </a:r>
            <a:r>
              <a:rPr lang="en-US" sz="2000" u="none" kern="0" dirty="0" err="1" smtClean="0">
                <a:latin typeface="+mn-lt"/>
              </a:rPr>
              <a:t>SurfaceBody</a:t>
            </a:r>
            <a:r>
              <a:rPr lang="en-US" sz="2000" u="none" kern="0" dirty="0" smtClean="0">
                <a:latin typeface="+mn-lt"/>
              </a:rPr>
              <a:t>, </a:t>
            </a:r>
            <a:r>
              <a:rPr lang="en-US" sz="2000" u="none" kern="0" dirty="0" err="1" smtClean="0">
                <a:latin typeface="+mn-lt"/>
              </a:rPr>
              <a:t>FaceShell</a:t>
            </a:r>
            <a:r>
              <a:rPr lang="en-US" sz="2000" u="none" kern="0" dirty="0" smtClean="0">
                <a:latin typeface="+mn-lt"/>
              </a:rPr>
              <a:t>, Face, </a:t>
            </a:r>
            <a:r>
              <a:rPr lang="en-US" sz="2000" u="none" kern="0" dirty="0" err="1" smtClean="0">
                <a:latin typeface="+mn-lt"/>
              </a:rPr>
              <a:t>EdgeLoops</a:t>
            </a:r>
            <a:r>
              <a:rPr lang="en-US" sz="2000" u="none" kern="0" dirty="0" smtClean="0">
                <a:latin typeface="+mn-lt"/>
              </a:rPr>
              <a:t>, Edge, </a:t>
            </a:r>
            <a:r>
              <a:rPr lang="en-US" sz="2000" u="none" kern="0" dirty="0" err="1" smtClean="0">
                <a:latin typeface="+mn-lt"/>
              </a:rPr>
              <a:t>EdgeUse</a:t>
            </a:r>
            <a:r>
              <a:rPr lang="en-US" sz="2000" u="none" kern="0" dirty="0" smtClean="0">
                <a:latin typeface="+mn-lt"/>
              </a:rPr>
              <a:t>, Vertex) the reference is lost when the model </a:t>
            </a:r>
            <a:r>
              <a:rPr lang="en-US" sz="2000" u="none" kern="0" dirty="0" err="1" smtClean="0">
                <a:latin typeface="+mn-lt"/>
              </a:rPr>
              <a:t>recomputes</a:t>
            </a:r>
            <a:r>
              <a:rPr lang="en-US" sz="2000" u="none" kern="0" dirty="0" smtClean="0">
                <a:latin typeface="+mn-lt"/>
              </a:rPr>
              <a:t>. </a:t>
            </a:r>
          </a:p>
          <a:p>
            <a:pPr marL="326899" lvl="1" indent="-169586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</a:rPr>
              <a:t>When the document is closed, the reference is lost.</a:t>
            </a:r>
          </a:p>
          <a:p>
            <a:pPr marL="326899" lvl="1" indent="-169586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2000" u="none" kern="0" dirty="0" smtClean="0">
              <a:latin typeface="+mn-lt"/>
            </a:endParaRP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They provide a live reference to the object which allows access to the object methods and properties.</a:t>
            </a:r>
          </a:p>
          <a:p>
            <a:pPr marL="326899" lvl="1" indent="-169586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endParaRPr lang="en-US" sz="2000" u="none" kern="0" dirty="0" smtClean="0">
              <a:latin typeface="+mn-lt"/>
            </a:endParaRPr>
          </a:p>
          <a:p>
            <a:pPr marL="326899" lvl="1" indent="-169586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endParaRPr lang="en-US" sz="2000" b="1" u="none" kern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20" y="175986"/>
            <a:ext cx="5462302" cy="803410"/>
          </a:xfrm>
        </p:spPr>
        <p:txBody>
          <a:bodyPr/>
          <a:lstStyle/>
          <a:p>
            <a:pPr eaLnBrk="1" hangingPunct="1"/>
            <a:r>
              <a:rPr lang="en-US" dirty="0" smtClean="0"/>
              <a:t>Reference Keys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41166" y="1131334"/>
            <a:ext cx="7627331" cy="2892277"/>
          </a:xfrm>
          <a:prstGeom prst="rect">
            <a:avLst/>
          </a:prstGeom>
        </p:spPr>
        <p:txBody>
          <a:bodyPr lIns="64264" tIns="32132" rIns="64264" bIns="32132"/>
          <a:lstStyle/>
          <a:p>
            <a:pPr marL="160660" indent="-160660" defTabSz="913755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  <a:cs typeface="+mn-cs"/>
              </a:rPr>
              <a:t>A Reference Key has no </a:t>
            </a:r>
            <a:r>
              <a:rPr lang="en-US" sz="2000" u="none" kern="0" dirty="0" smtClean="0"/>
              <a:t>lifetime </a:t>
            </a:r>
            <a:r>
              <a:rPr lang="en-US" sz="2000" u="none" kern="0" dirty="0" smtClean="0">
                <a:latin typeface="+mn-lt"/>
                <a:cs typeface="+mn-cs"/>
              </a:rPr>
              <a:t>limit:</a:t>
            </a:r>
          </a:p>
          <a:p>
            <a:pPr marL="326899" lvl="1" indent="-169586" defTabSz="913755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</a:rPr>
              <a:t>- They persist between sessions.</a:t>
            </a:r>
          </a:p>
          <a:p>
            <a:pPr marL="326899" lvl="1" indent="-169586" defTabSz="913755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</a:rPr>
              <a:t>- They persist between edits.</a:t>
            </a:r>
          </a:p>
          <a:p>
            <a:pPr marL="326899" lvl="1" indent="-169586" defTabSz="913755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700" u="none" kern="0" dirty="0" smtClean="0">
              <a:latin typeface="+mn-lt"/>
            </a:endParaRPr>
          </a:p>
          <a:p>
            <a:pPr marL="160660" indent="-160660" defTabSz="913755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  <a:cs typeface="+mn-cs"/>
              </a:rPr>
              <a:t>Reference key is obtained from an object using </a:t>
            </a:r>
            <a:r>
              <a:rPr lang="en-US" sz="2000" b="1" u="none" kern="0" dirty="0" err="1" smtClean="0">
                <a:latin typeface="+mn-lt"/>
                <a:cs typeface="+mn-cs"/>
              </a:rPr>
              <a:t>GetReferenceKey</a:t>
            </a:r>
            <a:r>
              <a:rPr lang="en-US" sz="2000" u="none" kern="0" dirty="0" smtClean="0">
                <a:latin typeface="+mn-lt"/>
                <a:cs typeface="+mn-cs"/>
              </a:rPr>
              <a:t> method of the desired object.</a:t>
            </a:r>
          </a:p>
          <a:p>
            <a:pPr marL="160660" indent="-160660" defTabSz="913755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700" u="none" kern="0" dirty="0" smtClean="0">
              <a:latin typeface="+mn-lt"/>
              <a:cs typeface="+mn-cs"/>
            </a:endParaRPr>
          </a:p>
          <a:p>
            <a:pPr marL="160660" indent="-160660" defTabSz="913755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  <a:cs typeface="+mn-cs"/>
              </a:rPr>
              <a:t>A reference key is an array of bytes.  The reference key data is only good for getting back the original entity</a:t>
            </a:r>
            <a:r>
              <a:rPr lang="en-US" sz="2000" u="none" kern="0" dirty="0" smtClean="0">
                <a:solidFill>
                  <a:srgbClr val="FF0000"/>
                </a:solidFill>
                <a:latin typeface="+mn-lt"/>
                <a:cs typeface="+mn-cs"/>
              </a:rPr>
              <a:t>.  </a:t>
            </a:r>
            <a:r>
              <a:rPr lang="en-US" sz="2000" b="1" u="none" kern="0" dirty="0" smtClean="0">
                <a:solidFill>
                  <a:srgbClr val="FF0000"/>
                </a:solidFill>
                <a:latin typeface="+mn-lt"/>
                <a:cs typeface="+mn-cs"/>
              </a:rPr>
              <a:t>Comparisons between two reference keys should not be done</a:t>
            </a:r>
            <a:r>
              <a:rPr lang="en-US" sz="2000" b="1" u="none" kern="0" dirty="0" smtClean="0">
                <a:latin typeface="+mn-lt"/>
                <a:cs typeface="+mn-cs"/>
              </a:rPr>
              <a:t>.  </a:t>
            </a:r>
            <a:r>
              <a:rPr lang="en-US" sz="2000" u="none" kern="0" dirty="0" smtClean="0">
                <a:latin typeface="+mn-lt"/>
                <a:cs typeface="+mn-cs"/>
              </a:rPr>
              <a:t>If a comparison is needed, bind back to the original objects and compare them.</a:t>
            </a:r>
          </a:p>
          <a:p>
            <a:pPr marL="160660" indent="-160660" defTabSz="913755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700" b="1" u="none" kern="0" dirty="0" smtClean="0">
              <a:latin typeface="+mn-lt"/>
              <a:cs typeface="+mn-cs"/>
            </a:endParaRPr>
          </a:p>
          <a:p>
            <a:pPr marL="160660" indent="-160660" defTabSz="913755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  <a:cs typeface="+mn-cs"/>
              </a:rPr>
              <a:t>The </a:t>
            </a:r>
            <a:r>
              <a:rPr lang="en-US" sz="2000" b="1" u="none" kern="0" dirty="0" err="1" smtClean="0">
                <a:latin typeface="+mn-lt"/>
                <a:cs typeface="+mn-cs"/>
              </a:rPr>
              <a:t>ReferenceKeyManager</a:t>
            </a:r>
            <a:r>
              <a:rPr lang="en-US" sz="2000" u="none" kern="0" dirty="0" smtClean="0">
                <a:latin typeface="+mn-lt"/>
                <a:cs typeface="+mn-cs"/>
              </a:rPr>
              <a:t> object provides functionality to bind back to an object given a reference key.</a:t>
            </a:r>
          </a:p>
          <a:p>
            <a:pPr marL="160660" indent="-160660" defTabSz="913755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defRPr/>
            </a:pPr>
            <a:r>
              <a:rPr lang="en-US" sz="2000" u="none" kern="0" dirty="0" smtClean="0">
                <a:latin typeface="+mn-lt"/>
                <a:cs typeface="+mn-cs"/>
              </a:rPr>
              <a:t/>
            </a:r>
            <a:br>
              <a:rPr lang="en-US" sz="2000" u="none" kern="0" dirty="0" smtClean="0">
                <a:latin typeface="+mn-lt"/>
                <a:cs typeface="+mn-cs"/>
              </a:rPr>
            </a:br>
            <a:r>
              <a:rPr lang="en-US" sz="2000" b="1" u="none" kern="0" dirty="0" err="1" smtClean="0">
                <a:latin typeface="Tahoma" pitchFamily="34" charset="0"/>
                <a:cs typeface="+mn-cs"/>
              </a:rPr>
              <a:t>ReferenceKeyManager.BindKeyToObject</a:t>
            </a:r>
            <a:endParaRPr lang="en-US" sz="2000" b="1" u="none" kern="0" dirty="0" smtClean="0">
              <a:latin typeface="Tahoma" pitchFamily="34" charset="0"/>
              <a:cs typeface="+mn-cs"/>
            </a:endParaRPr>
          </a:p>
          <a:p>
            <a:pPr marL="326899" lvl="1" indent="-169586" defTabSz="913755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2000" u="none" kern="0" dirty="0" smtClean="0">
              <a:latin typeface="Tahoma" pitchFamily="34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91175" y="5629866"/>
          <a:ext cx="3083065" cy="1027856"/>
        </p:xfrm>
        <a:graphic>
          <a:graphicData uri="http://schemas.openxmlformats.org/presentationml/2006/ole">
            <p:oleObj spid="_x0000_s1026" name="Actrix Document" r:id="rId4" imgW="2147760" imgH="715320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19" y="206592"/>
            <a:ext cx="7475420" cy="803410"/>
          </a:xfrm>
        </p:spPr>
        <p:txBody>
          <a:bodyPr/>
          <a:lstStyle/>
          <a:p>
            <a:pPr eaLnBrk="1" hangingPunct="1"/>
            <a:r>
              <a:rPr lang="en-US" dirty="0" smtClean="0"/>
              <a:t>Reference Keys for B-Rep Objects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81968" y="1327540"/>
            <a:ext cx="3364475" cy="2892277"/>
          </a:xfrm>
          <a:prstGeom prst="rect">
            <a:avLst/>
          </a:prstGeom>
        </p:spPr>
        <p:txBody>
          <a:bodyPr lIns="64264" tIns="32132" rIns="64264" bIns="32132"/>
          <a:lstStyle/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Because B-Rep objects change extensively during model creation and editing, supporting reference keys for them is more difficult.</a:t>
            </a: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2200" u="none" kern="0" dirty="0" smtClean="0">
              <a:latin typeface="+mn-lt"/>
              <a:cs typeface="+mn-cs"/>
            </a:endParaRP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200" u="none" kern="0" dirty="0" smtClean="0">
                <a:latin typeface="+mn-lt"/>
                <a:cs typeface="+mn-cs"/>
              </a:rPr>
              <a:t>Modeling operations can also split B-Rep entities.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288657" y="1290457"/>
            <a:ext cx="4398143" cy="4484178"/>
            <a:chOff x="5116513" y="1497013"/>
            <a:chExt cx="3552825" cy="4161710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116513" y="1497013"/>
            <a:ext cx="1624012" cy="1866900"/>
          </p:xfrm>
          <a:graphic>
            <a:graphicData uri="http://schemas.openxmlformats.org/presentationml/2006/ole">
              <p:oleObj spid="_x0000_s2050" name="Bitmap Image" r:id="rId4" imgW="4648849" imgH="5342857" progId="PBrush">
                <p:embed/>
              </p:oleObj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6883400" y="1670050"/>
            <a:ext cx="1785938" cy="1868488"/>
          </p:xfrm>
          <a:graphic>
            <a:graphicData uri="http://schemas.openxmlformats.org/presentationml/2006/ole">
              <p:oleObj spid="_x0000_s2051" name="Bitmap Image" r:id="rId5" imgW="4723810" imgH="4944165" progId="PBrush">
                <p:embed/>
              </p:oleObj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5741583" y="3636248"/>
            <a:ext cx="1795462" cy="2022475"/>
          </p:xfrm>
          <a:graphic>
            <a:graphicData uri="http://schemas.openxmlformats.org/presentationml/2006/ole">
              <p:oleObj spid="_x0000_s2052" name="Bitmap Image" r:id="rId6" imgW="4153480" imgH="4676190" progId="PBrush">
                <p:embed/>
              </p:oleObj>
            </a:graphicData>
          </a:graphic>
        </p:graphicFrame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19" y="226996"/>
            <a:ext cx="7073961" cy="803410"/>
          </a:xfrm>
        </p:spPr>
        <p:txBody>
          <a:bodyPr/>
          <a:lstStyle/>
          <a:p>
            <a:pPr eaLnBrk="1" hangingPunct="1"/>
            <a:r>
              <a:rPr lang="en-US" dirty="0" smtClean="0"/>
              <a:t>Reference Keys for B-Rep Objects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79486" y="1389230"/>
            <a:ext cx="7811416" cy="4295954"/>
          </a:xfrm>
          <a:prstGeom prst="rect">
            <a:avLst/>
          </a:prstGeom>
        </p:spPr>
        <p:txBody>
          <a:bodyPr lIns="64264" tIns="32132" rIns="64264" bIns="32132"/>
          <a:lstStyle/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  <a:cs typeface="+mn-cs"/>
              </a:rPr>
              <a:t>Internally, reference keys to B-Rep objects define a map to the object and clues about the object.  Because of this, B-Rep reference keys can be quite large.</a:t>
            </a: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  <a:cs typeface="+mn-cs"/>
              </a:rPr>
              <a:t>To help minimize the size of the reference key data, a table is created.  B-Rep reference keys are actually a pointer into this table.  The table is known as the “reference key context”.</a:t>
            </a: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  <a:cs typeface="+mn-cs"/>
              </a:rPr>
              <a:t>When creating a reference key or binding back to the entity you must also provide the reference key context.</a:t>
            </a: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1000" u="none" kern="0" dirty="0" smtClean="0">
              <a:latin typeface="+mn-lt"/>
              <a:cs typeface="+mn-cs"/>
            </a:endParaRP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smtClean="0">
                <a:latin typeface="+mn-lt"/>
                <a:cs typeface="+mn-cs"/>
              </a:rPr>
              <a:t>When saving a B-Rep reference key you must also save the reference key context.</a:t>
            </a:r>
          </a:p>
          <a:p>
            <a:pPr marL="160660" indent="-160660" defTabSz="913755">
              <a:spcBef>
                <a:spcPct val="15000"/>
              </a:spcBef>
              <a:spcAft>
                <a:spcPct val="15000"/>
              </a:spcAft>
              <a:buClr>
                <a:schemeClr val="bg1"/>
              </a:buClr>
              <a:buSzPct val="80000"/>
              <a:buFont typeface="Wingdings" pitchFamily="2" charset="2"/>
              <a:buChar char="§"/>
              <a:defRPr/>
            </a:pPr>
            <a:endParaRPr lang="en-US" sz="2000" u="none" kern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84" y="13883"/>
            <a:ext cx="4580714" cy="684857"/>
          </a:xfrm>
        </p:spPr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Vb.Net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843" y="763076"/>
            <a:ext cx="882594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none" dirty="0" smtClean="0">
                <a:solidFill>
                  <a:srgbClr val="92D050"/>
                </a:solidFill>
              </a:rPr>
              <a:t>'Get reference key and context data for a given face of a given </a:t>
            </a:r>
            <a:r>
              <a:rPr lang="en-US" sz="1200" u="none" dirty="0" err="1" smtClean="0">
                <a:solidFill>
                  <a:srgbClr val="92D050"/>
                </a:solidFill>
              </a:rPr>
              <a:t>given</a:t>
            </a:r>
            <a:r>
              <a:rPr lang="en-US" sz="1200" u="none" dirty="0" smtClean="0">
                <a:solidFill>
                  <a:srgbClr val="92D050"/>
                </a:solidFill>
              </a:rPr>
              <a:t> document. Can be either a Part or an Assembly</a:t>
            </a:r>
          </a:p>
          <a:p>
            <a:r>
              <a:rPr lang="en-US" sz="1200" u="none" dirty="0" smtClean="0">
                <a:solidFill>
                  <a:schemeClr val="accent1"/>
                </a:solidFill>
              </a:rPr>
              <a:t>Sub </a:t>
            </a:r>
            <a:r>
              <a:rPr lang="en-US" sz="1200" u="none" dirty="0" err="1" smtClean="0"/>
              <a:t>GetFaceReferenceKey</a:t>
            </a:r>
            <a:r>
              <a:rPr lang="en-US" sz="1200" u="none" dirty="0" smtClean="0"/>
              <a:t> (</a:t>
            </a:r>
            <a:r>
              <a:rPr lang="en-US" sz="1200" u="none" dirty="0" err="1" smtClean="0">
                <a:solidFill>
                  <a:schemeClr val="accent1"/>
                </a:solidFill>
              </a:rPr>
              <a:t>ByVal</a:t>
            </a:r>
            <a:r>
              <a:rPr lang="en-US" sz="1200" u="none" dirty="0" smtClean="0">
                <a:solidFill>
                  <a:schemeClr val="accent1"/>
                </a:solidFill>
              </a:rPr>
              <a:t> </a:t>
            </a:r>
            <a:r>
              <a:rPr lang="en-US" sz="1200" u="none" dirty="0" err="1" smtClean="0"/>
              <a:t>oDoc</a:t>
            </a:r>
            <a:r>
              <a:rPr lang="en-US" sz="1200" u="none" dirty="0" smtClean="0"/>
              <a:t> </a:t>
            </a:r>
            <a:r>
              <a:rPr lang="en-US" sz="1200" u="none" dirty="0" smtClean="0">
                <a:solidFill>
                  <a:schemeClr val="accent1"/>
                </a:solidFill>
              </a:rPr>
              <a:t>As</a:t>
            </a:r>
            <a:r>
              <a:rPr lang="en-US" sz="1200" u="none" dirty="0" smtClean="0"/>
              <a:t> Document, </a:t>
            </a:r>
            <a:r>
              <a:rPr lang="en-US" sz="1200" u="none" dirty="0" err="1" smtClean="0">
                <a:solidFill>
                  <a:schemeClr val="accent1"/>
                </a:solidFill>
              </a:rPr>
              <a:t>ByVal</a:t>
            </a:r>
            <a:r>
              <a:rPr lang="en-US" sz="1200" u="none" dirty="0" smtClean="0">
                <a:solidFill>
                  <a:schemeClr val="accent1"/>
                </a:solidFill>
              </a:rPr>
              <a:t> </a:t>
            </a:r>
            <a:r>
              <a:rPr lang="en-US" sz="1200" u="none" dirty="0" err="1" smtClean="0"/>
              <a:t>oFace</a:t>
            </a:r>
            <a:r>
              <a:rPr lang="en-US" sz="1200" u="none" dirty="0" smtClean="0"/>
              <a:t> </a:t>
            </a:r>
            <a:r>
              <a:rPr lang="en-US" sz="1200" u="none" dirty="0" smtClean="0">
                <a:solidFill>
                  <a:schemeClr val="accent1"/>
                </a:solidFill>
              </a:rPr>
              <a:t>As</a:t>
            </a:r>
            <a:r>
              <a:rPr lang="en-US" sz="1200" u="none" dirty="0" smtClean="0"/>
              <a:t> Face, </a:t>
            </a:r>
            <a:r>
              <a:rPr lang="en-US" sz="1200" u="none" dirty="0" err="1" smtClean="0"/>
              <a:t>ByRef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oRefKey</a:t>
            </a:r>
            <a:r>
              <a:rPr lang="en-US" sz="1200" u="none" dirty="0" smtClean="0"/>
              <a:t>() </a:t>
            </a:r>
            <a:r>
              <a:rPr lang="en-US" sz="1200" u="none" dirty="0" smtClean="0">
                <a:solidFill>
                  <a:schemeClr val="accent1"/>
                </a:solidFill>
              </a:rPr>
              <a:t>As</a:t>
            </a:r>
            <a:r>
              <a:rPr lang="en-US" sz="1200" u="none" dirty="0" smtClean="0"/>
              <a:t> Byte, _ </a:t>
            </a:r>
          </a:p>
          <a:p>
            <a:r>
              <a:rPr lang="en-US" sz="1200" u="none" dirty="0" smtClean="0"/>
              <a:t>			</a:t>
            </a:r>
            <a:r>
              <a:rPr lang="en-US" sz="1200" u="none" dirty="0" err="1" smtClean="0"/>
              <a:t>ByRef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oContextData</a:t>
            </a:r>
            <a:r>
              <a:rPr lang="en-US" sz="1200" u="none" dirty="0" smtClean="0"/>
              <a:t>() </a:t>
            </a:r>
            <a:r>
              <a:rPr lang="en-US" sz="1200" u="none" dirty="0" smtClean="0">
                <a:solidFill>
                  <a:schemeClr val="accent1"/>
                </a:solidFill>
              </a:rPr>
              <a:t>As</a:t>
            </a:r>
            <a:r>
              <a:rPr lang="en-US" sz="1200" u="none" dirty="0" smtClean="0"/>
              <a:t> Byte)</a:t>
            </a:r>
          </a:p>
          <a:p>
            <a:endParaRPr lang="en-US" sz="800" u="none" dirty="0" smtClean="0"/>
          </a:p>
          <a:p>
            <a:r>
              <a:rPr lang="en-US" sz="1200" u="none" dirty="0" smtClean="0">
                <a:solidFill>
                  <a:srgbClr val="92D050"/>
                </a:solidFill>
              </a:rPr>
              <a:t>        ' Create a key context (required to obtain ref keys for </a:t>
            </a:r>
            <a:r>
              <a:rPr lang="en-US" sz="1200" u="none" dirty="0" err="1" smtClean="0">
                <a:solidFill>
                  <a:srgbClr val="92D050"/>
                </a:solidFill>
              </a:rPr>
              <a:t>BRep</a:t>
            </a:r>
            <a:r>
              <a:rPr lang="en-US" sz="1200" u="none" dirty="0" smtClean="0">
                <a:solidFill>
                  <a:srgbClr val="92D050"/>
                </a:solidFill>
              </a:rPr>
              <a:t> entities)</a:t>
            </a:r>
          </a:p>
          <a:p>
            <a:r>
              <a:rPr lang="en-US" sz="1200" u="none" dirty="0" smtClean="0"/>
              <a:t>        </a:t>
            </a:r>
            <a:r>
              <a:rPr lang="en-US" sz="1200" u="none" dirty="0" smtClean="0">
                <a:solidFill>
                  <a:schemeClr val="accent1"/>
                </a:solidFill>
              </a:rPr>
              <a:t>Dim </a:t>
            </a:r>
            <a:r>
              <a:rPr lang="en-US" sz="1200" u="none" dirty="0" err="1" smtClean="0"/>
              <a:t>KeyContext</a:t>
            </a:r>
            <a:r>
              <a:rPr lang="en-US" sz="1200" u="none" dirty="0" smtClean="0"/>
              <a:t> </a:t>
            </a:r>
            <a:r>
              <a:rPr lang="en-US" sz="1200" u="none" dirty="0" smtClean="0">
                <a:solidFill>
                  <a:schemeClr val="accent1"/>
                </a:solidFill>
              </a:rPr>
              <a:t>As</a:t>
            </a:r>
            <a:r>
              <a:rPr lang="en-US" sz="1200" u="none" dirty="0" smtClean="0"/>
              <a:t> Long = </a:t>
            </a:r>
            <a:r>
              <a:rPr lang="en-US" sz="1200" u="none" dirty="0" err="1" smtClean="0"/>
              <a:t>oDoc.ReferenceKeyManager.CreateKeyContext</a:t>
            </a:r>
            <a:r>
              <a:rPr lang="en-US" sz="1200" u="none" dirty="0" smtClean="0"/>
              <a:t>()</a:t>
            </a:r>
          </a:p>
          <a:p>
            <a:endParaRPr lang="en-US" sz="800" u="none" dirty="0" smtClean="0"/>
          </a:p>
          <a:p>
            <a:r>
              <a:rPr lang="en-US" sz="1200" u="none" dirty="0" smtClean="0">
                <a:solidFill>
                  <a:srgbClr val="92D050"/>
                </a:solidFill>
              </a:rPr>
              <a:t>        ' Get a reference key for the face</a:t>
            </a:r>
          </a:p>
          <a:p>
            <a:r>
              <a:rPr lang="en-US" sz="1200" u="none" dirty="0" smtClean="0"/>
              <a:t>        </a:t>
            </a:r>
            <a:r>
              <a:rPr lang="en-US" sz="1200" u="none" dirty="0" err="1" smtClean="0"/>
              <a:t>oFace.GetReferenceKey</a:t>
            </a:r>
            <a:r>
              <a:rPr lang="en-US" sz="1200" u="none" dirty="0" smtClean="0"/>
              <a:t>(</a:t>
            </a:r>
            <a:r>
              <a:rPr lang="en-US" sz="1200" u="none" dirty="0" err="1" smtClean="0"/>
              <a:t>oRefKey</a:t>
            </a:r>
            <a:r>
              <a:rPr lang="en-US" sz="1200" u="none" dirty="0" smtClean="0"/>
              <a:t>, </a:t>
            </a:r>
            <a:r>
              <a:rPr lang="en-US" sz="1200" u="none" dirty="0" err="1" smtClean="0"/>
              <a:t>KeyContext</a:t>
            </a:r>
            <a:r>
              <a:rPr lang="en-US" sz="1200" u="none" dirty="0" smtClean="0"/>
              <a:t>)</a:t>
            </a:r>
          </a:p>
          <a:p>
            <a:endParaRPr lang="en-US" sz="800" u="none" dirty="0" smtClean="0"/>
          </a:p>
          <a:p>
            <a:r>
              <a:rPr lang="en-US" sz="1200" u="none" dirty="0" smtClean="0">
                <a:solidFill>
                  <a:srgbClr val="92D050"/>
                </a:solidFill>
              </a:rPr>
              <a:t>        ' Save </a:t>
            </a:r>
            <a:r>
              <a:rPr lang="en-US" sz="1200" u="none" dirty="0" err="1" smtClean="0">
                <a:solidFill>
                  <a:srgbClr val="92D050"/>
                </a:solidFill>
              </a:rPr>
              <a:t>KeyContext</a:t>
            </a:r>
            <a:r>
              <a:rPr lang="en-US" sz="1200" u="none" dirty="0" smtClean="0">
                <a:solidFill>
                  <a:srgbClr val="92D050"/>
                </a:solidFill>
              </a:rPr>
              <a:t> as a byte array for future use</a:t>
            </a:r>
          </a:p>
          <a:p>
            <a:r>
              <a:rPr lang="en-US" sz="1200" u="none" dirty="0" smtClean="0"/>
              <a:t>        </a:t>
            </a:r>
            <a:r>
              <a:rPr lang="en-US" sz="1200" u="none" dirty="0" err="1" smtClean="0"/>
              <a:t>oDoc.ReferenceKeyManager.SaveContextToArray</a:t>
            </a:r>
            <a:r>
              <a:rPr lang="en-US" sz="1200" u="none" dirty="0" smtClean="0"/>
              <a:t>(</a:t>
            </a:r>
            <a:r>
              <a:rPr lang="en-US" sz="1200" u="none" dirty="0" err="1" smtClean="0"/>
              <a:t>KeyContext</a:t>
            </a:r>
            <a:r>
              <a:rPr lang="en-US" sz="1200" u="none" dirty="0" smtClean="0"/>
              <a:t>, </a:t>
            </a:r>
            <a:r>
              <a:rPr lang="en-US" sz="1200" u="none" dirty="0" err="1" smtClean="0"/>
              <a:t>oContextData</a:t>
            </a:r>
            <a:r>
              <a:rPr lang="en-US" sz="1200" u="none" dirty="0" smtClean="0"/>
              <a:t>)</a:t>
            </a:r>
          </a:p>
          <a:p>
            <a:r>
              <a:rPr lang="en-US" sz="1200" u="none" dirty="0" smtClean="0"/>
              <a:t>    </a:t>
            </a:r>
            <a:r>
              <a:rPr lang="en-US" sz="1200" u="none" dirty="0" smtClean="0">
                <a:solidFill>
                  <a:schemeClr val="accent1"/>
                </a:solidFill>
              </a:rPr>
              <a:t>End Sub</a:t>
            </a:r>
          </a:p>
          <a:p>
            <a:endParaRPr lang="en-US" sz="800" u="none" dirty="0" smtClean="0"/>
          </a:p>
          <a:p>
            <a:endParaRPr lang="en-US" sz="800" u="none" dirty="0" smtClean="0"/>
          </a:p>
          <a:p>
            <a:r>
              <a:rPr lang="en-US" sz="1200" u="none" dirty="0" smtClean="0">
                <a:solidFill>
                  <a:srgbClr val="92D050"/>
                </a:solidFill>
              </a:rPr>
              <a:t>'Retrieve a Face from its Reference Key and Context Data</a:t>
            </a:r>
          </a:p>
          <a:p>
            <a:r>
              <a:rPr lang="en-US" sz="1200" u="none" dirty="0" smtClean="0">
                <a:solidFill>
                  <a:schemeClr val="accent1"/>
                </a:solidFill>
              </a:rPr>
              <a:t>Function </a:t>
            </a:r>
            <a:r>
              <a:rPr lang="en-US" sz="1200" u="none" dirty="0" err="1" smtClean="0"/>
              <a:t>GetFaceFromReferenceKey</a:t>
            </a:r>
            <a:r>
              <a:rPr lang="en-US" sz="1200" u="none" dirty="0" smtClean="0"/>
              <a:t>(</a:t>
            </a:r>
            <a:r>
              <a:rPr lang="en-US" sz="1200" u="none" dirty="0" err="1" smtClean="0">
                <a:solidFill>
                  <a:schemeClr val="accent1"/>
                </a:solidFill>
              </a:rPr>
              <a:t>ByVal</a:t>
            </a:r>
            <a:r>
              <a:rPr lang="en-US" sz="1200" u="none" dirty="0" smtClean="0">
                <a:solidFill>
                  <a:schemeClr val="accent1"/>
                </a:solidFill>
              </a:rPr>
              <a:t> </a:t>
            </a:r>
            <a:r>
              <a:rPr lang="en-US" sz="1200" u="none" dirty="0" err="1" smtClean="0"/>
              <a:t>oDoc</a:t>
            </a:r>
            <a:r>
              <a:rPr lang="en-US" sz="1200" u="none" dirty="0" smtClean="0"/>
              <a:t> </a:t>
            </a:r>
            <a:r>
              <a:rPr lang="en-US" sz="1200" u="none" dirty="0" smtClean="0">
                <a:solidFill>
                  <a:schemeClr val="accent1"/>
                </a:solidFill>
              </a:rPr>
              <a:t>As</a:t>
            </a:r>
            <a:r>
              <a:rPr lang="en-US" sz="1200" u="none" dirty="0" smtClean="0"/>
              <a:t> Document, </a:t>
            </a:r>
            <a:r>
              <a:rPr lang="en-US" sz="1200" u="none" dirty="0" err="1" smtClean="0">
                <a:solidFill>
                  <a:schemeClr val="accent1"/>
                </a:solidFill>
              </a:rPr>
              <a:t>ByVal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oRefKey</a:t>
            </a:r>
            <a:r>
              <a:rPr lang="en-US" sz="1200" u="none" dirty="0" smtClean="0"/>
              <a:t>() </a:t>
            </a:r>
            <a:r>
              <a:rPr lang="en-US" sz="1200" u="none" dirty="0" smtClean="0">
                <a:solidFill>
                  <a:schemeClr val="accent1"/>
                </a:solidFill>
              </a:rPr>
              <a:t>As</a:t>
            </a:r>
            <a:r>
              <a:rPr lang="en-US" sz="1200" u="none" dirty="0" smtClean="0"/>
              <a:t> Byte, </a:t>
            </a:r>
            <a:r>
              <a:rPr lang="en-US" sz="1200" u="none" dirty="0" err="1" smtClean="0">
                <a:solidFill>
                  <a:schemeClr val="accent1"/>
                </a:solidFill>
              </a:rPr>
              <a:t>ByVal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oContextData</a:t>
            </a:r>
            <a:r>
              <a:rPr lang="en-US" sz="1200" u="none" dirty="0" smtClean="0"/>
              <a:t>()  </a:t>
            </a:r>
            <a:r>
              <a:rPr lang="en-US" sz="1200" u="none" dirty="0" smtClean="0">
                <a:solidFill>
                  <a:schemeClr val="accent1"/>
                </a:solidFill>
              </a:rPr>
              <a:t>As</a:t>
            </a:r>
            <a:r>
              <a:rPr lang="en-US" sz="1200" u="none" dirty="0" smtClean="0"/>
              <a:t> Byte)  _</a:t>
            </a:r>
          </a:p>
          <a:p>
            <a:r>
              <a:rPr lang="en-US" sz="1200" u="none" dirty="0" smtClean="0"/>
              <a:t>	</a:t>
            </a:r>
            <a:r>
              <a:rPr lang="en-US" sz="1200" u="none" dirty="0" smtClean="0">
                <a:solidFill>
                  <a:schemeClr val="accent1"/>
                </a:solidFill>
              </a:rPr>
              <a:t>As</a:t>
            </a:r>
            <a:r>
              <a:rPr lang="en-US" sz="1200" u="none" dirty="0" smtClean="0"/>
              <a:t> Face</a:t>
            </a:r>
          </a:p>
          <a:p>
            <a:endParaRPr lang="en-US" sz="800" u="none" dirty="0" smtClean="0"/>
          </a:p>
          <a:p>
            <a:r>
              <a:rPr lang="en-US" sz="1200" u="none" dirty="0" smtClean="0"/>
              <a:t>        </a:t>
            </a:r>
            <a:r>
              <a:rPr lang="en-US" sz="1200" u="none" dirty="0" smtClean="0">
                <a:solidFill>
                  <a:schemeClr val="accent1"/>
                </a:solidFill>
              </a:rPr>
              <a:t>Try</a:t>
            </a:r>
            <a:endParaRPr lang="en-US" sz="800" u="none" dirty="0" smtClean="0">
              <a:solidFill>
                <a:schemeClr val="accent1"/>
              </a:solidFill>
            </a:endParaRPr>
          </a:p>
          <a:p>
            <a:r>
              <a:rPr lang="en-US" sz="1200" u="none" dirty="0" smtClean="0">
                <a:solidFill>
                  <a:srgbClr val="92D050"/>
                </a:solidFill>
              </a:rPr>
              <a:t>            ' Retrieve </a:t>
            </a:r>
            <a:r>
              <a:rPr lang="en-US" sz="1200" u="none" dirty="0" err="1" smtClean="0">
                <a:solidFill>
                  <a:srgbClr val="92D050"/>
                </a:solidFill>
              </a:rPr>
              <a:t>ContextKey</a:t>
            </a:r>
            <a:r>
              <a:rPr lang="en-US" sz="1200" u="none" dirty="0" smtClean="0">
                <a:solidFill>
                  <a:srgbClr val="92D050"/>
                </a:solidFill>
              </a:rPr>
              <a:t> from byte array</a:t>
            </a:r>
          </a:p>
          <a:p>
            <a:r>
              <a:rPr lang="en-US" sz="1200" u="none" dirty="0" smtClean="0"/>
              <a:t>            </a:t>
            </a:r>
            <a:r>
              <a:rPr lang="en-US" sz="1200" u="none" dirty="0" smtClean="0">
                <a:solidFill>
                  <a:schemeClr val="accent1"/>
                </a:solidFill>
              </a:rPr>
              <a:t>Dim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oKeyContext</a:t>
            </a:r>
            <a:r>
              <a:rPr lang="en-US" sz="1200" u="none" dirty="0" smtClean="0"/>
              <a:t> </a:t>
            </a:r>
            <a:r>
              <a:rPr lang="en-US" sz="1200" u="none" dirty="0" smtClean="0">
                <a:solidFill>
                  <a:schemeClr val="accent1"/>
                </a:solidFill>
              </a:rPr>
              <a:t>As </a:t>
            </a:r>
            <a:r>
              <a:rPr lang="en-US" sz="1200" u="none" dirty="0" smtClean="0"/>
              <a:t>Long = </a:t>
            </a:r>
            <a:r>
              <a:rPr lang="en-US" sz="1200" u="none" dirty="0" err="1" smtClean="0"/>
              <a:t>oDoc.ReferenceKeyManager.LoadContextFromArray</a:t>
            </a:r>
            <a:r>
              <a:rPr lang="en-US" sz="1200" u="none" dirty="0" smtClean="0"/>
              <a:t>(</a:t>
            </a:r>
            <a:r>
              <a:rPr lang="en-US" sz="1200" u="none" dirty="0" err="1" smtClean="0"/>
              <a:t>oContextData</a:t>
            </a:r>
            <a:r>
              <a:rPr lang="en-US" sz="1200" u="none" dirty="0" smtClean="0"/>
              <a:t>)</a:t>
            </a:r>
          </a:p>
          <a:p>
            <a:endParaRPr lang="en-US" sz="800" u="none" dirty="0" smtClean="0"/>
          </a:p>
          <a:p>
            <a:r>
              <a:rPr lang="en-US" sz="1200" u="none" dirty="0" smtClean="0">
                <a:solidFill>
                  <a:srgbClr val="92D050"/>
                </a:solidFill>
              </a:rPr>
              <a:t>            ' Bind reference key to the Face object</a:t>
            </a:r>
          </a:p>
          <a:p>
            <a:r>
              <a:rPr lang="en-US" sz="1200" u="none" dirty="0" smtClean="0"/>
              <a:t>            </a:t>
            </a:r>
            <a:r>
              <a:rPr lang="en-US" sz="1200" u="none" dirty="0" smtClean="0">
                <a:solidFill>
                  <a:schemeClr val="accent1"/>
                </a:solidFill>
              </a:rPr>
              <a:t>Dim </a:t>
            </a:r>
            <a:r>
              <a:rPr lang="en-US" sz="1200" u="none" dirty="0" err="1" smtClean="0"/>
              <a:t>MatchType</a:t>
            </a:r>
            <a:r>
              <a:rPr lang="en-US" sz="1200" u="none" dirty="0" smtClean="0"/>
              <a:t> </a:t>
            </a:r>
            <a:r>
              <a:rPr lang="en-US" sz="1200" u="none" dirty="0" smtClean="0">
                <a:solidFill>
                  <a:schemeClr val="accent1"/>
                </a:solidFill>
              </a:rPr>
              <a:t>As</a:t>
            </a:r>
            <a:r>
              <a:rPr lang="en-US" sz="1200" u="none" dirty="0" smtClean="0"/>
              <a:t> Object</a:t>
            </a:r>
          </a:p>
          <a:p>
            <a:r>
              <a:rPr lang="en-US" sz="1200" u="none" dirty="0" smtClean="0"/>
              <a:t>            </a:t>
            </a:r>
            <a:r>
              <a:rPr lang="en-US" sz="1200" u="none" dirty="0" smtClean="0">
                <a:solidFill>
                  <a:schemeClr val="accent1"/>
                </a:solidFill>
              </a:rPr>
              <a:t>Dim </a:t>
            </a:r>
            <a:r>
              <a:rPr lang="en-US" sz="1200" u="none" dirty="0" err="1" smtClean="0"/>
              <a:t>obj</a:t>
            </a:r>
            <a:r>
              <a:rPr lang="en-US" sz="1200" u="none" dirty="0" smtClean="0"/>
              <a:t> </a:t>
            </a:r>
            <a:r>
              <a:rPr lang="en-US" sz="1200" u="none" dirty="0" smtClean="0">
                <a:solidFill>
                  <a:schemeClr val="accent1"/>
                </a:solidFill>
              </a:rPr>
              <a:t>As</a:t>
            </a:r>
            <a:r>
              <a:rPr lang="en-US" sz="1200" u="none" dirty="0" smtClean="0"/>
              <a:t> Object = </a:t>
            </a:r>
            <a:r>
              <a:rPr lang="en-US" sz="1200" u="none" dirty="0" err="1" smtClean="0"/>
              <a:t>oDoc.ReferenceKeyManager.BindKeyToObject</a:t>
            </a:r>
            <a:r>
              <a:rPr lang="en-US" sz="1200" u="none" dirty="0" smtClean="0"/>
              <a:t>(</a:t>
            </a:r>
            <a:r>
              <a:rPr lang="en-US" sz="1200" u="none" dirty="0" err="1" smtClean="0"/>
              <a:t>oRefKey</a:t>
            </a:r>
            <a:r>
              <a:rPr lang="en-US" sz="1200" u="none" dirty="0" smtClean="0"/>
              <a:t>, </a:t>
            </a:r>
            <a:r>
              <a:rPr lang="en-US" sz="1200" u="none" dirty="0" err="1" smtClean="0"/>
              <a:t>oKeyContext</a:t>
            </a:r>
            <a:r>
              <a:rPr lang="en-US" sz="1200" u="none" dirty="0" smtClean="0"/>
              <a:t>, </a:t>
            </a:r>
            <a:r>
              <a:rPr lang="en-US" sz="1200" u="none" dirty="0" err="1" smtClean="0"/>
              <a:t>MatchType</a:t>
            </a:r>
            <a:r>
              <a:rPr lang="en-US" sz="1200" u="none" dirty="0" smtClean="0"/>
              <a:t>)</a:t>
            </a:r>
          </a:p>
          <a:p>
            <a:endParaRPr lang="en-US" sz="800" u="none" dirty="0" smtClean="0"/>
          </a:p>
          <a:p>
            <a:r>
              <a:rPr lang="en-US" sz="1200" u="none" dirty="0" smtClean="0"/>
              <a:t>            </a:t>
            </a:r>
            <a:r>
              <a:rPr lang="en-US" sz="1200" u="none" dirty="0" smtClean="0">
                <a:solidFill>
                  <a:schemeClr val="accent1"/>
                </a:solidFill>
              </a:rPr>
              <a:t>If </a:t>
            </a:r>
            <a:r>
              <a:rPr lang="en-US" sz="1200" u="none" dirty="0" smtClean="0"/>
              <a:t>(</a:t>
            </a:r>
            <a:r>
              <a:rPr lang="en-US" sz="1200" u="none" dirty="0" err="1" smtClean="0"/>
              <a:t>TypeOf</a:t>
            </a:r>
            <a:r>
              <a:rPr lang="en-US" sz="1200" u="none" dirty="0" smtClean="0"/>
              <a:t> (</a:t>
            </a:r>
            <a:r>
              <a:rPr lang="en-US" sz="1200" u="none" dirty="0" err="1" smtClean="0"/>
              <a:t>obj</a:t>
            </a:r>
            <a:r>
              <a:rPr lang="en-US" sz="1200" u="none" dirty="0" smtClean="0"/>
              <a:t>) </a:t>
            </a:r>
            <a:r>
              <a:rPr lang="en-US" sz="1200" u="none" dirty="0" smtClean="0">
                <a:solidFill>
                  <a:schemeClr val="accent1"/>
                </a:solidFill>
              </a:rPr>
              <a:t>Is</a:t>
            </a:r>
            <a:r>
              <a:rPr lang="en-US" sz="1200" u="none" dirty="0" smtClean="0"/>
              <a:t> Face) </a:t>
            </a:r>
            <a:r>
              <a:rPr lang="en-US" sz="1200" u="none" dirty="0" smtClean="0">
                <a:solidFill>
                  <a:schemeClr val="accent1"/>
                </a:solidFill>
              </a:rPr>
              <a:t>Then Return </a:t>
            </a:r>
            <a:r>
              <a:rPr lang="en-US" sz="1200" u="none" dirty="0" err="1" smtClean="0"/>
              <a:t>obj</a:t>
            </a:r>
            <a:endParaRPr lang="en-US" sz="1200" u="none" dirty="0" smtClean="0"/>
          </a:p>
          <a:p>
            <a:endParaRPr lang="en-US" sz="800" u="none" dirty="0" smtClean="0"/>
          </a:p>
          <a:p>
            <a:r>
              <a:rPr lang="en-US" sz="1200" u="none" dirty="0" smtClean="0"/>
              <a:t>            </a:t>
            </a:r>
            <a:r>
              <a:rPr lang="en-US" sz="1200" u="none" dirty="0" smtClean="0">
                <a:solidFill>
                  <a:schemeClr val="accent1"/>
                </a:solidFill>
              </a:rPr>
              <a:t>Return Nothing</a:t>
            </a:r>
          </a:p>
          <a:p>
            <a:endParaRPr lang="en-US" sz="800" u="none" dirty="0" smtClean="0"/>
          </a:p>
          <a:p>
            <a:r>
              <a:rPr lang="en-US" sz="1200" u="none" dirty="0" smtClean="0"/>
              <a:t>        </a:t>
            </a:r>
            <a:r>
              <a:rPr lang="en-US" sz="1200" u="none" dirty="0" smtClean="0">
                <a:solidFill>
                  <a:schemeClr val="accent1"/>
                </a:solidFill>
              </a:rPr>
              <a:t>Catch</a:t>
            </a:r>
            <a:r>
              <a:rPr lang="en-US" sz="1200" u="none" dirty="0" smtClean="0"/>
              <a:t> ex </a:t>
            </a:r>
            <a:r>
              <a:rPr lang="en-US" sz="1200" u="none" dirty="0" smtClean="0">
                <a:solidFill>
                  <a:schemeClr val="accent1"/>
                </a:solidFill>
              </a:rPr>
              <a:t>As</a:t>
            </a:r>
            <a:r>
              <a:rPr lang="en-US" sz="1200" u="none" dirty="0" smtClean="0"/>
              <a:t> Exception</a:t>
            </a:r>
            <a:endParaRPr lang="en-US" sz="800" u="none" dirty="0" smtClean="0"/>
          </a:p>
          <a:p>
            <a:r>
              <a:rPr lang="en-US" sz="1200" u="none" dirty="0" smtClean="0"/>
              <a:t>            </a:t>
            </a:r>
            <a:r>
              <a:rPr lang="en-US" sz="1200" u="none" dirty="0" smtClean="0">
                <a:solidFill>
                  <a:schemeClr val="accent1"/>
                </a:solidFill>
              </a:rPr>
              <a:t>Return Nothing</a:t>
            </a:r>
          </a:p>
          <a:p>
            <a:r>
              <a:rPr lang="en-US" sz="1200" u="none" dirty="0" smtClean="0">
                <a:solidFill>
                  <a:schemeClr val="accent1"/>
                </a:solidFill>
              </a:rPr>
              <a:t>        End Try</a:t>
            </a:r>
          </a:p>
          <a:p>
            <a:r>
              <a:rPr lang="en-US" sz="1200" u="none" dirty="0" smtClean="0">
                <a:solidFill>
                  <a:schemeClr val="accent1"/>
                </a:solidFill>
              </a:rPr>
              <a:t>    End Function</a:t>
            </a:r>
            <a:endParaRPr lang="en-US" sz="1200" u="none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84" y="13883"/>
            <a:ext cx="4580714" cy="684857"/>
          </a:xfrm>
        </p:spPr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C#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843" y="763076"/>
            <a:ext cx="88259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none" dirty="0" smtClean="0">
                <a:solidFill>
                  <a:srgbClr val="92D050"/>
                </a:solidFill>
              </a:rPr>
              <a:t>//Get reference key and context data for a given face of a given </a:t>
            </a:r>
            <a:r>
              <a:rPr lang="en-US" sz="1200" u="none" dirty="0" err="1" smtClean="0">
                <a:solidFill>
                  <a:srgbClr val="92D050"/>
                </a:solidFill>
              </a:rPr>
              <a:t>given</a:t>
            </a:r>
            <a:r>
              <a:rPr lang="en-US" sz="1200" u="none" dirty="0" smtClean="0">
                <a:solidFill>
                  <a:srgbClr val="92D050"/>
                </a:solidFill>
              </a:rPr>
              <a:t> document. Can be either a Part or an Assembly</a:t>
            </a:r>
          </a:p>
          <a:p>
            <a:r>
              <a:rPr lang="en-US" sz="1200" u="none" dirty="0" smtClean="0">
                <a:solidFill>
                  <a:schemeClr val="accent1"/>
                </a:solidFill>
              </a:rPr>
              <a:t>void </a:t>
            </a:r>
            <a:r>
              <a:rPr lang="en-US" sz="1200" u="none" dirty="0" err="1" smtClean="0"/>
              <a:t>GetFaceReferenceKey</a:t>
            </a:r>
            <a:r>
              <a:rPr lang="en-US" sz="1200" u="none" dirty="0" smtClean="0"/>
              <a:t>(Document </a:t>
            </a:r>
            <a:r>
              <a:rPr lang="en-US" sz="1200" u="none" dirty="0" err="1" smtClean="0"/>
              <a:t>oDoc</a:t>
            </a:r>
            <a:r>
              <a:rPr lang="en-US" sz="1200" u="none" dirty="0" smtClean="0"/>
              <a:t>, Face </a:t>
            </a:r>
            <a:r>
              <a:rPr lang="en-US" sz="1200" u="none" dirty="0" err="1" smtClean="0"/>
              <a:t>oFace</a:t>
            </a:r>
            <a:r>
              <a:rPr lang="en-US" sz="1200" u="none" dirty="0" smtClean="0"/>
              <a:t>, </a:t>
            </a:r>
            <a:r>
              <a:rPr lang="en-US" sz="1200" u="none" dirty="0" smtClean="0">
                <a:solidFill>
                  <a:schemeClr val="accent1"/>
                </a:solidFill>
              </a:rPr>
              <a:t>ref byte[] </a:t>
            </a:r>
            <a:r>
              <a:rPr lang="en-US" sz="1200" u="none" dirty="0" err="1" smtClean="0"/>
              <a:t>oRefKey</a:t>
            </a:r>
            <a:r>
              <a:rPr lang="en-US" sz="1200" u="none" dirty="0" smtClean="0"/>
              <a:t>, </a:t>
            </a:r>
            <a:r>
              <a:rPr lang="en-US" sz="1200" u="none" dirty="0" smtClean="0">
                <a:solidFill>
                  <a:schemeClr val="accent1"/>
                </a:solidFill>
              </a:rPr>
              <a:t>ref byte[] </a:t>
            </a:r>
            <a:r>
              <a:rPr lang="en-US" sz="1200" u="none" dirty="0" err="1" smtClean="0"/>
              <a:t>oContextData</a:t>
            </a:r>
            <a:r>
              <a:rPr lang="en-US" sz="1200" u="none" dirty="0" smtClean="0"/>
              <a:t>)</a:t>
            </a:r>
          </a:p>
          <a:p>
            <a:r>
              <a:rPr lang="en-US" sz="1200" u="none" dirty="0" smtClean="0"/>
              <a:t>{</a:t>
            </a:r>
          </a:p>
          <a:p>
            <a:r>
              <a:rPr lang="en-US" sz="1200" u="none" dirty="0" smtClean="0"/>
              <a:t>    </a:t>
            </a:r>
            <a:r>
              <a:rPr lang="en-US" sz="1200" u="none" dirty="0" smtClean="0">
                <a:solidFill>
                  <a:srgbClr val="92D050"/>
                </a:solidFill>
              </a:rPr>
              <a:t>//Create a key context (required to obtain ref keys for </a:t>
            </a:r>
            <a:r>
              <a:rPr lang="en-US" sz="1200" u="none" dirty="0" err="1" smtClean="0">
                <a:solidFill>
                  <a:srgbClr val="92D050"/>
                </a:solidFill>
              </a:rPr>
              <a:t>BRep</a:t>
            </a:r>
            <a:r>
              <a:rPr lang="en-US" sz="1200" u="none" dirty="0" smtClean="0">
                <a:solidFill>
                  <a:srgbClr val="92D050"/>
                </a:solidFill>
              </a:rPr>
              <a:t> entities)</a:t>
            </a:r>
          </a:p>
          <a:p>
            <a:r>
              <a:rPr lang="en-US" sz="1200" u="none" dirty="0" smtClean="0"/>
              <a:t>    </a:t>
            </a:r>
            <a:r>
              <a:rPr lang="en-US" sz="1200" u="none" dirty="0" err="1" smtClean="0">
                <a:solidFill>
                  <a:schemeClr val="accent1"/>
                </a:solidFill>
              </a:rPr>
              <a:t>int</a:t>
            </a:r>
            <a:r>
              <a:rPr lang="en-US" sz="1200" u="none" dirty="0" smtClean="0">
                <a:solidFill>
                  <a:schemeClr val="accent1"/>
                </a:solidFill>
              </a:rPr>
              <a:t> </a:t>
            </a:r>
            <a:r>
              <a:rPr lang="en-US" sz="1200" u="none" dirty="0" err="1" smtClean="0"/>
              <a:t>KeyContext</a:t>
            </a:r>
            <a:r>
              <a:rPr lang="en-US" sz="1200" u="none" dirty="0" smtClean="0"/>
              <a:t> = </a:t>
            </a:r>
            <a:r>
              <a:rPr lang="en-US" sz="1200" u="none" dirty="0" err="1" smtClean="0"/>
              <a:t>oDoc.ReferenceKeyManager.CreateKeyContext</a:t>
            </a:r>
            <a:r>
              <a:rPr lang="en-US" sz="1200" u="none" dirty="0" smtClean="0"/>
              <a:t>();</a:t>
            </a:r>
          </a:p>
          <a:p>
            <a:endParaRPr lang="en-US" sz="800" u="none" dirty="0" smtClean="0"/>
          </a:p>
          <a:p>
            <a:r>
              <a:rPr lang="en-US" sz="1200" u="none" dirty="0" smtClean="0"/>
              <a:t>    </a:t>
            </a:r>
            <a:r>
              <a:rPr lang="en-US" sz="1200" u="none" dirty="0" smtClean="0">
                <a:solidFill>
                  <a:srgbClr val="92D050"/>
                </a:solidFill>
              </a:rPr>
              <a:t>//Get a reference key for the face</a:t>
            </a:r>
          </a:p>
          <a:p>
            <a:r>
              <a:rPr lang="en-US" sz="1200" u="none" dirty="0" smtClean="0"/>
              <a:t>    </a:t>
            </a:r>
            <a:r>
              <a:rPr lang="en-US" sz="1200" u="none" dirty="0" err="1" smtClean="0"/>
              <a:t>oFace.GetReferenceKey</a:t>
            </a:r>
            <a:r>
              <a:rPr lang="en-US" sz="1200" u="none" dirty="0" smtClean="0"/>
              <a:t>(ref </a:t>
            </a:r>
            <a:r>
              <a:rPr lang="en-US" sz="1200" u="none" dirty="0" err="1" smtClean="0"/>
              <a:t>oRefKey</a:t>
            </a:r>
            <a:r>
              <a:rPr lang="en-US" sz="1200" u="none" dirty="0" smtClean="0"/>
              <a:t>, </a:t>
            </a:r>
            <a:r>
              <a:rPr lang="en-US" sz="1200" u="none" dirty="0" err="1" smtClean="0"/>
              <a:t>KeyContext</a:t>
            </a:r>
            <a:r>
              <a:rPr lang="en-US" sz="1200" u="none" dirty="0" smtClean="0"/>
              <a:t>);</a:t>
            </a:r>
          </a:p>
          <a:p>
            <a:r>
              <a:rPr lang="en-US" sz="800" u="none" dirty="0" smtClean="0"/>
              <a:t>      </a:t>
            </a:r>
            <a:r>
              <a:rPr lang="en-US" sz="1200" u="none" dirty="0" smtClean="0"/>
              <a:t>      </a:t>
            </a:r>
          </a:p>
          <a:p>
            <a:r>
              <a:rPr lang="en-US" sz="1200" u="none" dirty="0" smtClean="0">
                <a:solidFill>
                  <a:srgbClr val="92D050"/>
                </a:solidFill>
              </a:rPr>
              <a:t>    //Save </a:t>
            </a:r>
            <a:r>
              <a:rPr lang="en-US" sz="1200" u="none" dirty="0" err="1" smtClean="0">
                <a:solidFill>
                  <a:srgbClr val="92D050"/>
                </a:solidFill>
              </a:rPr>
              <a:t>KeyContext</a:t>
            </a:r>
            <a:r>
              <a:rPr lang="en-US" sz="1200" u="none" dirty="0" smtClean="0">
                <a:solidFill>
                  <a:srgbClr val="92D050"/>
                </a:solidFill>
              </a:rPr>
              <a:t> as a byte array for future use</a:t>
            </a:r>
          </a:p>
          <a:p>
            <a:r>
              <a:rPr lang="en-US" sz="1200" u="none" dirty="0" smtClean="0"/>
              <a:t>    </a:t>
            </a:r>
            <a:r>
              <a:rPr lang="en-US" sz="1200" u="none" dirty="0" err="1" smtClean="0"/>
              <a:t>oDoc.ReferenceKeyManager.SaveContextToArray</a:t>
            </a:r>
            <a:r>
              <a:rPr lang="en-US" sz="1200" u="none" dirty="0" smtClean="0"/>
              <a:t>(</a:t>
            </a:r>
            <a:r>
              <a:rPr lang="en-US" sz="1200" u="none" dirty="0" err="1" smtClean="0"/>
              <a:t>KeyContext</a:t>
            </a:r>
            <a:r>
              <a:rPr lang="en-US" sz="1200" u="none" dirty="0" smtClean="0"/>
              <a:t>, ref </a:t>
            </a:r>
            <a:r>
              <a:rPr lang="en-US" sz="1200" u="none" dirty="0" err="1" smtClean="0"/>
              <a:t>oContextData</a:t>
            </a:r>
            <a:r>
              <a:rPr lang="en-US" sz="1200" u="none" dirty="0" smtClean="0"/>
              <a:t>);</a:t>
            </a:r>
          </a:p>
          <a:p>
            <a:r>
              <a:rPr lang="en-US" sz="1200" u="none" dirty="0" smtClean="0"/>
              <a:t>}</a:t>
            </a:r>
          </a:p>
          <a:p>
            <a:endParaRPr lang="en-US" sz="1200" u="none" dirty="0" smtClean="0"/>
          </a:p>
          <a:p>
            <a:r>
              <a:rPr lang="en-US" sz="1200" u="none" dirty="0" smtClean="0">
                <a:solidFill>
                  <a:srgbClr val="92D050"/>
                </a:solidFill>
              </a:rPr>
              <a:t>//Retrieve a Face from its Reference Key and Context Data</a:t>
            </a:r>
          </a:p>
          <a:p>
            <a:r>
              <a:rPr lang="en-US" sz="1200" u="none" dirty="0" smtClean="0"/>
              <a:t>Face </a:t>
            </a:r>
            <a:r>
              <a:rPr lang="en-US" sz="1200" u="none" dirty="0" err="1" smtClean="0"/>
              <a:t>GetFaceFromReferenceKey</a:t>
            </a:r>
            <a:r>
              <a:rPr lang="en-US" sz="1200" u="none" dirty="0" smtClean="0"/>
              <a:t>(Document </a:t>
            </a:r>
            <a:r>
              <a:rPr lang="en-US" sz="1200" u="none" dirty="0" err="1" smtClean="0"/>
              <a:t>oDoc</a:t>
            </a:r>
            <a:r>
              <a:rPr lang="en-US" sz="1200" u="none" dirty="0" smtClean="0"/>
              <a:t>, </a:t>
            </a:r>
            <a:r>
              <a:rPr lang="en-US" sz="1200" u="none" dirty="0" smtClean="0">
                <a:solidFill>
                  <a:schemeClr val="accent1"/>
                </a:solidFill>
              </a:rPr>
              <a:t>ref  byte[] </a:t>
            </a:r>
            <a:r>
              <a:rPr lang="en-US" sz="1200" u="none" dirty="0" err="1" smtClean="0"/>
              <a:t>oRefKey</a:t>
            </a:r>
            <a:r>
              <a:rPr lang="en-US" sz="1200" u="none" dirty="0" smtClean="0"/>
              <a:t>, </a:t>
            </a:r>
            <a:r>
              <a:rPr lang="en-US" sz="1200" u="none" dirty="0" smtClean="0">
                <a:solidFill>
                  <a:schemeClr val="accent1"/>
                </a:solidFill>
              </a:rPr>
              <a:t>ref  byte[] </a:t>
            </a:r>
            <a:r>
              <a:rPr lang="en-US" sz="1200" u="none" dirty="0" err="1" smtClean="0"/>
              <a:t>oContextData</a:t>
            </a:r>
            <a:r>
              <a:rPr lang="en-US" sz="1200" u="none" dirty="0" smtClean="0"/>
              <a:t>) </a:t>
            </a:r>
          </a:p>
          <a:p>
            <a:r>
              <a:rPr lang="en-US" sz="1200" u="none" dirty="0" smtClean="0"/>
              <a:t>{</a:t>
            </a:r>
          </a:p>
          <a:p>
            <a:r>
              <a:rPr lang="en-US" sz="1200" u="none" dirty="0" smtClean="0"/>
              <a:t>     </a:t>
            </a:r>
            <a:r>
              <a:rPr lang="en-US" sz="1200" u="none" dirty="0" smtClean="0">
                <a:solidFill>
                  <a:schemeClr val="accent1"/>
                </a:solidFill>
              </a:rPr>
              <a:t>try</a:t>
            </a:r>
          </a:p>
          <a:p>
            <a:r>
              <a:rPr lang="en-US" sz="1200" u="none" dirty="0" smtClean="0"/>
              <a:t>     {</a:t>
            </a:r>
          </a:p>
          <a:p>
            <a:r>
              <a:rPr lang="en-US" sz="1200" u="none" dirty="0" smtClean="0"/>
              <a:t>         </a:t>
            </a:r>
            <a:r>
              <a:rPr lang="en-US" sz="1200" u="none" dirty="0" smtClean="0">
                <a:solidFill>
                  <a:srgbClr val="92D050"/>
                </a:solidFill>
              </a:rPr>
              <a:t>//Retrieve </a:t>
            </a:r>
            <a:r>
              <a:rPr lang="en-US" sz="1200" u="none" dirty="0" err="1" smtClean="0">
                <a:solidFill>
                  <a:srgbClr val="92D050"/>
                </a:solidFill>
              </a:rPr>
              <a:t>ContextKey</a:t>
            </a:r>
            <a:r>
              <a:rPr lang="en-US" sz="1200" u="none" dirty="0" smtClean="0">
                <a:solidFill>
                  <a:srgbClr val="92D050"/>
                </a:solidFill>
              </a:rPr>
              <a:t> from byte array</a:t>
            </a:r>
          </a:p>
          <a:p>
            <a:r>
              <a:rPr lang="en-US" sz="1200" u="none" dirty="0" smtClean="0"/>
              <a:t>         </a:t>
            </a:r>
            <a:r>
              <a:rPr lang="en-US" sz="1200" u="none" dirty="0" err="1" smtClean="0">
                <a:solidFill>
                  <a:schemeClr val="accent1"/>
                </a:solidFill>
              </a:rPr>
              <a:t>int</a:t>
            </a:r>
            <a:r>
              <a:rPr lang="en-US" sz="1200" u="none" dirty="0" smtClean="0">
                <a:solidFill>
                  <a:schemeClr val="accent1"/>
                </a:solidFill>
              </a:rPr>
              <a:t> </a:t>
            </a:r>
            <a:r>
              <a:rPr lang="en-US" sz="1200" u="none" dirty="0" err="1" smtClean="0"/>
              <a:t>oKeyContext</a:t>
            </a:r>
            <a:r>
              <a:rPr lang="en-US" sz="1200" u="none" dirty="0" smtClean="0"/>
              <a:t> = </a:t>
            </a:r>
            <a:r>
              <a:rPr lang="en-US" sz="1200" u="none" dirty="0" err="1" smtClean="0"/>
              <a:t>oDoc.ReferenceKeyManager.LoadContextFromArray</a:t>
            </a:r>
            <a:r>
              <a:rPr lang="en-US" sz="1200" u="none" dirty="0" smtClean="0"/>
              <a:t>(ref </a:t>
            </a:r>
            <a:r>
              <a:rPr lang="en-US" sz="1200" u="none" dirty="0" err="1" smtClean="0"/>
              <a:t>oContextData</a:t>
            </a:r>
            <a:r>
              <a:rPr lang="en-US" sz="1200" u="none" dirty="0" smtClean="0"/>
              <a:t>);</a:t>
            </a:r>
          </a:p>
          <a:p>
            <a:endParaRPr lang="en-US" sz="800" u="none" dirty="0" smtClean="0"/>
          </a:p>
          <a:p>
            <a:r>
              <a:rPr lang="en-US" sz="1200" u="none" dirty="0" smtClean="0"/>
              <a:t>         </a:t>
            </a:r>
            <a:r>
              <a:rPr lang="en-US" sz="1200" u="none" dirty="0" smtClean="0">
                <a:solidFill>
                  <a:srgbClr val="92D050"/>
                </a:solidFill>
              </a:rPr>
              <a:t>//Bind reference key to the Face object</a:t>
            </a:r>
          </a:p>
          <a:p>
            <a:r>
              <a:rPr lang="en-US" sz="1200" u="none" dirty="0" smtClean="0"/>
              <a:t>         object </a:t>
            </a:r>
            <a:r>
              <a:rPr lang="en-US" sz="1200" u="none" dirty="0" err="1" smtClean="0"/>
              <a:t>MatchType</a:t>
            </a:r>
            <a:r>
              <a:rPr lang="en-US" sz="1200" u="none" dirty="0" smtClean="0"/>
              <a:t>;</a:t>
            </a:r>
          </a:p>
          <a:p>
            <a:r>
              <a:rPr lang="en-US" sz="1200" u="none" dirty="0" smtClean="0"/>
              <a:t>         Face </a:t>
            </a:r>
            <a:r>
              <a:rPr lang="en-US" sz="1200" u="none" dirty="0" err="1" smtClean="0"/>
              <a:t>oFace</a:t>
            </a:r>
            <a:r>
              <a:rPr lang="en-US" sz="1200" u="none" dirty="0" smtClean="0"/>
              <a:t> = </a:t>
            </a:r>
            <a:r>
              <a:rPr lang="en-US" sz="1200" u="none" dirty="0" err="1" smtClean="0"/>
              <a:t>oDoc.ReferenceKeyManager.BindKeyToObject</a:t>
            </a:r>
            <a:r>
              <a:rPr lang="en-US" sz="1200" u="none" dirty="0" smtClean="0"/>
              <a:t>(ref </a:t>
            </a:r>
            <a:r>
              <a:rPr lang="en-US" sz="1200" u="none" dirty="0" err="1" smtClean="0"/>
              <a:t>oRefKey</a:t>
            </a:r>
            <a:r>
              <a:rPr lang="en-US" sz="1200" u="none" dirty="0" smtClean="0"/>
              <a:t>, </a:t>
            </a:r>
            <a:r>
              <a:rPr lang="en-US" sz="1200" u="none" dirty="0" err="1" smtClean="0"/>
              <a:t>oKeyContext</a:t>
            </a:r>
            <a:r>
              <a:rPr lang="en-US" sz="1200" u="none" dirty="0" smtClean="0"/>
              <a:t>, out </a:t>
            </a:r>
            <a:r>
              <a:rPr lang="en-US" sz="1200" u="none" dirty="0" err="1" smtClean="0"/>
              <a:t>MatchType</a:t>
            </a:r>
            <a:r>
              <a:rPr lang="en-US" sz="1200" u="none" dirty="0" smtClean="0"/>
              <a:t>) as Face;</a:t>
            </a:r>
          </a:p>
          <a:p>
            <a:endParaRPr lang="en-US" sz="800" u="none" dirty="0" smtClean="0"/>
          </a:p>
          <a:p>
            <a:r>
              <a:rPr lang="en-US" sz="1200" u="none" dirty="0" smtClean="0">
                <a:solidFill>
                  <a:srgbClr val="92D050"/>
                </a:solidFill>
              </a:rPr>
              <a:t>         //Return result</a:t>
            </a:r>
          </a:p>
          <a:p>
            <a:r>
              <a:rPr lang="en-US" sz="1200" u="none" dirty="0" smtClean="0"/>
              <a:t>         </a:t>
            </a:r>
            <a:r>
              <a:rPr lang="en-US" sz="1200" u="none" dirty="0" smtClean="0">
                <a:solidFill>
                  <a:schemeClr val="accent1"/>
                </a:solidFill>
              </a:rPr>
              <a:t>return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oFace</a:t>
            </a:r>
            <a:r>
              <a:rPr lang="en-US" sz="1200" u="none" dirty="0" smtClean="0"/>
              <a:t>;</a:t>
            </a:r>
          </a:p>
          <a:p>
            <a:r>
              <a:rPr lang="en-US" sz="1200" u="none" dirty="0" smtClean="0"/>
              <a:t>    }</a:t>
            </a:r>
          </a:p>
          <a:p>
            <a:r>
              <a:rPr lang="en-US" sz="1200" u="none" dirty="0" smtClean="0"/>
              <a:t>    </a:t>
            </a:r>
            <a:r>
              <a:rPr lang="en-US" sz="1200" u="none" dirty="0" smtClean="0">
                <a:solidFill>
                  <a:schemeClr val="accent1"/>
                </a:solidFill>
              </a:rPr>
              <a:t>catch</a:t>
            </a:r>
            <a:r>
              <a:rPr lang="en-US" sz="1200" u="none" dirty="0" smtClean="0"/>
              <a:t>(Exception ex)</a:t>
            </a:r>
          </a:p>
          <a:p>
            <a:r>
              <a:rPr lang="en-US" sz="1200" u="none" dirty="0" smtClean="0"/>
              <a:t>    {</a:t>
            </a:r>
          </a:p>
          <a:p>
            <a:r>
              <a:rPr lang="en-US" sz="1200" u="none" dirty="0" smtClean="0">
                <a:solidFill>
                  <a:schemeClr val="accent1"/>
                </a:solidFill>
              </a:rPr>
              <a:t>        return </a:t>
            </a:r>
            <a:r>
              <a:rPr lang="en-US" sz="1200" u="none" dirty="0" smtClean="0"/>
              <a:t>null;</a:t>
            </a:r>
          </a:p>
          <a:p>
            <a:r>
              <a:rPr lang="en-US" sz="1200" u="none" dirty="0" smtClean="0"/>
              <a:t>     }</a:t>
            </a:r>
          </a:p>
          <a:p>
            <a:r>
              <a:rPr lang="en-US" sz="1200" u="none" dirty="0" smtClean="0"/>
              <a:t>}</a:t>
            </a:r>
            <a:endParaRPr lang="en-US" sz="1200" u="none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3"/>
  <p:tag name="BACKUPSESSIONS" val="True"/>
  <p:tag name="REVIEWONLY" val="False"/>
  <p:tag name="PARTICIPANTSINLEADERBOARD" val="8"/>
  <p:tag name="BUBBLESIZEVISIBLE" val="True"/>
  <p:tag name="CUSTOMGRIDBACKCOLOR" val="-32640"/>
  <p:tag name="CUSTOMCELLBACKCOLOR3" val="-16728064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0"/>
  <p:tag name="AUTOADVANCE" val="True"/>
  <p:tag name="TEAMSINLEADERBOARD" val="8"/>
  <p:tag name="BUBBLEGROUPING" val="3"/>
  <p:tag name="CUSTOMCELLBACKCOLOR2" val="-16711681"/>
  <p:tag name="DISPLAYDEVICEID" val="True"/>
  <p:tag name="GRIDPOSITION" val="1"/>
  <p:tag name="INCLUDENONRESPONDERS" val="True"/>
  <p:tag name="INCORRECTPOINTVALUE" val="0"/>
  <p:tag name="CHARTSCALE" val="True"/>
  <p:tag name="DEFAULTPORT" val="1001"/>
  <p:tag name="RESPTABLESTYLE" val="0"/>
  <p:tag name="BACKUPMAINTENANCE" val="7"/>
  <p:tag name="STDCHART" val="1"/>
  <p:tag name="DEFAULTNUMTEAMS" val="8"/>
  <p:tag name="USESCHEMECOLORS" val="True"/>
  <p:tag name="GRIDSIZE" val="{Width=800, Height=600}"/>
  <p:tag name="PARTLISTDEFAULT" val="0"/>
  <p:tag name="ADDINALWAYSLOADED" val="True"/>
  <p:tag name="ENABLEPRESENTERVPAD" val="False"/>
  <p:tag name="COUNTDOWNSECONDS" val="5"/>
  <p:tag name="ROTATIONINTERVAL" val="2"/>
  <p:tag name="BUBBLEVALUEFORMAT" val="0.0"/>
  <p:tag name="DISPLAYNAME" val="True"/>
  <p:tag name="CHARTLABELS" val="1"/>
  <p:tag name="REALTIMEBACKUP" val="False"/>
  <p:tag name="ANSWERNOWSTYLE" val="-1"/>
  <p:tag name="ALLOWDUPLICATES" val="False"/>
  <p:tag name="BUBBLENAMEVISIBLE" val="True"/>
  <p:tag name="GRIDOPACITY" val="100"/>
  <p:tag name="INCLUDEPPT" val="True"/>
  <p:tag name="EXPANDSHOWBAR" val="False"/>
  <p:tag name="CHARTVALUEFORMAT" val="0%"/>
  <p:tag name="CUSTOMCELLBACKCOLOR1" val="-256"/>
  <p:tag name="RESETCHARTS" val="True"/>
  <p:tag name="ANSWERNOWTEXT" val="Answer Now"/>
  <p:tag name="MAXRESPONDERS" val="8"/>
  <p:tag name="POLLINGCYCLE" val="2"/>
  <p:tag name="COUNTDOWNSTYLE" val="2"/>
  <p:tag name="CUSTOMCELLBACKCOLOR4" val="-65536"/>
  <p:tag name="TPVERSION" val="2006"/>
  <p:tag name="GRIDROTATIONINTERVAL" val="2"/>
  <p:tag name="AUTOUPDATEALIASES" val="True"/>
  <p:tag name="USEENTERPRISEMANAGER" val="False"/>
  <p:tag name="CUSTOMCELLFORECOLOR" val="-4144960"/>
  <p:tag name="AUTOADJUSTPARTRANGE" val="True"/>
  <p:tag name="ALLOWUSERFEEDBACK" val="True"/>
  <p:tag name="DELIMITERS" val="3.1"/>
</p:tagLst>
</file>

<file path=ppt/theme/theme1.xml><?xml version="1.0" encoding="utf-8"?>
<a:theme xmlns:a="http://schemas.openxmlformats.org/drawingml/2006/main" name="blank">
  <a:themeElements>
    <a:clrScheme name="blank 1">
      <a:dk1>
        <a:srgbClr val="CCCCCC"/>
      </a:dk1>
      <a:lt1>
        <a:srgbClr val="FFFFFF"/>
      </a:lt1>
      <a:dk2>
        <a:srgbClr val="000000"/>
      </a:dk2>
      <a:lt2>
        <a:srgbClr val="FFFFFF"/>
      </a:lt2>
      <a:accent1>
        <a:srgbClr val="00B4FF"/>
      </a:accent1>
      <a:accent2>
        <a:srgbClr val="EE5500"/>
      </a:accent2>
      <a:accent3>
        <a:srgbClr val="AAAAAA"/>
      </a:accent3>
      <a:accent4>
        <a:srgbClr val="DADADA"/>
      </a:accent4>
      <a:accent5>
        <a:srgbClr val="AAD6FF"/>
      </a:accent5>
      <a:accent6>
        <a:srgbClr val="D84C00"/>
      </a:accent6>
      <a:hlink>
        <a:srgbClr val="77BB11"/>
      </a:hlink>
      <a:folHlink>
        <a:srgbClr val="FFAA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CCCCCC"/>
        </a:dk1>
        <a:lt1>
          <a:srgbClr val="FFFFFF"/>
        </a:lt1>
        <a:dk2>
          <a:srgbClr val="000000"/>
        </a:dk2>
        <a:lt2>
          <a:srgbClr val="FFFFFF"/>
        </a:lt2>
        <a:accent1>
          <a:srgbClr val="00B4FF"/>
        </a:accent1>
        <a:accent2>
          <a:srgbClr val="EE5500"/>
        </a:accent2>
        <a:accent3>
          <a:srgbClr val="AAAAAA"/>
        </a:accent3>
        <a:accent4>
          <a:srgbClr val="DADADA"/>
        </a:accent4>
        <a:accent5>
          <a:srgbClr val="AAD6FF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6537</TotalTime>
  <Words>669</Words>
  <Application>Microsoft Office PowerPoint</Application>
  <PresentationFormat>On-screen Show (4:3)</PresentationFormat>
  <Paragraphs>136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blank</vt:lpstr>
      <vt:lpstr>Actrix Document</vt:lpstr>
      <vt:lpstr>Bitmap Image</vt:lpstr>
      <vt:lpstr> </vt:lpstr>
      <vt:lpstr>Agenda</vt:lpstr>
      <vt:lpstr>Reference Keys Overview</vt:lpstr>
      <vt:lpstr>Standard References vs. Reference Keys </vt:lpstr>
      <vt:lpstr>Reference Keys</vt:lpstr>
      <vt:lpstr>Reference Keys for B-Rep Objects</vt:lpstr>
      <vt:lpstr>Reference Keys for B-Rep Objects</vt:lpstr>
      <vt:lpstr>Example Vb.Net</vt:lpstr>
      <vt:lpstr>Example C#</vt:lpstr>
      <vt:lpstr>Slide 10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Tinman MRD</dc:title>
  <dc:creator>Autodesk, Inc.</dc:creator>
  <cp:lastModifiedBy>liangx</cp:lastModifiedBy>
  <cp:revision>422</cp:revision>
  <dcterms:created xsi:type="dcterms:W3CDTF">2005-01-11T23:12:23Z</dcterms:created>
  <dcterms:modified xsi:type="dcterms:W3CDTF">2013-01-23T03:17:07Z</dcterms:modified>
</cp:coreProperties>
</file>