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36"/>
  </p:notesMasterIdLst>
  <p:sldIdLst>
    <p:sldId id="422" r:id="rId5"/>
    <p:sldId id="426" r:id="rId6"/>
    <p:sldId id="460" r:id="rId7"/>
    <p:sldId id="452" r:id="rId8"/>
    <p:sldId id="427" r:id="rId9"/>
    <p:sldId id="436" r:id="rId10"/>
    <p:sldId id="478" r:id="rId11"/>
    <p:sldId id="438" r:id="rId12"/>
    <p:sldId id="471" r:id="rId13"/>
    <p:sldId id="473" r:id="rId14"/>
    <p:sldId id="479" r:id="rId15"/>
    <p:sldId id="472" r:id="rId16"/>
    <p:sldId id="474" r:id="rId17"/>
    <p:sldId id="475" r:id="rId18"/>
    <p:sldId id="476" r:id="rId19"/>
    <p:sldId id="477" r:id="rId20"/>
    <p:sldId id="462" r:id="rId21"/>
    <p:sldId id="465" r:id="rId22"/>
    <p:sldId id="466" r:id="rId23"/>
    <p:sldId id="453" r:id="rId24"/>
    <p:sldId id="454" r:id="rId25"/>
    <p:sldId id="444" r:id="rId26"/>
    <p:sldId id="451" r:id="rId27"/>
    <p:sldId id="442" r:id="rId28"/>
    <p:sldId id="443" r:id="rId29"/>
    <p:sldId id="445" r:id="rId30"/>
    <p:sldId id="446" r:id="rId31"/>
    <p:sldId id="449" r:id="rId32"/>
    <p:sldId id="448" r:id="rId33"/>
    <p:sldId id="450" r:id="rId34"/>
    <p:sldId id="424" r:id="rId35"/>
  </p:sldIdLst>
  <p:sldSz cx="9144000" cy="6858000" type="screen4x3"/>
  <p:notesSz cx="6858000" cy="9144000"/>
  <p:custDataLst>
    <p:tags r:id="rId37"/>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38" autoAdjust="0"/>
    <p:restoredTop sz="83122" autoAdjust="0"/>
  </p:normalViewPr>
  <p:slideViewPr>
    <p:cSldViewPr snapToGrid="0">
      <p:cViewPr varScale="1">
        <p:scale>
          <a:sx n="84" d="100"/>
          <a:sy n="84" d="100"/>
        </p:scale>
        <p:origin x="-12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altLang="zh-CN" dirty="0" smtClean="0"/>
              <a:t>' Get a reference to the active document.</a:t>
            </a:r>
          </a:p>
          <a:p>
            <a:r>
              <a:rPr lang="en-US" altLang="zh-CN" dirty="0" smtClean="0"/>
              <a:t>' This can be an Assembly or Part document.</a:t>
            </a:r>
          </a:p>
          <a:p>
            <a:r>
              <a:rPr lang="en-US" altLang="zh-CN" dirty="0" smtClean="0"/>
              <a:t>Dim </a:t>
            </a:r>
            <a:r>
              <a:rPr lang="en-US" altLang="zh-CN" dirty="0" err="1" smtClean="0"/>
              <a:t>oDoc</a:t>
            </a:r>
            <a:r>
              <a:rPr lang="en-US" altLang="zh-CN" dirty="0" smtClean="0"/>
              <a:t> As Document</a:t>
            </a:r>
          </a:p>
          <a:p>
            <a:r>
              <a:rPr lang="en-US" altLang="zh-CN" dirty="0" smtClean="0"/>
              <a:t>Set </a:t>
            </a:r>
            <a:r>
              <a:rPr lang="en-US" altLang="zh-CN" dirty="0" err="1" smtClean="0"/>
              <a:t>oDoc</a:t>
            </a:r>
            <a:r>
              <a:rPr lang="en-US" altLang="zh-CN" dirty="0" smtClean="0"/>
              <a:t> = </a:t>
            </a:r>
            <a:r>
              <a:rPr lang="en-US" altLang="zh-CN" dirty="0" err="1" smtClean="0"/>
              <a:t>ThisApplication.ActiveDocument</a:t>
            </a:r>
            <a:endParaRPr lang="en-US" altLang="zh-CN" dirty="0" smtClean="0"/>
          </a:p>
          <a:p>
            <a:r>
              <a:rPr lang="en-US" altLang="zh-CN" dirty="0" smtClean="0"/>
              <a:t>    </a:t>
            </a:r>
          </a:p>
          <a:p>
            <a:r>
              <a:rPr lang="en-US" altLang="zh-CN" dirty="0" smtClean="0"/>
              <a:t>Dim </a:t>
            </a:r>
            <a:r>
              <a:rPr lang="en-US" altLang="zh-CN" dirty="0" err="1" smtClean="0"/>
              <a:t>oCmpDef</a:t>
            </a:r>
            <a:r>
              <a:rPr lang="en-US" altLang="zh-CN" dirty="0" smtClean="0"/>
              <a:t> As </a:t>
            </a:r>
            <a:r>
              <a:rPr lang="en-US" altLang="zh-CN" dirty="0" err="1" smtClean="0"/>
              <a:t>PartComponentDefinition</a:t>
            </a:r>
            <a:endParaRPr lang="en-US" altLang="zh-CN" dirty="0" smtClean="0"/>
          </a:p>
          <a:p>
            <a:r>
              <a:rPr lang="en-US" altLang="zh-CN" dirty="0" smtClean="0"/>
              <a:t>Set </a:t>
            </a:r>
            <a:r>
              <a:rPr lang="en-US" altLang="zh-CN" dirty="0" err="1" smtClean="0"/>
              <a:t>oCmpDef</a:t>
            </a:r>
            <a:r>
              <a:rPr lang="en-US" altLang="zh-CN" dirty="0" smtClean="0"/>
              <a:t> = </a:t>
            </a:r>
            <a:r>
              <a:rPr lang="en-US" altLang="zh-CN" dirty="0" err="1" smtClean="0"/>
              <a:t>oDoc.ComponentDefinition</a:t>
            </a:r>
            <a:endParaRPr lang="en-US" altLang="zh-CN" dirty="0" smtClean="0"/>
          </a:p>
          <a:p>
            <a:endParaRPr lang="en-US" altLang="zh-CN" dirty="0" smtClean="0"/>
          </a:p>
          <a:p>
            <a:r>
              <a:rPr lang="en-US" altLang="zh-CN" dirty="0" smtClean="0"/>
              <a:t>Dim </a:t>
            </a:r>
            <a:r>
              <a:rPr lang="en-US" altLang="zh-CN" dirty="0" err="1" smtClean="0"/>
              <a:t>oSketch</a:t>
            </a:r>
            <a:r>
              <a:rPr lang="en-US" altLang="zh-CN" dirty="0" smtClean="0"/>
              <a:t> As </a:t>
            </a:r>
            <a:r>
              <a:rPr lang="en-US" altLang="zh-CN" dirty="0" err="1" smtClean="0"/>
              <a:t>PlanarSketch</a:t>
            </a:r>
            <a:endParaRPr lang="en-US" altLang="zh-CN" dirty="0" smtClean="0"/>
          </a:p>
          <a:p>
            <a:r>
              <a:rPr lang="en-US" altLang="zh-CN" dirty="0" smtClean="0"/>
              <a:t>Set </a:t>
            </a:r>
            <a:r>
              <a:rPr lang="en-US" altLang="zh-CN" dirty="0" err="1" smtClean="0"/>
              <a:t>oSketch</a:t>
            </a:r>
            <a:r>
              <a:rPr lang="en-US" altLang="zh-CN" dirty="0" smtClean="0"/>
              <a:t> = </a:t>
            </a:r>
            <a:r>
              <a:rPr lang="en-US" altLang="zh-CN" dirty="0" err="1" smtClean="0"/>
              <a:t>oCmpDef.Sketches</a:t>
            </a:r>
            <a:r>
              <a:rPr lang="en-US" altLang="zh-CN" dirty="0" smtClean="0"/>
              <a:t>(1)</a:t>
            </a:r>
          </a:p>
          <a:p>
            <a:endParaRPr lang="en-US" altLang="zh-CN" dirty="0" smtClean="0"/>
          </a:p>
          <a:p>
            <a:r>
              <a:rPr lang="en-US" altLang="zh-CN" dirty="0" smtClean="0"/>
              <a:t>Dim </a:t>
            </a:r>
            <a:r>
              <a:rPr lang="en-US" altLang="zh-CN" dirty="0" err="1" smtClean="0"/>
              <a:t>oTG</a:t>
            </a:r>
            <a:r>
              <a:rPr lang="en-US" altLang="zh-CN" dirty="0" smtClean="0"/>
              <a:t> As </a:t>
            </a:r>
            <a:r>
              <a:rPr lang="en-US" altLang="zh-CN" dirty="0" err="1" smtClean="0"/>
              <a:t>TransientGeometry</a:t>
            </a:r>
            <a:endParaRPr lang="en-US" altLang="zh-CN" dirty="0" smtClean="0"/>
          </a:p>
          <a:p>
            <a:r>
              <a:rPr lang="en-US" altLang="zh-CN" dirty="0" smtClean="0"/>
              <a:t>Set </a:t>
            </a:r>
            <a:r>
              <a:rPr lang="en-US" altLang="zh-CN" dirty="0" err="1" smtClean="0"/>
              <a:t>oTG</a:t>
            </a:r>
            <a:r>
              <a:rPr lang="en-US" altLang="zh-CN" dirty="0" smtClean="0"/>
              <a:t> = </a:t>
            </a:r>
            <a:r>
              <a:rPr lang="en-US" altLang="zh-CN" dirty="0" err="1" smtClean="0"/>
              <a:t>ThisApplication.TransientGeometry</a:t>
            </a:r>
            <a:endParaRPr lang="en-US" altLang="zh-CN" dirty="0" smtClean="0"/>
          </a:p>
          <a:p>
            <a:endParaRPr lang="en-US" altLang="zh-CN" dirty="0" smtClean="0"/>
          </a:p>
          <a:p>
            <a:r>
              <a:rPr lang="en-US" altLang="zh-CN" dirty="0" smtClean="0"/>
              <a:t>' Get the transaction manager from the application</a:t>
            </a:r>
          </a:p>
          <a:p>
            <a:r>
              <a:rPr lang="en-US" altLang="zh-CN" dirty="0" smtClean="0"/>
              <a:t>Dim </a:t>
            </a:r>
            <a:r>
              <a:rPr lang="en-US" altLang="zh-CN" dirty="0" err="1" smtClean="0"/>
              <a:t>oTxnMgr</a:t>
            </a:r>
            <a:r>
              <a:rPr lang="en-US" altLang="zh-CN" dirty="0" smtClean="0"/>
              <a:t> as </a:t>
            </a:r>
            <a:r>
              <a:rPr lang="en-US" altLang="zh-CN" dirty="0" err="1" smtClean="0"/>
              <a:t>TransactionManager</a:t>
            </a:r>
            <a:endParaRPr lang="en-US" altLang="zh-CN" dirty="0" smtClean="0"/>
          </a:p>
          <a:p>
            <a:r>
              <a:rPr lang="en-US" altLang="zh-CN" dirty="0" smtClean="0"/>
              <a:t>Set </a:t>
            </a:r>
            <a:r>
              <a:rPr lang="en-US" altLang="zh-CN" dirty="0" err="1" smtClean="0"/>
              <a:t>oTxnMgr</a:t>
            </a:r>
            <a:r>
              <a:rPr lang="en-US" altLang="zh-CN" dirty="0" smtClean="0"/>
              <a:t> = </a:t>
            </a:r>
            <a:r>
              <a:rPr lang="en-US" altLang="zh-CN" dirty="0" err="1" smtClean="0"/>
              <a:t>ThisApplication.TransactionManager</a:t>
            </a:r>
            <a:endParaRPr lang="en-US" altLang="zh-CN" dirty="0" smtClean="0"/>
          </a:p>
          <a:p>
            <a:endParaRPr lang="en-US" altLang="zh-CN" dirty="0" smtClean="0"/>
          </a:p>
          <a:p>
            <a:r>
              <a:rPr lang="en-US" altLang="zh-CN" dirty="0" smtClean="0"/>
              <a:t>' Nesting regular transactions</a:t>
            </a:r>
          </a:p>
          <a:p>
            <a:r>
              <a:rPr lang="en-US" altLang="zh-CN" dirty="0" smtClean="0"/>
              <a:t>' Start a regular transaction</a:t>
            </a:r>
          </a:p>
          <a:p>
            <a:r>
              <a:rPr lang="en-US" altLang="zh-CN" dirty="0" smtClean="0"/>
              <a:t>Dim oTxn1 As Transaction</a:t>
            </a:r>
          </a:p>
          <a:p>
            <a:r>
              <a:rPr lang="en-US" altLang="zh-CN" dirty="0" smtClean="0"/>
              <a:t>Set oTxn1 = </a:t>
            </a:r>
            <a:r>
              <a:rPr lang="en-US" altLang="zh-CN" dirty="0" err="1" smtClean="0"/>
              <a:t>oTxnMgr.StartTransaction</a:t>
            </a:r>
            <a:r>
              <a:rPr lang="en-US" altLang="zh-CN" dirty="0" smtClean="0"/>
              <a:t>(</a:t>
            </a:r>
            <a:r>
              <a:rPr lang="en-US" altLang="zh-CN" dirty="0" err="1" smtClean="0"/>
              <a:t>oDoc</a:t>
            </a:r>
            <a:r>
              <a:rPr lang="en-US" altLang="zh-CN" dirty="0" smtClean="0"/>
              <a:t>, "My </a:t>
            </a:r>
            <a:r>
              <a:rPr lang="en-US" altLang="zh-CN" dirty="0" err="1" smtClean="0"/>
              <a:t>Txn</a:t>
            </a:r>
            <a:r>
              <a:rPr lang="en-US" altLang="zh-CN" dirty="0" smtClean="0"/>
              <a:t>")</a:t>
            </a:r>
          </a:p>
          <a:p>
            <a:endParaRPr lang="en-US" altLang="zh-CN" dirty="0" smtClean="0"/>
          </a:p>
          <a:p>
            <a:r>
              <a:rPr lang="en-US" altLang="zh-CN" dirty="0" smtClean="0"/>
              <a:t>    ' Draw a sketch line</a:t>
            </a:r>
          </a:p>
          <a:p>
            <a:r>
              <a:rPr lang="en-US" altLang="zh-CN" dirty="0" smtClean="0"/>
              <a:t>    Dim </a:t>
            </a:r>
            <a:r>
              <a:rPr lang="en-US" altLang="zh-CN" dirty="0" err="1" smtClean="0"/>
              <a:t>oLine</a:t>
            </a:r>
            <a:r>
              <a:rPr lang="en-US" altLang="zh-CN" dirty="0" smtClean="0"/>
              <a:t> As </a:t>
            </a:r>
            <a:r>
              <a:rPr lang="en-US" altLang="zh-CN" dirty="0" err="1" smtClean="0"/>
              <a:t>SketchLine</a:t>
            </a:r>
            <a:endParaRPr lang="en-US" altLang="zh-CN" dirty="0" smtClean="0"/>
          </a:p>
          <a:p>
            <a:r>
              <a:rPr lang="en-US" altLang="zh-CN" dirty="0" smtClean="0"/>
              <a:t>    Set </a:t>
            </a:r>
            <a:r>
              <a:rPr lang="en-US" altLang="zh-CN" dirty="0" err="1" smtClean="0"/>
              <a:t>oLine</a:t>
            </a:r>
            <a:r>
              <a:rPr lang="en-US" altLang="zh-CN" dirty="0" smtClean="0"/>
              <a:t> = </a:t>
            </a:r>
            <a:r>
              <a:rPr lang="en-US" altLang="zh-CN" dirty="0" err="1" smtClean="0"/>
              <a:t>oSketch.SketchLines.AddByTwoPoints</a:t>
            </a:r>
            <a:r>
              <a:rPr lang="en-US" altLang="zh-CN" dirty="0" smtClean="0"/>
              <a:t>(oTG.CreatePoint2d(0, 0), oTG.CreatePoint2d(1, 0))</a:t>
            </a:r>
          </a:p>
          <a:p>
            <a:endParaRPr lang="en-US" altLang="zh-CN" dirty="0" smtClean="0"/>
          </a:p>
          <a:p>
            <a:r>
              <a:rPr lang="en-US" altLang="zh-CN" dirty="0" smtClean="0"/>
              <a:t>    ' Start a nested transaction</a:t>
            </a:r>
          </a:p>
          <a:p>
            <a:r>
              <a:rPr lang="en-US" altLang="zh-CN" dirty="0" smtClean="0"/>
              <a:t>    Dim oTxn2 As Transaction</a:t>
            </a:r>
          </a:p>
          <a:p>
            <a:r>
              <a:rPr lang="en-US" altLang="zh-CN" dirty="0" smtClean="0"/>
              <a:t>    Set oTxn2 = </a:t>
            </a:r>
            <a:r>
              <a:rPr lang="en-US" altLang="zh-CN" dirty="0" err="1" smtClean="0"/>
              <a:t>oTxnMgr.StartTransaction</a:t>
            </a:r>
            <a:r>
              <a:rPr lang="en-US" altLang="zh-CN" dirty="0" smtClean="0"/>
              <a:t>(</a:t>
            </a:r>
            <a:r>
              <a:rPr lang="en-US" altLang="zh-CN" dirty="0" err="1" smtClean="0"/>
              <a:t>oDoc</a:t>
            </a:r>
            <a:r>
              <a:rPr lang="en-US" altLang="zh-CN" dirty="0" smtClean="0"/>
              <a:t>, "My child </a:t>
            </a:r>
            <a:r>
              <a:rPr lang="en-US" altLang="zh-CN" dirty="0" err="1" smtClean="0"/>
              <a:t>Txn</a:t>
            </a:r>
            <a:r>
              <a:rPr lang="en-US" altLang="zh-CN" dirty="0" smtClean="0"/>
              <a:t>")</a:t>
            </a:r>
          </a:p>
          <a:p>
            <a:endParaRPr lang="en-US" altLang="zh-CN" dirty="0" smtClean="0"/>
          </a:p>
          <a:p>
            <a:r>
              <a:rPr lang="en-US" altLang="zh-CN" dirty="0" smtClean="0"/>
              <a:t>    ' Draw a circle</a:t>
            </a:r>
          </a:p>
          <a:p>
            <a:r>
              <a:rPr lang="en-US" altLang="zh-CN" dirty="0" smtClean="0"/>
              <a:t>    Dim </a:t>
            </a:r>
            <a:r>
              <a:rPr lang="en-US" altLang="zh-CN" dirty="0" err="1" smtClean="0"/>
              <a:t>oCircle</a:t>
            </a:r>
            <a:r>
              <a:rPr lang="en-US" altLang="zh-CN" dirty="0" smtClean="0"/>
              <a:t> As </a:t>
            </a:r>
            <a:r>
              <a:rPr lang="en-US" altLang="zh-CN" dirty="0" err="1" smtClean="0"/>
              <a:t>SketchCircle</a:t>
            </a:r>
            <a:endParaRPr lang="en-US" altLang="zh-CN" dirty="0" smtClean="0"/>
          </a:p>
          <a:p>
            <a:r>
              <a:rPr lang="en-US" altLang="zh-CN" dirty="0" smtClean="0"/>
              <a:t>    Set </a:t>
            </a:r>
            <a:r>
              <a:rPr lang="en-US" altLang="zh-CN" dirty="0" err="1" smtClean="0"/>
              <a:t>oCircle</a:t>
            </a:r>
            <a:r>
              <a:rPr lang="en-US" altLang="zh-CN" dirty="0" smtClean="0"/>
              <a:t> = </a:t>
            </a:r>
            <a:r>
              <a:rPr lang="en-US" altLang="zh-CN" dirty="0" err="1" smtClean="0"/>
              <a:t>oSketch.SketchCircles.AddByCenterRadius</a:t>
            </a:r>
            <a:r>
              <a:rPr lang="en-US" altLang="zh-CN" dirty="0" smtClean="0"/>
              <a:t>(</a:t>
            </a:r>
            <a:r>
              <a:rPr lang="en-US" altLang="zh-CN" dirty="0" err="1" smtClean="0"/>
              <a:t>oLine.EndSketchPoint</a:t>
            </a:r>
            <a:r>
              <a:rPr lang="en-US" altLang="zh-CN" dirty="0" smtClean="0"/>
              <a:t>, 3)</a:t>
            </a:r>
          </a:p>
          <a:p>
            <a:endParaRPr lang="en-US" altLang="zh-CN" dirty="0" smtClean="0"/>
          </a:p>
          <a:p>
            <a:r>
              <a:rPr lang="en-US" altLang="zh-CN" dirty="0" smtClean="0"/>
              <a:t>    oTxn2.End</a:t>
            </a:r>
          </a:p>
          <a:p>
            <a:endParaRPr lang="en-US" altLang="zh-CN" dirty="0" smtClean="0"/>
          </a:p>
          <a:p>
            <a:r>
              <a:rPr lang="en-US" altLang="zh-CN" dirty="0" smtClean="0"/>
              <a:t>oTxn1.End</a:t>
            </a:r>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13</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17</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a:t>
            </a:r>
            <a:r>
              <a:rPr lang="en-US" sz="1200" kern="1200" dirty="0" err="1" smtClean="0">
                <a:solidFill>
                  <a:schemeClr val="tx1"/>
                </a:solidFill>
                <a:latin typeface="Arial" charset="0"/>
                <a:ea typeface="+mn-ea"/>
                <a:cs typeface="+mn-cs"/>
              </a:rPr>
              <a:t>ChangeManager</a:t>
            </a:r>
            <a:r>
              <a:rPr lang="en-US" sz="1200" kern="1200" dirty="0" smtClean="0">
                <a:solidFill>
                  <a:schemeClr val="tx1"/>
                </a:solidFill>
                <a:latin typeface="Arial" charset="0"/>
                <a:ea typeface="+mn-ea"/>
                <a:cs typeface="+mn-cs"/>
              </a:rPr>
              <a:t> object will manage all the available </a:t>
            </a:r>
            <a:r>
              <a:rPr lang="en-US" sz="1200" kern="1200" dirty="0" err="1" smtClean="0">
                <a:solidFill>
                  <a:schemeClr val="tx1"/>
                </a:solidFill>
                <a:latin typeface="Arial" charset="0"/>
                <a:ea typeface="+mn-ea"/>
                <a:cs typeface="+mn-cs"/>
              </a:rPr>
              <a:t>ChangeDefintion</a:t>
            </a:r>
            <a:r>
              <a:rPr lang="en-US" sz="1200" kern="1200" dirty="0" smtClean="0">
                <a:solidFill>
                  <a:schemeClr val="tx1"/>
                </a:solidFill>
                <a:latin typeface="Arial" charset="0"/>
                <a:ea typeface="+mn-ea"/>
                <a:cs typeface="+mn-cs"/>
              </a:rPr>
              <a:t> objects (where the user can create any number of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objects). Using the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 it is possible to create a </a:t>
            </a:r>
            <a:r>
              <a:rPr lang="en-US" sz="1200" kern="1200" dirty="0" err="1" smtClean="0">
                <a:solidFill>
                  <a:schemeClr val="tx1"/>
                </a:solidFill>
                <a:latin typeface="Arial" charset="0"/>
                <a:ea typeface="+mn-ea"/>
                <a:cs typeface="+mn-cs"/>
              </a:rPr>
              <a:t>ChangeProcessor</a:t>
            </a:r>
            <a:r>
              <a:rPr lang="en-US" sz="1200" kern="1200" dirty="0" smtClean="0">
                <a:solidFill>
                  <a:schemeClr val="tx1"/>
                </a:solidFill>
                <a:latin typeface="Arial" charset="0"/>
                <a:ea typeface="+mn-ea"/>
                <a:cs typeface="+mn-cs"/>
              </a:rPr>
              <a:t> using the method </a:t>
            </a:r>
            <a:r>
              <a:rPr lang="en-US" sz="1200" kern="1200" dirty="0" err="1" smtClean="0">
                <a:solidFill>
                  <a:schemeClr val="tx1"/>
                </a:solidFill>
                <a:latin typeface="Arial" charset="0"/>
                <a:ea typeface="+mn-ea"/>
                <a:cs typeface="+mn-cs"/>
              </a:rPr>
              <a:t>CreateChangeProcessor</a:t>
            </a:r>
            <a:r>
              <a:rPr lang="en-US" sz="1200" kern="1200" dirty="0" smtClean="0">
                <a:solidFill>
                  <a:schemeClr val="tx1"/>
                </a:solidFill>
                <a:latin typeface="Arial" charset="0"/>
                <a:ea typeface="+mn-ea"/>
                <a:cs typeface="+mn-cs"/>
              </a:rPr>
              <a:t>. The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 needs to be instantiated when the </a:t>
            </a:r>
            <a:r>
              <a:rPr lang="en-US" sz="1200" kern="1200" dirty="0" err="1" smtClean="0">
                <a:solidFill>
                  <a:schemeClr val="tx1"/>
                </a:solidFill>
                <a:latin typeface="Arial" charset="0"/>
                <a:ea typeface="+mn-ea"/>
                <a:cs typeface="+mn-cs"/>
              </a:rPr>
              <a:t>AddIn</a:t>
            </a:r>
            <a:r>
              <a:rPr lang="en-US" sz="1200" kern="1200" dirty="0" smtClean="0">
                <a:solidFill>
                  <a:schemeClr val="tx1"/>
                </a:solidFill>
                <a:latin typeface="Arial" charset="0"/>
                <a:ea typeface="+mn-ea"/>
                <a:cs typeface="+mn-cs"/>
              </a:rPr>
              <a:t> is loaded, because it needs to replay when the </a:t>
            </a:r>
            <a:r>
              <a:rPr lang="en-US" sz="1200" kern="1200" dirty="0" err="1" smtClean="0">
                <a:solidFill>
                  <a:schemeClr val="tx1"/>
                </a:solidFill>
                <a:latin typeface="Arial" charset="0"/>
                <a:ea typeface="+mn-ea"/>
                <a:cs typeface="+mn-cs"/>
              </a:rPr>
              <a:t>ChangeDefinition's</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OnReplay</a:t>
            </a:r>
            <a:r>
              <a:rPr lang="en-US" sz="1200" kern="1200" dirty="0" smtClean="0">
                <a:solidFill>
                  <a:schemeClr val="tx1"/>
                </a:solidFill>
                <a:latin typeface="Arial" charset="0"/>
                <a:ea typeface="+mn-ea"/>
                <a:cs typeface="+mn-cs"/>
              </a:rPr>
              <a:t> event is called. The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behaves as a factory for </a:t>
            </a:r>
            <a:r>
              <a:rPr lang="en-US" sz="1200" kern="1200" dirty="0" err="1" smtClean="0">
                <a:solidFill>
                  <a:schemeClr val="tx1"/>
                </a:solidFill>
                <a:latin typeface="Arial" charset="0"/>
                <a:ea typeface="+mn-ea"/>
                <a:cs typeface="+mn-cs"/>
              </a:rPr>
              <a:t>ChangeProcessor</a:t>
            </a:r>
            <a:r>
              <a:rPr lang="en-US" sz="1200" kern="1200" dirty="0" smtClean="0">
                <a:solidFill>
                  <a:schemeClr val="tx1"/>
                </a:solidFill>
                <a:latin typeface="Arial" charset="0"/>
                <a:ea typeface="+mn-ea"/>
                <a:cs typeface="+mn-cs"/>
              </a:rPr>
              <a:t> objects.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These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objects are grouped into a collection of </a:t>
            </a:r>
            <a:r>
              <a:rPr lang="en-US" sz="1200" kern="1200" dirty="0" err="1" smtClean="0">
                <a:solidFill>
                  <a:schemeClr val="tx1"/>
                </a:solidFill>
                <a:latin typeface="Arial" charset="0"/>
                <a:ea typeface="+mn-ea"/>
                <a:cs typeface="+mn-cs"/>
              </a:rPr>
              <a:t>ChangeDefinitons</a:t>
            </a:r>
            <a:r>
              <a:rPr lang="en-US" sz="1200" kern="1200" dirty="0" smtClean="0">
                <a:solidFill>
                  <a:schemeClr val="tx1"/>
                </a:solidFill>
                <a:latin typeface="Arial" charset="0"/>
                <a:ea typeface="+mn-ea"/>
                <a:cs typeface="+mn-cs"/>
              </a:rPr>
              <a:t>, which will be managed by the </a:t>
            </a:r>
            <a:r>
              <a:rPr lang="en-US" sz="1200" kern="1200" dirty="0" err="1" smtClean="0">
                <a:solidFill>
                  <a:schemeClr val="tx1"/>
                </a:solidFill>
                <a:latin typeface="Arial" charset="0"/>
                <a:ea typeface="+mn-ea"/>
                <a:cs typeface="+mn-cs"/>
              </a:rPr>
              <a:t>ChangeManager</a:t>
            </a:r>
            <a:r>
              <a:rPr lang="en-US" sz="1200" kern="1200" dirty="0" smtClean="0">
                <a:solidFill>
                  <a:schemeClr val="tx1"/>
                </a:solidFill>
                <a:latin typeface="Arial" charset="0"/>
                <a:ea typeface="+mn-ea"/>
                <a:cs typeface="+mn-cs"/>
              </a:rPr>
              <a:t> Object. Any number of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objects can be created from the </a:t>
            </a:r>
            <a:r>
              <a:rPr lang="en-US" sz="1200" kern="1200" dirty="0" err="1" smtClean="0">
                <a:solidFill>
                  <a:schemeClr val="tx1"/>
                </a:solidFill>
                <a:latin typeface="Arial" charset="0"/>
                <a:ea typeface="+mn-ea"/>
                <a:cs typeface="+mn-cs"/>
              </a:rPr>
              <a:t>ChangeDefinitions</a:t>
            </a:r>
            <a:r>
              <a:rPr lang="en-US" sz="1200" kern="1200" dirty="0" smtClean="0">
                <a:solidFill>
                  <a:schemeClr val="tx1"/>
                </a:solidFill>
                <a:latin typeface="Arial" charset="0"/>
                <a:ea typeface="+mn-ea"/>
                <a:cs typeface="+mn-cs"/>
              </a:rPr>
              <a:t> object collection. In a similar way you can also create many </a:t>
            </a:r>
            <a:r>
              <a:rPr lang="en-US" sz="1200" kern="1200" dirty="0" err="1" smtClean="0">
                <a:solidFill>
                  <a:schemeClr val="tx1"/>
                </a:solidFill>
                <a:latin typeface="Arial" charset="0"/>
                <a:ea typeface="+mn-ea"/>
                <a:cs typeface="+mn-cs"/>
              </a:rPr>
              <a:t>ChangeDefinitions</a:t>
            </a:r>
            <a:r>
              <a:rPr lang="en-US" sz="1200" kern="1200" dirty="0" smtClean="0">
                <a:solidFill>
                  <a:schemeClr val="tx1"/>
                </a:solidFill>
                <a:latin typeface="Arial" charset="0"/>
                <a:ea typeface="+mn-ea"/>
                <a:cs typeface="+mn-cs"/>
              </a:rPr>
              <a:t> collection objects from the </a:t>
            </a:r>
            <a:r>
              <a:rPr lang="en-US" sz="1200" kern="1200" dirty="0" err="1" smtClean="0">
                <a:solidFill>
                  <a:schemeClr val="tx1"/>
                </a:solidFill>
                <a:latin typeface="Arial" charset="0"/>
                <a:ea typeface="+mn-ea"/>
                <a:cs typeface="+mn-cs"/>
              </a:rPr>
              <a:t>ChangeManager</a:t>
            </a:r>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The </a:t>
            </a:r>
            <a:r>
              <a:rPr lang="en-US" sz="1200" kern="1200" dirty="0" err="1" smtClean="0">
                <a:solidFill>
                  <a:schemeClr val="tx1"/>
                </a:solidFill>
                <a:latin typeface="Arial" charset="0"/>
                <a:ea typeface="+mn-ea"/>
                <a:cs typeface="+mn-cs"/>
              </a:rPr>
              <a:t>ChangeProcessor</a:t>
            </a:r>
            <a:r>
              <a:rPr lang="en-US" sz="1200" kern="1200" dirty="0" smtClean="0">
                <a:solidFill>
                  <a:schemeClr val="tx1"/>
                </a:solidFill>
                <a:latin typeface="Arial" charset="0"/>
                <a:ea typeface="+mn-ea"/>
                <a:cs typeface="+mn-cs"/>
              </a:rPr>
              <a:t> object is the important object in this technique and in the Inventor transaction and </a:t>
            </a:r>
            <a:r>
              <a:rPr lang="en-US" sz="1200" kern="1200" dirty="0" err="1" smtClean="0">
                <a:solidFill>
                  <a:schemeClr val="tx1"/>
                </a:solidFill>
                <a:latin typeface="Arial" charset="0"/>
                <a:ea typeface="+mn-ea"/>
                <a:cs typeface="+mn-cs"/>
              </a:rPr>
              <a:t>transcripting</a:t>
            </a:r>
            <a:r>
              <a:rPr lang="en-US" sz="1200" kern="1200" dirty="0" smtClean="0">
                <a:solidFill>
                  <a:schemeClr val="tx1"/>
                </a:solidFill>
                <a:latin typeface="Arial" charset="0"/>
                <a:ea typeface="+mn-ea"/>
                <a:cs typeface="+mn-cs"/>
              </a:rPr>
              <a:t> mechanism. As I mentioned earlier, the </a:t>
            </a:r>
            <a:r>
              <a:rPr lang="en-US" sz="1200" kern="1200" dirty="0" err="1" smtClean="0">
                <a:solidFill>
                  <a:schemeClr val="tx1"/>
                </a:solidFill>
                <a:latin typeface="Arial" charset="0"/>
                <a:ea typeface="+mn-ea"/>
                <a:cs typeface="+mn-cs"/>
              </a:rPr>
              <a:t>ChangeProcessor</a:t>
            </a:r>
            <a:r>
              <a:rPr lang="en-US" sz="1200" kern="1200" dirty="0" smtClean="0">
                <a:solidFill>
                  <a:schemeClr val="tx1"/>
                </a:solidFill>
                <a:latin typeface="Arial" charset="0"/>
                <a:ea typeface="+mn-ea"/>
                <a:cs typeface="+mn-cs"/>
              </a:rPr>
              <a:t> relies on event callbacks, an instance of a </a:t>
            </a:r>
            <a:r>
              <a:rPr lang="en-US" sz="1200" kern="1200" dirty="0" err="1" smtClean="0">
                <a:solidFill>
                  <a:schemeClr val="tx1"/>
                </a:solidFill>
                <a:latin typeface="Arial" charset="0"/>
                <a:ea typeface="+mn-ea"/>
                <a:cs typeface="+mn-cs"/>
              </a:rPr>
              <a:t>ChangeProcessor</a:t>
            </a:r>
            <a:r>
              <a:rPr lang="en-US" sz="1200" kern="1200" dirty="0" smtClean="0">
                <a:solidFill>
                  <a:schemeClr val="tx1"/>
                </a:solidFill>
                <a:latin typeface="Arial" charset="0"/>
                <a:ea typeface="+mn-ea"/>
                <a:cs typeface="+mn-cs"/>
              </a:rPr>
              <a:t> can be created using the </a:t>
            </a:r>
            <a:r>
              <a:rPr lang="en-US" sz="1200" i="1" kern="1200" dirty="0" err="1" smtClean="0">
                <a:solidFill>
                  <a:schemeClr val="tx1"/>
                </a:solidFill>
                <a:latin typeface="Arial" charset="0"/>
                <a:ea typeface="+mn-ea"/>
                <a:cs typeface="+mn-cs"/>
              </a:rPr>
              <a:t>CreateChangeProcessor</a:t>
            </a:r>
            <a:r>
              <a:rPr lang="en-US" sz="1200" i="1" kern="1200" dirty="0" smtClean="0">
                <a:solidFill>
                  <a:schemeClr val="tx1"/>
                </a:solidFill>
                <a:latin typeface="Arial" charset="0"/>
                <a:ea typeface="+mn-ea"/>
                <a:cs typeface="+mn-cs"/>
              </a:rPr>
              <a:t>()</a:t>
            </a:r>
            <a:r>
              <a:rPr lang="en-US" sz="1200" kern="1200" dirty="0" smtClean="0">
                <a:solidFill>
                  <a:schemeClr val="tx1"/>
                </a:solidFill>
                <a:latin typeface="Arial" charset="0"/>
                <a:ea typeface="+mn-ea"/>
                <a:cs typeface="+mn-cs"/>
              </a:rPr>
              <a:t> method from the </a:t>
            </a:r>
            <a:r>
              <a:rPr lang="en-US" sz="1200" kern="1200" dirty="0" err="1" smtClean="0">
                <a:solidFill>
                  <a:schemeClr val="tx1"/>
                </a:solidFill>
                <a:latin typeface="Arial" charset="0"/>
                <a:ea typeface="+mn-ea"/>
                <a:cs typeface="+mn-cs"/>
              </a:rPr>
              <a:t>ChangeDefinition</a:t>
            </a:r>
            <a:r>
              <a:rPr lang="en-US" sz="1200" kern="1200" dirty="0" smtClean="0">
                <a:solidFill>
                  <a:schemeClr val="tx1"/>
                </a:solidFill>
                <a:latin typeface="Arial" charset="0"/>
                <a:ea typeface="+mn-ea"/>
                <a:cs typeface="+mn-cs"/>
              </a:rPr>
              <a:t> object. </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31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3</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There are two things to be aware of that result from Inventor's transactions having an application scope. The first is that transactions cannot be undone or redone with respect to a particular document. For example, suppose you have Part1 open and you draw two lines, then open Part2 and draw a circle. You now activate Part1 and perform an undo operation, expecting the last line you drew in Part1 to be undone. Instead the circle in Part2 will be undone since it was the last transaction in the transaction list.</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ltLang="zh-CN" dirty="0" smtClean="0"/>
              <a:t>The most basic use of the transaction API is to wrap a set of </a:t>
            </a:r>
            <a:r>
              <a:rPr lang="en-US" altLang="zh-CN" dirty="0" err="1" smtClean="0"/>
              <a:t>transactable</a:t>
            </a:r>
            <a:r>
              <a:rPr lang="en-US" altLang="zh-CN" dirty="0" smtClean="0"/>
              <a:t> operations in a transaction. An example would be a client who wishes to publish a command that creates a sketch rectangle by connecting four sketch lines. Such a command would take two input points from the user and create four sketch lines. From Inventor's perspective this command should behave like the creation of a rectangle and not the creation of four lines; i.e. an Undo operation after the command has been executed should undo the creation of the entire rectangle rather than one of its lines. The sample program below demonstrates the use of transaction API to create such a command</a:t>
            </a:r>
          </a:p>
          <a:p>
            <a:endParaRPr lang="en-US" altLang="zh-CN" dirty="0" smtClean="0"/>
          </a:p>
          <a:p>
            <a:r>
              <a:rPr lang="en-US" altLang="zh-CN" dirty="0" smtClean="0"/>
              <a:t> </a:t>
            </a:r>
            <a:endParaRPr lang="zh-CN" altLang="zh-CN" sz="1200" kern="1200" dirty="0" smtClean="0">
              <a:solidFill>
                <a:schemeClr val="tx1"/>
              </a:solidFill>
              <a:latin typeface="Arial" charset="0"/>
              <a:ea typeface="+mn-ea"/>
              <a:cs typeface="+mn-cs"/>
            </a:endParaRPr>
          </a:p>
          <a:p>
            <a:r>
              <a:rPr lang="en-US" altLang="zh-CN" dirty="0" smtClean="0"/>
              <a:t>' Get a reference to the active document.</a:t>
            </a:r>
          </a:p>
          <a:p>
            <a:r>
              <a:rPr lang="en-US" altLang="zh-CN" dirty="0" smtClean="0"/>
              <a:t>' This can be an Assembly or Part document.</a:t>
            </a:r>
          </a:p>
          <a:p>
            <a:r>
              <a:rPr lang="en-US" altLang="zh-CN" dirty="0" smtClean="0"/>
              <a:t>Dim </a:t>
            </a:r>
            <a:r>
              <a:rPr lang="en-US" altLang="zh-CN" dirty="0" err="1" smtClean="0"/>
              <a:t>oDoc</a:t>
            </a:r>
            <a:r>
              <a:rPr lang="en-US" altLang="zh-CN" dirty="0" smtClean="0"/>
              <a:t> As Document</a:t>
            </a:r>
          </a:p>
          <a:p>
            <a:r>
              <a:rPr lang="en-US" altLang="zh-CN" dirty="0" smtClean="0"/>
              <a:t>Set </a:t>
            </a:r>
            <a:r>
              <a:rPr lang="en-US" altLang="zh-CN" dirty="0" err="1" smtClean="0"/>
              <a:t>oDoc</a:t>
            </a:r>
            <a:r>
              <a:rPr lang="en-US" altLang="zh-CN" dirty="0" smtClean="0"/>
              <a:t> = </a:t>
            </a:r>
            <a:r>
              <a:rPr lang="en-US" altLang="zh-CN" dirty="0" err="1" smtClean="0"/>
              <a:t>ThisApplication.ActiveDocument</a:t>
            </a:r>
            <a:endParaRPr lang="en-US" altLang="zh-CN" dirty="0" smtClean="0"/>
          </a:p>
          <a:p>
            <a:r>
              <a:rPr lang="en-US" altLang="zh-CN" dirty="0" smtClean="0"/>
              <a:t>    </a:t>
            </a:r>
          </a:p>
          <a:p>
            <a:r>
              <a:rPr lang="en-US" altLang="zh-CN" dirty="0" smtClean="0"/>
              <a:t>Dim </a:t>
            </a:r>
            <a:r>
              <a:rPr lang="en-US" altLang="zh-CN" dirty="0" err="1" smtClean="0"/>
              <a:t>oCmpDef</a:t>
            </a:r>
            <a:r>
              <a:rPr lang="en-US" altLang="zh-CN" dirty="0" smtClean="0"/>
              <a:t> As </a:t>
            </a:r>
            <a:r>
              <a:rPr lang="en-US" altLang="zh-CN" dirty="0" err="1" smtClean="0"/>
              <a:t>PartComponentDefinition</a:t>
            </a:r>
            <a:endParaRPr lang="en-US" altLang="zh-CN" dirty="0" smtClean="0"/>
          </a:p>
          <a:p>
            <a:r>
              <a:rPr lang="en-US" altLang="zh-CN" dirty="0" smtClean="0"/>
              <a:t>Set </a:t>
            </a:r>
            <a:r>
              <a:rPr lang="en-US" altLang="zh-CN" dirty="0" err="1" smtClean="0"/>
              <a:t>oCmpDef</a:t>
            </a:r>
            <a:r>
              <a:rPr lang="en-US" altLang="zh-CN" dirty="0" smtClean="0"/>
              <a:t> = </a:t>
            </a:r>
            <a:r>
              <a:rPr lang="en-US" altLang="zh-CN" dirty="0" err="1" smtClean="0"/>
              <a:t>oDoc.ComponentDefinition</a:t>
            </a:r>
            <a:endParaRPr lang="en-US" altLang="zh-CN" dirty="0" smtClean="0"/>
          </a:p>
          <a:p>
            <a:endParaRPr lang="en-US" altLang="zh-CN" dirty="0" smtClean="0"/>
          </a:p>
          <a:p>
            <a:r>
              <a:rPr lang="en-US" altLang="zh-CN" dirty="0" smtClean="0"/>
              <a:t>Dim </a:t>
            </a:r>
            <a:r>
              <a:rPr lang="en-US" altLang="zh-CN" dirty="0" err="1" smtClean="0"/>
              <a:t>oSketch</a:t>
            </a:r>
            <a:r>
              <a:rPr lang="en-US" altLang="zh-CN" dirty="0" smtClean="0"/>
              <a:t> As </a:t>
            </a:r>
            <a:r>
              <a:rPr lang="en-US" altLang="zh-CN" dirty="0" err="1" smtClean="0"/>
              <a:t>PlanarSketch</a:t>
            </a:r>
            <a:endParaRPr lang="en-US" altLang="zh-CN" dirty="0" smtClean="0"/>
          </a:p>
          <a:p>
            <a:r>
              <a:rPr lang="en-US" altLang="zh-CN" dirty="0" smtClean="0"/>
              <a:t>Set </a:t>
            </a:r>
            <a:r>
              <a:rPr lang="en-US" altLang="zh-CN" dirty="0" err="1" smtClean="0"/>
              <a:t>oSketch</a:t>
            </a:r>
            <a:r>
              <a:rPr lang="en-US" altLang="zh-CN" dirty="0" smtClean="0"/>
              <a:t> = </a:t>
            </a:r>
            <a:r>
              <a:rPr lang="en-US" altLang="zh-CN" dirty="0" err="1" smtClean="0"/>
              <a:t>oCmpDef.Sketches</a:t>
            </a:r>
            <a:r>
              <a:rPr lang="en-US" altLang="zh-CN" dirty="0" smtClean="0"/>
              <a:t>(1)</a:t>
            </a:r>
          </a:p>
          <a:p>
            <a:endParaRPr lang="en-US" altLang="zh-CN" dirty="0" smtClean="0"/>
          </a:p>
          <a:p>
            <a:r>
              <a:rPr lang="en-US" altLang="zh-CN" dirty="0" smtClean="0"/>
              <a:t>Dim </a:t>
            </a:r>
            <a:r>
              <a:rPr lang="en-US" altLang="zh-CN" dirty="0" err="1" smtClean="0"/>
              <a:t>oTG</a:t>
            </a:r>
            <a:r>
              <a:rPr lang="en-US" altLang="zh-CN" dirty="0" smtClean="0"/>
              <a:t> As </a:t>
            </a:r>
            <a:r>
              <a:rPr lang="en-US" altLang="zh-CN" dirty="0" err="1" smtClean="0"/>
              <a:t>TransientGeometry</a:t>
            </a:r>
            <a:endParaRPr lang="en-US" altLang="zh-CN" dirty="0" smtClean="0"/>
          </a:p>
          <a:p>
            <a:r>
              <a:rPr lang="en-US" altLang="zh-CN" dirty="0" smtClean="0"/>
              <a:t>Set </a:t>
            </a:r>
            <a:r>
              <a:rPr lang="en-US" altLang="zh-CN" dirty="0" err="1" smtClean="0"/>
              <a:t>oTG</a:t>
            </a:r>
            <a:r>
              <a:rPr lang="en-US" altLang="zh-CN" dirty="0" smtClean="0"/>
              <a:t> = </a:t>
            </a:r>
            <a:r>
              <a:rPr lang="en-US" altLang="zh-CN" dirty="0" err="1" smtClean="0"/>
              <a:t>ThisApplication.TransientGeometry</a:t>
            </a:r>
            <a:endParaRPr lang="en-US" altLang="zh-CN" dirty="0" smtClean="0"/>
          </a:p>
          <a:p>
            <a:endParaRPr lang="en-US" altLang="zh-CN" dirty="0" smtClean="0"/>
          </a:p>
          <a:p>
            <a:r>
              <a:rPr lang="en-US" altLang="zh-CN" dirty="0" smtClean="0"/>
              <a:t>' Get the transaction manager from the application</a:t>
            </a:r>
          </a:p>
          <a:p>
            <a:r>
              <a:rPr lang="en-US" altLang="zh-CN" dirty="0" smtClean="0"/>
              <a:t>Dim </a:t>
            </a:r>
            <a:r>
              <a:rPr lang="en-US" altLang="zh-CN" dirty="0" err="1" smtClean="0"/>
              <a:t>oTxnMgr</a:t>
            </a:r>
            <a:r>
              <a:rPr lang="en-US" altLang="zh-CN" dirty="0" smtClean="0"/>
              <a:t> as </a:t>
            </a:r>
            <a:r>
              <a:rPr lang="en-US" altLang="zh-CN" dirty="0" err="1" smtClean="0"/>
              <a:t>TransactionManager</a:t>
            </a:r>
            <a:endParaRPr lang="en-US" altLang="zh-CN" dirty="0" smtClean="0"/>
          </a:p>
          <a:p>
            <a:r>
              <a:rPr lang="en-US" altLang="zh-CN" dirty="0" smtClean="0"/>
              <a:t>Set </a:t>
            </a:r>
            <a:r>
              <a:rPr lang="en-US" altLang="zh-CN" dirty="0" err="1" smtClean="0"/>
              <a:t>oTxnMgr</a:t>
            </a:r>
            <a:r>
              <a:rPr lang="en-US" altLang="zh-CN" dirty="0" smtClean="0"/>
              <a:t> = </a:t>
            </a:r>
            <a:r>
              <a:rPr lang="en-US" altLang="zh-CN" dirty="0" err="1" smtClean="0"/>
              <a:t>ThisApplication.TransactionManager</a:t>
            </a:r>
            <a:endParaRPr lang="en-US" altLang="zh-CN" dirty="0" smtClean="0"/>
          </a:p>
          <a:p>
            <a:endParaRPr lang="en-US" altLang="zh-CN" dirty="0" smtClean="0"/>
          </a:p>
          <a:p>
            <a:r>
              <a:rPr lang="en-US" altLang="zh-CN" dirty="0" smtClean="0"/>
              <a:t>' Start a regular transaction</a:t>
            </a:r>
          </a:p>
          <a:p>
            <a:r>
              <a:rPr lang="en-US" altLang="zh-CN" dirty="0" smtClean="0"/>
              <a:t>Dim oTxn1 As Transaction</a:t>
            </a:r>
          </a:p>
          <a:p>
            <a:r>
              <a:rPr lang="en-US" altLang="zh-CN" dirty="0" smtClean="0"/>
              <a:t>Set </a:t>
            </a:r>
            <a:r>
              <a:rPr lang="en-US" altLang="zh-CN" dirty="0" err="1" smtClean="0"/>
              <a:t>oTxn</a:t>
            </a:r>
            <a:r>
              <a:rPr lang="en-US" altLang="zh-CN" dirty="0" smtClean="0"/>
              <a:t> = </a:t>
            </a:r>
            <a:r>
              <a:rPr lang="en-US" altLang="zh-CN" dirty="0" err="1" smtClean="0"/>
              <a:t>oTxnMgr.StartTransaction</a:t>
            </a:r>
            <a:r>
              <a:rPr lang="en-US" altLang="zh-CN" dirty="0" smtClean="0"/>
              <a:t>(</a:t>
            </a:r>
            <a:r>
              <a:rPr lang="en-US" altLang="zh-CN" dirty="0" err="1" smtClean="0"/>
              <a:t>oDoc</a:t>
            </a:r>
            <a:r>
              <a:rPr lang="en-US" altLang="zh-CN" dirty="0" smtClean="0"/>
              <a:t>, "My Rectangle Command")</a:t>
            </a:r>
          </a:p>
          <a:p>
            <a:endParaRPr lang="en-US" altLang="zh-CN" dirty="0" smtClean="0"/>
          </a:p>
          <a:p>
            <a:r>
              <a:rPr lang="en-US" altLang="zh-CN" dirty="0" smtClean="0"/>
              <a:t>' Draw four sketch lines</a:t>
            </a:r>
          </a:p>
          <a:p>
            <a:r>
              <a:rPr lang="en-US" altLang="zh-CN" dirty="0" smtClean="0"/>
              <a:t>Dim </a:t>
            </a:r>
            <a:r>
              <a:rPr lang="en-US" altLang="zh-CN" dirty="0" err="1" smtClean="0"/>
              <a:t>oLine</a:t>
            </a:r>
            <a:r>
              <a:rPr lang="en-US" altLang="zh-CN" dirty="0" smtClean="0"/>
              <a:t> As </a:t>
            </a:r>
            <a:r>
              <a:rPr lang="en-US" altLang="zh-CN" dirty="0" err="1" smtClean="0"/>
              <a:t>SketchLine</a:t>
            </a:r>
            <a:endParaRPr lang="en-US" altLang="zh-CN" dirty="0" smtClean="0"/>
          </a:p>
          <a:p>
            <a:r>
              <a:rPr lang="en-US" altLang="zh-CN" dirty="0" smtClean="0"/>
              <a:t>Set </a:t>
            </a:r>
            <a:r>
              <a:rPr lang="en-US" altLang="zh-CN" dirty="0" err="1" smtClean="0"/>
              <a:t>oLine</a:t>
            </a:r>
            <a:r>
              <a:rPr lang="en-US" altLang="zh-CN" dirty="0" smtClean="0"/>
              <a:t> = </a:t>
            </a:r>
            <a:r>
              <a:rPr lang="en-US" altLang="zh-CN" dirty="0" err="1" smtClean="0"/>
              <a:t>oSketch.SketchLines.AddByTwoPoints</a:t>
            </a:r>
            <a:r>
              <a:rPr lang="en-US" altLang="zh-CN" dirty="0" smtClean="0"/>
              <a:t>(oTG.CreatePoint2d(0, 0), oTG.CreatePoint2d(1, 0))</a:t>
            </a:r>
          </a:p>
          <a:p>
            <a:r>
              <a:rPr lang="en-US" altLang="zh-CN" dirty="0" smtClean="0"/>
              <a:t>Set </a:t>
            </a:r>
            <a:r>
              <a:rPr lang="en-US" altLang="zh-CN" dirty="0" err="1" smtClean="0"/>
              <a:t>oLine</a:t>
            </a:r>
            <a:r>
              <a:rPr lang="en-US" altLang="zh-CN" dirty="0" smtClean="0"/>
              <a:t> = </a:t>
            </a:r>
            <a:r>
              <a:rPr lang="en-US" altLang="zh-CN" dirty="0" err="1" smtClean="0"/>
              <a:t>oSketch.SketchLines.AddByTwoPoints</a:t>
            </a:r>
            <a:r>
              <a:rPr lang="en-US" altLang="zh-CN" dirty="0" smtClean="0"/>
              <a:t>(</a:t>
            </a:r>
            <a:r>
              <a:rPr lang="en-US" altLang="zh-CN" dirty="0" err="1" smtClean="0"/>
              <a:t>oLine.EndSketchPoint</a:t>
            </a:r>
            <a:r>
              <a:rPr lang="en-US" altLang="zh-CN" dirty="0" smtClean="0"/>
              <a:t>, oTG.CreatePoint2d(1, 2))</a:t>
            </a:r>
          </a:p>
          <a:p>
            <a:r>
              <a:rPr lang="en-US" altLang="zh-CN" dirty="0" smtClean="0"/>
              <a:t>Set </a:t>
            </a:r>
            <a:r>
              <a:rPr lang="en-US" altLang="zh-CN" dirty="0" err="1" smtClean="0"/>
              <a:t>oLine</a:t>
            </a:r>
            <a:r>
              <a:rPr lang="en-US" altLang="zh-CN" dirty="0" smtClean="0"/>
              <a:t> = </a:t>
            </a:r>
            <a:r>
              <a:rPr lang="en-US" altLang="zh-CN" dirty="0" err="1" smtClean="0"/>
              <a:t>oSketch.SketchLines.AddByTwoPoints</a:t>
            </a:r>
            <a:r>
              <a:rPr lang="en-US" altLang="zh-CN" dirty="0" smtClean="0"/>
              <a:t>(</a:t>
            </a:r>
            <a:r>
              <a:rPr lang="en-US" altLang="zh-CN" dirty="0" err="1" smtClean="0"/>
              <a:t>oLine.EndSketchPoint</a:t>
            </a:r>
            <a:r>
              <a:rPr lang="en-US" altLang="zh-CN" dirty="0" smtClean="0"/>
              <a:t>, oTG.CreatePoint2d(0, 2))</a:t>
            </a:r>
          </a:p>
          <a:p>
            <a:r>
              <a:rPr lang="en-US" altLang="zh-CN" dirty="0" smtClean="0"/>
              <a:t>Set </a:t>
            </a:r>
            <a:r>
              <a:rPr lang="en-US" altLang="zh-CN" dirty="0" err="1" smtClean="0"/>
              <a:t>oLine</a:t>
            </a:r>
            <a:r>
              <a:rPr lang="en-US" altLang="zh-CN" dirty="0" smtClean="0"/>
              <a:t> = </a:t>
            </a:r>
            <a:r>
              <a:rPr lang="en-US" altLang="zh-CN" dirty="0" err="1" smtClean="0"/>
              <a:t>oSketch.SketchLines.AddByTwoPoints</a:t>
            </a:r>
            <a:r>
              <a:rPr lang="en-US" altLang="zh-CN" dirty="0" smtClean="0"/>
              <a:t>(</a:t>
            </a:r>
            <a:r>
              <a:rPr lang="en-US" altLang="zh-CN" dirty="0" err="1" smtClean="0"/>
              <a:t>oLine.EndSketchPoint</a:t>
            </a:r>
            <a:r>
              <a:rPr lang="en-US" altLang="zh-CN" dirty="0" smtClean="0"/>
              <a:t>, oTG.CreatePoint2d(0, 0))</a:t>
            </a:r>
          </a:p>
          <a:p>
            <a:endParaRPr lang="en-US" altLang="zh-CN" dirty="0" smtClean="0"/>
          </a:p>
          <a:p>
            <a:r>
              <a:rPr lang="en-US" altLang="zh-CN" dirty="0" err="1" smtClean="0"/>
              <a:t>oTxn.End</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u="none" dirty="0" smtClean="0"/>
              <a:t>Applying this rule consistently is particularly critical, since even a simple API call can fail rather unexpectedly. </a:t>
            </a:r>
          </a:p>
          <a:p>
            <a:endParaRPr lang="en-US" dirty="0" smtClean="0"/>
          </a:p>
          <a:p>
            <a:r>
              <a:rPr lang="zh-CN" altLang="zh-CN" sz="1200" kern="1200" dirty="0" smtClean="0">
                <a:solidFill>
                  <a:schemeClr val="tx1"/>
                </a:solidFill>
                <a:latin typeface="Arial" charset="0"/>
                <a:ea typeface="+mn-ea"/>
                <a:cs typeface="+mn-cs"/>
              </a:rPr>
              <a:t> </a:t>
            </a:r>
            <a:r>
              <a:rPr lang="en-US" altLang="zh-CN" dirty="0" smtClean="0"/>
              <a:t>' Get a reference to the active document.</a:t>
            </a:r>
            <a:r>
              <a:rPr lang="zh-CN" altLang="zh-CN" dirty="0" smtClean="0"/>
              <a:t> </a:t>
            </a:r>
            <a:r>
              <a:rPr lang="en-US" altLang="zh-CN" sz="1200" kern="1200" dirty="0" smtClean="0">
                <a:solidFill>
                  <a:schemeClr val="tx1"/>
                </a:solidFill>
                <a:latin typeface="Arial" charset="0"/>
                <a:ea typeface="+mn-ea"/>
                <a:cs typeface="+mn-cs"/>
              </a:rPr>
              <a:t>' This can be an Assembly or Part document.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Dim </a:t>
            </a:r>
            <a:r>
              <a:rPr lang="en-US" altLang="zh-CN" sz="1200" kern="1200" dirty="0" err="1" smtClean="0">
                <a:solidFill>
                  <a:schemeClr val="tx1"/>
                </a:solidFill>
                <a:latin typeface="Arial" charset="0"/>
                <a:ea typeface="+mn-ea"/>
                <a:cs typeface="+mn-cs"/>
              </a:rPr>
              <a:t>oDoc</a:t>
            </a:r>
            <a:r>
              <a:rPr lang="en-US" altLang="zh-CN" sz="1200" kern="1200" dirty="0" smtClean="0">
                <a:solidFill>
                  <a:schemeClr val="tx1"/>
                </a:solidFill>
                <a:latin typeface="Arial" charset="0"/>
                <a:ea typeface="+mn-ea"/>
                <a:cs typeface="+mn-cs"/>
              </a:rPr>
              <a:t> As Document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Set </a:t>
            </a:r>
            <a:r>
              <a:rPr lang="en-US" altLang="zh-CN" sz="1200" kern="1200" dirty="0" err="1" smtClean="0">
                <a:solidFill>
                  <a:schemeClr val="tx1"/>
                </a:solidFill>
                <a:latin typeface="Arial" charset="0"/>
                <a:ea typeface="+mn-ea"/>
                <a:cs typeface="+mn-cs"/>
              </a:rPr>
              <a:t>oDoc</a:t>
            </a:r>
            <a:r>
              <a:rPr lang="en-US" altLang="zh-CN" sz="1200" kern="1200" dirty="0" smtClean="0">
                <a:solidFill>
                  <a:schemeClr val="tx1"/>
                </a:solidFill>
                <a:latin typeface="Arial" charset="0"/>
                <a:ea typeface="+mn-ea"/>
                <a:cs typeface="+mn-cs"/>
              </a:rPr>
              <a:t> = </a:t>
            </a:r>
            <a:r>
              <a:rPr lang="en-US" altLang="zh-CN" sz="1200" kern="1200" dirty="0" err="1" smtClean="0">
                <a:solidFill>
                  <a:schemeClr val="tx1"/>
                </a:solidFill>
                <a:latin typeface="Arial" charset="0"/>
                <a:ea typeface="+mn-ea"/>
                <a:cs typeface="+mn-cs"/>
              </a:rPr>
              <a:t>ThisApplication.ActiveDocument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Get the transaction manager from the application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Dim </a:t>
            </a:r>
            <a:r>
              <a:rPr lang="en-US" altLang="zh-CN" sz="1200" kern="1200" dirty="0" err="1" smtClean="0">
                <a:solidFill>
                  <a:schemeClr val="tx1"/>
                </a:solidFill>
                <a:latin typeface="Arial" charset="0"/>
                <a:ea typeface="+mn-ea"/>
                <a:cs typeface="+mn-cs"/>
              </a:rPr>
              <a:t>oTxnMgr</a:t>
            </a:r>
            <a:r>
              <a:rPr lang="en-US" altLang="zh-CN" sz="1200" kern="1200" dirty="0" smtClean="0">
                <a:solidFill>
                  <a:schemeClr val="tx1"/>
                </a:solidFill>
                <a:latin typeface="Arial" charset="0"/>
                <a:ea typeface="+mn-ea"/>
                <a:cs typeface="+mn-cs"/>
              </a:rPr>
              <a:t> as </a:t>
            </a:r>
            <a:r>
              <a:rPr lang="en-US" altLang="zh-CN" sz="1200" kern="1200" dirty="0" err="1" smtClean="0">
                <a:solidFill>
                  <a:schemeClr val="tx1"/>
                </a:solidFill>
                <a:latin typeface="Arial" charset="0"/>
                <a:ea typeface="+mn-ea"/>
                <a:cs typeface="+mn-cs"/>
              </a:rPr>
              <a:t>TransactionManager</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Set </a:t>
            </a:r>
            <a:r>
              <a:rPr lang="en-US" altLang="zh-CN" sz="1200" kern="1200" dirty="0" err="1" smtClean="0">
                <a:solidFill>
                  <a:schemeClr val="tx1"/>
                </a:solidFill>
                <a:latin typeface="Arial" charset="0"/>
                <a:ea typeface="+mn-ea"/>
                <a:cs typeface="+mn-cs"/>
              </a:rPr>
              <a:t>oTxnMgr</a:t>
            </a:r>
            <a:r>
              <a:rPr lang="en-US" altLang="zh-CN" sz="1200" kern="1200" dirty="0" smtClean="0">
                <a:solidFill>
                  <a:schemeClr val="tx1"/>
                </a:solidFill>
                <a:latin typeface="Arial" charset="0"/>
                <a:ea typeface="+mn-ea"/>
                <a:cs typeface="+mn-cs"/>
              </a:rPr>
              <a:t> = </a:t>
            </a:r>
            <a:r>
              <a:rPr lang="en-US" altLang="zh-CN" sz="1200" kern="1200" dirty="0" err="1" smtClean="0">
                <a:solidFill>
                  <a:schemeClr val="tx1"/>
                </a:solidFill>
                <a:latin typeface="Arial" charset="0"/>
                <a:ea typeface="+mn-ea"/>
                <a:cs typeface="+mn-cs"/>
              </a:rPr>
              <a:t>ThisApplication.TransactionManager</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Start a transaction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Dim </a:t>
            </a:r>
            <a:r>
              <a:rPr lang="en-US" altLang="zh-CN" sz="1200" kern="1200" dirty="0" err="1" smtClean="0">
                <a:solidFill>
                  <a:schemeClr val="tx1"/>
                </a:solidFill>
                <a:latin typeface="Arial" charset="0"/>
                <a:ea typeface="+mn-ea"/>
                <a:cs typeface="+mn-cs"/>
              </a:rPr>
              <a:t>oTxn</a:t>
            </a:r>
            <a:r>
              <a:rPr lang="en-US" altLang="zh-CN" sz="1200" kern="1200" dirty="0" smtClean="0">
                <a:solidFill>
                  <a:schemeClr val="tx1"/>
                </a:solidFill>
                <a:latin typeface="Arial" charset="0"/>
                <a:ea typeface="+mn-ea"/>
                <a:cs typeface="+mn-cs"/>
              </a:rPr>
              <a:t> As Transaction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Set </a:t>
            </a:r>
            <a:r>
              <a:rPr lang="en-US" altLang="zh-CN" sz="1200" kern="1200" dirty="0" err="1" smtClean="0">
                <a:solidFill>
                  <a:schemeClr val="tx1"/>
                </a:solidFill>
                <a:latin typeface="Arial" charset="0"/>
                <a:ea typeface="+mn-ea"/>
                <a:cs typeface="+mn-cs"/>
              </a:rPr>
              <a:t>oTxn</a:t>
            </a:r>
            <a:r>
              <a:rPr lang="en-US" altLang="zh-CN" sz="1200" kern="1200" dirty="0" smtClean="0">
                <a:solidFill>
                  <a:schemeClr val="tx1"/>
                </a:solidFill>
                <a:latin typeface="Arial" charset="0"/>
                <a:ea typeface="+mn-ea"/>
                <a:cs typeface="+mn-cs"/>
              </a:rPr>
              <a:t> = </a:t>
            </a:r>
            <a:r>
              <a:rPr lang="en-US" altLang="zh-CN" sz="1200" kern="1200" dirty="0" err="1" smtClean="0">
                <a:solidFill>
                  <a:schemeClr val="tx1"/>
                </a:solidFill>
                <a:latin typeface="Arial" charset="0"/>
                <a:ea typeface="+mn-ea"/>
                <a:cs typeface="+mn-cs"/>
              </a:rPr>
              <a:t>oTxnMgr.StartTransaction</a:t>
            </a:r>
            <a:r>
              <a:rPr lang="en-US" altLang="zh-CN" sz="1200" kern="1200" dirty="0" smtClean="0">
                <a:solidFill>
                  <a:schemeClr val="tx1"/>
                </a:solidFill>
                <a:latin typeface="Arial" charset="0"/>
                <a:ea typeface="+mn-ea"/>
                <a:cs typeface="+mn-cs"/>
              </a:rPr>
              <a:t>(</a:t>
            </a:r>
            <a:r>
              <a:rPr lang="en-US" altLang="zh-CN" sz="1200" kern="1200" dirty="0" err="1" smtClean="0">
                <a:solidFill>
                  <a:schemeClr val="tx1"/>
                </a:solidFill>
                <a:latin typeface="Arial" charset="0"/>
                <a:ea typeface="+mn-ea"/>
                <a:cs typeface="+mn-cs"/>
              </a:rPr>
              <a:t>oDoc</a:t>
            </a:r>
            <a:r>
              <a:rPr lang="en-US" altLang="zh-CN" sz="1200" kern="1200" dirty="0" smtClean="0">
                <a:solidFill>
                  <a:schemeClr val="tx1"/>
                </a:solidFill>
                <a:latin typeface="Arial" charset="0"/>
                <a:ea typeface="+mn-ea"/>
                <a:cs typeface="+mn-cs"/>
              </a:rPr>
              <a:t>, "My </a:t>
            </a:r>
            <a:r>
              <a:rPr lang="en-US" altLang="zh-CN" sz="1200" kern="1200" dirty="0" err="1" smtClean="0">
                <a:solidFill>
                  <a:schemeClr val="tx1"/>
                </a:solidFill>
                <a:latin typeface="Arial" charset="0"/>
                <a:ea typeface="+mn-ea"/>
                <a:cs typeface="+mn-cs"/>
              </a:rPr>
              <a:t>Txn</a:t>
            </a:r>
            <a:r>
              <a:rPr lang="en-US" altLang="zh-CN" sz="1200" kern="1200" dirty="0" smtClean="0">
                <a:solidFill>
                  <a:schemeClr val="tx1"/>
                </a:solidFill>
                <a:latin typeface="Arial" charset="0"/>
                <a:ea typeface="+mn-ea"/>
                <a:cs typeface="+mn-cs"/>
              </a:rPr>
              <a: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Perform an operation that you wish to transact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If the error from the operation is not recoverable, abort the </a:t>
            </a:r>
            <a:r>
              <a:rPr lang="en-US" altLang="zh-CN" sz="1200" kern="1200" dirty="0" err="1" smtClean="0">
                <a:solidFill>
                  <a:schemeClr val="tx1"/>
                </a:solidFill>
                <a:latin typeface="Arial" charset="0"/>
                <a:ea typeface="+mn-ea"/>
                <a:cs typeface="+mn-cs"/>
              </a:rPr>
              <a:t>Txn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If Err Then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MsgBox</a:t>
            </a:r>
            <a:r>
              <a:rPr lang="en-US" altLang="zh-CN" sz="1200" kern="1200" dirty="0" smtClean="0">
                <a:solidFill>
                  <a:schemeClr val="tx1"/>
                </a:solidFill>
                <a:latin typeface="Arial" charset="0"/>
                <a:ea typeface="+mn-ea"/>
                <a:cs typeface="+mn-cs"/>
              </a:rPr>
              <a:t> "Unrecoverable error occurred during the operation"</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oTxn.Abort</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Exit Sub</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End If</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a:t>
            </a:r>
            <a:endParaRPr lang="zh-CN"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End the transaction</a:t>
            </a:r>
            <a:endParaRPr lang="zh-CN" altLang="zh-CN" sz="1200" kern="1200" dirty="0" smtClean="0">
              <a:solidFill>
                <a:schemeClr val="tx1"/>
              </a:solidFill>
              <a:latin typeface="Arial" charset="0"/>
              <a:ea typeface="+mn-ea"/>
              <a:cs typeface="+mn-cs"/>
            </a:endParaRPr>
          </a:p>
          <a:p>
            <a:r>
              <a:rPr lang="en-US" altLang="zh-CN" sz="1200" kern="1200" dirty="0" err="1" smtClean="0">
                <a:solidFill>
                  <a:schemeClr val="tx1"/>
                </a:solidFill>
                <a:latin typeface="Arial" charset="0"/>
                <a:ea typeface="+mn-ea"/>
                <a:cs typeface="+mn-cs"/>
              </a:rPr>
              <a:t>oTxn.End</a:t>
            </a:r>
            <a:endParaRPr lang="en-US" altLang="zh-CN" sz="1200" kern="1200" dirty="0" smtClean="0">
              <a:solidFill>
                <a:schemeClr val="tx1"/>
              </a:solidFill>
              <a:latin typeface="Arial" charset="0"/>
              <a:ea typeface="+mn-ea"/>
              <a:cs typeface="+mn-cs"/>
            </a:endParaRPr>
          </a:p>
          <a:p>
            <a:endParaRPr lang="en-US" altLang="zh-CN" sz="1200" kern="1200" dirty="0" smtClean="0">
              <a:solidFill>
                <a:schemeClr val="tx1"/>
              </a:solidFill>
              <a:latin typeface="Arial" charset="0"/>
              <a:ea typeface="+mn-ea"/>
              <a:cs typeface="+mn-cs"/>
            </a:endParaRPr>
          </a:p>
          <a:p>
            <a:endParaRPr lang="en-US" altLang="zh-CN" sz="1200" kern="1200" dirty="0" smtClean="0">
              <a:solidFill>
                <a:schemeClr val="tx1"/>
              </a:solidFill>
              <a:latin typeface="Arial" charset="0"/>
              <a:ea typeface="+mn-ea"/>
              <a:cs typeface="+mn-cs"/>
            </a:endParaRPr>
          </a:p>
          <a:p>
            <a:endParaRPr lang="en-US" altLang="zh-CN" sz="1200" kern="1200" dirty="0" smtClean="0">
              <a:solidFill>
                <a:schemeClr val="tx1"/>
              </a:solidFill>
              <a:latin typeface="Arial" charset="0"/>
              <a:ea typeface="+mn-ea"/>
              <a:cs typeface="+mn-cs"/>
            </a:endParaRPr>
          </a:p>
          <a:p>
            <a:pPr marL="160660" indent="-160660" defTabSz="642640">
              <a:lnSpc>
                <a:spcPct val="80000"/>
              </a:lnSpc>
              <a:spcAft>
                <a:spcPct val="30000"/>
              </a:spcAft>
              <a:buClr>
                <a:srgbClr val="FD341F"/>
              </a:buClr>
              <a:defRPr/>
            </a:pPr>
            <a:r>
              <a:rPr lang="en-US" altLang="zh-CN" sz="1700" u="none" kern="0" dirty="0" smtClean="0">
                <a:latin typeface="Arial Narrow" pitchFamily="34" charset="0"/>
              </a:rPr>
              <a:t>Sub </a:t>
            </a:r>
            <a:r>
              <a:rPr lang="en-US" altLang="zh-CN" sz="1700" u="none" kern="0" dirty="0" err="1" smtClean="0">
                <a:latin typeface="Arial Narrow" pitchFamily="34" charset="0"/>
              </a:rPr>
              <a:t>CreateMyProperty</a:t>
            </a:r>
            <a:r>
              <a:rPr lang="en-US" altLang="zh-CN" sz="1700" u="none" kern="0" dirty="0" smtClean="0">
                <a:latin typeface="Arial Narrow" pitchFamily="34" charset="0"/>
              </a:rPr>
              <a:t>()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Dim </a:t>
            </a:r>
            <a:r>
              <a:rPr lang="en-US" altLang="zh-CN" sz="1700" u="none" kern="0" dirty="0" err="1" smtClean="0">
                <a:latin typeface="Arial Narrow" pitchFamily="34" charset="0"/>
              </a:rPr>
              <a:t>oPropSet</a:t>
            </a:r>
            <a:r>
              <a:rPr lang="en-US" altLang="zh-CN" sz="1700" u="none" kern="0" dirty="0" smtClean="0">
                <a:latin typeface="Arial Narrow" pitchFamily="34" charset="0"/>
              </a:rPr>
              <a:t> As </a:t>
            </a:r>
            <a:r>
              <a:rPr lang="en-US" altLang="zh-CN" sz="1700" u="none" kern="0" dirty="0" err="1" smtClean="0">
                <a:latin typeface="Arial Narrow" pitchFamily="34" charset="0"/>
              </a:rPr>
              <a:t>PropertySet</a:t>
            </a:r>
            <a:r>
              <a:rPr lang="en-US" altLang="zh-CN" sz="1700" u="none" kern="0" dirty="0" smtClean="0">
                <a:latin typeface="Arial Narrow" pitchFamily="34" charset="0"/>
              </a:rPr>
              <a:t>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Dim </a:t>
            </a:r>
            <a:r>
              <a:rPr lang="en-US" altLang="zh-CN" sz="1700" u="none" kern="0" dirty="0" err="1" smtClean="0">
                <a:latin typeface="Arial Narrow" pitchFamily="34" charset="0"/>
              </a:rPr>
              <a:t>oProp</a:t>
            </a:r>
            <a:r>
              <a:rPr lang="en-US" altLang="zh-CN" sz="1700" u="none" kern="0" dirty="0" smtClean="0">
                <a:latin typeface="Arial Narrow" pitchFamily="34" charset="0"/>
              </a:rPr>
              <a:t> As Property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Dim </a:t>
            </a:r>
            <a:r>
              <a:rPr lang="en-US" altLang="zh-CN" sz="1700" u="none" kern="0" dirty="0" err="1" smtClean="0">
                <a:latin typeface="Arial Narrow" pitchFamily="34" charset="0"/>
              </a:rPr>
              <a:t>oTransMgr</a:t>
            </a:r>
            <a:r>
              <a:rPr lang="en-US" altLang="zh-CN" sz="1700" u="none" kern="0" dirty="0" smtClean="0">
                <a:latin typeface="Arial Narrow" pitchFamily="34" charset="0"/>
              </a:rPr>
              <a:t> As </a:t>
            </a:r>
            <a:r>
              <a:rPr lang="en-US" altLang="zh-CN" sz="1700" u="none" kern="0" dirty="0" err="1" smtClean="0">
                <a:latin typeface="Arial Narrow" pitchFamily="34" charset="0"/>
              </a:rPr>
              <a:t>TransactionManager</a:t>
            </a:r>
            <a:r>
              <a:rPr lang="en-US" altLang="zh-CN" sz="1700" u="none" kern="0" dirty="0" smtClean="0">
                <a:latin typeface="Arial Narrow" pitchFamily="34" charset="0"/>
              </a:rPr>
              <a:t>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Dim </a:t>
            </a:r>
            <a:r>
              <a:rPr lang="en-US" altLang="zh-CN" sz="1700" u="none" kern="0" dirty="0" err="1" smtClean="0">
                <a:latin typeface="Arial Narrow" pitchFamily="34" charset="0"/>
              </a:rPr>
              <a:t>oTrans</a:t>
            </a:r>
            <a:r>
              <a:rPr lang="en-US" altLang="zh-CN" sz="1700" u="none" kern="0" dirty="0" smtClean="0">
                <a:latin typeface="Arial Narrow" pitchFamily="34" charset="0"/>
              </a:rPr>
              <a:t> As Transaction    </a:t>
            </a:r>
          </a:p>
          <a:p>
            <a:pPr marL="617860" lvl="3" indent="-160660" defTabSz="642640">
              <a:lnSpc>
                <a:spcPct val="80000"/>
              </a:lnSpc>
              <a:spcAft>
                <a:spcPct val="30000"/>
              </a:spcAft>
              <a:buClr>
                <a:srgbClr val="FD341F"/>
              </a:buClr>
              <a:defRPr/>
            </a:pPr>
            <a:r>
              <a:rPr lang="en-US" altLang="zh-CN" sz="1700" b="1" u="none" kern="0" dirty="0" smtClean="0">
                <a:solidFill>
                  <a:schemeClr val="accent1"/>
                </a:solidFill>
                <a:latin typeface="Arial Narrow" pitchFamily="34" charset="0"/>
              </a:rPr>
              <a:t>Set </a:t>
            </a:r>
            <a:r>
              <a:rPr lang="en-US" altLang="zh-CN" sz="1700" b="1" u="none" kern="0" dirty="0" err="1" smtClean="0">
                <a:solidFill>
                  <a:schemeClr val="accent1"/>
                </a:solidFill>
                <a:latin typeface="Arial Narrow" pitchFamily="34" charset="0"/>
              </a:rPr>
              <a:t>oTransMgr</a:t>
            </a:r>
            <a:r>
              <a:rPr lang="en-US" altLang="zh-CN" sz="1700" b="1" u="none" kern="0" dirty="0" smtClean="0">
                <a:solidFill>
                  <a:schemeClr val="accent1"/>
                </a:solidFill>
                <a:latin typeface="Arial Narrow" pitchFamily="34" charset="0"/>
              </a:rPr>
              <a:t> = </a:t>
            </a:r>
            <a:r>
              <a:rPr lang="en-US" altLang="zh-CN" sz="1700" b="1" u="none" kern="0" dirty="0" err="1" smtClean="0">
                <a:solidFill>
                  <a:schemeClr val="accent1"/>
                </a:solidFill>
                <a:latin typeface="Arial Narrow" pitchFamily="34" charset="0"/>
              </a:rPr>
              <a:t>ThisApplication.TransactionManager</a:t>
            </a:r>
            <a:r>
              <a:rPr lang="en-US" altLang="zh-CN" sz="1700" b="1" u="none" kern="0" dirty="0" smtClean="0">
                <a:solidFill>
                  <a:schemeClr val="accent1"/>
                </a:solidFill>
                <a:latin typeface="Arial Narrow" pitchFamily="34" charset="0"/>
              </a:rPr>
              <a:t>    </a:t>
            </a:r>
          </a:p>
          <a:p>
            <a:pPr marL="617860" lvl="2" indent="-160660" defTabSz="642640">
              <a:lnSpc>
                <a:spcPct val="80000"/>
              </a:lnSpc>
              <a:spcAft>
                <a:spcPct val="30000"/>
              </a:spcAft>
              <a:buClr>
                <a:srgbClr val="FD341F"/>
              </a:buClr>
              <a:defRPr/>
            </a:pPr>
            <a:r>
              <a:rPr lang="en-US" altLang="zh-CN" sz="1700" b="1" u="none" kern="0" dirty="0" smtClean="0">
                <a:solidFill>
                  <a:schemeClr val="accent1"/>
                </a:solidFill>
                <a:latin typeface="Arial Narrow" pitchFamily="34" charset="0"/>
              </a:rPr>
              <a:t>Set </a:t>
            </a:r>
            <a:r>
              <a:rPr lang="en-US" altLang="zh-CN" sz="1700" b="1" u="none" kern="0" dirty="0" err="1" smtClean="0">
                <a:solidFill>
                  <a:schemeClr val="accent1"/>
                </a:solidFill>
                <a:latin typeface="Arial Narrow" pitchFamily="34" charset="0"/>
              </a:rPr>
              <a:t>oTrans</a:t>
            </a:r>
            <a:r>
              <a:rPr lang="en-US" altLang="zh-CN" sz="1700" b="1" u="none" kern="0" dirty="0" smtClean="0">
                <a:solidFill>
                  <a:schemeClr val="accent1"/>
                </a:solidFill>
                <a:latin typeface="Arial Narrow" pitchFamily="34" charset="0"/>
              </a:rPr>
              <a:t> = </a:t>
            </a:r>
            <a:r>
              <a:rPr lang="en-US" altLang="zh-CN" sz="1700" b="1" u="none" kern="0" dirty="0" err="1" smtClean="0">
                <a:solidFill>
                  <a:schemeClr val="accent1"/>
                </a:solidFill>
                <a:latin typeface="Arial Narrow" pitchFamily="34" charset="0"/>
              </a:rPr>
              <a:t>oTransMgr.StartTransaction</a:t>
            </a:r>
            <a:r>
              <a:rPr lang="en-US" altLang="zh-CN" sz="1700" b="1" u="none" kern="0" dirty="0" smtClean="0">
                <a:solidFill>
                  <a:schemeClr val="accent1"/>
                </a:solidFill>
                <a:latin typeface="Arial Narrow" pitchFamily="34" charset="0"/>
              </a:rPr>
              <a:t>(</a:t>
            </a:r>
            <a:r>
              <a:rPr lang="en-US" altLang="zh-CN" sz="1700" b="1" u="none" kern="0" dirty="0" err="1" smtClean="0">
                <a:solidFill>
                  <a:schemeClr val="accent1"/>
                </a:solidFill>
                <a:latin typeface="Arial Narrow" pitchFamily="34" charset="0"/>
              </a:rPr>
              <a:t>ThisDocument</a:t>
            </a:r>
            <a:r>
              <a:rPr lang="en-US" altLang="zh-CN" sz="1700" b="1" u="none" kern="0" dirty="0" smtClean="0">
                <a:solidFill>
                  <a:schemeClr val="accent1"/>
                </a:solidFill>
                <a:latin typeface="Arial Narrow" pitchFamily="34" charset="0"/>
              </a:rPr>
              <a:t>, "Stuff")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Set </a:t>
            </a:r>
            <a:r>
              <a:rPr lang="en-US" altLang="zh-CN" sz="1700" u="none" kern="0" dirty="0" err="1" smtClean="0">
                <a:latin typeface="Arial Narrow" pitchFamily="34" charset="0"/>
              </a:rPr>
              <a:t>oPropSet</a:t>
            </a:r>
            <a:r>
              <a:rPr lang="en-US" altLang="zh-CN" sz="1700" u="none" kern="0" dirty="0" smtClean="0">
                <a:latin typeface="Arial Narrow" pitchFamily="34" charset="0"/>
              </a:rPr>
              <a:t> = </a:t>
            </a:r>
            <a:r>
              <a:rPr lang="en-US" altLang="zh-CN" sz="1700" u="none" kern="0" dirty="0" err="1" smtClean="0">
                <a:latin typeface="Arial Narrow" pitchFamily="34" charset="0"/>
              </a:rPr>
              <a:t>ThisDocument.PropertySets.Add</a:t>
            </a:r>
            <a:r>
              <a:rPr lang="en-US" altLang="zh-CN" sz="1700" u="none" kern="0" dirty="0" smtClean="0">
                <a:latin typeface="Arial Narrow" pitchFamily="34" charset="0"/>
              </a:rPr>
              <a:t>("</a:t>
            </a:r>
            <a:r>
              <a:rPr lang="en-US" altLang="zh-CN" sz="1700" u="none" kern="0" dirty="0" err="1" smtClean="0">
                <a:latin typeface="Arial Narrow" pitchFamily="34" charset="0"/>
              </a:rPr>
              <a:t>MyPropSet</a:t>
            </a:r>
            <a:r>
              <a:rPr lang="en-US" altLang="zh-CN" sz="1700" u="none" kern="0" dirty="0" smtClean="0">
                <a:latin typeface="Arial Narrow" pitchFamily="34" charset="0"/>
              </a:rPr>
              <a:t>") </a:t>
            </a:r>
          </a:p>
          <a:p>
            <a:pPr marL="617860" lvl="2" indent="-160660" defTabSz="642640">
              <a:lnSpc>
                <a:spcPct val="80000"/>
              </a:lnSpc>
              <a:spcAft>
                <a:spcPct val="30000"/>
              </a:spcAft>
              <a:buClr>
                <a:srgbClr val="FD341F"/>
              </a:buClr>
              <a:defRPr/>
            </a:pPr>
            <a:r>
              <a:rPr lang="en-US" altLang="zh-CN" sz="1700" u="none" kern="0" dirty="0" smtClean="0">
                <a:latin typeface="Arial Narrow" pitchFamily="34" charset="0"/>
              </a:rPr>
              <a:t>Set </a:t>
            </a:r>
            <a:r>
              <a:rPr lang="en-US" altLang="zh-CN" sz="1700" u="none" kern="0" dirty="0" err="1" smtClean="0">
                <a:latin typeface="Arial Narrow" pitchFamily="34" charset="0"/>
              </a:rPr>
              <a:t>oProp</a:t>
            </a:r>
            <a:r>
              <a:rPr lang="en-US" altLang="zh-CN" sz="1700" u="none" kern="0" dirty="0" smtClean="0">
                <a:latin typeface="Arial Narrow" pitchFamily="34" charset="0"/>
              </a:rPr>
              <a:t> = </a:t>
            </a:r>
            <a:r>
              <a:rPr lang="en-US" altLang="zh-CN" sz="1700" u="none" kern="0" dirty="0" err="1" smtClean="0">
                <a:latin typeface="Arial Narrow" pitchFamily="34" charset="0"/>
              </a:rPr>
              <a:t>oPropSet.Add</a:t>
            </a:r>
            <a:r>
              <a:rPr lang="en-US" altLang="zh-CN" sz="1700" u="none" kern="0" dirty="0" smtClean="0">
                <a:latin typeface="Arial Narrow" pitchFamily="34" charset="0"/>
              </a:rPr>
              <a:t>(5#, "</a:t>
            </a:r>
            <a:r>
              <a:rPr lang="en-US" altLang="zh-CN" sz="1700" u="none" kern="0" dirty="0" err="1" smtClean="0">
                <a:latin typeface="Arial Narrow" pitchFamily="34" charset="0"/>
              </a:rPr>
              <a:t>MyProp</a:t>
            </a:r>
            <a:r>
              <a:rPr lang="en-US" altLang="zh-CN" sz="1700" u="none" kern="0" dirty="0" smtClean="0">
                <a:latin typeface="Arial Narrow" pitchFamily="34" charset="0"/>
              </a:rPr>
              <a:t>")    </a:t>
            </a:r>
          </a:p>
          <a:p>
            <a:pPr marL="617860" lvl="3" indent="-160660" defTabSz="642640">
              <a:lnSpc>
                <a:spcPct val="80000"/>
              </a:lnSpc>
              <a:spcAft>
                <a:spcPct val="30000"/>
              </a:spcAft>
              <a:buClr>
                <a:srgbClr val="FD341F"/>
              </a:buClr>
              <a:defRPr/>
            </a:pPr>
            <a:r>
              <a:rPr lang="en-US" altLang="zh-CN" sz="1700" b="1" u="none" kern="0" dirty="0" err="1" smtClean="0">
                <a:solidFill>
                  <a:schemeClr val="accent1"/>
                </a:solidFill>
                <a:latin typeface="Arial Narrow" pitchFamily="34" charset="0"/>
              </a:rPr>
              <a:t>oTrans.End</a:t>
            </a:r>
            <a:endParaRPr lang="en-US" altLang="zh-CN" sz="1700" b="1" u="none" kern="0" dirty="0" smtClean="0">
              <a:solidFill>
                <a:schemeClr val="accent1"/>
              </a:solidFill>
              <a:latin typeface="Arial Narrow" pitchFamily="34" charset="0"/>
            </a:endParaRPr>
          </a:p>
          <a:p>
            <a:pPr marL="160660" indent="-160660" defTabSz="642640">
              <a:lnSpc>
                <a:spcPct val="80000"/>
              </a:lnSpc>
              <a:spcAft>
                <a:spcPct val="30000"/>
              </a:spcAft>
              <a:buClr>
                <a:srgbClr val="FD341F"/>
              </a:buClr>
              <a:defRPr/>
            </a:pPr>
            <a:r>
              <a:rPr lang="en-US" altLang="zh-CN" sz="1700" u="none" kern="0" dirty="0" smtClean="0">
                <a:latin typeface="Arial Narrow" pitchFamily="34" charset="0"/>
              </a:rPr>
              <a:t>End Sub</a:t>
            </a:r>
          </a:p>
          <a:p>
            <a:endParaRPr lang="zh-CN" altLang="zh-CN" sz="1200" kern="1200" dirty="0" smtClean="0">
              <a:solidFill>
                <a:schemeClr val="tx1"/>
              </a:solidFill>
              <a:latin typeface="Arial"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ltLang="zh-CN" dirty="0" smtClean="0"/>
              <a:t>' Get a reference to the active document.</a:t>
            </a:r>
          </a:p>
          <a:p>
            <a:r>
              <a:rPr lang="en-US" altLang="zh-CN" dirty="0" smtClean="0"/>
              <a:t>' This can be an Assembly or Part document.</a:t>
            </a:r>
          </a:p>
          <a:p>
            <a:r>
              <a:rPr lang="en-US" altLang="zh-CN" dirty="0" smtClean="0"/>
              <a:t>Dim </a:t>
            </a:r>
            <a:r>
              <a:rPr lang="en-US" altLang="zh-CN" dirty="0" err="1" smtClean="0"/>
              <a:t>oDoc</a:t>
            </a:r>
            <a:r>
              <a:rPr lang="en-US" altLang="zh-CN" dirty="0" smtClean="0"/>
              <a:t> As Document</a:t>
            </a:r>
          </a:p>
          <a:p>
            <a:r>
              <a:rPr lang="en-US" altLang="zh-CN" dirty="0" smtClean="0"/>
              <a:t>Set </a:t>
            </a:r>
            <a:r>
              <a:rPr lang="en-US" altLang="zh-CN" dirty="0" err="1" smtClean="0"/>
              <a:t>oDoc</a:t>
            </a:r>
            <a:r>
              <a:rPr lang="en-US" altLang="zh-CN" dirty="0" smtClean="0"/>
              <a:t> = </a:t>
            </a:r>
            <a:r>
              <a:rPr lang="en-US" altLang="zh-CN" dirty="0" err="1" smtClean="0"/>
              <a:t>ThisApplication.ActiveDocument</a:t>
            </a:r>
            <a:endParaRPr lang="en-US" altLang="zh-CN" dirty="0" smtClean="0"/>
          </a:p>
          <a:p>
            <a:r>
              <a:rPr lang="en-US" altLang="zh-CN" dirty="0" smtClean="0"/>
              <a:t>    </a:t>
            </a:r>
          </a:p>
          <a:p>
            <a:r>
              <a:rPr lang="en-US" altLang="zh-CN" dirty="0" smtClean="0"/>
              <a:t>' Get the transaction manager from the application</a:t>
            </a:r>
          </a:p>
          <a:p>
            <a:r>
              <a:rPr lang="en-US" altLang="zh-CN" dirty="0" smtClean="0"/>
              <a:t>Dim </a:t>
            </a:r>
            <a:r>
              <a:rPr lang="en-US" altLang="zh-CN" dirty="0" err="1" smtClean="0"/>
              <a:t>oTxnMgr</a:t>
            </a:r>
            <a:r>
              <a:rPr lang="en-US" altLang="zh-CN" dirty="0" smtClean="0"/>
              <a:t> as </a:t>
            </a:r>
            <a:r>
              <a:rPr lang="en-US" altLang="zh-CN" dirty="0" err="1" smtClean="0"/>
              <a:t>TransactionManager</a:t>
            </a:r>
            <a:endParaRPr lang="en-US" altLang="zh-CN" dirty="0" smtClean="0"/>
          </a:p>
          <a:p>
            <a:r>
              <a:rPr lang="en-US" altLang="zh-CN" dirty="0" smtClean="0"/>
              <a:t>Set </a:t>
            </a:r>
            <a:r>
              <a:rPr lang="en-US" altLang="zh-CN" dirty="0" err="1" smtClean="0"/>
              <a:t>oTxnMgr</a:t>
            </a:r>
            <a:r>
              <a:rPr lang="en-US" altLang="zh-CN" dirty="0" smtClean="0"/>
              <a:t> = </a:t>
            </a:r>
            <a:r>
              <a:rPr lang="en-US" altLang="zh-CN" dirty="0" err="1" smtClean="0"/>
              <a:t>ThisApplication.TransactionManager</a:t>
            </a:r>
            <a:endParaRPr lang="en-US" altLang="zh-CN" dirty="0" smtClean="0"/>
          </a:p>
          <a:p>
            <a:endParaRPr lang="en-US" altLang="zh-CN" dirty="0" smtClean="0"/>
          </a:p>
          <a:p>
            <a:r>
              <a:rPr lang="en-US" altLang="zh-CN" dirty="0" smtClean="0"/>
              <a:t>' Start a regular transaction</a:t>
            </a:r>
          </a:p>
          <a:p>
            <a:r>
              <a:rPr lang="en-US" altLang="zh-CN" dirty="0" smtClean="0"/>
              <a:t>Dim oTxn1 As Transaction</a:t>
            </a:r>
          </a:p>
          <a:p>
            <a:r>
              <a:rPr lang="en-US" altLang="zh-CN" dirty="0" smtClean="0"/>
              <a:t>Set oTxn1 = </a:t>
            </a:r>
            <a:r>
              <a:rPr lang="en-US" altLang="zh-CN" dirty="0" err="1" smtClean="0"/>
              <a:t>oTxnMgr.StartTransaction</a:t>
            </a:r>
            <a:r>
              <a:rPr lang="en-US" altLang="zh-CN" dirty="0" smtClean="0"/>
              <a:t>(</a:t>
            </a:r>
            <a:r>
              <a:rPr lang="en-US" altLang="zh-CN" dirty="0" err="1" smtClean="0"/>
              <a:t>oDoc</a:t>
            </a:r>
            <a:r>
              <a:rPr lang="en-US" altLang="zh-CN" dirty="0" smtClean="0"/>
              <a:t>, "Checkpoint </a:t>
            </a:r>
            <a:r>
              <a:rPr lang="en-US" altLang="zh-CN" dirty="0" err="1" smtClean="0"/>
              <a:t>Txn</a:t>
            </a:r>
            <a:r>
              <a:rPr lang="en-US" altLang="zh-CN" dirty="0" smtClean="0"/>
              <a:t>")</a:t>
            </a:r>
          </a:p>
          <a:p>
            <a:endParaRPr lang="en-US" altLang="zh-CN" dirty="0" smtClean="0"/>
          </a:p>
          <a:p>
            <a:r>
              <a:rPr lang="en-US" altLang="zh-CN" dirty="0" smtClean="0"/>
              <a:t>' *****************************************</a:t>
            </a:r>
          </a:p>
          <a:p>
            <a:r>
              <a:rPr lang="en-US" altLang="zh-CN" dirty="0" smtClean="0"/>
              <a:t>' Perform the creation of extrude profile</a:t>
            </a:r>
          </a:p>
          <a:p>
            <a:r>
              <a:rPr lang="en-US" altLang="zh-CN" dirty="0" smtClean="0"/>
              <a:t>' *****************************************</a:t>
            </a:r>
          </a:p>
          <a:p>
            <a:endParaRPr lang="en-US" altLang="zh-CN" dirty="0" smtClean="0"/>
          </a:p>
          <a:p>
            <a:r>
              <a:rPr lang="en-US" altLang="zh-CN" dirty="0" smtClean="0"/>
              <a:t>' Create a checkpoint before the extrude operation</a:t>
            </a:r>
          </a:p>
          <a:p>
            <a:r>
              <a:rPr lang="en-US" altLang="zh-CN" dirty="0" smtClean="0"/>
              <a:t>Dim </a:t>
            </a:r>
            <a:r>
              <a:rPr lang="en-US" altLang="zh-CN" dirty="0" err="1" smtClean="0"/>
              <a:t>oChkPt</a:t>
            </a:r>
            <a:r>
              <a:rPr lang="en-US" altLang="zh-CN" dirty="0" smtClean="0"/>
              <a:t> as </a:t>
            </a:r>
            <a:r>
              <a:rPr lang="en-US" altLang="zh-CN" dirty="0" err="1" smtClean="0"/>
              <a:t>CheckPoint</a:t>
            </a:r>
            <a:endParaRPr lang="en-US" altLang="zh-CN" dirty="0" smtClean="0"/>
          </a:p>
          <a:p>
            <a:r>
              <a:rPr lang="en-US" altLang="zh-CN" dirty="0" smtClean="0"/>
              <a:t>Set </a:t>
            </a:r>
            <a:r>
              <a:rPr lang="en-US" altLang="zh-CN" dirty="0" err="1" smtClean="0"/>
              <a:t>oChkPt</a:t>
            </a:r>
            <a:r>
              <a:rPr lang="en-US" altLang="zh-CN" dirty="0" smtClean="0"/>
              <a:t> = </a:t>
            </a:r>
            <a:r>
              <a:rPr lang="en-US" altLang="zh-CN" dirty="0" err="1" smtClean="0"/>
              <a:t>oTxnMgr.SetCheckPoint</a:t>
            </a:r>
            <a:endParaRPr lang="en-US" altLang="zh-CN" dirty="0" smtClean="0"/>
          </a:p>
          <a:p>
            <a:endParaRPr lang="en-US" altLang="zh-CN" dirty="0" smtClean="0"/>
          </a:p>
          <a:p>
            <a:r>
              <a:rPr lang="en-US" altLang="zh-CN" dirty="0" smtClean="0"/>
              <a:t>' *****************************************</a:t>
            </a:r>
          </a:p>
          <a:p>
            <a:r>
              <a:rPr lang="en-US" altLang="zh-CN" dirty="0" smtClean="0"/>
              <a:t>' Extrude the newly created profile</a:t>
            </a:r>
          </a:p>
          <a:p>
            <a:r>
              <a:rPr lang="en-US" altLang="zh-CN" dirty="0" smtClean="0"/>
              <a:t>' *****************************************</a:t>
            </a:r>
          </a:p>
          <a:p>
            <a:endParaRPr lang="en-US" altLang="zh-CN" dirty="0" smtClean="0"/>
          </a:p>
          <a:p>
            <a:r>
              <a:rPr lang="en-US" altLang="zh-CN" dirty="0" smtClean="0"/>
              <a:t>' Handle any error condition from the extrude command </a:t>
            </a:r>
          </a:p>
          <a:p>
            <a:r>
              <a:rPr lang="en-US" altLang="zh-CN" dirty="0" smtClean="0"/>
              <a:t>If Err Then</a:t>
            </a:r>
          </a:p>
          <a:p>
            <a:r>
              <a:rPr lang="en-US" altLang="zh-CN" dirty="0" smtClean="0"/>
              <a:t>    </a:t>
            </a:r>
            <a:r>
              <a:rPr lang="en-US" altLang="zh-CN" dirty="0" err="1" smtClean="0"/>
              <a:t>MsgBox</a:t>
            </a:r>
            <a:r>
              <a:rPr lang="en-US" altLang="zh-CN" dirty="0" smtClean="0"/>
              <a:t> "Extrude operation failed. Modify profile ?"</a:t>
            </a:r>
          </a:p>
          <a:p>
            <a:r>
              <a:rPr lang="en-US" altLang="zh-CN" dirty="0" smtClean="0"/>
              <a:t>    </a:t>
            </a:r>
            <a:r>
              <a:rPr lang="en-US" altLang="zh-CN" dirty="0" err="1" smtClean="0"/>
              <a:t>oTxnMgr.GoToCheckPoint</a:t>
            </a:r>
            <a:r>
              <a:rPr lang="en-US" altLang="zh-CN" dirty="0" smtClean="0"/>
              <a:t> </a:t>
            </a:r>
            <a:r>
              <a:rPr lang="en-US" altLang="zh-CN" dirty="0" err="1" smtClean="0"/>
              <a:t>oChkPt</a:t>
            </a:r>
            <a:endParaRPr lang="en-US" altLang="zh-CN" dirty="0" smtClean="0"/>
          </a:p>
          <a:p>
            <a:r>
              <a:rPr lang="en-US" altLang="zh-CN" dirty="0" smtClean="0"/>
              <a:t>End If </a:t>
            </a:r>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January 2009</a:t>
            </a:r>
            <a:endParaRPr lang="en-US" sz="8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cid:image017.jpg@01C7366D.896018A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Transactions ,</a:t>
            </a:r>
          </a:p>
          <a:p>
            <a:pPr>
              <a:defRPr/>
            </a:pPr>
            <a:r>
              <a:rPr lang="en-US" sz="3600" u="none" dirty="0" err="1" smtClean="0">
                <a:cs typeface="+mn-cs"/>
              </a:rPr>
              <a:t>Transcripting</a:t>
            </a:r>
            <a:r>
              <a:rPr lang="en-US" sz="3600" u="none" dirty="0" smtClean="0">
                <a:cs typeface="+mn-cs"/>
              </a:rPr>
              <a:t> and </a:t>
            </a:r>
          </a:p>
          <a:p>
            <a:pPr>
              <a:defRPr/>
            </a:pPr>
            <a:r>
              <a:rPr lang="en-US" sz="3600" u="none" dirty="0" smtClean="0">
                <a:cs typeface="+mn-cs"/>
              </a:rPr>
              <a:t>Change processor</a:t>
            </a:r>
          </a:p>
          <a:p>
            <a:pPr>
              <a:defRPr/>
            </a:pPr>
            <a:endParaRPr lang="en-US" sz="3600" u="none" dirty="0">
              <a:cs typeface="+mn-cs"/>
            </a:endParaRPr>
          </a:p>
          <a:p>
            <a:pPr>
              <a:defRPr/>
            </a:pPr>
            <a:endParaRPr lang="en-US" sz="360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Transaction Events</a:t>
            </a:r>
            <a:endParaRPr lang="zh-CN" altLang="en-US" dirty="0"/>
          </a:p>
        </p:txBody>
      </p:sp>
      <p:sp>
        <p:nvSpPr>
          <p:cNvPr id="3" name="TextBox 2"/>
          <p:cNvSpPr txBox="1"/>
          <p:nvPr/>
        </p:nvSpPr>
        <p:spPr>
          <a:xfrm>
            <a:off x="441200" y="1417197"/>
            <a:ext cx="8164286" cy="2677656"/>
          </a:xfrm>
          <a:prstGeom prst="rect">
            <a:avLst/>
          </a:prstGeom>
          <a:noFill/>
        </p:spPr>
        <p:txBody>
          <a:bodyPr wrap="square" rtlCol="0">
            <a:spAutoFit/>
          </a:bodyPr>
          <a:lstStyle/>
          <a:p>
            <a:pPr>
              <a:buFont typeface="Arial" pitchFamily="34" charset="0"/>
              <a:buChar char="•"/>
            </a:pPr>
            <a:r>
              <a:rPr lang="en-US" altLang="zh-CN" sz="2400" u="none" dirty="0" smtClean="0"/>
              <a:t> allows the client to receive notifications for transaction-related events</a:t>
            </a:r>
          </a:p>
          <a:p>
            <a:pPr>
              <a:buFont typeface="Arial" pitchFamily="34" charset="0"/>
              <a:buChar char="•"/>
            </a:pPr>
            <a:r>
              <a:rPr lang="en-US" altLang="zh-CN" sz="2400" u="none" dirty="0" smtClean="0"/>
              <a:t>sends notifications for commit, undo, redo, abort and delete of a transaction</a:t>
            </a:r>
            <a:endParaRPr lang="en-US" sz="2400" b="1" u="none" dirty="0" smtClean="0"/>
          </a:p>
          <a:p>
            <a:pPr>
              <a:buFont typeface="Arial" pitchFamily="34" charset="0"/>
              <a:buChar char="•"/>
            </a:pPr>
            <a:endParaRPr lang="en-US" sz="2400" b="1" u="none" dirty="0" smtClean="0"/>
          </a:p>
          <a:p>
            <a:pPr>
              <a:buFont typeface="Arial" pitchFamily="34" charset="0"/>
              <a:buChar char="•"/>
            </a:pPr>
            <a:endParaRPr lang="en-US" sz="2400" u="none" dirty="0" smtClean="0"/>
          </a:p>
          <a:p>
            <a:endParaRPr lang="en-US" sz="2400" u="none" dirty="0"/>
          </a:p>
        </p:txBody>
      </p:sp>
      <p:sp>
        <p:nvSpPr>
          <p:cNvPr id="86018" name="Rectangle 2"/>
          <p:cNvSpPr>
            <a:spLocks noChangeArrowheads="1"/>
          </p:cNvSpPr>
          <p:nvPr/>
        </p:nvSpPr>
        <p:spPr bwMode="auto">
          <a:xfrm>
            <a:off x="566669" y="3356564"/>
            <a:ext cx="7585657" cy="2862322"/>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oTransMgr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TransactionManager</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oTransMgr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InvApplication.TransactionManager</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TransactionEvents</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oTransMgr.TransactionEvents</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startEvents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'delegate the event of undo</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AddHandler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oTransEvents.OnUndo</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AddressOf</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OnUndo</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stopEvents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'remove the event of undo</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RemoveHandler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oTransEvents.OnUndo</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AddressOf</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OnUndo</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Embedded </a:t>
            </a:r>
            <a:r>
              <a:rPr lang="en-US" altLang="zh-CN" b="1" dirty="0" smtClean="0"/>
              <a:t>Transactions</a:t>
            </a:r>
            <a:endParaRPr lang="zh-CN" altLang="en-US" dirty="0"/>
          </a:p>
        </p:txBody>
      </p:sp>
      <p:sp>
        <p:nvSpPr>
          <p:cNvPr id="3" name="TextBox 2"/>
          <p:cNvSpPr txBox="1"/>
          <p:nvPr/>
        </p:nvSpPr>
        <p:spPr>
          <a:xfrm>
            <a:off x="273775" y="1082346"/>
            <a:ext cx="8164286" cy="3416320"/>
          </a:xfrm>
          <a:prstGeom prst="rect">
            <a:avLst/>
          </a:prstGeom>
          <a:noFill/>
        </p:spPr>
        <p:txBody>
          <a:bodyPr wrap="square" rtlCol="0">
            <a:spAutoFit/>
          </a:bodyPr>
          <a:lstStyle/>
          <a:p>
            <a:pPr>
              <a:buFont typeface="Arial" pitchFamily="34" charset="0"/>
              <a:buChar char="•"/>
            </a:pPr>
            <a:r>
              <a:rPr lang="en-US" altLang="zh-CN" sz="2400" u="none" dirty="0" smtClean="0"/>
              <a:t> </a:t>
            </a:r>
            <a:r>
              <a:rPr lang="en-US" altLang="zh-CN" sz="2400" u="none" dirty="0" err="1" smtClean="0">
                <a:solidFill>
                  <a:srgbClr val="FFC000"/>
                </a:solidFill>
              </a:rPr>
              <a:t>TransactionManager</a:t>
            </a:r>
            <a:r>
              <a:rPr lang="en-US" altLang="zh-CN" sz="2400" u="none" dirty="0" smtClean="0">
                <a:solidFill>
                  <a:srgbClr val="FFC000"/>
                </a:solidFill>
              </a:rPr>
              <a:t>::</a:t>
            </a:r>
            <a:r>
              <a:rPr lang="en-US" altLang="zh-CN" sz="2400" u="none" dirty="0" err="1" smtClean="0">
                <a:solidFill>
                  <a:srgbClr val="FFC000"/>
                </a:solidFill>
              </a:rPr>
              <a:t>StartTransaction</a:t>
            </a:r>
            <a:r>
              <a:rPr lang="en-US" altLang="zh-CN" sz="2400" u="none" dirty="0" smtClean="0">
                <a:solidFill>
                  <a:srgbClr val="FFC000"/>
                </a:solidFill>
              </a:rPr>
              <a:t> </a:t>
            </a:r>
            <a:r>
              <a:rPr lang="en-US" altLang="zh-CN" sz="2400" u="none" dirty="0" smtClean="0"/>
              <a:t>method can either be a parent or a child transaction</a:t>
            </a:r>
          </a:p>
          <a:p>
            <a:pPr>
              <a:buFont typeface="Arial" pitchFamily="34" charset="0"/>
              <a:buChar char="•"/>
            </a:pPr>
            <a:endParaRPr lang="en-US" altLang="zh-CN" sz="2400" u="none" dirty="0" smtClean="0"/>
          </a:p>
          <a:p>
            <a:pPr>
              <a:buFont typeface="Arial" pitchFamily="34" charset="0"/>
              <a:buChar char="•"/>
            </a:pPr>
            <a:r>
              <a:rPr lang="en-US" altLang="zh-CN" sz="2400" u="none" dirty="0" smtClean="0"/>
              <a:t>A transaction that is started within the scope of another transaction becomes the child of that transaction.</a:t>
            </a:r>
            <a:endParaRPr lang="en-US" altLang="zh-CN" sz="2400" b="1" u="none" dirty="0" smtClean="0"/>
          </a:p>
          <a:p>
            <a:pPr>
              <a:buFont typeface="Arial" pitchFamily="34" charset="0"/>
              <a:buChar char="•"/>
            </a:pPr>
            <a:endParaRPr lang="en-US" sz="2400" b="1" u="none" dirty="0" smtClean="0"/>
          </a:p>
          <a:p>
            <a:pPr>
              <a:buFont typeface="Arial" pitchFamily="34" charset="0"/>
              <a:buChar char="•"/>
            </a:pPr>
            <a:endParaRPr lang="en-US" sz="2400" b="1" u="none" dirty="0" smtClean="0"/>
          </a:p>
          <a:p>
            <a:pPr>
              <a:buFont typeface="Arial" pitchFamily="34" charset="0"/>
              <a:buChar char="•"/>
            </a:pPr>
            <a:endParaRPr lang="en-US" sz="2400" u="none" dirty="0" smtClean="0"/>
          </a:p>
          <a:p>
            <a:endParaRPr lang="en-US" sz="2400" u="none"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Dos and Don'ts</a:t>
            </a:r>
            <a:br>
              <a:rPr lang="en-US" altLang="zh-CN" b="1" dirty="0" smtClean="0"/>
            </a:br>
            <a:endParaRPr lang="zh-CN" altLang="en-US" dirty="0"/>
          </a:p>
        </p:txBody>
      </p:sp>
      <p:sp>
        <p:nvSpPr>
          <p:cNvPr id="3" name="Rectangle 2"/>
          <p:cNvSpPr/>
          <p:nvPr/>
        </p:nvSpPr>
        <p:spPr>
          <a:xfrm>
            <a:off x="601578" y="1394624"/>
            <a:ext cx="8109284" cy="5324535"/>
          </a:xfrm>
          <a:prstGeom prst="rect">
            <a:avLst/>
          </a:prstGeom>
        </p:spPr>
        <p:txBody>
          <a:bodyPr wrap="square">
            <a:spAutoFit/>
          </a:bodyPr>
          <a:lstStyle/>
          <a:p>
            <a:r>
              <a:rPr lang="en-US" altLang="zh-CN" sz="2000" u="none" dirty="0" smtClean="0"/>
              <a:t>An Undo or Redo should be performed only when there is no transaction in progress (during an unidentified transaction). </a:t>
            </a:r>
          </a:p>
          <a:p>
            <a:endParaRPr lang="en-US" altLang="zh-CN" sz="2000" u="none" dirty="0" smtClean="0"/>
          </a:p>
          <a:p>
            <a:r>
              <a:rPr lang="en-US" altLang="zh-CN" sz="2000" u="none" dirty="0" smtClean="0"/>
              <a:t>Do not wrap any Inventor commands within transactions. </a:t>
            </a:r>
          </a:p>
          <a:p>
            <a:endParaRPr lang="en-US" altLang="zh-CN" sz="2000" u="none" dirty="0" smtClean="0"/>
          </a:p>
          <a:p>
            <a:r>
              <a:rPr lang="en-US" altLang="zh-CN" sz="2000" u="none" dirty="0" smtClean="0"/>
              <a:t>Do not wrap any user interaction events within transactions. A good rule would be that it is OK to create modal dialogs within a transaction but not modeless dialogs. </a:t>
            </a:r>
          </a:p>
          <a:p>
            <a:endParaRPr lang="en-US" altLang="zh-CN" sz="2000" u="none" dirty="0" smtClean="0"/>
          </a:p>
          <a:p>
            <a:r>
              <a:rPr lang="en-US" altLang="zh-CN" sz="2000" u="none" dirty="0" smtClean="0"/>
              <a:t>The transaction event handling code should not perform any operation that uses </a:t>
            </a:r>
            <a:r>
              <a:rPr lang="en-US" altLang="zh-CN" sz="2000" u="none" dirty="0" err="1" smtClean="0"/>
              <a:t>transactable</a:t>
            </a:r>
            <a:r>
              <a:rPr lang="en-US" altLang="zh-CN" sz="2000" u="none" dirty="0" smtClean="0"/>
              <a:t> memory. For example, it is illegal to create a sketch line in the event handling code for the commit of a transaction. </a:t>
            </a:r>
          </a:p>
          <a:p>
            <a:endParaRPr lang="en-US" altLang="zh-CN" sz="2000" u="none" dirty="0" smtClean="0"/>
          </a:p>
          <a:p>
            <a:r>
              <a:rPr lang="en-US" altLang="zh-CN" sz="2000" u="none" dirty="0" smtClean="0"/>
              <a:t>Do not close any document inside a transaction, even the active one. The exception to this rule is that it is legal to close a document in a transaction when the document was opened in that exact same transaction. </a:t>
            </a:r>
            <a:endParaRPr lang="en-US" altLang="zh-CN" sz="2000" u="none"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dirty="0" err="1" smtClean="0"/>
              <a:t>Transcripting</a:t>
            </a:r>
            <a:r>
              <a:rPr lang="en-US" sz="3600" dirty="0" smtClean="0">
                <a:cs typeface="+mn-cs"/>
              </a:rPr>
              <a:t> in Inventor</a:t>
            </a:r>
            <a:endParaRPr lang="en-US" sz="3600" dirty="0">
              <a:cs typeface="+mn-cs"/>
            </a:endParaRPr>
          </a:p>
          <a:p>
            <a:pPr>
              <a:defRPr/>
            </a:pPr>
            <a:endParaRPr lang="en-US" sz="3600" i="1" u="none" dirty="0">
              <a:cs typeface="+mn-cs"/>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Transcripting</a:t>
            </a:r>
            <a:endParaRPr lang="en-US" dirty="0"/>
          </a:p>
        </p:txBody>
      </p:sp>
      <p:sp>
        <p:nvSpPr>
          <p:cNvPr id="3" name="Rectangle 2"/>
          <p:cNvSpPr/>
          <p:nvPr/>
        </p:nvSpPr>
        <p:spPr>
          <a:xfrm>
            <a:off x="294640" y="1209040"/>
            <a:ext cx="7995920" cy="4893647"/>
          </a:xfrm>
          <a:prstGeom prst="rect">
            <a:avLst/>
          </a:prstGeom>
        </p:spPr>
        <p:txBody>
          <a:bodyPr wrap="square">
            <a:spAutoFit/>
          </a:bodyPr>
          <a:lstStyle/>
          <a:p>
            <a:pPr eaLnBrk="1" hangingPunct="1">
              <a:buFont typeface="Arial" pitchFamily="34" charset="0"/>
              <a:buChar char="•"/>
            </a:pPr>
            <a:r>
              <a:rPr lang="en-US" sz="2400" u="none" dirty="0" err="1" smtClean="0"/>
              <a:t>Transcripting</a:t>
            </a:r>
            <a:r>
              <a:rPr lang="en-US" sz="2400" u="none" dirty="0" smtClean="0"/>
              <a:t> is a feature of Inventor where every interactive action is logged to a transcript file.</a:t>
            </a:r>
          </a:p>
          <a:p>
            <a:pPr eaLnBrk="1" hangingPunct="1">
              <a:buFont typeface="Arial" pitchFamily="34" charset="0"/>
              <a:buChar char="•"/>
            </a:pPr>
            <a:endParaRPr lang="en-US" sz="2400" u="none" dirty="0" smtClean="0"/>
          </a:p>
          <a:p>
            <a:pPr eaLnBrk="1" hangingPunct="1">
              <a:buFont typeface="Arial" pitchFamily="34" charset="0"/>
              <a:buChar char="•"/>
            </a:pPr>
            <a:r>
              <a:rPr lang="en-US" sz="2400" u="none" dirty="0" smtClean="0"/>
              <a:t>The transcript file can be replayed to reproduce what occurred during the interactive session.</a:t>
            </a:r>
          </a:p>
          <a:p>
            <a:pPr eaLnBrk="1" hangingPunct="1">
              <a:buFont typeface="Arial" pitchFamily="34" charset="0"/>
              <a:buChar char="•"/>
            </a:pPr>
            <a:endParaRPr lang="en-US" sz="2400" u="none" dirty="0" smtClean="0"/>
          </a:p>
          <a:p>
            <a:pPr eaLnBrk="1" hangingPunct="1">
              <a:buFont typeface="Arial" pitchFamily="34" charset="0"/>
              <a:buChar char="•"/>
            </a:pPr>
            <a:r>
              <a:rPr lang="en-US" sz="2400" u="none" dirty="0" err="1" smtClean="0"/>
              <a:t>Transcripting</a:t>
            </a:r>
            <a:r>
              <a:rPr lang="en-US" sz="2400" u="none" dirty="0" smtClean="0"/>
              <a:t> is primarily designed for software QA.  Test cases can be created that demonstrate the desired behavior.  These transcripts can then be played back to exercise the behavior.</a:t>
            </a:r>
          </a:p>
          <a:p>
            <a:pPr eaLnBrk="1" hangingPunct="1">
              <a:buFont typeface="Arial" pitchFamily="34" charset="0"/>
              <a:buChar char="•"/>
            </a:pPr>
            <a:endParaRPr lang="en-US" sz="2400" u="none" dirty="0" smtClean="0"/>
          </a:p>
          <a:p>
            <a:pPr eaLnBrk="1" hangingPunct="1">
              <a:buFont typeface="Arial" pitchFamily="34" charset="0"/>
              <a:buChar char="•"/>
            </a:pPr>
            <a:r>
              <a:rPr lang="en-US" sz="2400" u="none" dirty="0" smtClean="0"/>
              <a:t>End-users have used </a:t>
            </a:r>
            <a:r>
              <a:rPr lang="en-US" sz="2400" u="none" dirty="0" err="1" smtClean="0"/>
              <a:t>transcripting</a:t>
            </a:r>
            <a:r>
              <a:rPr lang="en-US" sz="2400" u="none" dirty="0" smtClean="0"/>
              <a:t> as a crash recovery mechanism, but it was not designed for this.</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r>
              <a:rPr lang="en-US" smtClean="0"/>
              <a:t>Enabling Transcripting</a:t>
            </a:r>
          </a:p>
        </p:txBody>
      </p:sp>
      <p:sp>
        <p:nvSpPr>
          <p:cNvPr id="306179" name="Rectangle 3"/>
          <p:cNvSpPr>
            <a:spLocks noGrp="1" noChangeArrowheads="1"/>
          </p:cNvSpPr>
          <p:nvPr>
            <p:ph type="body" idx="1"/>
          </p:nvPr>
        </p:nvSpPr>
        <p:spPr/>
        <p:txBody>
          <a:bodyPr/>
          <a:lstStyle/>
          <a:p>
            <a:pPr eaLnBrk="1" hangingPunct="1"/>
            <a:r>
              <a:rPr lang="en-US" dirty="0" smtClean="0"/>
              <a:t>To enable </a:t>
            </a:r>
            <a:r>
              <a:rPr lang="en-US" dirty="0" err="1" smtClean="0"/>
              <a:t>transcripting</a:t>
            </a:r>
            <a:r>
              <a:rPr lang="en-US" dirty="0" smtClean="0"/>
              <a:t> you need to edit the registry.</a:t>
            </a:r>
          </a:p>
          <a:p>
            <a:pPr eaLnBrk="1" hangingPunct="1"/>
            <a:r>
              <a:rPr lang="en-US" sz="2000" dirty="0" smtClean="0"/>
              <a:t>Key: </a:t>
            </a:r>
          </a:p>
          <a:p>
            <a:pPr lvl="2" eaLnBrk="1" hangingPunct="1"/>
            <a:r>
              <a:rPr lang="en-US" dirty="0" smtClean="0"/>
              <a:t>HKEY_CURRENT_USER\Software\Autodesk\Inventor\</a:t>
            </a:r>
            <a:br>
              <a:rPr lang="en-US" dirty="0" smtClean="0"/>
            </a:br>
            <a:r>
              <a:rPr lang="en-US" dirty="0" smtClean="0"/>
              <a:t>RegistryVersion11.0\System\Preferences\Transcript</a:t>
            </a:r>
          </a:p>
          <a:p>
            <a:pPr eaLnBrk="1" hangingPunct="1"/>
            <a:r>
              <a:rPr lang="en-US" sz="2000" dirty="0" smtClean="0"/>
              <a:t>Values:</a:t>
            </a:r>
          </a:p>
          <a:p>
            <a:pPr lvl="2" eaLnBrk="1" hangingPunct="1"/>
            <a:r>
              <a:rPr lang="en-US" dirty="0" err="1" smtClean="0"/>
              <a:t>TranscriptingOn</a:t>
            </a:r>
            <a:r>
              <a:rPr lang="en-US" dirty="0" smtClean="0"/>
              <a:t> = 1</a:t>
            </a:r>
          </a:p>
          <a:p>
            <a:pPr lvl="2" eaLnBrk="1" hangingPunct="1"/>
            <a:r>
              <a:rPr lang="en-US" dirty="0" err="1" smtClean="0"/>
              <a:t>AllowReplay</a:t>
            </a:r>
            <a:r>
              <a:rPr lang="en-US" dirty="0" smtClean="0"/>
              <a:t> = 1</a:t>
            </a:r>
          </a:p>
          <a:p>
            <a:pPr lvl="2" eaLnBrk="1" hangingPunct="1"/>
            <a:r>
              <a:rPr lang="en-US" dirty="0" smtClean="0"/>
              <a:t>…:</a:t>
            </a:r>
            <a:r>
              <a:rPr lang="en-US" dirty="0" err="1" smtClean="0"/>
              <a:t>TransDir</a:t>
            </a:r>
            <a:r>
              <a:rPr lang="en-US" dirty="0" smtClean="0"/>
              <a:t> = C:\Temp\      (</a:t>
            </a:r>
            <a:r>
              <a:rPr lang="en-US" i="1" dirty="0" smtClean="0"/>
              <a:t>Directory of your choice)</a:t>
            </a:r>
          </a:p>
          <a:p>
            <a:pPr lvl="1" eaLnBrk="1" hangingPunct="1"/>
            <a:endParaRPr lang="en-US" sz="2000" dirty="0" smtClean="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r>
              <a:rPr lang="en-US" smtClean="0"/>
              <a:t>Creating and Playing Transcripts</a:t>
            </a:r>
          </a:p>
        </p:txBody>
      </p:sp>
      <p:sp>
        <p:nvSpPr>
          <p:cNvPr id="307203" name="Rectangle 3"/>
          <p:cNvSpPr>
            <a:spLocks noGrp="1" noChangeArrowheads="1"/>
          </p:cNvSpPr>
          <p:nvPr>
            <p:ph type="body" idx="1"/>
          </p:nvPr>
        </p:nvSpPr>
        <p:spPr/>
        <p:txBody>
          <a:bodyPr/>
          <a:lstStyle/>
          <a:p>
            <a:pPr eaLnBrk="1" hangingPunct="1"/>
            <a:r>
              <a:rPr lang="en-US" smtClean="0"/>
              <a:t>Once transcripting is turned on in the registry, all actions performed within Inventor will be written to the transcript.  This includes every API call that changes the Inventor document.</a:t>
            </a:r>
          </a:p>
          <a:p>
            <a:pPr eaLnBrk="1" hangingPunct="1"/>
            <a:r>
              <a:rPr lang="en-US" smtClean="0"/>
              <a:t>To play back a transcript, open Inventor and drag and drop the .tf file into Inventor.  You may want to edit the .tf file before playback.  For example, if you performed an action and then closed the document the transcript will also close the document.  The close operation can be deleted from the transcript file.</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dirty="0" smtClean="0"/>
              <a:t>Change Processor</a:t>
            </a:r>
            <a:endParaRPr lang="en-US" sz="3600" i="1" u="none" dirty="0">
              <a:cs typeface="+mn-cs"/>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Change Processor</a:t>
            </a:r>
            <a:endParaRPr lang="zh-CN" altLang="en-US" dirty="0"/>
          </a:p>
        </p:txBody>
      </p:sp>
      <p:sp>
        <p:nvSpPr>
          <p:cNvPr id="3" name="Content Placeholder 2"/>
          <p:cNvSpPr>
            <a:spLocks noGrp="1"/>
          </p:cNvSpPr>
          <p:nvPr>
            <p:ph idx="1"/>
          </p:nvPr>
        </p:nvSpPr>
        <p:spPr/>
        <p:txBody>
          <a:bodyPr/>
          <a:lstStyle/>
          <a:p>
            <a:r>
              <a:rPr lang="en-US" altLang="zh-CN" dirty="0" smtClean="0"/>
              <a:t>Functionality that exposes an architecture for writing commands that is similar to that used internally for Inventor commands.</a:t>
            </a:r>
          </a:p>
          <a:p>
            <a:r>
              <a:rPr lang="en-US" altLang="zh-CN" dirty="0" smtClean="0"/>
              <a:t>Benefits of using a change processor:</a:t>
            </a:r>
          </a:p>
          <a:p>
            <a:pPr lvl="2"/>
            <a:r>
              <a:rPr lang="en-US" altLang="zh-CN" dirty="0" smtClean="0"/>
              <a:t>Automatically get undo/redo behavior without requiring the use of transactions.</a:t>
            </a:r>
          </a:p>
          <a:p>
            <a:pPr lvl="2"/>
            <a:r>
              <a:rPr lang="en-US" altLang="zh-CN" dirty="0" smtClean="0"/>
              <a:t>Your “commands” can participate in </a:t>
            </a:r>
            <a:r>
              <a:rPr lang="en-US" altLang="zh-CN" dirty="0" err="1" smtClean="0"/>
              <a:t>transcripting</a:t>
            </a:r>
            <a:r>
              <a:rPr lang="en-US" altLang="zh-CN" dirty="0" smtClean="0"/>
              <a:t>.  This allows you to use </a:t>
            </a:r>
            <a:r>
              <a:rPr lang="en-US" altLang="zh-CN" dirty="0" err="1" smtClean="0"/>
              <a:t>transcripting</a:t>
            </a:r>
            <a:r>
              <a:rPr lang="en-US" altLang="zh-CN" dirty="0" smtClean="0"/>
              <a:t> as a tool to help with testing your application.</a:t>
            </a:r>
          </a:p>
          <a:p>
            <a:pPr lvl="2"/>
            <a:r>
              <a:rPr lang="en-US" altLang="zh-CN" dirty="0" smtClean="0"/>
              <a:t>Performance benefit over using standard transactions.  (Primarily with client graphics and sketch) </a:t>
            </a:r>
          </a:p>
          <a:p>
            <a:endParaRPr lang="zh-CN" alt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Change Processor</a:t>
            </a:r>
            <a:endParaRPr lang="zh-CN" altLang="en-US" dirty="0"/>
          </a:p>
        </p:txBody>
      </p:sp>
      <p:sp>
        <p:nvSpPr>
          <p:cNvPr id="3" name="Content Placeholder 2"/>
          <p:cNvSpPr>
            <a:spLocks noGrp="1"/>
          </p:cNvSpPr>
          <p:nvPr>
            <p:ph idx="1"/>
          </p:nvPr>
        </p:nvSpPr>
        <p:spPr/>
        <p:txBody>
          <a:bodyPr/>
          <a:lstStyle/>
          <a:p>
            <a:r>
              <a:rPr lang="en-US" altLang="zh-CN" dirty="0" smtClean="0"/>
              <a:t>Drawbacks when using a change processor:</a:t>
            </a:r>
          </a:p>
          <a:p>
            <a:pPr lvl="2"/>
            <a:r>
              <a:rPr lang="en-US" altLang="zh-CN" dirty="0" smtClean="0">
                <a:solidFill>
                  <a:srgbClr val="FF0000"/>
                </a:solidFill>
              </a:rPr>
              <a:t>Can only be used within an Add-In</a:t>
            </a:r>
          </a:p>
          <a:p>
            <a:pPr lvl="2"/>
            <a:r>
              <a:rPr lang="en-US" altLang="zh-CN" dirty="0" smtClean="0"/>
              <a:t>More complicated to implement than standard transactions.</a:t>
            </a:r>
          </a:p>
          <a:p>
            <a:pPr lvl="2"/>
            <a:r>
              <a:rPr lang="en-US" altLang="zh-CN" dirty="0" smtClean="0"/>
              <a:t>Requires implementation of a specific architecture so it will possibly require some re-architecture of existing applications.</a:t>
            </a:r>
          </a:p>
          <a:p>
            <a:endParaRPr lang="zh-CN" alt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599440" y="1462267"/>
            <a:ext cx="6817360" cy="3231654"/>
          </a:xfrm>
          <a:prstGeom prst="rect">
            <a:avLst/>
          </a:prstGeom>
          <a:noFill/>
        </p:spPr>
        <p:txBody>
          <a:bodyPr wrap="square" rtlCol="0">
            <a:spAutoFit/>
          </a:bodyPr>
          <a:lstStyle/>
          <a:p>
            <a:pPr>
              <a:buFont typeface="Wingdings" pitchFamily="2" charset="2"/>
              <a:buChar char="Ø"/>
            </a:pPr>
            <a:r>
              <a:rPr lang="en-US" sz="2400" u="none" dirty="0" smtClean="0"/>
              <a:t>  Transactions</a:t>
            </a:r>
          </a:p>
          <a:p>
            <a:pPr>
              <a:buFont typeface="Wingdings" pitchFamily="2" charset="2"/>
              <a:buChar char="Ø"/>
            </a:pPr>
            <a:endParaRPr lang="en-US" sz="1200" u="none" dirty="0" smtClean="0"/>
          </a:p>
          <a:p>
            <a:pPr>
              <a:buFont typeface="Wingdings" pitchFamily="2" charset="2"/>
              <a:buChar char="Ø"/>
            </a:pPr>
            <a:r>
              <a:rPr lang="en-US" sz="2400" u="none" dirty="0" smtClean="0"/>
              <a:t>  Transaction - Example</a:t>
            </a:r>
          </a:p>
          <a:p>
            <a:pPr>
              <a:buFont typeface="Wingdings" pitchFamily="2" charset="2"/>
              <a:buChar char="Ø"/>
            </a:pPr>
            <a:endParaRPr lang="en-US" sz="1200" u="none" dirty="0" smtClean="0"/>
          </a:p>
          <a:p>
            <a:pPr>
              <a:buFont typeface="Wingdings" pitchFamily="2" charset="2"/>
              <a:buChar char="Ø"/>
            </a:pPr>
            <a:r>
              <a:rPr lang="en-US" sz="2400" u="none" dirty="0" smtClean="0"/>
              <a:t>  </a:t>
            </a:r>
            <a:r>
              <a:rPr lang="en-US" sz="2400" u="none" dirty="0" err="1" smtClean="0"/>
              <a:t>Transcripting</a:t>
            </a:r>
            <a:endParaRPr lang="en-US" sz="2400" u="none" dirty="0" smtClean="0"/>
          </a:p>
          <a:p>
            <a:pPr>
              <a:buFont typeface="Wingdings" pitchFamily="2" charset="2"/>
              <a:buChar char="Ø"/>
            </a:pPr>
            <a:endParaRPr lang="en-US" sz="1200" u="none" dirty="0" smtClean="0"/>
          </a:p>
          <a:p>
            <a:pPr>
              <a:buFont typeface="Wingdings" pitchFamily="2" charset="2"/>
              <a:buChar char="Ø"/>
            </a:pPr>
            <a:r>
              <a:rPr lang="en-US" sz="2400" u="none" dirty="0" smtClean="0"/>
              <a:t>  Change Processor </a:t>
            </a:r>
          </a:p>
          <a:p>
            <a:pPr>
              <a:buFont typeface="Wingdings" pitchFamily="2" charset="2"/>
              <a:buChar char="Ø"/>
            </a:pPr>
            <a:endParaRPr lang="en-US" sz="1200" u="none" dirty="0" smtClean="0"/>
          </a:p>
          <a:p>
            <a:r>
              <a:rPr lang="en-US" sz="2400" u="none" dirty="0" smtClean="0"/>
              <a:t> </a:t>
            </a:r>
          </a:p>
          <a:p>
            <a:pPr>
              <a:buFont typeface="Wingdings" pitchFamily="2" charset="2"/>
              <a:buChar char="Ø"/>
            </a:pPr>
            <a:endParaRPr lang="en-US" sz="1200" u="none" dirty="0" smtClean="0"/>
          </a:p>
          <a:p>
            <a:endParaRPr lang="en-US" sz="2400"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Processor</a:t>
            </a:r>
            <a:endParaRPr lang="en-US" dirty="0"/>
          </a:p>
        </p:txBody>
      </p:sp>
      <p:sp>
        <p:nvSpPr>
          <p:cNvPr id="3" name="Content Placeholder 2"/>
          <p:cNvSpPr>
            <a:spLocks noGrp="1"/>
          </p:cNvSpPr>
          <p:nvPr>
            <p:ph idx="1"/>
          </p:nvPr>
        </p:nvSpPr>
        <p:spPr/>
        <p:txBody>
          <a:bodyPr/>
          <a:lstStyle/>
          <a:p>
            <a:r>
              <a:rPr lang="en-US" dirty="0" smtClean="0"/>
              <a:t>The ‘Change Processor’ is an object that encapsulates developer-defined actions into a single named item. </a:t>
            </a:r>
          </a:p>
          <a:p>
            <a:endParaRPr lang="en-US" dirty="0" smtClean="0"/>
          </a:p>
          <a:p>
            <a:r>
              <a:rPr lang="en-US" dirty="0" smtClean="0"/>
              <a:t>Change Processor mechanism relies on event callbacks, and everything in this technique is initiated by calling the ‘Execute()’ method on the </a:t>
            </a:r>
            <a:r>
              <a:rPr lang="en-US" dirty="0" err="1" smtClean="0"/>
              <a:t>ChangeProcessor</a:t>
            </a:r>
            <a:r>
              <a:rPr lang="en-US" dirty="0" smtClean="0"/>
              <a:t> object.</a:t>
            </a:r>
          </a:p>
          <a:p>
            <a:endParaRPr lang="en-US" dirty="0" smtClean="0"/>
          </a:p>
          <a:p>
            <a:endParaRPr lang="en-US" dirty="0" smtClean="0"/>
          </a:p>
          <a:p>
            <a:pPr lvl="4"/>
            <a:endParaRPr lang="en-US" dirty="0"/>
          </a:p>
        </p:txBody>
      </p:sp>
      <p:pic>
        <p:nvPicPr>
          <p:cNvPr id="59" name="Content Placeholder 3" descr="cid:image017.jpg@01C7366D.896018A0"/>
          <p:cNvPicPr>
            <a:picLocks/>
          </p:cNvPicPr>
          <p:nvPr/>
        </p:nvPicPr>
        <p:blipFill>
          <a:blip r:embed="rId3" r:link="rId4" cstate="print"/>
          <a:srcRect/>
          <a:stretch>
            <a:fillRect/>
          </a:stretch>
        </p:blipFill>
        <p:spPr bwMode="auto">
          <a:xfrm>
            <a:off x="792480" y="4053840"/>
            <a:ext cx="7305040" cy="222504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Processor Architecture</a:t>
            </a:r>
            <a:br>
              <a:rPr lang="en-US" dirty="0" smtClean="0"/>
            </a:br>
            <a:endParaRPr lang="en-US" dirty="0"/>
          </a:p>
        </p:txBody>
      </p:sp>
      <p:sp>
        <p:nvSpPr>
          <p:cNvPr id="5" name="Rectangle 4"/>
          <p:cNvSpPr/>
          <p:nvPr/>
        </p:nvSpPr>
        <p:spPr>
          <a:xfrm>
            <a:off x="274320" y="1076960"/>
            <a:ext cx="8625840" cy="4154984"/>
          </a:xfrm>
          <a:prstGeom prst="rect">
            <a:avLst/>
          </a:prstGeom>
        </p:spPr>
        <p:txBody>
          <a:bodyPr wrap="square">
            <a:spAutoFit/>
          </a:bodyPr>
          <a:lstStyle/>
          <a:p>
            <a:pPr lvl="2">
              <a:buFont typeface="Arial" pitchFamily="34" charset="0"/>
              <a:buChar char="•"/>
            </a:pPr>
            <a:endParaRPr lang="en-US" sz="2400" u="none" dirty="0" smtClean="0">
              <a:latin typeface="+mn-lt"/>
              <a:cs typeface="+mn-cs"/>
            </a:endParaRPr>
          </a:p>
          <a:p>
            <a:pPr lvl="1">
              <a:buFont typeface="Arial" pitchFamily="34" charset="0"/>
              <a:buChar char="•"/>
            </a:pPr>
            <a:r>
              <a:rPr lang="en-US" sz="2400" b="1" u="none" dirty="0" err="1" smtClean="0">
                <a:solidFill>
                  <a:srgbClr val="FFC000"/>
                </a:solidFill>
                <a:latin typeface="+mn-lt"/>
                <a:cs typeface="+mn-cs"/>
              </a:rPr>
              <a:t>ChangeDefinition</a:t>
            </a:r>
            <a:r>
              <a:rPr lang="en-US" sz="2400" u="none" dirty="0" smtClean="0">
                <a:latin typeface="+mn-lt"/>
                <a:cs typeface="+mn-cs"/>
              </a:rPr>
              <a:t> - which will be managed by the </a:t>
            </a:r>
            <a:r>
              <a:rPr lang="en-US" sz="2400" u="none" dirty="0" err="1" smtClean="0">
                <a:latin typeface="+mn-lt"/>
                <a:cs typeface="+mn-cs"/>
              </a:rPr>
              <a:t>ChangeManager</a:t>
            </a:r>
            <a:r>
              <a:rPr lang="en-US" sz="2400" u="none" dirty="0" smtClean="0">
                <a:latin typeface="+mn-lt"/>
                <a:cs typeface="+mn-cs"/>
              </a:rPr>
              <a:t> Object</a:t>
            </a:r>
          </a:p>
          <a:p>
            <a:pPr lvl="1">
              <a:buFont typeface="Arial" pitchFamily="34" charset="0"/>
              <a:buChar char="•"/>
            </a:pPr>
            <a:endParaRPr lang="en-US" sz="2400" u="none" dirty="0" smtClean="0">
              <a:latin typeface="+mn-lt"/>
              <a:cs typeface="+mn-cs"/>
            </a:endParaRPr>
          </a:p>
          <a:p>
            <a:pPr lvl="1">
              <a:buFont typeface="Arial" pitchFamily="34" charset="0"/>
              <a:buChar char="•"/>
            </a:pPr>
            <a:r>
              <a:rPr lang="en-US" sz="2400" b="1" u="none" dirty="0" err="1" smtClean="0">
                <a:solidFill>
                  <a:srgbClr val="FFC000"/>
                </a:solidFill>
                <a:latin typeface="+mn-lt"/>
                <a:cs typeface="+mn-cs"/>
              </a:rPr>
              <a:t>ChangeManager</a:t>
            </a:r>
            <a:r>
              <a:rPr lang="en-US" sz="2400" u="none" dirty="0" smtClean="0">
                <a:latin typeface="+mn-lt"/>
                <a:cs typeface="+mn-cs"/>
              </a:rPr>
              <a:t> - object will manage all the available </a:t>
            </a:r>
            <a:r>
              <a:rPr lang="en-US" sz="2400" u="none" dirty="0" err="1" smtClean="0">
                <a:latin typeface="+mn-lt"/>
                <a:cs typeface="+mn-cs"/>
              </a:rPr>
              <a:t>ChangeDefintion</a:t>
            </a:r>
            <a:r>
              <a:rPr lang="en-US" sz="2400" u="none" dirty="0" smtClean="0">
                <a:latin typeface="+mn-lt"/>
                <a:cs typeface="+mn-cs"/>
              </a:rPr>
              <a:t> objects </a:t>
            </a:r>
          </a:p>
          <a:p>
            <a:pPr lvl="1">
              <a:buFont typeface="Arial" pitchFamily="34" charset="0"/>
              <a:buChar char="•"/>
            </a:pPr>
            <a:endParaRPr lang="en-US" sz="2400" u="none" dirty="0" smtClean="0">
              <a:latin typeface="+mn-lt"/>
              <a:cs typeface="+mn-cs"/>
            </a:endParaRPr>
          </a:p>
          <a:p>
            <a:pPr lvl="1">
              <a:buFont typeface="Arial" pitchFamily="34" charset="0"/>
              <a:buChar char="•"/>
            </a:pPr>
            <a:r>
              <a:rPr lang="en-US" sz="2400" u="none" dirty="0" smtClean="0">
                <a:latin typeface="+mn-lt"/>
                <a:cs typeface="+mn-cs"/>
              </a:rPr>
              <a:t> </a:t>
            </a:r>
            <a:r>
              <a:rPr lang="en-US" sz="2400" b="1" u="none" dirty="0" err="1" smtClean="0">
                <a:solidFill>
                  <a:srgbClr val="FFC000"/>
                </a:solidFill>
                <a:latin typeface="+mn-lt"/>
                <a:cs typeface="+mn-cs"/>
              </a:rPr>
              <a:t>ChangeProcessor</a:t>
            </a:r>
            <a:r>
              <a:rPr lang="en-US" sz="2400" u="none" dirty="0" smtClean="0">
                <a:latin typeface="+mn-lt"/>
                <a:cs typeface="+mn-cs"/>
              </a:rPr>
              <a:t> - an instance of a </a:t>
            </a:r>
            <a:r>
              <a:rPr lang="en-US" sz="2400" u="none" dirty="0" err="1" smtClean="0">
                <a:latin typeface="+mn-lt"/>
                <a:cs typeface="+mn-cs"/>
              </a:rPr>
              <a:t>ChangeProcessor</a:t>
            </a:r>
            <a:r>
              <a:rPr lang="en-US" sz="2400" u="none" dirty="0" smtClean="0">
                <a:latin typeface="+mn-lt"/>
                <a:cs typeface="+mn-cs"/>
              </a:rPr>
              <a:t> can be created using the </a:t>
            </a:r>
            <a:r>
              <a:rPr lang="en-US" sz="2400" u="none" dirty="0" err="1" smtClean="0">
                <a:latin typeface="+mn-lt"/>
                <a:cs typeface="+mn-cs"/>
              </a:rPr>
              <a:t>CreateChangeProcessor</a:t>
            </a:r>
            <a:r>
              <a:rPr lang="en-US" sz="2400" u="none" dirty="0" smtClean="0">
                <a:latin typeface="+mn-lt"/>
                <a:cs typeface="+mn-cs"/>
              </a:rPr>
              <a:t>() method from the </a:t>
            </a:r>
            <a:r>
              <a:rPr lang="en-US" sz="2400" u="none" dirty="0" err="1" smtClean="0">
                <a:latin typeface="+mn-lt"/>
                <a:cs typeface="+mn-cs"/>
              </a:rPr>
              <a:t>ChangeDefinition</a:t>
            </a:r>
            <a:r>
              <a:rPr lang="en-US" sz="2400" u="none" dirty="0" smtClean="0">
                <a:latin typeface="+mn-lt"/>
                <a:cs typeface="+mn-cs"/>
              </a:rPr>
              <a:t> object. </a:t>
            </a:r>
          </a:p>
          <a:p>
            <a:pPr lvl="2">
              <a:buFont typeface="Arial" pitchFamily="34" charset="0"/>
              <a:buChar char="•"/>
            </a:pPr>
            <a:endParaRPr lang="en-US" sz="2400" u="none" dirty="0" smtClean="0">
              <a:latin typeface="+mn-lt"/>
              <a:cs typeface="+mn-cs"/>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r>
              <a:rPr lang="en-US" smtClean="0"/>
              <a:t>Change Processor Use </a:t>
            </a:r>
            <a:r>
              <a:rPr lang="en-US" sz="2400" smtClean="0"/>
              <a:t>(Initial Creation)</a:t>
            </a:r>
          </a:p>
        </p:txBody>
      </p:sp>
      <p:sp>
        <p:nvSpPr>
          <p:cNvPr id="311299" name="Rectangle 3"/>
          <p:cNvSpPr>
            <a:spLocks noGrp="1" noChangeArrowheads="1"/>
          </p:cNvSpPr>
          <p:nvPr>
            <p:ph type="body" idx="1"/>
          </p:nvPr>
        </p:nvSpPr>
        <p:spPr/>
        <p:txBody>
          <a:bodyPr/>
          <a:lstStyle/>
          <a:p>
            <a:pPr eaLnBrk="1" hangingPunct="1">
              <a:lnSpc>
                <a:spcPct val="90000"/>
              </a:lnSpc>
            </a:pPr>
            <a:r>
              <a:rPr lang="en-US" dirty="0" smtClean="0"/>
              <a:t>When the command is executed, the UI gathers input from the end-user and creates a </a:t>
            </a:r>
            <a:r>
              <a:rPr lang="en-US" dirty="0" err="1" smtClean="0"/>
              <a:t>ChangeProcessor</a:t>
            </a:r>
            <a:r>
              <a:rPr lang="en-US" dirty="0" smtClean="0"/>
              <a:t> for the command.             </a:t>
            </a:r>
          </a:p>
          <a:p>
            <a:pPr eaLnBrk="1" hangingPunct="1">
              <a:lnSpc>
                <a:spcPct val="90000"/>
              </a:lnSpc>
            </a:pPr>
            <a:r>
              <a:rPr lang="en-US" dirty="0" smtClean="0"/>
              <a:t>The portion of code that performs any changes to the document is contained within the </a:t>
            </a:r>
            <a:r>
              <a:rPr lang="en-US" dirty="0" err="1" smtClean="0"/>
              <a:t>OnExecute</a:t>
            </a:r>
            <a:r>
              <a:rPr lang="en-US" dirty="0" smtClean="0"/>
              <a:t> event of the change processor.  Any input gathered by the UI portion of the command is passed to the </a:t>
            </a:r>
            <a:r>
              <a:rPr lang="en-US" dirty="0" err="1" smtClean="0"/>
              <a:t>OnExecute</a:t>
            </a:r>
            <a:r>
              <a:rPr lang="en-US" dirty="0" smtClean="0"/>
              <a:t> through global variables.</a:t>
            </a:r>
          </a:p>
          <a:p>
            <a:pPr eaLnBrk="1" hangingPunct="1">
              <a:lnSpc>
                <a:spcPct val="90000"/>
              </a:lnSpc>
            </a:pPr>
            <a:r>
              <a:rPr lang="en-US" dirty="0" smtClean="0"/>
              <a:t>The command is executed by calling the Execute method of the </a:t>
            </a:r>
            <a:r>
              <a:rPr lang="en-US" dirty="0" err="1" smtClean="0"/>
              <a:t>ChangeProcessor</a:t>
            </a:r>
            <a:r>
              <a:rPr lang="en-US" dirty="0" smtClean="0"/>
              <a:t> object.</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19088" y="467359"/>
            <a:ext cx="8509952" cy="731521"/>
          </a:xfrm>
        </p:spPr>
        <p:txBody>
          <a:bodyPr/>
          <a:lstStyle/>
          <a:p>
            <a:pPr eaLnBrk="1" hangingPunct="1"/>
            <a:r>
              <a:rPr lang="en-US" dirty="0" smtClean="0"/>
              <a:t>Change Processor - Command Execution</a:t>
            </a:r>
            <a:br>
              <a:rPr lang="en-US" dirty="0" smtClean="0"/>
            </a:br>
            <a:endParaRPr lang="en-US" dirty="0" smtClean="0"/>
          </a:p>
        </p:txBody>
      </p:sp>
      <p:sp>
        <p:nvSpPr>
          <p:cNvPr id="318467" name="Rectangle 3"/>
          <p:cNvSpPr>
            <a:spLocks noGrp="1" noChangeArrowheads="1"/>
          </p:cNvSpPr>
          <p:nvPr>
            <p:ph type="body" sz="half" idx="1"/>
          </p:nvPr>
        </p:nvSpPr>
        <p:spPr>
          <a:xfrm>
            <a:off x="437745" y="1050587"/>
            <a:ext cx="8278872" cy="4506933"/>
          </a:xfrm>
        </p:spPr>
        <p:txBody>
          <a:bodyPr/>
          <a:lstStyle/>
          <a:p>
            <a:pPr>
              <a:lnSpc>
                <a:spcPct val="90000"/>
              </a:lnSpc>
            </a:pPr>
            <a:r>
              <a:rPr lang="en-US" sz="2400" dirty="0" smtClean="0"/>
              <a:t>Add-In creates a </a:t>
            </a:r>
            <a:r>
              <a:rPr lang="en-US" sz="2400" dirty="0" err="1" smtClean="0"/>
              <a:t>ChangeDefinitions</a:t>
            </a:r>
            <a:r>
              <a:rPr lang="en-US" sz="2400" dirty="0" smtClean="0"/>
              <a:t> object</a:t>
            </a:r>
          </a:p>
          <a:p>
            <a:pPr lvl="2">
              <a:lnSpc>
                <a:spcPct val="90000"/>
              </a:lnSpc>
            </a:pPr>
            <a:r>
              <a:rPr lang="en-US" sz="1600" dirty="0" err="1" smtClean="0"/>
              <a:t>Application.ChangeManager.Add</a:t>
            </a:r>
            <a:r>
              <a:rPr lang="en-US" sz="1600" dirty="0" smtClean="0"/>
              <a:t>(Add-In </a:t>
            </a:r>
            <a:r>
              <a:rPr lang="en-US" sz="1600" dirty="0" err="1" smtClean="0"/>
              <a:t>ClsID</a:t>
            </a:r>
            <a:r>
              <a:rPr lang="en-US" sz="1600" dirty="0" smtClean="0"/>
              <a:t>)</a:t>
            </a:r>
          </a:p>
          <a:p>
            <a:pPr>
              <a:lnSpc>
                <a:spcPct val="90000"/>
              </a:lnSpc>
            </a:pPr>
            <a:r>
              <a:rPr lang="en-US" sz="2400" dirty="0" smtClean="0"/>
              <a:t>Add-In creates a </a:t>
            </a:r>
            <a:r>
              <a:rPr lang="en-US" sz="2400" dirty="0" err="1" smtClean="0"/>
              <a:t>ChangeDefinition</a:t>
            </a:r>
            <a:r>
              <a:rPr lang="en-US" sz="2400" dirty="0" smtClean="0"/>
              <a:t> object</a:t>
            </a:r>
          </a:p>
          <a:p>
            <a:pPr lvl="2">
              <a:lnSpc>
                <a:spcPct val="90000"/>
              </a:lnSpc>
            </a:pPr>
            <a:r>
              <a:rPr lang="en-US" sz="1600" dirty="0" err="1" smtClean="0"/>
              <a:t>ChangeDefinitions.Add</a:t>
            </a:r>
            <a:r>
              <a:rPr lang="en-US" sz="1600" dirty="0" smtClean="0"/>
              <a:t>(</a:t>
            </a:r>
            <a:r>
              <a:rPr lang="en-US" sz="1600" dirty="0" err="1" smtClean="0"/>
              <a:t>InternalName</a:t>
            </a:r>
            <a:r>
              <a:rPr lang="en-US" sz="1600" dirty="0" smtClean="0"/>
              <a:t>, </a:t>
            </a:r>
            <a:r>
              <a:rPr lang="en-US" sz="1600" dirty="0" err="1" smtClean="0"/>
              <a:t>CommandName</a:t>
            </a:r>
            <a:r>
              <a:rPr lang="en-US" sz="1600" dirty="0" smtClean="0"/>
              <a:t>)</a:t>
            </a:r>
          </a:p>
          <a:p>
            <a:pPr>
              <a:lnSpc>
                <a:spcPct val="90000"/>
              </a:lnSpc>
            </a:pPr>
            <a:r>
              <a:rPr lang="en-US" sz="2400" dirty="0" smtClean="0"/>
              <a:t>Add-In creates a </a:t>
            </a:r>
            <a:r>
              <a:rPr lang="en-US" sz="2400" dirty="0" err="1" smtClean="0"/>
              <a:t>ChangeProcessor</a:t>
            </a:r>
            <a:r>
              <a:rPr lang="en-US" sz="2400" dirty="0" smtClean="0"/>
              <a:t> object </a:t>
            </a:r>
          </a:p>
          <a:p>
            <a:pPr lvl="2">
              <a:lnSpc>
                <a:spcPct val="90000"/>
              </a:lnSpc>
            </a:pPr>
            <a:r>
              <a:rPr lang="en-US" sz="1600" dirty="0" err="1" smtClean="0"/>
              <a:t>ChangeDefinition.CreateChangeProcessor</a:t>
            </a:r>
            <a:r>
              <a:rPr lang="en-US" sz="1600" dirty="0" smtClean="0"/>
              <a:t>()</a:t>
            </a:r>
          </a:p>
          <a:p>
            <a:pPr>
              <a:lnSpc>
                <a:spcPct val="90000"/>
              </a:lnSpc>
            </a:pPr>
            <a:r>
              <a:rPr lang="en-US" sz="2400" dirty="0" smtClean="0"/>
              <a:t>Add-In calls the Execute method of the change processor</a:t>
            </a:r>
          </a:p>
          <a:p>
            <a:pPr lvl="2">
              <a:lnSpc>
                <a:spcPct val="90000"/>
              </a:lnSpc>
            </a:pPr>
            <a:r>
              <a:rPr lang="en-US" sz="1600" dirty="0" err="1" smtClean="0"/>
              <a:t>ChangeProcessor.Execute</a:t>
            </a:r>
            <a:r>
              <a:rPr lang="en-US" sz="1600" dirty="0" smtClean="0"/>
              <a:t> </a:t>
            </a:r>
            <a:r>
              <a:rPr lang="en-US" sz="1600" dirty="0" err="1" smtClean="0"/>
              <a:t>oApp.ActiveDocument</a:t>
            </a:r>
            <a:endParaRPr lang="en-US" sz="1600" dirty="0" smtClean="0"/>
          </a:p>
          <a:p>
            <a:pPr>
              <a:lnSpc>
                <a:spcPct val="90000"/>
              </a:lnSpc>
            </a:pPr>
            <a:r>
              <a:rPr lang="en-US" sz="2400" dirty="0" smtClean="0"/>
              <a:t>Inventor calls </a:t>
            </a:r>
            <a:r>
              <a:rPr lang="en-US" sz="2400" dirty="0" err="1" smtClean="0"/>
              <a:t>OnWrite</a:t>
            </a:r>
            <a:r>
              <a:rPr lang="en-US" sz="2400" dirty="0" smtClean="0"/>
              <a:t> </a:t>
            </a:r>
          </a:p>
          <a:p>
            <a:pPr>
              <a:lnSpc>
                <a:spcPct val="90000"/>
              </a:lnSpc>
            </a:pPr>
            <a:r>
              <a:rPr lang="en-US" sz="2400" dirty="0" smtClean="0"/>
              <a:t>Inventor calls </a:t>
            </a:r>
            <a:r>
              <a:rPr lang="en-US" sz="2400" dirty="0" err="1" smtClean="0"/>
              <a:t>OnExecute</a:t>
            </a:r>
            <a:endParaRPr lang="en-US" sz="2400" dirty="0" smtClean="0"/>
          </a:p>
          <a:p>
            <a:pPr>
              <a:lnSpc>
                <a:spcPct val="90000"/>
              </a:lnSpc>
            </a:pPr>
            <a:r>
              <a:rPr lang="en-US" sz="2400" dirty="0" smtClean="0"/>
              <a:t>Inventor calls </a:t>
            </a:r>
            <a:r>
              <a:rPr lang="en-US" sz="2400" dirty="0" err="1" smtClean="0"/>
              <a:t>OnTerminate</a:t>
            </a:r>
            <a:endParaRPr lang="en-US" sz="2400" dirty="0" smtClean="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r>
              <a:rPr lang="en-US" dirty="0" smtClean="0"/>
              <a:t>Change Processor</a:t>
            </a:r>
            <a:br>
              <a:rPr lang="en-US" dirty="0" smtClean="0"/>
            </a:br>
            <a:r>
              <a:rPr lang="en-US" sz="2000" dirty="0" smtClean="0">
                <a:solidFill>
                  <a:srgbClr val="FFC000"/>
                </a:solidFill>
              </a:rPr>
              <a:t>Declarations Example</a:t>
            </a:r>
            <a:endParaRPr lang="en-US" sz="2800" dirty="0" smtClean="0">
              <a:solidFill>
                <a:srgbClr val="FFC000"/>
              </a:solidFill>
            </a:endParaRPr>
          </a:p>
        </p:txBody>
      </p:sp>
      <p:sp>
        <p:nvSpPr>
          <p:cNvPr id="24577" name="Rectangle 1"/>
          <p:cNvSpPr>
            <a:spLocks noChangeArrowheads="1"/>
          </p:cNvSpPr>
          <p:nvPr/>
        </p:nvSpPr>
        <p:spPr bwMode="auto">
          <a:xfrm>
            <a:off x="543208" y="1899183"/>
            <a:ext cx="7939889" cy="3231654"/>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Class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StandardAddInServer</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Implements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ApplicationAddInServer</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Inventor application object.</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addin_guid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"{ecdf050d-f578-450b-941b-3fab39e39af3}"</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ChangeDefName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CreateLine</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Member variable for the button.</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WithEvents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m_oButtonDef1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ButtonDefinition</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Declarations for the change processor.</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WithEvents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m_oChangeDefinition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ChangeDefinition</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m_oChangeManager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ChangeManager</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WithEvents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ChangeProcessor</a:t>
            </a: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r>
              <a:rPr lang="en-US" dirty="0" smtClean="0"/>
              <a:t>Change Processor</a:t>
            </a:r>
            <a:br>
              <a:rPr lang="en-US" dirty="0" smtClean="0"/>
            </a:br>
            <a:r>
              <a:rPr lang="en-US" sz="2000" dirty="0" smtClean="0">
                <a:solidFill>
                  <a:srgbClr val="FFC000"/>
                </a:solidFill>
              </a:rPr>
              <a:t>Add-In Activate Example</a:t>
            </a:r>
            <a:endParaRPr lang="en-US" sz="2800" dirty="0" smtClean="0">
              <a:solidFill>
                <a:srgbClr val="FFC000"/>
              </a:solidFill>
            </a:endParaRPr>
          </a:p>
        </p:txBody>
      </p:sp>
      <p:sp>
        <p:nvSpPr>
          <p:cNvPr id="4" name="Content Placeholder 3"/>
          <p:cNvSpPr>
            <a:spLocks noGrp="1"/>
          </p:cNvSpPr>
          <p:nvPr>
            <p:ph idx="1"/>
          </p:nvPr>
        </p:nvSpPr>
        <p:spPr/>
        <p:txBody>
          <a:bodyPr/>
          <a:lstStyle/>
          <a:p>
            <a:endParaRPr lang="zh-CN" altLang="en-US"/>
          </a:p>
        </p:txBody>
      </p:sp>
      <p:sp>
        <p:nvSpPr>
          <p:cNvPr id="22529" name="Rectangle 1"/>
          <p:cNvSpPr>
            <a:spLocks noChangeArrowheads="1"/>
          </p:cNvSpPr>
          <p:nvPr/>
        </p:nvSpPr>
        <p:spPr bwMode="auto">
          <a:xfrm>
            <a:off x="199176" y="1165077"/>
            <a:ext cx="8356349" cy="5170646"/>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Activate(</a:t>
            </a:r>
            <a:r>
              <a:rPr kumimoji="0" lang="en-US" altLang="zh-CN" sz="10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ByVal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addInSiteObject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ApplicationAddInSite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b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ByVal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firstTime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Boolean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Implements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ApplicationAddInServer</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.Activate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Initialize </a:t>
            </a:r>
            <a:r>
              <a:rPr kumimoji="0" lang="en-US" altLang="zh-CN" sz="10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AddIn</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members.</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addInSiteObject.Application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TODO:</a:t>
            </a:r>
            <a:r>
              <a:rPr kumimoji="0" lang="en-US" altLang="zh-CN" sz="10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Add </a:t>
            </a:r>
            <a:r>
              <a:rPr kumimoji="0" lang="en-US" altLang="zh-CN" sz="10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ApplicationAddInServer.Activate</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implementation.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e.g. event initialization, command creation etc.</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m_oButtonDef1 = m_inventorApplication.CommandManager.ControlDefinitions.AddButtonDefinition(</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"Triangle"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_</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TestTriangleButton</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CommandTypesEnum</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.kNonShapeEditCmdType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addin_guid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_</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"Test of button 1"</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"Test Button 1"</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Add the button to the first panel of part sketch</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oSketchTab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m_inventorApplication.UserInterfaceManager.Ribbons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"Part"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RibbonTabs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id_TabSketch</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oFirstPanel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oSketchTab.RibbonPanels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(1)</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oFirstPanel.CommandControls.AddButton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(m_oButtonDef1)</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Create the </a:t>
            </a:r>
            <a:r>
              <a:rPr kumimoji="0" lang="en-US" altLang="zh-CN" sz="10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ChangeDefinitions</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collection for this Add-In.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oChangeDefinitions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ChangeDefinitions</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oChangeDefinitions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m_inventorApplication.ChangeManager.Add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addin_guid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Create a </a:t>
            </a:r>
            <a:r>
              <a:rPr kumimoji="0" lang="en-US" altLang="zh-CN" sz="10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ChangeDefinition</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for the command.</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m_oChangeDefinition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oChangeDefinitions.Add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ChangeDefName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"Create 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319088" y="136525"/>
            <a:ext cx="8062912" cy="524378"/>
          </a:xfrm>
        </p:spPr>
        <p:txBody>
          <a:bodyPr/>
          <a:lstStyle/>
          <a:p>
            <a:pPr eaLnBrk="1" hangingPunct="1"/>
            <a:r>
              <a:rPr lang="en-US" dirty="0" smtClean="0"/>
              <a:t>Change Processor</a:t>
            </a:r>
            <a:br>
              <a:rPr lang="en-US" dirty="0" smtClean="0"/>
            </a:br>
            <a:r>
              <a:rPr lang="en-US" sz="2000" dirty="0" smtClean="0">
                <a:solidFill>
                  <a:srgbClr val="FFC000"/>
                </a:solidFill>
              </a:rPr>
              <a:t>Execute Example</a:t>
            </a:r>
            <a:endParaRPr lang="en-US" sz="2800" dirty="0" smtClean="0">
              <a:solidFill>
                <a:srgbClr val="FFC000"/>
              </a:solidFill>
            </a:endParaRPr>
          </a:p>
        </p:txBody>
      </p:sp>
      <p:sp>
        <p:nvSpPr>
          <p:cNvPr id="4" name="Content Placeholder 3"/>
          <p:cNvSpPr>
            <a:spLocks noGrp="1"/>
          </p:cNvSpPr>
          <p:nvPr>
            <p:ph idx="1"/>
          </p:nvPr>
        </p:nvSpPr>
        <p:spPr/>
        <p:txBody>
          <a:bodyPr/>
          <a:lstStyle/>
          <a:p>
            <a:endParaRPr lang="zh-CN" altLang="en-US"/>
          </a:p>
        </p:txBody>
      </p:sp>
      <p:sp>
        <p:nvSpPr>
          <p:cNvPr id="12289" name="Rectangle 1"/>
          <p:cNvSpPr>
            <a:spLocks noChangeArrowheads="1"/>
          </p:cNvSpPr>
          <p:nvPr/>
        </p:nvSpPr>
        <p:spPr bwMode="auto">
          <a:xfrm>
            <a:off x="316871" y="975525"/>
            <a:ext cx="8220269" cy="5693866"/>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button execute event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m_oButtonDef1_OnExecute(Context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NameValueMap</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Not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m_oChangeDefinition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Nothing</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Then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use the </a:t>
            </a:r>
            <a:r>
              <a:rPr kumimoji="0" lang="en-US" altLang="zh-CN" sz="10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ChangeDefinition</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we have defined</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'execute the operations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colChangeDefs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ChangeDefinitions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m_oChangeManager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addin_guid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mobjChangeDef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ChangeDefinition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colChangeDefs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ChangeDefName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mobjChangeDef.CreateChangeProcessor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m_oMyCommandProcessor.Execute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m_inventorApplication.ActiveDocument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Else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MsgBox</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"change definition is null!"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If</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Event that's called to execute the change.</a:t>
            </a:r>
            <a:r>
              <a:rPr kumimoji="0" lang="en-US" altLang="zh-CN" sz="10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This is where the actual work</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within Inventor is done.</a:t>
            </a:r>
            <a:r>
              <a:rPr kumimoji="0" lang="en-US" altLang="zh-CN" sz="10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Anything done within this event is automatically</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wrapped in a transaction.</a:t>
            </a:r>
            <a:r>
              <a:rPr kumimoji="0" lang="en-US" altLang="zh-CN" sz="10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m_oMyCommandProcessor_OnExecute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(Document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_Document</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Context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u="none" smtClean="0">
                <a:solidFill>
                  <a:srgbClr val="000000"/>
                </a:solidFill>
                <a:latin typeface="Courier New" pitchFamily="49" charset="0"/>
                <a:ea typeface="宋体" pitchFamily="2" charset="-122"/>
                <a:cs typeface="Courier New" pitchFamily="49" charset="0"/>
              </a:rPr>
              <a:t> </a:t>
            </a:r>
            <a:r>
              <a:rPr lang="en-US" altLang="zh-CN" sz="1000" b="1" u="none" smtClean="0">
                <a:solidFill>
                  <a:srgbClr val="000000"/>
                </a:solidFill>
                <a:latin typeface="Courier New" pitchFamily="49" charset="0"/>
                <a:ea typeface="宋体" pitchFamily="2" charset="-122"/>
                <a:cs typeface="Courier New" pitchFamily="49" charset="0"/>
              </a:rPr>
              <a:t>                                                </a:t>
            </a:r>
            <a:r>
              <a:rPr kumimoji="0" lang="en-US" altLang="zh-CN" sz="1000" b="1" i="0" u="none" strike="noStrike" cap="none" normalizeH="0" baseline="0"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00" b="1" i="0" u="none" strike="noStrike" cap="none" normalizeH="0" baseline="0" smtClean="0">
                <a:ln>
                  <a:noFill/>
                </a:ln>
                <a:solidFill>
                  <a:srgbClr val="2B91AF"/>
                </a:solidFill>
                <a:effectLst/>
                <a:latin typeface="Courier New" pitchFamily="49" charset="0"/>
                <a:ea typeface="宋体" pitchFamily="2" charset="-122"/>
                <a:cs typeface="Courier New" pitchFamily="49" charset="0"/>
              </a:rPr>
              <a:t>NameValueMap</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ByRef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Succeeded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Boolean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add some geometries to a sketch</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objPartDoc</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PartDocument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objPartDoc</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Document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objPartCompDef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PartComponentDefinition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objPartCompDef</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objPartDoc.ComponentDefinition</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objTransGeom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TransientGeometry</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objTransGeom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objPartDoc.Parent.TransientGeometry</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colLine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SketchLine</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colLine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objPartCompDef.Sketches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(1).</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SketchLines.AddByTwoPoints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_</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(objTransGeom.CreatePoint2d(0, 0), objTransGeom.CreatePoint2d(4, 0))</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r>
              <a:rPr lang="en-US" smtClean="0"/>
              <a:t>Change Processor Options</a:t>
            </a:r>
          </a:p>
        </p:txBody>
      </p:sp>
      <p:sp>
        <p:nvSpPr>
          <p:cNvPr id="313347" name="Rectangle 3"/>
          <p:cNvSpPr>
            <a:spLocks noGrp="1" noChangeArrowheads="1"/>
          </p:cNvSpPr>
          <p:nvPr>
            <p:ph type="body" idx="1"/>
          </p:nvPr>
        </p:nvSpPr>
        <p:spPr>
          <a:xfrm>
            <a:off x="298383" y="1328286"/>
            <a:ext cx="8477317" cy="4501014"/>
          </a:xfrm>
        </p:spPr>
        <p:txBody>
          <a:bodyPr/>
          <a:lstStyle/>
          <a:p>
            <a:pPr eaLnBrk="1" hangingPunct="1">
              <a:lnSpc>
                <a:spcPct val="80000"/>
              </a:lnSpc>
              <a:buNone/>
            </a:pPr>
            <a:r>
              <a:rPr lang="en-US" sz="2000" dirty="0" smtClean="0"/>
              <a:t>Properties on the </a:t>
            </a:r>
            <a:r>
              <a:rPr lang="en-US" sz="2000" dirty="0" err="1" smtClean="0"/>
              <a:t>ChangeProcessor</a:t>
            </a:r>
            <a:r>
              <a:rPr lang="en-US" sz="2000" dirty="0" smtClean="0"/>
              <a:t> object that allow you to control its</a:t>
            </a:r>
          </a:p>
          <a:p>
            <a:pPr eaLnBrk="1" hangingPunct="1">
              <a:lnSpc>
                <a:spcPct val="80000"/>
              </a:lnSpc>
              <a:buNone/>
            </a:pPr>
            <a:r>
              <a:rPr lang="en-US" sz="2000" dirty="0" smtClean="0"/>
              <a:t> behavior.</a:t>
            </a:r>
          </a:p>
          <a:p>
            <a:pPr lvl="1" eaLnBrk="1" hangingPunct="1">
              <a:lnSpc>
                <a:spcPct val="80000"/>
              </a:lnSpc>
            </a:pPr>
            <a:r>
              <a:rPr lang="en-US" sz="2000" dirty="0" err="1" smtClean="0"/>
              <a:t>GlobalChangeProcess</a:t>
            </a:r>
            <a:endParaRPr lang="en-US" sz="2000" dirty="0" smtClean="0"/>
          </a:p>
          <a:p>
            <a:pPr lvl="2" eaLnBrk="1" hangingPunct="1">
              <a:lnSpc>
                <a:spcPct val="80000"/>
              </a:lnSpc>
            </a:pPr>
            <a:r>
              <a:rPr lang="en-US" sz="1600" dirty="0" smtClean="0"/>
              <a:t>No child transactions are created and no further processing is performed if a failure occurs during the execute.</a:t>
            </a:r>
          </a:p>
          <a:p>
            <a:pPr lvl="1" eaLnBrk="1" hangingPunct="1">
              <a:lnSpc>
                <a:spcPct val="80000"/>
              </a:lnSpc>
            </a:pPr>
            <a:r>
              <a:rPr lang="en-US" sz="2000" dirty="0" err="1" smtClean="0"/>
              <a:t>GlobalChangeProcessAborted</a:t>
            </a:r>
            <a:endParaRPr lang="en-US" sz="2000" dirty="0" smtClean="0"/>
          </a:p>
          <a:p>
            <a:pPr lvl="2" eaLnBrk="1" hangingPunct="1">
              <a:lnSpc>
                <a:spcPct val="80000"/>
              </a:lnSpc>
            </a:pPr>
            <a:r>
              <a:rPr lang="en-US" sz="1600" dirty="0" smtClean="0"/>
              <a:t>Returns True if an error occurs during execute.</a:t>
            </a:r>
          </a:p>
          <a:p>
            <a:pPr lvl="1" eaLnBrk="1" hangingPunct="1">
              <a:lnSpc>
                <a:spcPct val="80000"/>
              </a:lnSpc>
            </a:pPr>
            <a:r>
              <a:rPr lang="en-US" sz="2000" dirty="0" err="1" smtClean="0"/>
              <a:t>DisplayMessages</a:t>
            </a:r>
            <a:endParaRPr lang="en-US" sz="2000" dirty="0" smtClean="0"/>
          </a:p>
          <a:p>
            <a:pPr lvl="2" eaLnBrk="1" hangingPunct="1">
              <a:lnSpc>
                <a:spcPct val="80000"/>
              </a:lnSpc>
            </a:pPr>
            <a:r>
              <a:rPr lang="en-US" sz="1600" dirty="0" smtClean="0"/>
              <a:t>Controls whether to display error messages during execute or not.</a:t>
            </a:r>
          </a:p>
          <a:p>
            <a:pPr lvl="1" eaLnBrk="1" hangingPunct="1">
              <a:lnSpc>
                <a:spcPct val="80000"/>
              </a:lnSpc>
            </a:pPr>
            <a:r>
              <a:rPr lang="en-US" sz="2000" dirty="0" smtClean="0"/>
              <a:t>Transact</a:t>
            </a:r>
          </a:p>
          <a:p>
            <a:pPr lvl="2" eaLnBrk="1" hangingPunct="1">
              <a:lnSpc>
                <a:spcPct val="80000"/>
              </a:lnSpc>
            </a:pPr>
            <a:r>
              <a:rPr lang="en-US" sz="1600" dirty="0" smtClean="0"/>
              <a:t>Specifies whether or not to create a transaction for this change.</a:t>
            </a:r>
          </a:p>
          <a:p>
            <a:pPr lvl="1" eaLnBrk="1" hangingPunct="1">
              <a:lnSpc>
                <a:spcPct val="80000"/>
              </a:lnSpc>
            </a:pPr>
            <a:r>
              <a:rPr lang="en-US" sz="2000" dirty="0" err="1" smtClean="0"/>
              <a:t>MergeWithPrevious</a:t>
            </a:r>
            <a:endParaRPr lang="en-US" sz="2000" dirty="0" smtClean="0"/>
          </a:p>
          <a:p>
            <a:pPr lvl="2" eaLnBrk="1" hangingPunct="1">
              <a:lnSpc>
                <a:spcPct val="80000"/>
              </a:lnSpc>
            </a:pPr>
            <a:r>
              <a:rPr lang="en-US" sz="1600" dirty="0" smtClean="0"/>
              <a:t>Causes the transaction created in the change processor to be merged with the previous committed transaction.</a:t>
            </a:r>
          </a:p>
          <a:p>
            <a:pPr lvl="1" eaLnBrk="1" hangingPunct="1">
              <a:lnSpc>
                <a:spcPct val="80000"/>
              </a:lnSpc>
            </a:pPr>
            <a:endParaRPr lang="en-US" sz="2000" dirty="0" smtClean="0"/>
          </a:p>
          <a:p>
            <a:pPr eaLnBrk="1" hangingPunct="1">
              <a:lnSpc>
                <a:spcPct val="80000"/>
              </a:lnSpc>
            </a:pPr>
            <a:endParaRPr lang="en-US" sz="2000"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eaLnBrk="1" hangingPunct="1"/>
            <a:r>
              <a:rPr lang="en-US" smtClean="0"/>
              <a:t>Change Processor </a:t>
            </a:r>
            <a:r>
              <a:rPr lang="en-US" sz="2400" smtClean="0"/>
              <a:t>(Transcript playback)</a:t>
            </a:r>
          </a:p>
        </p:txBody>
      </p:sp>
      <p:sp>
        <p:nvSpPr>
          <p:cNvPr id="316419" name="Rectangle 3"/>
          <p:cNvSpPr>
            <a:spLocks noGrp="1" noChangeArrowheads="1"/>
          </p:cNvSpPr>
          <p:nvPr>
            <p:ph type="body" idx="1"/>
          </p:nvPr>
        </p:nvSpPr>
        <p:spPr/>
        <p:txBody>
          <a:bodyPr/>
          <a:lstStyle/>
          <a:p>
            <a:pPr eaLnBrk="1" hangingPunct="1"/>
            <a:r>
              <a:rPr lang="en-US" smtClean="0"/>
              <a:t>Inventor calls OnReplay method of ChangeDefinition.</a:t>
            </a:r>
          </a:p>
          <a:p>
            <a:pPr lvl="1" eaLnBrk="1" hangingPunct="1"/>
            <a:r>
              <a:rPr lang="en-US" smtClean="0"/>
              <a:t>Add-In creates ChangeProcessor.</a:t>
            </a:r>
          </a:p>
          <a:p>
            <a:pPr eaLnBrk="1" hangingPunct="1"/>
            <a:r>
              <a:rPr lang="en-US" smtClean="0"/>
              <a:t>Inventor calls OnReadFromScript method of ChangeProcessor and passes in the input value string originally provided in the OnWriteToScript.</a:t>
            </a:r>
          </a:p>
          <a:p>
            <a:pPr lvl="1" eaLnBrk="1" hangingPunct="1"/>
            <a:r>
              <a:rPr lang="en-US" smtClean="0"/>
              <a:t>Global values are set using data from the provided string.</a:t>
            </a:r>
          </a:p>
          <a:p>
            <a:pPr eaLnBrk="1" hangingPunct="1"/>
            <a:r>
              <a:rPr lang="en-US" smtClean="0"/>
              <a:t>Inventor calls OnExecute method of change processor.</a:t>
            </a:r>
          </a:p>
          <a:p>
            <a:pPr eaLnBrk="1" hangingPunct="1"/>
            <a:endParaRPr lang="en-US" smtClean="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r>
              <a:rPr lang="en-US" dirty="0" smtClean="0"/>
              <a:t>Change Processor</a:t>
            </a:r>
            <a:br>
              <a:rPr lang="en-US" dirty="0" smtClean="0"/>
            </a:br>
            <a:r>
              <a:rPr lang="en-US" sz="2000" dirty="0" smtClean="0">
                <a:solidFill>
                  <a:srgbClr val="FFC000"/>
                </a:solidFill>
              </a:rPr>
              <a:t>Transcript Creation Example</a:t>
            </a:r>
            <a:endParaRPr lang="en-US" sz="2800" dirty="0" smtClean="0">
              <a:solidFill>
                <a:srgbClr val="FFC000"/>
              </a:solidFill>
            </a:endParaRPr>
          </a:p>
        </p:txBody>
      </p:sp>
      <p:sp>
        <p:nvSpPr>
          <p:cNvPr id="315395" name="Rectangle 3"/>
          <p:cNvSpPr>
            <a:spLocks noGrp="1" noChangeArrowheads="1"/>
          </p:cNvSpPr>
          <p:nvPr>
            <p:ph type="body" idx="1"/>
          </p:nvPr>
        </p:nvSpPr>
        <p:spPr/>
        <p:txBody>
          <a:bodyPr/>
          <a:lstStyle/>
          <a:p>
            <a:pPr eaLnBrk="1" hangingPunct="1">
              <a:lnSpc>
                <a:spcPct val="90000"/>
              </a:lnSpc>
            </a:pPr>
            <a:endParaRPr lang="en-US" sz="2000" dirty="0" smtClean="0"/>
          </a:p>
        </p:txBody>
      </p:sp>
      <p:sp>
        <p:nvSpPr>
          <p:cNvPr id="14337" name="Rectangle 1"/>
          <p:cNvSpPr>
            <a:spLocks noChangeArrowheads="1"/>
          </p:cNvSpPr>
          <p:nvPr/>
        </p:nvSpPr>
        <p:spPr bwMode="auto">
          <a:xfrm>
            <a:off x="307818" y="2663729"/>
            <a:ext cx="8102851" cy="2970044"/>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Member variables used to store the various inputs of the command.</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m_dSize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Double</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This event is fired by Inventor when a transcript is being replayed.</a:t>
            </a:r>
            <a:r>
              <a:rPr kumimoji="0" lang="en-US" altLang="zh-CN" sz="11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Inventor provides the original input that was used.</a:t>
            </a:r>
            <a:r>
              <a:rPr kumimoji="0" lang="en-US" altLang="zh-CN" sz="110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The global variables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containing the command input should be initialized here.</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m_oMyCommandProcessor_OnWriteToScript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(Document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_Document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Context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NameValueMap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ByRef</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ResultInputs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Handles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u="none" dirty="0" smtClean="0">
                <a:solidFill>
                  <a:srgbClr val="000000"/>
                </a:solidFill>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m_oMyCommandProcessor.OnWriteToScript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Set the return string to contain the triangle size.</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ResultInputs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Format(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m_dSize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"0.00000000"</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dirty="0" smtClean="0"/>
              <a:t>Transactions</a:t>
            </a:r>
            <a:r>
              <a:rPr lang="en-US" sz="3600" dirty="0" smtClean="0">
                <a:cs typeface="+mn-cs"/>
              </a:rPr>
              <a:t> in Inventor</a:t>
            </a:r>
            <a:endParaRPr lang="en-US" sz="3600" dirty="0">
              <a:cs typeface="+mn-cs"/>
            </a:endParaRPr>
          </a:p>
          <a:p>
            <a:pPr>
              <a:defRPr/>
            </a:pPr>
            <a:endParaRPr lang="en-US" sz="3600" i="1" u="none" dirty="0">
              <a:cs typeface="+mn-cs"/>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r>
              <a:rPr lang="en-US" dirty="0" smtClean="0"/>
              <a:t>Change Processor</a:t>
            </a:r>
            <a:br>
              <a:rPr lang="en-US" dirty="0" smtClean="0"/>
            </a:br>
            <a:r>
              <a:rPr lang="en-US" sz="2400" dirty="0" smtClean="0">
                <a:solidFill>
                  <a:srgbClr val="FFC000"/>
                </a:solidFill>
              </a:rPr>
              <a:t>Transcript Playback Example</a:t>
            </a:r>
          </a:p>
        </p:txBody>
      </p:sp>
      <p:sp>
        <p:nvSpPr>
          <p:cNvPr id="4" name="Content Placeholder 3"/>
          <p:cNvSpPr>
            <a:spLocks noGrp="1"/>
          </p:cNvSpPr>
          <p:nvPr>
            <p:ph idx="1"/>
          </p:nvPr>
        </p:nvSpPr>
        <p:spPr/>
        <p:txBody>
          <a:bodyPr/>
          <a:lstStyle/>
          <a:p>
            <a:endParaRPr lang="zh-CN" altLang="en-US"/>
          </a:p>
        </p:txBody>
      </p:sp>
      <p:sp>
        <p:nvSpPr>
          <p:cNvPr id="12289" name="Rectangle 1"/>
          <p:cNvSpPr>
            <a:spLocks noChangeArrowheads="1"/>
          </p:cNvSpPr>
          <p:nvPr/>
        </p:nvSpPr>
        <p:spPr bwMode="auto">
          <a:xfrm>
            <a:off x="205274" y="1470823"/>
            <a:ext cx="8742784" cy="4662815"/>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'This event is fired by Inventor when the change processor is running.</a:t>
            </a:r>
            <a:r>
              <a:rPr kumimoji="0" lang="en-US" altLang="zh-CN" sz="105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You provide</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 string that encapsulates all of the input required by your command.</a:t>
            </a:r>
            <a:r>
              <a:rPr kumimoji="0" lang="en-US" altLang="zh-CN" sz="1050" b="1" i="0" u="none" strike="noStrike" cap="none" normalizeH="0" baseline="0" dirty="0" smtClean="0">
                <a:ln>
                  <a:noFill/>
                </a:ln>
                <a:solidFill>
                  <a:srgbClr val="008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If the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transcript is played back this string is passed back to you through the</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OnReadFromScript</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event.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m_oMyCommandProcessor_OnReadFromScript</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(Document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_Document</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Inputs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Context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NameValueMap</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Handles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50" b="1" u="none" dirty="0" smtClean="0">
                <a:solidFill>
                  <a:srgbClr val="000000"/>
                </a:solidFill>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m_oMyCommandProcessor.OnReadFromScript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m_dSize</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Val(Inputs)</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'Event that 's called by Inventor when a transcript containing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calls to this change processor is being played back.</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m_oChangeDefinition_OnReplay</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(Context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NameValueMap</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b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ByRef</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ResultProcessor</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ChangeProcessor</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Handles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50" b="1" u="none" smtClean="0">
                <a:solidFill>
                  <a:srgbClr val="000000"/>
                </a:solidFill>
                <a:latin typeface="Courier New" pitchFamily="49" charset="0"/>
                <a:ea typeface="宋体" pitchFamily="2" charset="-122"/>
                <a:cs typeface="Courier New" pitchFamily="49" charset="0"/>
              </a:rPr>
              <a:t>                                                         </a:t>
            </a:r>
            <a:r>
              <a:rPr kumimoji="0" lang="en-US" altLang="zh-CN" sz="1050" b="1" i="0" u="none" strike="noStrike" cap="none" normalizeH="0" baseline="0" smtClean="0">
                <a:ln>
                  <a:noFill/>
                </a:ln>
                <a:solidFill>
                  <a:srgbClr val="000000"/>
                </a:solidFill>
                <a:effectLst/>
                <a:latin typeface="Courier New" pitchFamily="49" charset="0"/>
                <a:ea typeface="宋体" pitchFamily="2" charset="-122"/>
                <a:cs typeface="Courier New" pitchFamily="49" charset="0"/>
              </a:rPr>
              <a:t>m_oChangeDefinition.OnReplay</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Create a new change processor.</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m_oChangeDefinition.CreateChangeProcessor</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Set the return argument.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ResultProcessor</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m_oMyCommandProcessor</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a:xfrm>
            <a:off x="319087" y="1416050"/>
            <a:ext cx="8419667" cy="5119688"/>
          </a:xfrm>
        </p:spPr>
        <p:txBody>
          <a:bodyPr/>
          <a:lstStyle/>
          <a:p>
            <a:r>
              <a:rPr lang="en-US" dirty="0" smtClean="0"/>
              <a:t>The transaction which encapsulates the Create , edit and delete operations to behave as a single unit that can be Undone or Redone by the user.</a:t>
            </a:r>
          </a:p>
          <a:p>
            <a:r>
              <a:rPr lang="en-US" altLang="zh-CN" dirty="0" smtClean="0"/>
              <a:t>All commands that modify data in Inventor are </a:t>
            </a:r>
            <a:r>
              <a:rPr lang="en-US" altLang="zh-CN" dirty="0" err="1" smtClean="0"/>
              <a:t>transactable</a:t>
            </a:r>
            <a:endParaRPr lang="en-US" dirty="0" smtClean="0"/>
          </a:p>
          <a:p>
            <a:r>
              <a:rPr lang="en-US" dirty="0" smtClean="0"/>
              <a:t>Any edit operation fails and the transaction cannot complete successfully, the affected Documents are restored to its original state. </a:t>
            </a:r>
          </a:p>
          <a:p>
            <a:r>
              <a:rPr lang="en-US" dirty="0" smtClean="0"/>
              <a:t>Transaction are treated much like formal databases transactions </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2401" y="1215792"/>
            <a:ext cx="4964510" cy="4814891"/>
          </a:xfrm>
          <a:prstGeom prst="rect">
            <a:avLst/>
          </a:prstGeom>
        </p:spPr>
        <p:txBody>
          <a:bodyPr lIns="64264" tIns="32132" rIns="64264" bIns="32132"/>
          <a:lstStyle/>
          <a:p>
            <a:pPr marL="160660" indent="-160660" defTabSz="913755">
              <a:spcBef>
                <a:spcPct val="15000"/>
              </a:spcBef>
              <a:spcAft>
                <a:spcPct val="15000"/>
              </a:spcAft>
              <a:buClr>
                <a:schemeClr val="bg1"/>
              </a:buClr>
              <a:buSzPct val="80000"/>
              <a:buFont typeface="Wingdings" pitchFamily="2" charset="2"/>
              <a:buChar char="§"/>
              <a:defRPr/>
            </a:pPr>
            <a:endParaRPr lang="en-US" sz="2200" u="none" kern="0" dirty="0" smtClean="0">
              <a:latin typeface="+mn-lt"/>
              <a:cs typeface="+mn-cs"/>
            </a:endParaRPr>
          </a:p>
        </p:txBody>
      </p:sp>
      <p:sp>
        <p:nvSpPr>
          <p:cNvPr id="4" name="Rectangle 2"/>
          <p:cNvSpPr>
            <a:spLocks noGrp="1" noChangeArrowheads="1"/>
          </p:cNvSpPr>
          <p:nvPr>
            <p:ph type="title"/>
          </p:nvPr>
        </p:nvSpPr>
        <p:spPr>
          <a:xfrm>
            <a:off x="535520" y="177980"/>
            <a:ext cx="5462302" cy="803410"/>
          </a:xfrm>
        </p:spPr>
        <p:txBody>
          <a:bodyPr/>
          <a:lstStyle/>
          <a:p>
            <a:r>
              <a:rPr lang="en-US" dirty="0" smtClean="0"/>
              <a:t>Transactions</a:t>
            </a:r>
          </a:p>
        </p:txBody>
      </p:sp>
      <p:sp>
        <p:nvSpPr>
          <p:cNvPr id="9" name="Rectangle 8"/>
          <p:cNvSpPr/>
          <p:nvPr/>
        </p:nvSpPr>
        <p:spPr>
          <a:xfrm>
            <a:off x="279134" y="856357"/>
            <a:ext cx="8056344" cy="6001643"/>
          </a:xfrm>
          <a:prstGeom prst="rect">
            <a:avLst/>
          </a:prstGeom>
        </p:spPr>
        <p:txBody>
          <a:bodyPr wrap="square">
            <a:spAutoFit/>
          </a:bodyPr>
          <a:lstStyle/>
          <a:p>
            <a:pPr marL="171450" indent="-171450" eaLnBrk="1" hangingPunct="1">
              <a:buFont typeface="Arial" pitchFamily="34" charset="0"/>
              <a:buChar char="•"/>
            </a:pPr>
            <a:r>
              <a:rPr lang="en-US" sz="2400" u="none" dirty="0" smtClean="0"/>
              <a:t>A transaction occurs whenever a command that changes the contents of a document is executed.</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When you undo, you are undoing transactions.</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Every create and edit API call performs a transaction.</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The API allows you to create grouped transactions so you have control over what is undone.</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Transactions are application based and are not associated with any document.</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Closing a document will clear all transactions.</a:t>
            </a:r>
          </a:p>
          <a:p>
            <a:pPr marL="171450" indent="-171450" eaLnBrk="1" hangingPunct="1">
              <a:buFont typeface="Arial" pitchFamily="34" charset="0"/>
              <a:buChar char="•"/>
            </a:pPr>
            <a:endParaRPr lang="en-US" sz="2400" u="none" dirty="0" smtClean="0"/>
          </a:p>
          <a:p>
            <a:pPr marL="171450" indent="-171450" eaLnBrk="1" hangingPunct="1">
              <a:buFont typeface="Arial" pitchFamily="34" charset="0"/>
              <a:buChar char="•"/>
            </a:pPr>
            <a:r>
              <a:rPr lang="en-US" sz="2400" u="none" dirty="0" smtClean="0"/>
              <a:t>Can be used with add-in or standalone EXE</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Transaction Stack</a:t>
            </a:r>
          </a:p>
        </p:txBody>
      </p:sp>
      <p:sp>
        <p:nvSpPr>
          <p:cNvPr id="3" name="TextBox 2"/>
          <p:cNvSpPr txBox="1"/>
          <p:nvPr/>
        </p:nvSpPr>
        <p:spPr>
          <a:xfrm>
            <a:off x="483325" y="1406196"/>
            <a:ext cx="8164286" cy="3785652"/>
          </a:xfrm>
          <a:prstGeom prst="rect">
            <a:avLst/>
          </a:prstGeom>
          <a:noFill/>
        </p:spPr>
        <p:txBody>
          <a:bodyPr wrap="square" rtlCol="0">
            <a:spAutoFit/>
          </a:bodyPr>
          <a:lstStyle/>
          <a:p>
            <a:pPr>
              <a:buFont typeface="Arial" pitchFamily="34" charset="0"/>
              <a:buChar char="•"/>
            </a:pPr>
            <a:r>
              <a:rPr lang="en-US" altLang="zh-CN" sz="2400" u="none" dirty="0" smtClean="0"/>
              <a:t>transaction stack has an application scope. all of the </a:t>
            </a:r>
            <a:r>
              <a:rPr lang="en-US" altLang="zh-CN" sz="2400" u="none" dirty="0" err="1" smtClean="0"/>
              <a:t>transactable</a:t>
            </a:r>
            <a:r>
              <a:rPr lang="en-US" altLang="zh-CN" sz="2400" u="none" dirty="0" smtClean="0"/>
              <a:t> actions performed within Inventor are saved in a single transaction list, regardless of which document the action was performed within</a:t>
            </a:r>
          </a:p>
          <a:p>
            <a:pPr>
              <a:buFont typeface="Arial" pitchFamily="34" charset="0"/>
              <a:buChar char="•"/>
            </a:pPr>
            <a:endParaRPr lang="en-US" altLang="zh-CN" sz="2400" u="none" dirty="0" smtClean="0"/>
          </a:p>
          <a:p>
            <a:pPr>
              <a:buFont typeface="Arial" pitchFamily="34" charset="0"/>
              <a:buChar char="•"/>
            </a:pPr>
            <a:r>
              <a:rPr lang="en-US" altLang="zh-CN" sz="2400" b="1" u="none" dirty="0" smtClean="0"/>
              <a:t>Stack is cleared whenever a document is closed.</a:t>
            </a:r>
          </a:p>
          <a:p>
            <a:pPr>
              <a:buFont typeface="Arial" pitchFamily="34" charset="0"/>
              <a:buChar char="•"/>
            </a:pPr>
            <a:endParaRPr lang="en-US" sz="2400" b="1" u="none" dirty="0" smtClean="0"/>
          </a:p>
          <a:p>
            <a:pPr>
              <a:buFont typeface="Arial" pitchFamily="34" charset="0"/>
              <a:buChar char="•"/>
            </a:pPr>
            <a:endParaRPr lang="en-US" sz="2400" b="1" u="none" dirty="0" smtClean="0"/>
          </a:p>
          <a:p>
            <a:pPr>
              <a:buFont typeface="Arial" pitchFamily="34" charset="0"/>
              <a:buChar char="•"/>
            </a:pPr>
            <a:endParaRPr lang="en-US" sz="2400" u="none" dirty="0" smtClean="0"/>
          </a:p>
          <a:p>
            <a:endParaRPr lang="en-US" sz="2400" u="none" dirty="0"/>
          </a:p>
        </p:txBody>
      </p:sp>
      <p:graphicFrame>
        <p:nvGraphicFramePr>
          <p:cNvPr id="4" name="Group 4"/>
          <p:cNvGraphicFramePr>
            <a:graphicFrameLocks noGrp="1"/>
          </p:cNvGraphicFramePr>
          <p:nvPr/>
        </p:nvGraphicFramePr>
        <p:xfrm>
          <a:off x="4181600" y="3956450"/>
          <a:ext cx="3810000" cy="333375"/>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333375">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28"/>
          <p:cNvGraphicFramePr>
            <a:graphicFrameLocks noGrp="1"/>
          </p:cNvGraphicFramePr>
          <p:nvPr/>
        </p:nvGraphicFramePr>
        <p:xfrm>
          <a:off x="4183188" y="4391425"/>
          <a:ext cx="3810000" cy="333375"/>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333375">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6" name="Group 52"/>
          <p:cNvGraphicFramePr>
            <a:graphicFrameLocks noGrp="1"/>
          </p:cNvGraphicFramePr>
          <p:nvPr/>
        </p:nvGraphicFramePr>
        <p:xfrm>
          <a:off x="4173663" y="4824813"/>
          <a:ext cx="3810000" cy="336550"/>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336550">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7" name="Group 76"/>
          <p:cNvGraphicFramePr>
            <a:graphicFrameLocks noGrp="1"/>
          </p:cNvGraphicFramePr>
          <p:nvPr/>
        </p:nvGraphicFramePr>
        <p:xfrm>
          <a:off x="4183188" y="5255025"/>
          <a:ext cx="3810000" cy="333375"/>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333375">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graphicFrame>
        <p:nvGraphicFramePr>
          <p:cNvPr id="8" name="Group 100"/>
          <p:cNvGraphicFramePr>
            <a:graphicFrameLocks noGrp="1"/>
          </p:cNvGraphicFramePr>
          <p:nvPr/>
        </p:nvGraphicFramePr>
        <p:xfrm>
          <a:off x="4181600" y="5696350"/>
          <a:ext cx="3810000" cy="333375"/>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333375">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30000"/>
                        </a:spcAft>
                        <a:buClr>
                          <a:schemeClr val="tx2"/>
                        </a:buClr>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Using Transactions</a:t>
            </a:r>
            <a:br>
              <a:rPr lang="en-US" altLang="zh-CN" b="1" dirty="0" smtClean="0"/>
            </a:br>
            <a:endParaRPr lang="zh-CN" altLang="en-US" dirty="0"/>
          </a:p>
        </p:txBody>
      </p:sp>
      <p:sp>
        <p:nvSpPr>
          <p:cNvPr id="3" name="Rectangle 2"/>
          <p:cNvSpPr/>
          <p:nvPr/>
        </p:nvSpPr>
        <p:spPr>
          <a:xfrm>
            <a:off x="279134" y="962577"/>
            <a:ext cx="3883291" cy="2739211"/>
          </a:xfrm>
          <a:prstGeom prst="rect">
            <a:avLst/>
          </a:prstGeom>
        </p:spPr>
        <p:txBody>
          <a:bodyPr wrap="square">
            <a:spAutoFit/>
          </a:bodyPr>
          <a:lstStyle/>
          <a:p>
            <a:pPr marL="171450" indent="-171450" eaLnBrk="1" hangingPunct="1">
              <a:buFont typeface="Arial" pitchFamily="34" charset="0"/>
              <a:buChar char="•"/>
            </a:pPr>
            <a:r>
              <a:rPr lang="en-US" altLang="zh-CN" sz="2400" b="1" u="none" dirty="0" err="1" smtClean="0">
                <a:solidFill>
                  <a:srgbClr val="FFC000"/>
                </a:solidFill>
              </a:rPr>
              <a:t>TransactionManager</a:t>
            </a:r>
            <a:endParaRPr lang="en-US" altLang="zh-CN" sz="2400" b="1" u="none" dirty="0" smtClean="0">
              <a:solidFill>
                <a:srgbClr val="FFC000"/>
              </a:solidFill>
            </a:endParaRPr>
          </a:p>
          <a:p>
            <a:pPr marL="628650" lvl="1" indent="-171450">
              <a:buFont typeface="Arial" pitchFamily="34" charset="0"/>
              <a:buChar char="•"/>
            </a:pPr>
            <a:r>
              <a:rPr lang="en-US" altLang="zh-CN" sz="2000" u="none" dirty="0" smtClean="0"/>
              <a:t>encapsulates all of the transaction-based functionality</a:t>
            </a:r>
          </a:p>
          <a:p>
            <a:pPr marL="171450" indent="-171450" eaLnBrk="1" hangingPunct="1">
              <a:buFont typeface="Arial" pitchFamily="34" charset="0"/>
              <a:buChar char="•"/>
            </a:pPr>
            <a:r>
              <a:rPr lang="en-US" altLang="zh-CN" sz="2400" b="1" u="none" dirty="0" smtClean="0">
                <a:solidFill>
                  <a:srgbClr val="FFC000"/>
                </a:solidFill>
              </a:rPr>
              <a:t>Transaction</a:t>
            </a:r>
          </a:p>
          <a:p>
            <a:pPr marL="628650" lvl="1" indent="-171450">
              <a:buFont typeface="Arial" pitchFamily="34" charset="0"/>
              <a:buChar char="•"/>
            </a:pPr>
            <a:r>
              <a:rPr lang="en-US" altLang="zh-CN" sz="2000" u="none" dirty="0" smtClean="0"/>
              <a:t>stands for a single transaction</a:t>
            </a:r>
            <a:endParaRPr lang="en-US" altLang="zh-CN" sz="2000" dirty="0" smtClean="0"/>
          </a:p>
          <a:p>
            <a:pPr marL="171450" indent="-171450" eaLnBrk="1" hangingPunct="1">
              <a:buFont typeface="Arial" pitchFamily="34" charset="0"/>
              <a:buChar char="•"/>
            </a:pPr>
            <a:r>
              <a:rPr lang="en-US" altLang="zh-CN" sz="2400" dirty="0" smtClean="0"/>
              <a:t> </a:t>
            </a:r>
            <a:endParaRPr lang="en-US" sz="2400" u="none" dirty="0" smtClean="0"/>
          </a:p>
        </p:txBody>
      </p:sp>
      <p:sp>
        <p:nvSpPr>
          <p:cNvPr id="76801" name="Rectangle 1"/>
          <p:cNvSpPr>
            <a:spLocks noChangeArrowheads="1"/>
          </p:cNvSpPr>
          <p:nvPr/>
        </p:nvSpPr>
        <p:spPr bwMode="auto">
          <a:xfrm>
            <a:off x="4029942" y="945834"/>
            <a:ext cx="5114058" cy="5339923"/>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UsingTrans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Get a reference to the active document.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This can be an Assembly or Part document.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Document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InvApplication.ActiveDocument</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oCmpDef</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PartComponentDefinition</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oCmpDef</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oDoc.ComponentDefinition</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PlanarSketch</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oCmpDef.Sketches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(1)</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oTG</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TransientGeometry</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oTG</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InvApplication.TransientGeometry</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Get the transaction manager from the application</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TransactionManager</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InvApplication.TransactionManager</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Start a regular transaction</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Transaction</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oTxnMgr.StartTransaction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b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"My Rectangle Command“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Draw four sketch lines</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SketchLine</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oSketch.SketchLines.AddByTwoPoints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b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oTG.CreatePoint2d(0, 0), oTG.CreatePoint2d(1, 0))</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oSketch.SketchLines.AddByTwoPoints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b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oLine.EndSketchPoint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oTG.CreatePoint2d(1, 2))</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oSketch.SketchLines.AddByTwoPoints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b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oLine.EndSketchPoint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oTG.CreatePoint2d(0, 2))</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oSketch.SketchLines.AddByTwoPoints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b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oLine.EndSketchPoint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oTG.CreatePoint2d(0, 0))</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Start, End and Abort Transactions</a:t>
            </a:r>
            <a:endParaRPr lang="en-US" altLang="zh-CN" b="1" dirty="0"/>
          </a:p>
        </p:txBody>
      </p:sp>
      <p:sp>
        <p:nvSpPr>
          <p:cNvPr id="6" name="Rectangle 5"/>
          <p:cNvSpPr/>
          <p:nvPr/>
        </p:nvSpPr>
        <p:spPr>
          <a:xfrm>
            <a:off x="279134" y="962577"/>
            <a:ext cx="8050054" cy="1569660"/>
          </a:xfrm>
          <a:prstGeom prst="rect">
            <a:avLst/>
          </a:prstGeom>
        </p:spPr>
        <p:txBody>
          <a:bodyPr wrap="square">
            <a:spAutoFit/>
          </a:bodyPr>
          <a:lstStyle/>
          <a:p>
            <a:pPr marL="171450" indent="-171450" eaLnBrk="1" hangingPunct="1">
              <a:buFont typeface="Arial" pitchFamily="34" charset="0"/>
              <a:buChar char="•"/>
            </a:pPr>
            <a:r>
              <a:rPr lang="en-US" altLang="zh-CN" sz="2400" u="none" dirty="0" smtClean="0"/>
              <a:t>Each start transaction should be paired with an end or abort transaction</a:t>
            </a:r>
          </a:p>
          <a:p>
            <a:pPr marL="171450" indent="-171450" eaLnBrk="1" hangingPunct="1">
              <a:buFont typeface="Arial" pitchFamily="34" charset="0"/>
              <a:buChar char="•"/>
            </a:pPr>
            <a:r>
              <a:rPr lang="en-US" altLang="zh-CN" sz="2400" u="none" dirty="0" smtClean="0"/>
              <a:t>In the event that the error is not recoverable, the command should abort the transaction.</a:t>
            </a:r>
            <a:endParaRPr lang="en-US" sz="2400" u="none" dirty="0" smtClean="0"/>
          </a:p>
        </p:txBody>
      </p:sp>
      <p:sp>
        <p:nvSpPr>
          <p:cNvPr id="47107" name="Rectangle 3"/>
          <p:cNvSpPr>
            <a:spLocks noChangeArrowheads="1"/>
          </p:cNvSpPr>
          <p:nvPr/>
        </p:nvSpPr>
        <p:spPr bwMode="auto">
          <a:xfrm>
            <a:off x="386366" y="2533739"/>
            <a:ext cx="8358389" cy="4324261"/>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start_end_abort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Get a reference to the active document.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This can be an Assembly or Part document.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Document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InvApplication.ActiveDocument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Get the transaction manager from the application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TransactionManager</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_</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InvApplication.TransactionManager</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Start a transaction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Transaction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oTxnMgr.StartTransaction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oDoc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MyTransaction</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Try</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Perform an operation that you wish to transact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End the transaction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Catch</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ex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Exception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If the error from the operation is not recoverable, abort the </a:t>
            </a:r>
            <a:r>
              <a:rPr kumimoji="0" lang="en-US" altLang="zh-CN" sz="1100" b="1" i="0" u="none" strike="noStrike" cap="none" normalizeH="0" baseline="0" dirty="0" err="1" smtClean="0">
                <a:ln>
                  <a:noFill/>
                </a:ln>
                <a:solidFill>
                  <a:srgbClr val="008000"/>
                </a:solidFill>
                <a:effectLst/>
                <a:latin typeface="Courier New" pitchFamily="49" charset="0"/>
                <a:ea typeface="宋体" pitchFamily="2" charset="-122"/>
                <a:cs typeface="Courier New" pitchFamily="49" charset="0"/>
              </a:rPr>
              <a:t>Txn</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MsgBox</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"Unrecoverable error occurred during the operation"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oTxn.Abort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Try</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Checkpoints</a:t>
            </a:r>
            <a:endParaRPr lang="zh-CN" altLang="en-US" dirty="0"/>
          </a:p>
        </p:txBody>
      </p:sp>
      <p:sp>
        <p:nvSpPr>
          <p:cNvPr id="3" name="TextBox 2"/>
          <p:cNvSpPr txBox="1"/>
          <p:nvPr/>
        </p:nvSpPr>
        <p:spPr>
          <a:xfrm>
            <a:off x="273775" y="1082346"/>
            <a:ext cx="8164286" cy="3785652"/>
          </a:xfrm>
          <a:prstGeom prst="rect">
            <a:avLst/>
          </a:prstGeom>
          <a:noFill/>
        </p:spPr>
        <p:txBody>
          <a:bodyPr wrap="square" rtlCol="0">
            <a:spAutoFit/>
          </a:bodyPr>
          <a:lstStyle/>
          <a:p>
            <a:pPr>
              <a:buFont typeface="Arial" pitchFamily="34" charset="0"/>
              <a:buChar char="•"/>
            </a:pPr>
            <a:r>
              <a:rPr lang="en-US" altLang="zh-CN" sz="2400" u="none" dirty="0" smtClean="0"/>
              <a:t> Bookmarks for rollback operations within a transaction</a:t>
            </a:r>
          </a:p>
          <a:p>
            <a:pPr>
              <a:buFont typeface="Arial" pitchFamily="34" charset="0"/>
              <a:buChar char="•"/>
            </a:pPr>
            <a:endParaRPr lang="en-US" altLang="zh-CN" sz="2400" u="none" dirty="0" smtClean="0"/>
          </a:p>
          <a:p>
            <a:pPr>
              <a:buFont typeface="Arial" pitchFamily="34" charset="0"/>
              <a:buChar char="•"/>
            </a:pPr>
            <a:r>
              <a:rPr lang="en-US" altLang="zh-CN" sz="2400" u="none" dirty="0" smtClean="0"/>
              <a:t>Inventor implements checkpoints as child transactions</a:t>
            </a:r>
          </a:p>
          <a:p>
            <a:pPr>
              <a:buFont typeface="Arial" pitchFamily="34" charset="0"/>
              <a:buChar char="•"/>
            </a:pPr>
            <a:endParaRPr lang="en-US" altLang="zh-CN" sz="2400" u="none" dirty="0" smtClean="0"/>
          </a:p>
          <a:p>
            <a:pPr>
              <a:buFont typeface="Arial" pitchFamily="34" charset="0"/>
              <a:buChar char="•"/>
            </a:pPr>
            <a:r>
              <a:rPr lang="en-US" altLang="zh-CN" sz="2400" u="none" dirty="0" err="1" smtClean="0"/>
              <a:t>GoToCheckpoint</a:t>
            </a:r>
            <a:r>
              <a:rPr lang="en-US" altLang="zh-CN" sz="2400" u="none" dirty="0" smtClean="0"/>
              <a:t> operation essentially aborts the checkpoint transaction</a:t>
            </a:r>
            <a:endParaRPr lang="en-US" altLang="zh-CN" sz="2400" b="1" u="none" dirty="0" smtClean="0"/>
          </a:p>
          <a:p>
            <a:pPr>
              <a:buFont typeface="Arial" pitchFamily="34" charset="0"/>
              <a:buChar char="•"/>
            </a:pPr>
            <a:endParaRPr lang="en-US" sz="2400" b="1" u="none" dirty="0" smtClean="0"/>
          </a:p>
          <a:p>
            <a:pPr>
              <a:buFont typeface="Arial" pitchFamily="34" charset="0"/>
              <a:buChar char="•"/>
            </a:pPr>
            <a:endParaRPr lang="en-US" sz="2400" b="1" u="none" dirty="0" smtClean="0"/>
          </a:p>
          <a:p>
            <a:pPr>
              <a:buFont typeface="Arial" pitchFamily="34" charset="0"/>
              <a:buChar char="•"/>
            </a:pPr>
            <a:endParaRPr lang="en-US" sz="2400" u="none" dirty="0" smtClean="0"/>
          </a:p>
          <a:p>
            <a:endParaRPr lang="en-US" sz="2400" u="none" dirty="0"/>
          </a:p>
        </p:txBody>
      </p:sp>
      <p:pic>
        <p:nvPicPr>
          <p:cNvPr id="88065" name="Picture 1"/>
          <p:cNvPicPr>
            <a:picLocks noChangeAspect="1" noChangeArrowheads="1"/>
          </p:cNvPicPr>
          <p:nvPr/>
        </p:nvPicPr>
        <p:blipFill>
          <a:blip r:embed="rId3" cstate="print"/>
          <a:srcRect/>
          <a:stretch>
            <a:fillRect/>
          </a:stretch>
        </p:blipFill>
        <p:spPr bwMode="auto">
          <a:xfrm>
            <a:off x="924396" y="3891903"/>
            <a:ext cx="6867323" cy="268387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0x01010003EA5FBA8989D247B0A7770D1AFE8B26</ContentTypeId>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A5FBA8989D247B0A7770D1AFE8B26" ma:contentTypeVersion="5" ma:contentTypeDescription="Create a new document." ma:contentTypeScope="" ma:versionID="203b360f395de4b04125380e4adaf6b1">
  <xsd:schema xmlns:xsd="http://www.w3.org/2001/XMLSchema" xmlns:p="http://schemas.microsoft.com/office/2006/metadata/properties" xmlns:ns1="http://schemas.microsoft.com/sharepoint/v3" targetNamespace="http://schemas.microsoft.com/office/2006/metadata/properties" ma:root="true" ma:fieldsID="a6a1ad80cfab0c95dc753c08deb859bb" ns1:_="">
    <xsd:import namespace="http://schemas.microsoft.com/sharepoint/v3"/>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CheckedOutUserId" ma:index="29" nillable="true" ma:displayName="ID of the User who has the item Checked Out" ma:hidden="true" ma:list="Docs" ma:internalName="CheckedOutUserId" ma:readOnly="true" ma:showField="CheckoutUserId">
      <xsd:simpleType>
        <xsd:restriction base="dms:Lookup"/>
      </xsd:simpleType>
    </xsd:element>
    <xsd:element name="IsCheckedoutToLocal" ma:index="30" nillable="true" ma:displayName="Is Checked out to local" ma:hidden="true" ma:list="Docs" ma:internalName="IsCheckedoutToLocal" ma:readOnly="true" ma:showField="IsCheckoutToLocal">
      <xsd:simpleType>
        <xsd:restriction base="dms:Lookup"/>
      </xsd:simpleType>
    </xsd:element>
    <xsd:element name="CheckoutUser" ma:index="31"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2" nillable="true" ma:displayName="Unique Id" ma:hidden="true" ma:list="Docs" ma:internalName="UniqueId" ma:readOnly="true" ma:showField="UniqueId">
      <xsd:simpleType>
        <xsd:restriction base="dms:Lookup"/>
      </xsd:simpleType>
    </xsd:element>
    <xsd:element name="ProgId" ma:index="33" nillable="true" ma:displayName="ProgId" ma:hidden="true" ma:list="Docs" ma:internalName="ProgId" ma:readOnly="true" ma:showField="ProgId">
      <xsd:simpleType>
        <xsd:restriction base="dms:Lookup"/>
      </xsd:simpleType>
    </xsd:element>
    <xsd:element name="ScopeId" ma:index="34" nillable="true" ma:displayName="ScopeId" ma:hidden="true" ma:list="Docs" ma:internalName="ScopeId" ma:readOnly="true" ma:showField="ScopeId">
      <xsd:simpleType>
        <xsd:restriction base="dms:Lookup"/>
      </xsd:simpleType>
    </xsd:element>
    <xsd:element name="VirusStatus" ma:index="35" nillable="true" ma:displayName="Virus Status" ma:format="TRUE" ma:hidden="true" ma:list="Docs" ma:internalName="VirusStatus" ma:readOnly="true" ma:showField="Size">
      <xsd:simpleType>
        <xsd:restriction base="dms:Lookup"/>
      </xsd:simpleType>
    </xsd:element>
    <xsd:element name="CheckedOutTitle" ma:index="36" nillable="true" ma:displayName="Checked Out To" ma:format="TRUE" ma:hidden="true" ma:list="Docs" ma:internalName="CheckedOutTitle" ma:readOnly="true" ma:showField="CheckedOutTitle">
      <xsd:simpleType>
        <xsd:restriction base="dms:Lookup"/>
      </xsd:simpleType>
    </xsd:element>
    <xsd:element name="_CheckinComment" ma:index="37" nillable="true" ma:displayName="Check In Comment" ma:format="TRUE" ma:list="Docs" ma:internalName="_CheckinComment" ma:readOnly="true" ma:showField="CheckinComment">
      <xsd:simpleType>
        <xsd:restriction base="dms:Lookup"/>
      </xsd:simpleType>
    </xsd:element>
    <xsd:element name="MetaInfo" ma:index="48" nillable="true" ma:displayName="Property Bag" ma:hidden="true" ma:list="Docs" ma:internalName="MetaInfo" ma:showField="MetaInfo">
      <xsd:simpleType>
        <xsd:restriction base="dms:Lookup"/>
      </xsd:simpleType>
    </xsd:element>
    <xsd:element name="_Level" ma:index="49" nillable="true" ma:displayName="Level" ma:hidden="true" ma:internalName="_Level" ma:readOnly="true">
      <xsd:simpleType>
        <xsd:restriction base="dms:Unknown"/>
      </xsd:simpleType>
    </xsd:element>
    <xsd:element name="_IsCurrentVersion" ma:index="50" nillable="true" ma:displayName="Is Current Version" ma:hidden="true" ma:internalName="_IsCurrentVersion" ma:readOnly="true">
      <xsd:simpleType>
        <xsd:restriction base="dms:Boolean"/>
      </xsd:simpleType>
    </xsd:element>
    <xsd:element name="owshiddenversion" ma:index="54" nillable="true" ma:displayName="owshiddenversion" ma:hidden="true" ma:internalName="owshiddenversion" ma:readOnly="true">
      <xsd:simpleType>
        <xsd:restriction base="dms:Unknown"/>
      </xsd:simpleType>
    </xsd:element>
    <xsd:element name="_UIVersion" ma:index="55" nillable="true" ma:displayName="UI Version" ma:hidden="true" ma:internalName="_UIVersion" ma:readOnly="true">
      <xsd:simpleType>
        <xsd:restriction base="dms:Unknown"/>
      </xsd:simpleType>
    </xsd:element>
    <xsd:element name="_UIVersionString" ma:index="56" nillable="true" ma:displayName="Version" ma:internalName="_UIVersionString" ma:readOnly="true">
      <xsd:simpleType>
        <xsd:restriction base="dms:Text"/>
      </xsd:simpleType>
    </xsd:element>
    <xsd:element name="InstanceID" ma:index="57" nillable="true" ma:displayName="Instance ID" ma:hidden="true" ma:internalName="InstanceID" ma:readOnly="true">
      <xsd:simpleType>
        <xsd:restriction base="dms:Unknown"/>
      </xsd:simpleType>
    </xsd:element>
    <xsd:element name="Order" ma:index="58" nillable="true" ma:displayName="Order" ma:hidden="true" ma:internalName="Order">
      <xsd:simpleType>
        <xsd:restriction base="dms:Number"/>
      </xsd:simpleType>
    </xsd:element>
    <xsd:element name="GUID" ma:index="59" nillable="true" ma:displayName="GUID" ma:hidden="true" ma:internalName="GUID" ma:readOnly="true">
      <xsd:simpleType>
        <xsd:restriction base="dms:Unknown"/>
      </xsd:simpleType>
    </xsd:element>
    <xsd:element name="WorkflowVersion" ma:index="60" nillable="true" ma:displayName="Workflow Version" ma:hidden="true" ma:internalName="WorkflowVersion" ma:readOnly="true">
      <xsd:simpleType>
        <xsd:restriction base="dms:Unknown"/>
      </xsd:simpleType>
    </xsd:element>
    <xsd:element name="WorkflowInstanceID" ma:index="61" nillable="true" ma:displayName="Workflow Instance ID" ma:hidden="true" ma:internalName="WorkflowInstanceID" ma:readOnly="true">
      <xsd:simpleType>
        <xsd:restriction base="dms:Unknown"/>
      </xsd:simpleType>
    </xsd:element>
    <xsd:element name="ParentVersionString" ma:index="62" nillable="true" ma:displayName="Source Version (Converted Document)" ma:hidden="true" ma:list="Docs" ma:internalName="ParentVersionString" ma:readOnly="true" ma:showField="ParentVersionString">
      <xsd:simpleType>
        <xsd:restriction base="dms:Lookup"/>
      </xsd:simpleType>
    </xsd:element>
    <xsd:element name="ParentLeafName" ma:index="63" nillable="true" ma:displayName="Source Name (Converted Document)" ma:hidden="true" ma:list="Docs" ma:internalName="ParentLeafName" ma:readOnly="true" ma:showField="ParentLeaf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7455519-B30A-4ED3-8933-0B7B0529AE6B}">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603A9B32-D454-4125-8CC6-841CF36DF4A6}">
  <ds:schemaRefs>
    <ds:schemaRef ds:uri="http://schemas.microsoft.com/sharepoint/v3/contenttype/forms"/>
  </ds:schemaRefs>
</ds:datastoreItem>
</file>

<file path=customXml/itemProps3.xml><?xml version="1.0" encoding="utf-8"?>
<ds:datastoreItem xmlns:ds="http://schemas.openxmlformats.org/officeDocument/2006/customXml" ds:itemID="{B177D72A-EBE8-44C5-8AE7-94F47C74F1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7402</TotalTime>
  <Words>2049</Words>
  <Application>Microsoft Office PowerPoint</Application>
  <PresentationFormat>On-screen Show (4:3)</PresentationFormat>
  <Paragraphs>576</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blank</vt:lpstr>
      <vt:lpstr>Slide 1</vt:lpstr>
      <vt:lpstr>Agenda</vt:lpstr>
      <vt:lpstr>Slide 3</vt:lpstr>
      <vt:lpstr>Transactions</vt:lpstr>
      <vt:lpstr>Transactions</vt:lpstr>
      <vt:lpstr>Transaction Stack</vt:lpstr>
      <vt:lpstr>Using Transactions </vt:lpstr>
      <vt:lpstr>Start, End and Abort Transactions</vt:lpstr>
      <vt:lpstr>Checkpoints</vt:lpstr>
      <vt:lpstr>Transaction Events</vt:lpstr>
      <vt:lpstr>Embedded Transactions</vt:lpstr>
      <vt:lpstr>Dos and Don'ts </vt:lpstr>
      <vt:lpstr>Slide 13</vt:lpstr>
      <vt:lpstr>Transcripting</vt:lpstr>
      <vt:lpstr>Enabling Transcripting</vt:lpstr>
      <vt:lpstr>Creating and Playing Transcripts</vt:lpstr>
      <vt:lpstr>Slide 17</vt:lpstr>
      <vt:lpstr>Change Processor</vt:lpstr>
      <vt:lpstr>Change Processor</vt:lpstr>
      <vt:lpstr>Change Processor</vt:lpstr>
      <vt:lpstr>Change Processor Architecture </vt:lpstr>
      <vt:lpstr>Change Processor Use (Initial Creation)</vt:lpstr>
      <vt:lpstr>Change Processor - Command Execution </vt:lpstr>
      <vt:lpstr>Change Processor Declarations Example</vt:lpstr>
      <vt:lpstr>Change Processor Add-In Activate Example</vt:lpstr>
      <vt:lpstr>Change Processor Execute Example</vt:lpstr>
      <vt:lpstr>Change Processor Options</vt:lpstr>
      <vt:lpstr>Change Processor (Transcript playback)</vt:lpstr>
      <vt:lpstr>Change Processor Transcript Creation Example</vt:lpstr>
      <vt:lpstr>Change Processor Transcript Playback Example</vt:lpstr>
      <vt:lpstr>Slide 31</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499</cp:revision>
  <dcterms:created xsi:type="dcterms:W3CDTF">2005-01-11T23:12:23Z</dcterms:created>
  <dcterms:modified xsi:type="dcterms:W3CDTF">2013-01-30T02:28:12Z</dcterms:modified>
</cp:coreProperties>
</file>