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22"/>
  </p:notesMasterIdLst>
  <p:sldIdLst>
    <p:sldId id="422" r:id="rId5"/>
    <p:sldId id="426" r:id="rId6"/>
    <p:sldId id="443" r:id="rId7"/>
    <p:sldId id="447" r:id="rId8"/>
    <p:sldId id="444" r:id="rId9"/>
    <p:sldId id="448" r:id="rId10"/>
    <p:sldId id="446" r:id="rId11"/>
    <p:sldId id="450" r:id="rId12"/>
    <p:sldId id="452" r:id="rId13"/>
    <p:sldId id="449" r:id="rId14"/>
    <p:sldId id="453" r:id="rId15"/>
    <p:sldId id="445" r:id="rId16"/>
    <p:sldId id="456" r:id="rId17"/>
    <p:sldId id="455" r:id="rId18"/>
    <p:sldId id="451" r:id="rId19"/>
    <p:sldId id="442" r:id="rId20"/>
    <p:sldId id="424" r:id="rId21"/>
  </p:sldIdLst>
  <p:sldSz cx="9144000" cy="6858000" type="screen4x3"/>
  <p:notesSz cx="6858000" cy="9144000"/>
  <p:custDataLst>
    <p:tags r:id="rId23"/>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3300"/>
    <a:srgbClr val="00FF00"/>
    <a:srgbClr val="CC9900"/>
    <a:srgbClr val="009999"/>
    <a:srgbClr val="0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38" autoAdjust="0"/>
    <p:restoredTop sz="69765" autoAdjust="0"/>
  </p:normalViewPr>
  <p:slideViewPr>
    <p:cSldViewPr snapToGrid="0">
      <p:cViewPr varScale="1">
        <p:scale>
          <a:sx n="70" d="100"/>
          <a:sy n="70" d="100"/>
        </p:scale>
        <p:origin x="-100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322"/>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k:@MSITStore:C:\Program%20Files\Autodesk\Inventor%202009\PSS\admapi_13_0.chm::/Inventor~BrowserNodeDefinition.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k:@MSITStore:C:\Program%20Files\Autodesk\Inventor%202009\PSS\admapi_13_0.chm::/Inventor~BrowserPan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1" dirty="0" err="1" smtClean="0"/>
              <a:t>OnBrowserNodeDeleteEntry</a:t>
            </a:r>
            <a:r>
              <a:rPr lang="en-US" sz="1600" b="1" dirty="0" smtClean="0"/>
              <a:t> : </a:t>
            </a:r>
            <a:r>
              <a:rPr lang="en-US" dirty="0" smtClean="0"/>
              <a:t>There are two end-user actions that can cause this notification to be sent. The first is when the end-user right-clicks on a custom browser node. The second is when a custom browser node is selected and the Delete key is pressed. </a:t>
            </a:r>
          </a:p>
          <a:p>
            <a:r>
              <a:rPr lang="en-US" dirty="0" smtClean="0"/>
              <a:t>In the case of a right-click on the browser node this notification is sent with the </a:t>
            </a:r>
            <a:r>
              <a:rPr lang="en-US" dirty="0" err="1" smtClean="0"/>
              <a:t>BeforeOrAfter</a:t>
            </a:r>
            <a:r>
              <a:rPr lang="en-US" dirty="0" smtClean="0"/>
              <a:t> argument equal to </a:t>
            </a:r>
            <a:r>
              <a:rPr lang="en-US" dirty="0" err="1" smtClean="0"/>
              <a:t>kBefore</a:t>
            </a:r>
            <a:r>
              <a:rPr lang="en-US" dirty="0" smtClean="0"/>
              <a:t> and it is sent before the context menu is displayed to the end-user. If you set then </a:t>
            </a:r>
            <a:r>
              <a:rPr lang="en-US" dirty="0" err="1" smtClean="0"/>
              <a:t>HandlingCode</a:t>
            </a:r>
            <a:r>
              <a:rPr lang="en-US" dirty="0" smtClean="0"/>
              <a:t> to </a:t>
            </a:r>
            <a:r>
              <a:rPr lang="en-US" dirty="0" err="1" smtClean="0"/>
              <a:t>kEventCanceled</a:t>
            </a:r>
            <a:r>
              <a:rPr lang="en-US" dirty="0" smtClean="0"/>
              <a:t> the Delete command is not displayed in the context menu. Any other value for </a:t>
            </a:r>
            <a:r>
              <a:rPr lang="en-US" dirty="0" err="1" smtClean="0"/>
              <a:t>HandlingCode</a:t>
            </a:r>
            <a:r>
              <a:rPr lang="en-US" dirty="0" smtClean="0"/>
              <a:t> will result in the Delete command being available. If the end-user clicks the Delete command in the context menu then this notification is sent again with the </a:t>
            </a:r>
            <a:r>
              <a:rPr lang="en-US" dirty="0" err="1" smtClean="0"/>
              <a:t>BeforeOrAfter</a:t>
            </a:r>
            <a:r>
              <a:rPr lang="en-US" dirty="0" smtClean="0"/>
              <a:t> argument equal to </a:t>
            </a:r>
            <a:r>
              <a:rPr lang="en-US" dirty="0" err="1" smtClean="0"/>
              <a:t>kAfter</a:t>
            </a:r>
            <a:r>
              <a:rPr lang="en-US" dirty="0" smtClean="0"/>
              <a:t> indicating that the end-user has requested that this node and its associated objects should be deleted. </a:t>
            </a:r>
          </a:p>
          <a:p>
            <a:r>
              <a:rPr lang="en-US" dirty="0" smtClean="0"/>
              <a:t>In the case of the Delete key being pressed this notification is sent with the </a:t>
            </a:r>
            <a:r>
              <a:rPr lang="en-US" dirty="0" err="1" smtClean="0"/>
              <a:t>BeforeOrAfter</a:t>
            </a:r>
            <a:r>
              <a:rPr lang="en-US" dirty="0" smtClean="0"/>
              <a:t> argument equal to </a:t>
            </a:r>
            <a:r>
              <a:rPr lang="en-US" dirty="0" err="1" smtClean="0"/>
              <a:t>kBefore</a:t>
            </a:r>
            <a:r>
              <a:rPr lang="en-US" dirty="0" smtClean="0"/>
              <a:t> </a:t>
            </a:r>
            <a:r>
              <a:rPr lang="en-US" dirty="0" err="1" smtClean="0"/>
              <a:t>wher</a:t>
            </a:r>
            <a:r>
              <a:rPr lang="en-US" dirty="0" smtClean="0"/>
              <a:t> you can respond by cancelling or not. If it’s not cancelled then the notification is sent again with the </a:t>
            </a:r>
            <a:r>
              <a:rPr lang="en-US" dirty="0" err="1" smtClean="0"/>
              <a:t>BeforeOrAfter</a:t>
            </a:r>
            <a:r>
              <a:rPr lang="en-US" dirty="0" smtClean="0"/>
              <a:t> argument equal to </a:t>
            </a:r>
            <a:r>
              <a:rPr lang="en-US" dirty="0" err="1" smtClean="0"/>
              <a:t>kAfter</a:t>
            </a:r>
            <a:r>
              <a:rPr lang="en-US" dirty="0" smtClean="0"/>
              <a:t> signifying that the node and its associated </a:t>
            </a:r>
            <a:r>
              <a:rPr lang="en-US" dirty="0" err="1" smtClean="0"/>
              <a:t>bojects</a:t>
            </a:r>
            <a:r>
              <a:rPr lang="en-US" dirty="0" smtClean="0"/>
              <a:t> should be deleted. </a:t>
            </a:r>
          </a:p>
          <a:p>
            <a:r>
              <a:rPr lang="en-US" dirty="0" smtClean="0"/>
              <a:t>The deletion of the node and any associated objects is entirely under the control of the client. Inventors only role is the notification that the end-user requested a delete. The actual deletion must be performed by the client. </a:t>
            </a:r>
          </a:p>
          <a:p>
            <a:r>
              <a:rPr lang="en-US" dirty="0" smtClean="0"/>
              <a:t>In the case where multiple items have been selected and then the right-mouse button is clicked, Inventor will send this notification, with </a:t>
            </a:r>
            <a:r>
              <a:rPr lang="en-US" dirty="0" err="1" smtClean="0"/>
              <a:t>BeforeOrAfter</a:t>
            </a:r>
            <a:r>
              <a:rPr lang="en-US" dirty="0" smtClean="0"/>
              <a:t> equal to </a:t>
            </a:r>
            <a:r>
              <a:rPr lang="en-US" dirty="0" err="1" smtClean="0"/>
              <a:t>kBefore</a:t>
            </a:r>
            <a:r>
              <a:rPr lang="en-US" dirty="0" smtClean="0"/>
              <a:t>, for each node in the list until one of them does not return </a:t>
            </a:r>
            <a:r>
              <a:rPr lang="en-US" dirty="0" err="1" smtClean="0"/>
              <a:t>kEventCanceled</a:t>
            </a:r>
            <a:r>
              <a:rPr lang="en-US" dirty="0" smtClean="0"/>
              <a:t>. As long as any one of the selected items will handle delete, Inventor will display the Delete command in the context menu. If the end-user clicks the Delete command in the context menu, then this notification is sent once for each </a:t>
            </a:r>
            <a:r>
              <a:rPr lang="en-US" i="1" dirty="0" smtClean="0"/>
              <a:t>remaining</a:t>
            </a:r>
            <a:r>
              <a:rPr lang="en-US" dirty="0" smtClean="0"/>
              <a:t> selected item with the </a:t>
            </a:r>
            <a:r>
              <a:rPr lang="en-US" dirty="0" err="1" smtClean="0"/>
              <a:t>BeforeOrAfter</a:t>
            </a:r>
            <a:r>
              <a:rPr lang="en-US" dirty="0" smtClean="0"/>
              <a:t> argument equal to </a:t>
            </a:r>
            <a:r>
              <a:rPr lang="en-US" dirty="0" err="1" smtClean="0"/>
              <a:t>kBefore</a:t>
            </a:r>
            <a:r>
              <a:rPr lang="en-US" dirty="0" smtClean="0"/>
              <a:t>. You can determine if that object is </a:t>
            </a:r>
            <a:r>
              <a:rPr lang="en-US" dirty="0" err="1" smtClean="0"/>
              <a:t>deletable</a:t>
            </a:r>
            <a:r>
              <a:rPr lang="en-US" dirty="0" smtClean="0"/>
              <a:t> or not by setting the handling code just as described above. For each object that is </a:t>
            </a:r>
            <a:r>
              <a:rPr lang="en-US" dirty="0" err="1" smtClean="0"/>
              <a:t>deletable</a:t>
            </a:r>
            <a:r>
              <a:rPr lang="en-US" dirty="0" smtClean="0"/>
              <a:t> you will receive this notification again with the </a:t>
            </a:r>
            <a:r>
              <a:rPr lang="en-US" dirty="0" err="1" smtClean="0"/>
              <a:t>BeforeOrAfter</a:t>
            </a:r>
            <a:r>
              <a:rPr lang="en-US" dirty="0" smtClean="0"/>
              <a:t> argument equal to </a:t>
            </a:r>
            <a:r>
              <a:rPr lang="en-US" dirty="0" err="1" smtClean="0"/>
              <a:t>kAfter</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solidFill>
                  <a:srgbClr val="7030A0"/>
                </a:solidFill>
              </a:rPr>
              <a:t>GetBrowserNodeFromObject</a:t>
            </a:r>
            <a:r>
              <a:rPr lang="en-US" dirty="0" smtClean="0">
                <a:solidFill>
                  <a:srgbClr val="7030A0"/>
                </a:solidFill>
              </a:rPr>
              <a:t> is supported from2010: </a:t>
            </a:r>
            <a:r>
              <a:rPr lang="en-US" dirty="0" smtClean="0"/>
              <a:t>returns the browser node that corresponds to the input object. The method returns an error if no corresponding node is found within this pane. If multiple matches are found, the method returns the first match.</a:t>
            </a:r>
          </a:p>
          <a:p>
            <a:endParaRPr lang="en-US" dirty="0" smtClean="0"/>
          </a:p>
          <a:p>
            <a:r>
              <a:rPr lang="en-US" dirty="0" err="1" smtClean="0">
                <a:solidFill>
                  <a:srgbClr val="7030A0"/>
                </a:solidFill>
              </a:rPr>
              <a:t>NativeObjec</a:t>
            </a:r>
            <a:r>
              <a:rPr lang="en-US" dirty="0" err="1" smtClean="0"/>
              <a:t>t</a:t>
            </a:r>
            <a:r>
              <a:rPr lang="en-US" dirty="0" smtClean="0"/>
              <a:t>: returns the Inventor object represented by this node.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Browse folders are a new feature that allow user-defined grouping of items in the tree view. These screenshots on this slide show before and after images of a browser folder. On the left you see the usual assembly view. On the right you see the user has created a custom folder and how did the logical set of parts to that folder. This makes the assembly tree much easier to read. Browse the folders are only supported in assemblies. They wouldn’t make much sense in a part, as the ordering of features determines the end result.</a:t>
            </a:r>
          </a:p>
          <a:p>
            <a:endParaRPr lang="fr-FR" dirty="0" smtClean="0"/>
          </a:p>
          <a:p>
            <a:r>
              <a:rPr lang="en-US" dirty="0" smtClean="0"/>
              <a:t>Public Sub </a:t>
            </a:r>
            <a:r>
              <a:rPr lang="en-US" dirty="0" err="1" smtClean="0"/>
              <a:t>AddAssemblyBrowserFolder</a:t>
            </a:r>
            <a:r>
              <a:rPr lang="en-US" dirty="0" smtClean="0"/>
              <a:t>()</a:t>
            </a:r>
          </a:p>
          <a:p>
            <a:endParaRPr lang="en-US" dirty="0" smtClean="0"/>
          </a:p>
          <a:p>
            <a:r>
              <a:rPr lang="en-US" dirty="0" smtClean="0"/>
              <a:t>    Dim </a:t>
            </a:r>
            <a:r>
              <a:rPr lang="en-US" dirty="0" err="1" smtClean="0"/>
              <a:t>odoc</a:t>
            </a:r>
            <a:r>
              <a:rPr lang="en-US" dirty="0" smtClean="0"/>
              <a:t> As </a:t>
            </a:r>
            <a:r>
              <a:rPr lang="en-US" dirty="0" err="1" smtClean="0"/>
              <a:t>AssemblyDocument</a:t>
            </a:r>
            <a:endParaRPr lang="en-US" dirty="0" smtClean="0"/>
          </a:p>
          <a:p>
            <a:r>
              <a:rPr lang="en-US" dirty="0" smtClean="0"/>
              <a:t>    Set </a:t>
            </a:r>
            <a:r>
              <a:rPr lang="en-US" dirty="0" err="1" smtClean="0"/>
              <a:t>odoc</a:t>
            </a:r>
            <a:r>
              <a:rPr lang="en-US" dirty="0" smtClean="0"/>
              <a:t> = </a:t>
            </a:r>
            <a:r>
              <a:rPr lang="en-US" dirty="0" err="1" smtClean="0"/>
              <a:t>ThisApplication.ActiveDocument</a:t>
            </a:r>
            <a:endParaRPr lang="en-US" dirty="0" smtClean="0"/>
          </a:p>
          <a:p>
            <a:r>
              <a:rPr lang="en-US" dirty="0" smtClean="0"/>
              <a:t>    </a:t>
            </a:r>
          </a:p>
          <a:p>
            <a:r>
              <a:rPr lang="en-US" dirty="0" smtClean="0"/>
              <a:t>    Dim </a:t>
            </a:r>
            <a:r>
              <a:rPr lang="en-US" dirty="0" err="1" smtClean="0"/>
              <a:t>oDef</a:t>
            </a:r>
            <a:r>
              <a:rPr lang="en-US" dirty="0" smtClean="0"/>
              <a:t> As </a:t>
            </a:r>
            <a:r>
              <a:rPr lang="en-US" dirty="0" err="1" smtClean="0"/>
              <a:t>AssemblyComponentDefinition</a:t>
            </a:r>
            <a:endParaRPr lang="en-US" dirty="0" smtClean="0"/>
          </a:p>
          <a:p>
            <a:r>
              <a:rPr lang="en-US" dirty="0" smtClean="0"/>
              <a:t>    Set </a:t>
            </a:r>
            <a:r>
              <a:rPr lang="en-US" dirty="0" err="1" smtClean="0"/>
              <a:t>oDef</a:t>
            </a:r>
            <a:r>
              <a:rPr lang="en-US" dirty="0" smtClean="0"/>
              <a:t> = </a:t>
            </a:r>
            <a:r>
              <a:rPr lang="en-US" dirty="0" err="1" smtClean="0"/>
              <a:t>odoc.ComponentDefinition</a:t>
            </a:r>
            <a:endParaRPr lang="en-US" dirty="0" smtClean="0"/>
          </a:p>
          <a:p>
            <a:r>
              <a:rPr lang="en-US" dirty="0" smtClean="0"/>
              <a:t>    </a:t>
            </a:r>
          </a:p>
          <a:p>
            <a:r>
              <a:rPr lang="en-US" dirty="0" smtClean="0"/>
              <a:t>    Dim </a:t>
            </a:r>
            <a:r>
              <a:rPr lang="en-US" dirty="0" err="1" smtClean="0"/>
              <a:t>oPane</a:t>
            </a:r>
            <a:r>
              <a:rPr lang="en-US" dirty="0" smtClean="0"/>
              <a:t> As </a:t>
            </a:r>
            <a:r>
              <a:rPr lang="en-US" dirty="0" err="1" smtClean="0"/>
              <a:t>BrowserPane</a:t>
            </a:r>
            <a:endParaRPr lang="en-US" dirty="0" smtClean="0"/>
          </a:p>
          <a:p>
            <a:r>
              <a:rPr lang="en-US" dirty="0" smtClean="0"/>
              <a:t>    Set </a:t>
            </a:r>
            <a:r>
              <a:rPr lang="en-US" dirty="0" err="1" smtClean="0"/>
              <a:t>oPane</a:t>
            </a:r>
            <a:r>
              <a:rPr lang="en-US" dirty="0" smtClean="0"/>
              <a:t> = </a:t>
            </a:r>
            <a:r>
              <a:rPr lang="en-US" dirty="0" err="1" smtClean="0"/>
              <a:t>odoc.BrowserPanes.ActivePane</a:t>
            </a:r>
            <a:endParaRPr lang="en-US" dirty="0" smtClean="0"/>
          </a:p>
          <a:p>
            <a:r>
              <a:rPr lang="en-US" dirty="0" smtClean="0"/>
              <a:t>    </a:t>
            </a:r>
          </a:p>
          <a:p>
            <a:r>
              <a:rPr lang="en-US" dirty="0" smtClean="0"/>
              <a:t>    ' Create an object collection that will be used to pass in the set of nodes to group.</a:t>
            </a:r>
          </a:p>
          <a:p>
            <a:r>
              <a:rPr lang="en-US" dirty="0" smtClean="0"/>
              <a:t>    Dim </a:t>
            </a:r>
            <a:r>
              <a:rPr lang="en-US" dirty="0" err="1" smtClean="0"/>
              <a:t>oOccurrenceNodes</a:t>
            </a:r>
            <a:r>
              <a:rPr lang="en-US" dirty="0" smtClean="0"/>
              <a:t> As </a:t>
            </a:r>
            <a:r>
              <a:rPr lang="en-US" dirty="0" err="1" smtClean="0"/>
              <a:t>ObjectCollection</a:t>
            </a:r>
            <a:endParaRPr lang="en-US" dirty="0" smtClean="0"/>
          </a:p>
          <a:p>
            <a:r>
              <a:rPr lang="en-US" dirty="0" smtClean="0"/>
              <a:t>    Set </a:t>
            </a:r>
            <a:r>
              <a:rPr lang="en-US" dirty="0" err="1" smtClean="0"/>
              <a:t>oOccurrenceNodes</a:t>
            </a:r>
            <a:r>
              <a:rPr lang="en-US" dirty="0" smtClean="0"/>
              <a:t> = </a:t>
            </a:r>
            <a:r>
              <a:rPr lang="en-US" dirty="0" err="1" smtClean="0"/>
              <a:t>ThisApplication.TransientObjects.CreateObjectCollection</a:t>
            </a:r>
            <a:endParaRPr lang="en-US" dirty="0" smtClean="0"/>
          </a:p>
          <a:p>
            <a:r>
              <a:rPr lang="en-US" dirty="0" smtClean="0"/>
              <a:t>    </a:t>
            </a:r>
          </a:p>
          <a:p>
            <a:r>
              <a:rPr lang="en-US" dirty="0" smtClean="0"/>
              <a:t>    Dim </a:t>
            </a:r>
            <a:r>
              <a:rPr lang="en-US" dirty="0" err="1" smtClean="0"/>
              <a:t>oOcc</a:t>
            </a:r>
            <a:r>
              <a:rPr lang="en-US" dirty="0" smtClean="0"/>
              <a:t> As </a:t>
            </a:r>
            <a:r>
              <a:rPr lang="en-US" dirty="0" err="1" smtClean="0"/>
              <a:t>ComponentOccurrence</a:t>
            </a:r>
            <a:endParaRPr lang="en-US" dirty="0" smtClean="0"/>
          </a:p>
          <a:p>
            <a:r>
              <a:rPr lang="en-US" dirty="0" smtClean="0"/>
              <a:t>    For Each </a:t>
            </a:r>
            <a:r>
              <a:rPr lang="en-US" dirty="0" err="1" smtClean="0"/>
              <a:t>oOcc</a:t>
            </a:r>
            <a:r>
              <a:rPr lang="en-US" dirty="0" smtClean="0"/>
              <a:t> In </a:t>
            </a:r>
            <a:r>
              <a:rPr lang="en-US" dirty="0" err="1" smtClean="0"/>
              <a:t>oDef.occurrences</a:t>
            </a:r>
            <a:endParaRPr lang="en-US" dirty="0" smtClean="0"/>
          </a:p>
          <a:p>
            <a:r>
              <a:rPr lang="en-US" dirty="0" smtClean="0"/>
              <a:t>    </a:t>
            </a:r>
          </a:p>
          <a:p>
            <a:r>
              <a:rPr lang="en-US" dirty="0" smtClean="0"/>
              <a:t>        ' Get the node associated with this occurrence.</a:t>
            </a:r>
          </a:p>
          <a:p>
            <a:r>
              <a:rPr lang="en-US" dirty="0" smtClean="0"/>
              <a:t>        Dim </a:t>
            </a:r>
            <a:r>
              <a:rPr lang="en-US" dirty="0" err="1" smtClean="0"/>
              <a:t>oNode</a:t>
            </a:r>
            <a:r>
              <a:rPr lang="en-US" dirty="0" smtClean="0"/>
              <a:t> As </a:t>
            </a:r>
            <a:r>
              <a:rPr lang="en-US" dirty="0" err="1" smtClean="0"/>
              <a:t>BrowserNode</a:t>
            </a:r>
            <a:endParaRPr lang="en-US" dirty="0" smtClean="0"/>
          </a:p>
          <a:p>
            <a:r>
              <a:rPr lang="en-US" dirty="0" smtClean="0"/>
              <a:t>        Set </a:t>
            </a:r>
            <a:r>
              <a:rPr lang="en-US" dirty="0" err="1" smtClean="0"/>
              <a:t>oNode</a:t>
            </a:r>
            <a:r>
              <a:rPr lang="en-US" dirty="0" smtClean="0"/>
              <a:t> = </a:t>
            </a:r>
            <a:r>
              <a:rPr lang="en-US" dirty="0" err="1" smtClean="0"/>
              <a:t>oPane.GetBrowserNodeFromObject</a:t>
            </a:r>
            <a:r>
              <a:rPr lang="en-US" dirty="0" smtClean="0"/>
              <a:t>(</a:t>
            </a:r>
            <a:r>
              <a:rPr lang="en-US" dirty="0" err="1" smtClean="0"/>
              <a:t>oOcc</a:t>
            </a:r>
            <a:r>
              <a:rPr lang="en-US" dirty="0" smtClean="0"/>
              <a:t>)</a:t>
            </a:r>
          </a:p>
          <a:p>
            <a:r>
              <a:rPr lang="en-US" dirty="0" smtClean="0"/>
              <a:t>        </a:t>
            </a:r>
          </a:p>
          <a:p>
            <a:r>
              <a:rPr lang="en-US" dirty="0" smtClean="0"/>
              <a:t>        ' Add the node to the collection.</a:t>
            </a:r>
          </a:p>
          <a:p>
            <a:r>
              <a:rPr lang="en-US" dirty="0" smtClean="0"/>
              <a:t>        </a:t>
            </a:r>
            <a:r>
              <a:rPr lang="en-US" dirty="0" err="1" smtClean="0"/>
              <a:t>oOccurrenceNodes.Add</a:t>
            </a:r>
            <a:r>
              <a:rPr lang="en-US" dirty="0" smtClean="0"/>
              <a:t> </a:t>
            </a:r>
            <a:r>
              <a:rPr lang="en-US" dirty="0" err="1" smtClean="0"/>
              <a:t>oNode</a:t>
            </a:r>
            <a:endParaRPr lang="en-US" dirty="0" smtClean="0"/>
          </a:p>
          <a:p>
            <a:r>
              <a:rPr lang="en-US" dirty="0" smtClean="0"/>
              <a:t>    Next</a:t>
            </a:r>
          </a:p>
          <a:p>
            <a:r>
              <a:rPr lang="en-US" dirty="0" smtClean="0"/>
              <a:t>    </a:t>
            </a:r>
          </a:p>
          <a:p>
            <a:r>
              <a:rPr lang="en-US" dirty="0" smtClean="0"/>
              <a:t>    ' Add the folder to the browser and specify the nodes to be grouped within it.</a:t>
            </a:r>
          </a:p>
          <a:p>
            <a:r>
              <a:rPr lang="en-US" dirty="0" smtClean="0"/>
              <a:t>    Dim </a:t>
            </a:r>
            <a:r>
              <a:rPr lang="en-US" dirty="0" err="1" smtClean="0"/>
              <a:t>oFolder</a:t>
            </a:r>
            <a:r>
              <a:rPr lang="en-US" dirty="0" smtClean="0"/>
              <a:t> As </a:t>
            </a:r>
            <a:r>
              <a:rPr lang="en-US" dirty="0" err="1" smtClean="0"/>
              <a:t>BrowserFolder</a:t>
            </a:r>
            <a:endParaRPr lang="en-US" dirty="0" smtClean="0"/>
          </a:p>
          <a:p>
            <a:r>
              <a:rPr lang="en-US" dirty="0" smtClean="0"/>
              <a:t>    Set </a:t>
            </a:r>
            <a:r>
              <a:rPr lang="en-US" dirty="0" err="1" smtClean="0"/>
              <a:t>oFolder</a:t>
            </a:r>
            <a:r>
              <a:rPr lang="en-US" dirty="0" smtClean="0"/>
              <a:t> = </a:t>
            </a:r>
            <a:r>
              <a:rPr lang="en-US" dirty="0" err="1" smtClean="0"/>
              <a:t>oPane.AddBrowserFolder</a:t>
            </a:r>
            <a:r>
              <a:rPr lang="en-US" dirty="0" smtClean="0"/>
              <a:t>("My Occurrences Folder", </a:t>
            </a:r>
            <a:r>
              <a:rPr lang="en-US" dirty="0" err="1" smtClean="0"/>
              <a:t>oOccurrenceNodes</a:t>
            </a:r>
            <a:r>
              <a:rPr lang="en-US" dirty="0" smtClean="0"/>
              <a:t>)</a:t>
            </a:r>
          </a:p>
          <a:p>
            <a:r>
              <a:rPr lang="en-US" dirty="0" smtClean="0"/>
              <a:t>    </a:t>
            </a:r>
          </a:p>
          <a:p>
            <a:r>
              <a:rPr lang="en-US" dirty="0" smtClean="0"/>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17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mn-ea"/>
                <a:cs typeface="+mn-cs"/>
              </a:rPr>
              <a:t>Microsoft.VisualBasic.Compatibility.VB6.IconToIPicture is obsolete.</a:t>
            </a:r>
            <a:r>
              <a:rPr lang="en-US" altLang="zh-CN" sz="1200" kern="1200" baseline="0" dirty="0" smtClean="0">
                <a:solidFill>
                  <a:schemeClr val="tx1"/>
                </a:solidFill>
                <a:latin typeface="Arial" charset="0"/>
                <a:ea typeface="+mn-ea"/>
                <a:cs typeface="+mn-cs"/>
              </a:rPr>
              <a:t> Refer to Browser.VB.NET-VS2010-Free-Registry. It uses </a:t>
            </a:r>
            <a:r>
              <a:rPr lang="en-US" altLang="zh-CN" sz="1200" kern="1200" baseline="0" dirty="0" err="1" smtClean="0">
                <a:solidFill>
                  <a:schemeClr val="tx1"/>
                </a:solidFill>
                <a:latin typeface="Arial" charset="0"/>
                <a:ea typeface="+mn-ea"/>
                <a:cs typeface="+mn-cs"/>
              </a:rPr>
              <a:t>AxHost</a:t>
            </a:r>
            <a:r>
              <a:rPr lang="en-US" altLang="zh-CN" sz="1200" kern="1200" baseline="0" dirty="0" smtClean="0">
                <a:solidFill>
                  <a:schemeClr val="tx1"/>
                </a:solidFill>
                <a:latin typeface="Arial" charset="0"/>
                <a:ea typeface="+mn-ea"/>
                <a:cs typeface="+mn-cs"/>
              </a:rPr>
              <a:t> to convert.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Arial" charset="0"/>
                <a:ea typeface="+mn-ea"/>
                <a:cs typeface="+mn-cs"/>
              </a:rPr>
              <a:t>Dim </a:t>
            </a:r>
            <a:r>
              <a:rPr lang="en-US" altLang="zh-CN" sz="1200" kern="1200" dirty="0" err="1" smtClean="0">
                <a:solidFill>
                  <a:schemeClr val="tx1"/>
                </a:solidFill>
                <a:latin typeface="Arial" charset="0"/>
                <a:ea typeface="+mn-ea"/>
                <a:cs typeface="+mn-cs"/>
              </a:rPr>
              <a:t>clientNodeIcon</a:t>
            </a:r>
            <a:r>
              <a:rPr lang="en-US" altLang="zh-CN" sz="1200" kern="1200" dirty="0" smtClean="0">
                <a:solidFill>
                  <a:schemeClr val="tx1"/>
                </a:solidFill>
                <a:latin typeface="Arial" charset="0"/>
                <a:ea typeface="+mn-ea"/>
                <a:cs typeface="+mn-cs"/>
              </a:rPr>
              <a:t> As </a:t>
            </a:r>
            <a:r>
              <a:rPr lang="en-US" altLang="zh-CN" sz="1200" kern="1200" dirty="0" err="1" smtClean="0">
                <a:solidFill>
                  <a:schemeClr val="tx1"/>
                </a:solidFill>
                <a:latin typeface="Arial" charset="0"/>
                <a:ea typeface="+mn-ea"/>
                <a:cs typeface="+mn-cs"/>
              </a:rPr>
              <a:t>stdole.IPictureDisp</a:t>
            </a:r>
            <a:r>
              <a:rPr lang="en-US" altLang="zh-CN" sz="1200" kern="1200" dirty="0" smtClean="0">
                <a:solidFill>
                  <a:schemeClr val="tx1"/>
                </a:solidFill>
                <a:latin typeface="Arial" charset="0"/>
                <a:ea typeface="+mn-ea"/>
                <a:cs typeface="+mn-cs"/>
              </a:rPr>
              <a:t> = </a:t>
            </a:r>
            <a:r>
              <a:rPr lang="en-US" altLang="zh-CN" sz="1200" kern="1200" dirty="0" err="1" smtClean="0">
                <a:solidFill>
                  <a:schemeClr val="tx1"/>
                </a:solidFill>
                <a:latin typeface="Arial" charset="0"/>
                <a:ea typeface="+mn-ea"/>
                <a:cs typeface="+mn-cs"/>
              </a:rPr>
              <a:t>AxHostConverter.ImageToPictureDisp</a:t>
            </a:r>
            <a:r>
              <a:rPr lang="en-US" altLang="zh-CN" sz="1200" kern="1200" dirty="0" smtClean="0">
                <a:solidFill>
                  <a:schemeClr val="tx1"/>
                </a:solidFill>
                <a:latin typeface="Arial" charset="0"/>
                <a:ea typeface="+mn-ea"/>
                <a:cs typeface="+mn-cs"/>
              </a:rPr>
              <a:t>(</a:t>
            </a:r>
            <a:r>
              <a:rPr lang="en-US" altLang="zh-CN" sz="1200" kern="1200" dirty="0" err="1" smtClean="0">
                <a:solidFill>
                  <a:schemeClr val="tx1"/>
                </a:solidFill>
                <a:latin typeface="Arial" charset="0"/>
                <a:ea typeface="+mn-ea"/>
                <a:cs typeface="+mn-cs"/>
              </a:rPr>
              <a:t>My.Resources.test</a:t>
            </a:r>
            <a:r>
              <a:rPr lang="en-US" altLang="zh-CN" sz="1200" kern="1200" dirty="0" smtClean="0">
                <a:solidFill>
                  <a:schemeClr val="tx1"/>
                </a:solidFill>
                <a:latin typeface="Arial"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Friend Class </a:t>
            </a:r>
            <a:r>
              <a:rPr lang="en-US" altLang="zh-CN" sz="1200" kern="1200" dirty="0" err="1" smtClean="0">
                <a:solidFill>
                  <a:schemeClr val="tx1"/>
                </a:solidFill>
                <a:latin typeface="Arial" charset="0"/>
                <a:ea typeface="+mn-ea"/>
                <a:cs typeface="+mn-cs"/>
              </a:rPr>
              <a:t>AxHostConverter</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Inherits </a:t>
            </a:r>
            <a:r>
              <a:rPr lang="en-US" altLang="zh-CN" sz="1200" kern="1200" dirty="0" err="1" smtClean="0">
                <a:solidFill>
                  <a:schemeClr val="tx1"/>
                </a:solidFill>
                <a:latin typeface="Arial" charset="0"/>
                <a:ea typeface="+mn-ea"/>
                <a:cs typeface="+mn-cs"/>
              </a:rPr>
              <a:t>AxHost</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Private Sub New()</a:t>
            </a:r>
          </a:p>
          <a:p>
            <a:r>
              <a:rPr lang="en-US" altLang="zh-CN" sz="1200" kern="1200" dirty="0" smtClean="0">
                <a:solidFill>
                  <a:schemeClr val="tx1"/>
                </a:solidFill>
                <a:latin typeface="Arial" charset="0"/>
                <a:ea typeface="+mn-ea"/>
                <a:cs typeface="+mn-cs"/>
              </a:rPr>
              <a:t>            </a:t>
            </a:r>
            <a:r>
              <a:rPr lang="en-US" altLang="zh-CN" sz="1200" kern="1200" dirty="0" err="1" smtClean="0">
                <a:solidFill>
                  <a:schemeClr val="tx1"/>
                </a:solidFill>
                <a:latin typeface="Arial" charset="0"/>
                <a:ea typeface="+mn-ea"/>
                <a:cs typeface="+mn-cs"/>
              </a:rPr>
              <a:t>MyBase.New</a:t>
            </a:r>
            <a:r>
              <a:rPr lang="en-US" altLang="zh-CN" sz="1200" kern="1200" dirty="0" smtClean="0">
                <a:solidFill>
                  <a:schemeClr val="tx1"/>
                </a:solidFill>
                <a:latin typeface="Arial" charset="0"/>
                <a:ea typeface="+mn-ea"/>
                <a:cs typeface="+mn-cs"/>
              </a:rPr>
              <a:t>("")</a:t>
            </a:r>
          </a:p>
          <a:p>
            <a:r>
              <a:rPr lang="en-US" altLang="zh-CN" sz="1200" kern="1200" dirty="0" smtClean="0">
                <a:solidFill>
                  <a:schemeClr val="tx1"/>
                </a:solidFill>
                <a:latin typeface="Arial" charset="0"/>
                <a:ea typeface="+mn-ea"/>
                <a:cs typeface="+mn-cs"/>
              </a:rPr>
              <a:t>        End Sub</a:t>
            </a:r>
          </a:p>
          <a:p>
            <a:endParaRPr lang="zh-CN" altLang="en-US" sz="1200" kern="1200" dirty="0" smtClean="0">
              <a:solidFill>
                <a:schemeClr val="tx1"/>
              </a:solidFill>
              <a:latin typeface="Arial" charset="0"/>
              <a:ea typeface="+mn-ea"/>
              <a:cs typeface="+mn-cs"/>
            </a:endParaRP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Public Shared Function </a:t>
            </a:r>
            <a:r>
              <a:rPr lang="en-US" altLang="zh-CN" sz="1200" kern="1200" dirty="0" err="1" smtClean="0">
                <a:solidFill>
                  <a:schemeClr val="tx1"/>
                </a:solidFill>
                <a:latin typeface="Arial" charset="0"/>
                <a:ea typeface="+mn-ea"/>
                <a:cs typeface="+mn-cs"/>
              </a:rPr>
              <a:t>ImageToPictureDisp</a:t>
            </a:r>
            <a:r>
              <a:rPr lang="en-US" altLang="zh-CN" sz="1200" kern="1200" dirty="0" smtClean="0">
                <a:solidFill>
                  <a:schemeClr val="tx1"/>
                </a:solidFill>
                <a:latin typeface="Arial" charset="0"/>
                <a:ea typeface="+mn-ea"/>
                <a:cs typeface="+mn-cs"/>
              </a:rPr>
              <a:t>(image As Image) As </a:t>
            </a:r>
            <a:r>
              <a:rPr lang="en-US" altLang="zh-CN" sz="1200" kern="1200" dirty="0" err="1" smtClean="0">
                <a:solidFill>
                  <a:schemeClr val="tx1"/>
                </a:solidFill>
                <a:latin typeface="Arial" charset="0"/>
                <a:ea typeface="+mn-ea"/>
                <a:cs typeface="+mn-cs"/>
              </a:rPr>
              <a:t>stdole.IPictureDisp</a:t>
            </a:r>
            <a:endParaRPr lang="en-US" altLang="zh-CN"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Return </a:t>
            </a:r>
            <a:r>
              <a:rPr lang="en-US" altLang="zh-CN" sz="1200" kern="1200" dirty="0" err="1" smtClean="0">
                <a:solidFill>
                  <a:schemeClr val="tx1"/>
                </a:solidFill>
                <a:latin typeface="Arial" charset="0"/>
                <a:ea typeface="+mn-ea"/>
                <a:cs typeface="+mn-cs"/>
              </a:rPr>
              <a:t>DirectCast</a:t>
            </a:r>
            <a:r>
              <a:rPr lang="en-US" altLang="zh-CN" sz="1200" kern="1200" dirty="0" smtClean="0">
                <a:solidFill>
                  <a:schemeClr val="tx1"/>
                </a:solidFill>
                <a:latin typeface="Arial" charset="0"/>
                <a:ea typeface="+mn-ea"/>
                <a:cs typeface="+mn-cs"/>
              </a:rPr>
              <a:t>(</a:t>
            </a:r>
            <a:r>
              <a:rPr lang="en-US" altLang="zh-CN" sz="1200" kern="1200" dirty="0" err="1" smtClean="0">
                <a:solidFill>
                  <a:schemeClr val="tx1"/>
                </a:solidFill>
                <a:latin typeface="Arial" charset="0"/>
                <a:ea typeface="+mn-ea"/>
                <a:cs typeface="+mn-cs"/>
              </a:rPr>
              <a:t>GetIPictureDispFromPicture</a:t>
            </a:r>
            <a:r>
              <a:rPr lang="en-US" altLang="zh-CN" sz="1200" kern="1200" dirty="0" smtClean="0">
                <a:solidFill>
                  <a:schemeClr val="tx1"/>
                </a:solidFill>
                <a:latin typeface="Arial" charset="0"/>
                <a:ea typeface="+mn-ea"/>
                <a:cs typeface="+mn-cs"/>
              </a:rPr>
              <a:t>(image), </a:t>
            </a:r>
            <a:r>
              <a:rPr lang="en-US" altLang="zh-CN" sz="1200" kern="1200" dirty="0" err="1" smtClean="0">
                <a:solidFill>
                  <a:schemeClr val="tx1"/>
                </a:solidFill>
                <a:latin typeface="Arial" charset="0"/>
                <a:ea typeface="+mn-ea"/>
                <a:cs typeface="+mn-cs"/>
              </a:rPr>
              <a:t>stdole.IPictureDisp</a:t>
            </a:r>
            <a:r>
              <a:rPr lang="en-US" altLang="zh-CN" sz="1200" kern="1200" dirty="0" smtClean="0">
                <a:solidFill>
                  <a:schemeClr val="tx1"/>
                </a:solidFill>
                <a:latin typeface="Arial" charset="0"/>
                <a:ea typeface="+mn-ea"/>
                <a:cs typeface="+mn-cs"/>
              </a:rPr>
              <a:t>)</a:t>
            </a:r>
          </a:p>
          <a:p>
            <a:r>
              <a:rPr lang="en-US" altLang="zh-CN" sz="1200" kern="1200" dirty="0" smtClean="0">
                <a:solidFill>
                  <a:schemeClr val="tx1"/>
                </a:solidFill>
                <a:latin typeface="Arial" charset="0"/>
                <a:ea typeface="+mn-ea"/>
                <a:cs typeface="+mn-cs"/>
              </a:rPr>
              <a:t>        End Function</a:t>
            </a:r>
          </a:p>
          <a:p>
            <a:endParaRPr lang="zh-CN" altLang="en-US" sz="1200" kern="1200" dirty="0" smtClean="0">
              <a:solidFill>
                <a:schemeClr val="tx1"/>
              </a:solidFill>
              <a:latin typeface="Arial" charset="0"/>
              <a:ea typeface="+mn-ea"/>
              <a:cs typeface="+mn-cs"/>
            </a:endParaRPr>
          </a:p>
          <a:p>
            <a:endParaRPr lang="zh-CN" altLang="en-US" sz="1200" kern="1200" dirty="0" smtClean="0">
              <a:solidFill>
                <a:schemeClr val="tx1"/>
              </a:solidFill>
              <a:latin typeface="Arial" charset="0"/>
              <a:ea typeface="+mn-ea"/>
              <a:cs typeface="+mn-cs"/>
            </a:endParaRPr>
          </a:p>
          <a:p>
            <a:r>
              <a:rPr lang="en-US" altLang="zh-CN" sz="1200" kern="1200" dirty="0" smtClean="0">
                <a:solidFill>
                  <a:schemeClr val="tx1"/>
                </a:solidFill>
                <a:latin typeface="Arial" charset="0"/>
                <a:ea typeface="+mn-ea"/>
                <a:cs typeface="+mn-cs"/>
              </a:rPr>
              <a:t>        Public Shared Function </a:t>
            </a:r>
            <a:r>
              <a:rPr lang="en-US" altLang="zh-CN" sz="1200" kern="1200" dirty="0" err="1" smtClean="0">
                <a:solidFill>
                  <a:schemeClr val="tx1"/>
                </a:solidFill>
                <a:latin typeface="Arial" charset="0"/>
                <a:ea typeface="+mn-ea"/>
                <a:cs typeface="+mn-cs"/>
              </a:rPr>
              <a:t>PictureDispToImage</a:t>
            </a:r>
            <a:r>
              <a:rPr lang="en-US" altLang="zh-CN" sz="1200" kern="1200" dirty="0" smtClean="0">
                <a:solidFill>
                  <a:schemeClr val="tx1"/>
                </a:solidFill>
                <a:latin typeface="Arial" charset="0"/>
                <a:ea typeface="+mn-ea"/>
                <a:cs typeface="+mn-cs"/>
              </a:rPr>
              <a:t>(</a:t>
            </a:r>
            <a:r>
              <a:rPr lang="en-US" altLang="zh-CN" sz="1200" kern="1200" dirty="0" err="1" smtClean="0">
                <a:solidFill>
                  <a:schemeClr val="tx1"/>
                </a:solidFill>
                <a:latin typeface="Arial" charset="0"/>
                <a:ea typeface="+mn-ea"/>
                <a:cs typeface="+mn-cs"/>
              </a:rPr>
              <a:t>pictureDisp</a:t>
            </a:r>
            <a:r>
              <a:rPr lang="en-US" altLang="zh-CN" sz="1200" kern="1200" dirty="0" smtClean="0">
                <a:solidFill>
                  <a:schemeClr val="tx1"/>
                </a:solidFill>
                <a:latin typeface="Arial" charset="0"/>
                <a:ea typeface="+mn-ea"/>
                <a:cs typeface="+mn-cs"/>
              </a:rPr>
              <a:t> As </a:t>
            </a:r>
            <a:r>
              <a:rPr lang="en-US" altLang="zh-CN" sz="1200" kern="1200" dirty="0" err="1" smtClean="0">
                <a:solidFill>
                  <a:schemeClr val="tx1"/>
                </a:solidFill>
                <a:latin typeface="Arial" charset="0"/>
                <a:ea typeface="+mn-ea"/>
                <a:cs typeface="+mn-cs"/>
              </a:rPr>
              <a:t>stdole.IPictureDisp</a:t>
            </a:r>
            <a:r>
              <a:rPr lang="en-US" altLang="zh-CN" sz="1200" kern="1200" dirty="0" smtClean="0">
                <a:solidFill>
                  <a:schemeClr val="tx1"/>
                </a:solidFill>
                <a:latin typeface="Arial" charset="0"/>
                <a:ea typeface="+mn-ea"/>
                <a:cs typeface="+mn-cs"/>
              </a:rPr>
              <a:t>) As Image</a:t>
            </a:r>
          </a:p>
          <a:p>
            <a:r>
              <a:rPr lang="en-US" altLang="zh-CN" sz="1200" kern="1200" dirty="0" smtClean="0">
                <a:solidFill>
                  <a:schemeClr val="tx1"/>
                </a:solidFill>
                <a:latin typeface="Arial" charset="0"/>
                <a:ea typeface="+mn-ea"/>
                <a:cs typeface="+mn-cs"/>
              </a:rPr>
              <a:t>            Return </a:t>
            </a:r>
            <a:r>
              <a:rPr lang="en-US" altLang="zh-CN" sz="1200" kern="1200" dirty="0" err="1" smtClean="0">
                <a:solidFill>
                  <a:schemeClr val="tx1"/>
                </a:solidFill>
                <a:latin typeface="Arial" charset="0"/>
                <a:ea typeface="+mn-ea"/>
                <a:cs typeface="+mn-cs"/>
              </a:rPr>
              <a:t>GetPictureFromIPicture</a:t>
            </a:r>
            <a:r>
              <a:rPr lang="en-US" altLang="zh-CN" sz="1200" kern="1200" dirty="0" smtClean="0">
                <a:solidFill>
                  <a:schemeClr val="tx1"/>
                </a:solidFill>
                <a:latin typeface="Arial" charset="0"/>
                <a:ea typeface="+mn-ea"/>
                <a:cs typeface="+mn-cs"/>
              </a:rPr>
              <a:t>(</a:t>
            </a:r>
            <a:r>
              <a:rPr lang="en-US" altLang="zh-CN" sz="1200" kern="1200" dirty="0" err="1" smtClean="0">
                <a:solidFill>
                  <a:schemeClr val="tx1"/>
                </a:solidFill>
                <a:latin typeface="Arial" charset="0"/>
                <a:ea typeface="+mn-ea"/>
                <a:cs typeface="+mn-cs"/>
              </a:rPr>
              <a:t>pictureDisp</a:t>
            </a:r>
            <a:r>
              <a:rPr lang="en-US" altLang="zh-CN" sz="1200" kern="1200" dirty="0" smtClean="0">
                <a:solidFill>
                  <a:schemeClr val="tx1"/>
                </a:solidFill>
                <a:latin typeface="Arial" charset="0"/>
                <a:ea typeface="+mn-ea"/>
                <a:cs typeface="+mn-cs"/>
              </a:rPr>
              <a:t>)</a:t>
            </a:r>
          </a:p>
          <a:p>
            <a:r>
              <a:rPr lang="en-US" altLang="zh-CN" sz="1200" kern="1200" dirty="0" smtClean="0">
                <a:solidFill>
                  <a:schemeClr val="tx1"/>
                </a:solidFill>
                <a:latin typeface="Arial" charset="0"/>
                <a:ea typeface="+mn-ea"/>
                <a:cs typeface="+mn-cs"/>
              </a:rPr>
              <a:t>        End Function</a:t>
            </a:r>
          </a:p>
          <a:p>
            <a:r>
              <a:rPr lang="en-US" altLang="zh-CN" sz="1200" kern="1200" dirty="0" smtClean="0">
                <a:solidFill>
                  <a:schemeClr val="tx1"/>
                </a:solidFill>
                <a:latin typeface="Arial" charset="0"/>
                <a:ea typeface="+mn-ea"/>
                <a:cs typeface="+mn-cs"/>
              </a:rPr>
              <a:t>    End Class</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Public Function </a:t>
            </a:r>
            <a:r>
              <a:rPr lang="en-US" b="1" dirty="0" err="1" smtClean="0"/>
              <a:t>AddTreeBrowserPane</a:t>
            </a:r>
            <a:r>
              <a:rPr lang="en-US" dirty="0" smtClean="0"/>
              <a:t>( _    </a:t>
            </a:r>
            <a:r>
              <a:rPr lang="en-US" b="1" dirty="0" err="1" smtClean="0"/>
              <a:t>ByVal</a:t>
            </a:r>
            <a:r>
              <a:rPr lang="en-US" b="1" dirty="0" smtClean="0"/>
              <a:t> </a:t>
            </a:r>
            <a:r>
              <a:rPr lang="en-US" i="1" dirty="0" smtClean="0">
                <a:hlinkClick r:id="" action="ppaction://hlinkfile"/>
              </a:rPr>
              <a:t>Name</a:t>
            </a:r>
            <a:r>
              <a:rPr lang="en-US" dirty="0" smtClean="0"/>
              <a:t> </a:t>
            </a:r>
            <a:r>
              <a:rPr lang="en-US" b="1" dirty="0" smtClean="0"/>
              <a:t>As</a:t>
            </a:r>
            <a:r>
              <a:rPr lang="en-US" dirty="0" smtClean="0"/>
              <a:t> </a:t>
            </a:r>
            <a:r>
              <a:rPr lang="en-US" b="1" dirty="0" smtClean="0"/>
              <a:t>String</a:t>
            </a:r>
            <a:r>
              <a:rPr lang="en-US" dirty="0" smtClean="0"/>
              <a:t>, _    </a:t>
            </a:r>
            <a:r>
              <a:rPr lang="en-US" b="1" dirty="0" err="1" smtClean="0"/>
              <a:t>ByVal</a:t>
            </a:r>
            <a:r>
              <a:rPr lang="en-US" b="1" dirty="0" smtClean="0"/>
              <a:t> </a:t>
            </a:r>
            <a:r>
              <a:rPr lang="en-US" i="1" dirty="0" err="1" smtClean="0">
                <a:hlinkClick r:id="" action="ppaction://hlinkfile"/>
              </a:rPr>
              <a:t>InternalName</a:t>
            </a:r>
            <a:r>
              <a:rPr lang="en-US" dirty="0" smtClean="0"/>
              <a:t> </a:t>
            </a:r>
            <a:r>
              <a:rPr lang="en-US" b="1" dirty="0" smtClean="0"/>
              <a:t>As</a:t>
            </a:r>
            <a:r>
              <a:rPr lang="en-US" dirty="0" smtClean="0"/>
              <a:t> </a:t>
            </a:r>
            <a:r>
              <a:rPr lang="en-US" b="1" dirty="0" smtClean="0"/>
              <a:t>String</a:t>
            </a:r>
            <a:r>
              <a:rPr lang="en-US" dirty="0" smtClean="0"/>
              <a:t>, _    </a:t>
            </a:r>
            <a:r>
              <a:rPr lang="en-US" b="1" dirty="0" err="1" smtClean="0"/>
              <a:t>ByVal</a:t>
            </a:r>
            <a:r>
              <a:rPr lang="en-US" b="1" dirty="0" smtClean="0"/>
              <a:t> </a:t>
            </a:r>
            <a:r>
              <a:rPr lang="en-US" i="1" dirty="0" err="1" smtClean="0">
                <a:hlinkClick r:id="" action="ppaction://hlinkfile"/>
              </a:rPr>
              <a:t>TopNodeDefinition</a:t>
            </a:r>
            <a:r>
              <a:rPr lang="en-US" dirty="0" smtClean="0"/>
              <a:t> </a:t>
            </a:r>
            <a:r>
              <a:rPr lang="en-US" b="1" dirty="0" smtClean="0"/>
              <a:t>As</a:t>
            </a:r>
            <a:r>
              <a:rPr lang="en-US" dirty="0" smtClean="0"/>
              <a:t> </a:t>
            </a:r>
            <a:r>
              <a:rPr lang="en-US" dirty="0" err="1" smtClean="0">
                <a:hlinkClick r:id="rId3" action="ppaction://hlinkfile"/>
              </a:rPr>
              <a:t>BrowserNodeDefinition</a:t>
            </a:r>
            <a:r>
              <a:rPr lang="en-US" dirty="0" smtClean="0"/>
              <a:t> _ )</a:t>
            </a:r>
            <a:r>
              <a:rPr lang="en-US" b="1" dirty="0" smtClean="0"/>
              <a:t> As </a:t>
            </a:r>
            <a:r>
              <a:rPr lang="en-US" b="1" dirty="0" err="1" smtClean="0">
                <a:hlinkClick r:id="rId4" action="ppaction://hlinkfile"/>
              </a:rPr>
              <a:t>BrowserPane</a:t>
            </a:r>
            <a:endParaRPr lang="en-US" dirty="0" smtClean="0"/>
          </a:p>
          <a:p>
            <a:r>
              <a:rPr lang="en-US" b="1" dirty="0" smtClean="0"/>
              <a:t>Parameters</a:t>
            </a:r>
          </a:p>
          <a:p>
            <a:endParaRPr lang="en-US" b="1" dirty="0" smtClean="0"/>
          </a:p>
          <a:p>
            <a:r>
              <a:rPr lang="en-US" i="1" dirty="0" smtClean="0"/>
              <a:t>Name</a:t>
            </a:r>
            <a:r>
              <a:rPr lang="en-US" dirty="0" smtClean="0"/>
              <a:t> Input string that specifies the name of the browser pane. This is the name that will be displayed to the user. The name must be unique with respect to the other browser panes currently created for the document. It can be changed programmatically at any time, and can be localized. It can also be used as an index into the </a:t>
            </a:r>
            <a:r>
              <a:rPr lang="en-US" dirty="0" err="1" smtClean="0"/>
              <a:t>BrowserPanes</a:t>
            </a:r>
            <a:r>
              <a:rPr lang="en-US" dirty="0" smtClean="0"/>
              <a:t> collection. </a:t>
            </a:r>
            <a:endParaRPr lang="en-US" i="1" dirty="0" smtClean="0"/>
          </a:p>
          <a:p>
            <a:endParaRPr lang="en-US" i="1" dirty="0" smtClean="0"/>
          </a:p>
          <a:p>
            <a:r>
              <a:rPr lang="en-US" i="1" smtClean="0"/>
              <a:t>internalName</a:t>
            </a:r>
            <a:r>
              <a:rPr lang="en-US" dirty="0" smtClean="0"/>
              <a:t> Input string that uniquely identifies the application. Suggestions are to use the ‘</a:t>
            </a:r>
            <a:r>
              <a:rPr lang="en-US" dirty="0" err="1" smtClean="0"/>
              <a:t>ProgID</a:t>
            </a:r>
            <a:r>
              <a:rPr lang="en-US" dirty="0" smtClean="0"/>
              <a:t>’ of the Add-In creating the pane or its CLSID in a string form, e.g. "{C9A6C580-3817-11D0-BE4E-080036E87B02}", although any unique string is valid. If the Add-In is going to create more than one such pane, you would want to further qualify the string by appending a suffix to the CLSID, say "{}:0" and "{}:1", etc. </a:t>
            </a:r>
          </a:p>
          <a:p>
            <a:endParaRPr lang="en-US" i="1" dirty="0" smtClean="0"/>
          </a:p>
          <a:p>
            <a:r>
              <a:rPr lang="en-US" i="1" dirty="0" err="1" smtClean="0"/>
              <a:t>TopNodeDefinition</a:t>
            </a:r>
            <a:r>
              <a:rPr lang="en-US" dirty="0" smtClean="0"/>
              <a:t> Input definition object that will be used to build the single topmost node that starts the browser tree.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January 2009</a:t>
            </a:r>
            <a:endParaRPr lang="en-US" sz="800"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g1.png"/>
          <p:cNvPicPr>
            <a:picLocks noChangeAspect="1"/>
          </p:cNvPicPr>
          <p:nvPr/>
        </p:nvPicPr>
        <p:blipFill>
          <a:blip r:embed="rId3" cstate="print"/>
          <a:stretch>
            <a:fillRect/>
          </a:stretch>
        </p:blipFill>
        <p:spPr>
          <a:xfrm>
            <a:off x="3389376" y="888631"/>
            <a:ext cx="3384423" cy="5538148"/>
          </a:xfrm>
          <a:prstGeom prst="rect">
            <a:avLst/>
          </a:prstGeom>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9" name="TextBox 8"/>
          <p:cNvSpPr txBox="1"/>
          <p:nvPr/>
        </p:nvSpPr>
        <p:spPr>
          <a:xfrm>
            <a:off x="0" y="2473372"/>
            <a:ext cx="9144000" cy="2308324"/>
          </a:xfrm>
          <a:prstGeom prst="rect">
            <a:avLst/>
          </a:prstGeom>
          <a:solidFill>
            <a:schemeClr val="bg1">
              <a:alpha val="50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en-US" dirty="0"/>
          </a:p>
        </p:txBody>
      </p:sp>
      <p:pic>
        <p:nvPicPr>
          <p:cNvPr id="7" name="Picture 6" descr="img2.png"/>
          <p:cNvPicPr>
            <a:picLocks noChangeAspect="1"/>
          </p:cNvPicPr>
          <p:nvPr/>
        </p:nvPicPr>
        <p:blipFill>
          <a:blip r:embed="rId4" cstate="print"/>
          <a:stretch>
            <a:fillRect/>
          </a:stretch>
        </p:blipFill>
        <p:spPr>
          <a:xfrm>
            <a:off x="5533264" y="172317"/>
            <a:ext cx="2903600" cy="4467768"/>
          </a:xfrm>
          <a:prstGeom prst="rect">
            <a:avLst/>
          </a:prstGeom>
        </p:spPr>
      </p:pic>
      <p:sp>
        <p:nvSpPr>
          <p:cNvPr id="6" name="Rectangle 3"/>
          <p:cNvSpPr>
            <a:spLocks noGrp="1" noChangeArrowheads="1"/>
          </p:cNvSpPr>
          <p:nvPr/>
        </p:nvSpPr>
        <p:spPr bwMode="auto">
          <a:xfrm>
            <a:off x="287704" y="2351820"/>
            <a:ext cx="8091797"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altLang="zh-CN" sz="3600" i="1" u="none" dirty="0" smtClean="0">
                <a:cs typeface="+mn-cs"/>
              </a:rPr>
              <a:t>Browser</a:t>
            </a: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36525"/>
            <a:ext cx="8207395" cy="542744"/>
          </a:xfrm>
        </p:spPr>
        <p:txBody>
          <a:bodyPr/>
          <a:lstStyle/>
          <a:p>
            <a:r>
              <a:rPr lang="en-US" dirty="0" smtClean="0"/>
              <a:t>Add Browser Pane (Tree View)Example</a:t>
            </a:r>
            <a:endParaRPr lang="en-US" dirty="0"/>
          </a:p>
        </p:txBody>
      </p:sp>
      <p:sp>
        <p:nvSpPr>
          <p:cNvPr id="11266" name="Rectangle 2"/>
          <p:cNvSpPr>
            <a:spLocks noChangeArrowheads="1"/>
          </p:cNvSpPr>
          <p:nvPr/>
        </p:nvSpPr>
        <p:spPr bwMode="auto">
          <a:xfrm>
            <a:off x="0" y="1077238"/>
            <a:ext cx="101822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             </a:t>
            </a:r>
            <a:endParaRPr kumimoji="0" lang="en-US" sz="2400" b="0" i="0" u="none" strike="noStrike" cap="none" normalizeH="0" baseline="0" dirty="0" smtClean="0">
              <a:ln>
                <a:noFill/>
              </a:ln>
              <a:solidFill>
                <a:schemeClr val="tx1"/>
              </a:solidFill>
              <a:effectLst/>
              <a:latin typeface="Arial" pitchFamily="34" charset="0"/>
            </a:endParaRPr>
          </a:p>
        </p:txBody>
      </p:sp>
      <p:sp>
        <p:nvSpPr>
          <p:cNvPr id="11267" name="Rectangle 3"/>
          <p:cNvSpPr>
            <a:spLocks noChangeArrowheads="1"/>
          </p:cNvSpPr>
          <p:nvPr/>
        </p:nvSpPr>
        <p:spPr bwMode="auto">
          <a:xfrm>
            <a:off x="209006" y="848192"/>
            <a:ext cx="7982891" cy="5370701"/>
          </a:xfrm>
          <a:prstGeom prst="rect">
            <a:avLst/>
          </a:prstGeom>
          <a:solidFill>
            <a:schemeClr val="bg2">
              <a:lumMod val="2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lang="en-US" sz="1600" u="none" dirty="0" smtClean="0">
                <a:latin typeface="Tahoma" pitchFamily="34" charset="0"/>
                <a:ea typeface="宋体" pitchFamily="2" charset="-122"/>
                <a:cs typeface="Tahoma" pitchFamily="34" charset="0"/>
              </a:rPr>
              <a:t> </a:t>
            </a:r>
            <a:r>
              <a:rPr lang="en-US" sz="1600" u="none" dirty="0" smtClean="0">
                <a:solidFill>
                  <a:srgbClr val="008000"/>
                </a:solidFill>
                <a:latin typeface="Tahoma" pitchFamily="34" charset="0"/>
                <a:ea typeface="宋体" pitchFamily="2" charset="-122"/>
                <a:cs typeface="Tahoma" pitchFamily="34" charset="0"/>
              </a:rPr>
              <a:t>'adding resource</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u="none" dirty="0" smtClean="0">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oRsc</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ClientNodeResource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oRsc</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oRscs.Add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m_ClientId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1,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clientNodeIcon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BrowserNodeDefinition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oPanes.CreateBrowserNodeDefinition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"Top Node"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3,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oRsc</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'adding a new pane tab to the panes collection, define the top node the pane will contain.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Inventor.BrowserPane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oPanes.AddTreeBrowserPane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"My Pane"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m_ClientId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'Add two child nodes to the tree, labeled Node 2 and Node 3.</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oDef1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BrowserNodeDefinition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oNode1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oDef1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oPanes.CreateBrowserNodeDefinition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"Node2"</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5,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oRsc</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oNode1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oPane.TopNode.AddChild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(oDef1)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oDef2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BrowserNodeDefinition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oNode2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oDef2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oPanes.CreateBrowserNodeDefinition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"Node3"</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6,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oRsc</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oNode2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oPane.TopNode.AddChild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(oDef2)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'Add the native node (from root)  of "Model" pane to the tree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oNativeRootNode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oNativeRootNode</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oDoc.BrowserPanes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"Model"</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TopNode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Call</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oPane.TopNode.AddChild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oNativeRootNode.BrowserNodeDefinition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20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Browser Pane (ActiveX) Example</a:t>
            </a:r>
            <a:endParaRPr lang="en-US" dirty="0"/>
          </a:p>
        </p:txBody>
      </p:sp>
      <p:sp>
        <p:nvSpPr>
          <p:cNvPr id="6" name="Rectangle 1"/>
          <p:cNvSpPr>
            <a:spLocks noChangeArrowheads="1"/>
          </p:cNvSpPr>
          <p:nvPr/>
        </p:nvSpPr>
        <p:spPr bwMode="auto">
          <a:xfrm>
            <a:off x="228600" y="1145620"/>
            <a:ext cx="8652510" cy="5447645"/>
          </a:xfrm>
          <a:prstGeom prst="rect">
            <a:avLst/>
          </a:prstGeom>
          <a:solidFill>
            <a:schemeClr val="bg2">
              <a:lumMod val="2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u="none" dirty="0" smtClean="0">
                <a:solidFill>
                  <a:srgbClr val="0000FF"/>
                </a:solidFill>
                <a:latin typeface="Tahoma" pitchFamily="34" charset="0"/>
                <a:ea typeface="宋体" pitchFamily="2" charset="-122"/>
                <a:cs typeface="Tahoma" pitchFamily="34" charset="0"/>
              </a:rPr>
              <a:t>           Private</a:t>
            </a:r>
            <a:r>
              <a:rPr lang="en-US" u="none" dirty="0" smtClean="0">
                <a:latin typeface="Tahoma" pitchFamily="34" charset="0"/>
                <a:ea typeface="宋体" pitchFamily="2" charset="-122"/>
                <a:cs typeface="Tahoma" pitchFamily="34" charset="0"/>
              </a:rPr>
              <a:t> </a:t>
            </a:r>
            <a:r>
              <a:rPr lang="en-US" u="none" dirty="0" err="1" smtClean="0">
                <a:latin typeface="Tahoma" pitchFamily="34" charset="0"/>
                <a:ea typeface="宋体" pitchFamily="2" charset="-122"/>
                <a:cs typeface="Tahoma" pitchFamily="34" charset="0"/>
              </a:rPr>
              <a:t>m_ActiveX</a:t>
            </a:r>
            <a:r>
              <a:rPr lang="en-US" u="none" dirty="0" smtClean="0">
                <a:latin typeface="Tahoma" pitchFamily="34" charset="0"/>
                <a:ea typeface="宋体" pitchFamily="2" charset="-122"/>
                <a:cs typeface="Tahoma" pitchFamily="34" charset="0"/>
              </a:rPr>
              <a:t> </a:t>
            </a:r>
            <a:r>
              <a:rPr lang="en-US" u="none" dirty="0" smtClean="0">
                <a:solidFill>
                  <a:srgbClr val="0000FF"/>
                </a:solidFill>
                <a:latin typeface="Tahoma" pitchFamily="34" charset="0"/>
                <a:ea typeface="宋体" pitchFamily="2" charset="-122"/>
                <a:cs typeface="Tahoma" pitchFamily="34" charset="0"/>
              </a:rPr>
              <a:t>As</a:t>
            </a:r>
            <a:r>
              <a:rPr lang="en-US" u="none" dirty="0" smtClean="0">
                <a:latin typeface="Tahoma" pitchFamily="34" charset="0"/>
                <a:ea typeface="宋体" pitchFamily="2" charset="-122"/>
                <a:cs typeface="Tahoma" pitchFamily="34" charset="0"/>
              </a:rPr>
              <a:t> UserControl1</a:t>
            </a:r>
          </a:p>
          <a:p>
            <a:pPr lvl="0"/>
            <a:endParaRPr kumimoji="0" lang="en-US" b="0" i="0" u="none" strike="noStrike" cap="none" normalizeH="0" baseline="0" dirty="0" smtClean="0">
              <a:ln>
                <a:noFill/>
              </a:ln>
              <a:solidFill>
                <a:schemeClr val="tx1"/>
              </a:solidFill>
              <a:effectLst/>
              <a:latin typeface="Tahoma" pitchFamily="34" charset="0"/>
              <a:ea typeface="宋体" pitchFamily="2" charset="-122"/>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'get active document</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oDoc</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Document</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oDoc</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m_inventorApplication.ActiveDocument</a:t>
            </a:r>
            <a:endPar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'get the BrowserPanes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BrowserPanes</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oDoc.BrowserPanes</a:t>
            </a:r>
            <a:endPar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a:p>
            <a:pPr lvl="0" eaLnBrk="0" hangingPunct="0"/>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'add the </a:t>
            </a:r>
            <a:r>
              <a:rPr kumimoji="0" lang="en-US" sz="1600" b="0" i="0" u="none" strike="noStrike" cap="none" normalizeH="0" baseline="0" dirty="0" err="1" smtClean="0">
                <a:ln>
                  <a:noFill/>
                </a:ln>
                <a:solidFill>
                  <a:srgbClr val="008000"/>
                </a:solidFill>
                <a:effectLst/>
                <a:latin typeface="Tahoma" pitchFamily="34" charset="0"/>
                <a:ea typeface="宋体" pitchFamily="2" charset="-122"/>
                <a:cs typeface="Tahoma" pitchFamily="34" charset="0"/>
              </a:rPr>
              <a:t>BrowserPane</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 with the control</a:t>
            </a:r>
            <a:r>
              <a:rPr lang="en-US" sz="1600" u="none" dirty="0" smtClean="0">
                <a:solidFill>
                  <a:srgbClr val="008000"/>
                </a:solidFill>
                <a:latin typeface="Tahoma" pitchFamily="34" charset="0"/>
                <a:ea typeface="宋体" pitchFamily="2" charset="-122"/>
                <a:cs typeface="Tahoma" pitchFamily="34" charset="0"/>
              </a:rPr>
              <a:t>. BrowserSample.UserControl1 is the control </a:t>
            </a:r>
          </a:p>
          <a:p>
            <a:pPr lvl="0" eaLnBrk="0" hangingPunct="0"/>
            <a:r>
              <a:rPr lang="en-US" sz="1600" u="none" dirty="0" smtClean="0">
                <a:solidFill>
                  <a:srgbClr val="008000"/>
                </a:solidFill>
                <a:latin typeface="Tahoma" pitchFamily="34" charset="0"/>
                <a:ea typeface="宋体" pitchFamily="2" charset="-122"/>
                <a:cs typeface="Tahoma" pitchFamily="34" charset="0"/>
              </a:rPr>
              <a:t>            ‘which has been registered.</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BrowserPane</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oPanes.Add</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6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a:t>
            </a:r>
            <a:r>
              <a:rPr kumimoji="0" lang="en-US" sz="1600" b="0" i="0" u="none" strike="noStrike" cap="none" normalizeH="0" baseline="0" dirty="0" err="1" smtClean="0">
                <a:ln>
                  <a:noFill/>
                </a:ln>
                <a:solidFill>
                  <a:srgbClr val="A31515"/>
                </a:solidFill>
                <a:effectLst/>
                <a:latin typeface="Tahoma" pitchFamily="34" charset="0"/>
                <a:ea typeface="宋体" pitchFamily="2" charset="-122"/>
                <a:cs typeface="Tahoma" pitchFamily="34" charset="0"/>
              </a:rPr>
              <a:t>MyActiveXPane</a:t>
            </a:r>
            <a:r>
              <a:rPr kumimoji="0" lang="en-US" sz="16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BrowserSample.UserControl1"</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'get the control</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m_ActiveX</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oPane.Control</a:t>
            </a:r>
            <a:endPar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'call a method of the control</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m_ActiveX.DrawASketchRectangle</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m_inventorApplication</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rPr>
              <a:t>'activate the </a:t>
            </a:r>
            <a:r>
              <a:rPr kumimoji="0" lang="en-US" sz="1600" b="0" i="0" u="none" strike="noStrike" cap="none" normalizeH="0" baseline="0" dirty="0" err="1" smtClean="0">
                <a:ln>
                  <a:noFill/>
                </a:ln>
                <a:solidFill>
                  <a:srgbClr val="008000"/>
                </a:solidFill>
                <a:effectLst/>
                <a:latin typeface="Tahoma" pitchFamily="34" charset="0"/>
                <a:ea typeface="宋体" pitchFamily="2" charset="-122"/>
                <a:cs typeface="Tahoma" pitchFamily="34" charset="0"/>
              </a:rPr>
              <a:t>BrowserPane</a:t>
            </a:r>
            <a:endParaRPr kumimoji="0" lang="en-US" sz="1600" b="0" i="0" u="none" strike="noStrike" cap="none" normalizeH="0" baseline="0" dirty="0" smtClean="0">
              <a:ln>
                <a:noFill/>
              </a:ln>
              <a:solidFill>
                <a:srgbClr val="008000"/>
              </a:solidFill>
              <a:effectLst/>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oPane.Activate</a:t>
            </a:r>
            <a:r>
              <a:rPr kumimoji="0" lang="en-US" sz="16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BrowserPanesEvents</a:t>
            </a:r>
            <a:r>
              <a:rPr lang="en-US" dirty="0" smtClean="0"/>
              <a:t> </a:t>
            </a:r>
            <a:endParaRPr lang="en-US" dirty="0"/>
          </a:p>
        </p:txBody>
      </p:sp>
      <p:sp>
        <p:nvSpPr>
          <p:cNvPr id="3" name="Content Placeholder 2"/>
          <p:cNvSpPr>
            <a:spLocks noGrp="1"/>
          </p:cNvSpPr>
          <p:nvPr>
            <p:ph idx="1"/>
          </p:nvPr>
        </p:nvSpPr>
        <p:spPr/>
        <p:txBody>
          <a:bodyPr/>
          <a:lstStyle/>
          <a:p>
            <a:pPr lvl="1"/>
            <a:r>
              <a:rPr lang="en-US" dirty="0" err="1" smtClean="0"/>
              <a:t>OnBrowserNodeActivate</a:t>
            </a:r>
            <a:r>
              <a:rPr lang="en-US" dirty="0" smtClean="0"/>
              <a:t>  (client only)</a:t>
            </a:r>
          </a:p>
          <a:p>
            <a:pPr lvl="1">
              <a:buNone/>
            </a:pPr>
            <a:r>
              <a:rPr lang="en-US" dirty="0" smtClean="0"/>
              <a:t>    -When the node is activated by </a:t>
            </a:r>
            <a:r>
              <a:rPr lang="en-US" dirty="0" smtClean="0">
                <a:solidFill>
                  <a:srgbClr val="FF0000"/>
                </a:solidFill>
              </a:rPr>
              <a:t>double click</a:t>
            </a:r>
          </a:p>
          <a:p>
            <a:pPr lvl="1"/>
            <a:r>
              <a:rPr lang="en-US" dirty="0" err="1" smtClean="0"/>
              <a:t>OnBrowserNodeDeleteEntry</a:t>
            </a:r>
            <a:r>
              <a:rPr lang="en-US" dirty="0" smtClean="0"/>
              <a:t> (client only)</a:t>
            </a:r>
          </a:p>
          <a:p>
            <a:pPr lvl="1">
              <a:buNone/>
            </a:pPr>
            <a:r>
              <a:rPr lang="en-US" dirty="0" smtClean="0"/>
              <a:t>    -When the node is selected and user presses “delete”</a:t>
            </a:r>
          </a:p>
          <a:p>
            <a:pPr lvl="1">
              <a:buNone/>
            </a:pPr>
            <a:r>
              <a:rPr lang="en-US" dirty="0" smtClean="0"/>
              <a:t>    -When the right-mouse-click menu of the node is activated </a:t>
            </a:r>
          </a:p>
          <a:p>
            <a:pPr lvl="1">
              <a:buNone/>
            </a:pPr>
            <a:r>
              <a:rPr lang="en-US" dirty="0" smtClean="0"/>
              <a:t>    - Inventors only role is the notification that the end-user requested a delete. The </a:t>
            </a:r>
            <a:r>
              <a:rPr lang="en-US" b="1" dirty="0" smtClean="0">
                <a:solidFill>
                  <a:srgbClr val="FF0000"/>
                </a:solidFill>
              </a:rPr>
              <a:t>actual deletion </a:t>
            </a:r>
            <a:r>
              <a:rPr lang="en-US" dirty="0" smtClean="0"/>
              <a:t>must be performed by the client. </a:t>
            </a:r>
          </a:p>
          <a:p>
            <a:pPr lvl="1"/>
            <a:r>
              <a:rPr lang="en-US" dirty="0" err="1" smtClean="0"/>
              <a:t>OnBrowserNodeGetDisplayObjects</a:t>
            </a:r>
            <a:r>
              <a:rPr lang="en-US" dirty="0" smtClean="0"/>
              <a:t> (client only)</a:t>
            </a:r>
          </a:p>
          <a:p>
            <a:pPr lvl="1">
              <a:buNone/>
            </a:pPr>
            <a:r>
              <a:rPr lang="en-US" dirty="0" smtClean="0"/>
              <a:t>    - When mouse hovers on the node.   </a:t>
            </a:r>
          </a:p>
          <a:p>
            <a:pPr lvl="1">
              <a:buNone/>
            </a:pPr>
            <a:r>
              <a:rPr lang="en-US" dirty="0" smtClean="0"/>
              <a:t>     e.g. highlight the entities  </a:t>
            </a:r>
          </a:p>
          <a:p>
            <a:pPr lvl="1"/>
            <a:r>
              <a:rPr lang="en-US" dirty="0" err="1" smtClean="0"/>
              <a:t>OnBrowserNodeLabelEdit</a:t>
            </a:r>
            <a:r>
              <a:rPr lang="en-US" dirty="0" smtClean="0"/>
              <a:t> (both)</a:t>
            </a:r>
          </a:p>
          <a:p>
            <a:pPr lvl="1">
              <a:buNone/>
            </a:pPr>
            <a:r>
              <a:rPr lang="en-US" dirty="0" smtClean="0"/>
              <a:t>    - When the label of the node changes</a:t>
            </a:r>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718498"/>
          </a:xfrm>
        </p:spPr>
        <p:txBody>
          <a:bodyPr/>
          <a:lstStyle/>
          <a:p>
            <a:r>
              <a:rPr lang="en-US" dirty="0" smtClean="0"/>
              <a:t>Custom Highlight Example</a:t>
            </a:r>
            <a:endParaRPr lang="en-US" dirty="0"/>
          </a:p>
        </p:txBody>
      </p:sp>
      <p:sp>
        <p:nvSpPr>
          <p:cNvPr id="2049" name="Rectangle 1"/>
          <p:cNvSpPr>
            <a:spLocks noChangeArrowheads="1"/>
          </p:cNvSpPr>
          <p:nvPr/>
        </p:nvSpPr>
        <p:spPr bwMode="auto">
          <a:xfrm>
            <a:off x="251460" y="746463"/>
            <a:ext cx="8412480" cy="5924699"/>
          </a:xfrm>
          <a:prstGeom prst="rect">
            <a:avLst/>
          </a:prstGeom>
          <a:solidFill>
            <a:schemeClr val="bg2">
              <a:lumMod val="2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kumimoji="0" lang="en-US" sz="1400" b="0" i="0" u="none" strike="noStrike" cap="none" normalizeH="0" baseline="0" dirty="0" smtClean="0">
                <a:ln>
                  <a:noFill/>
                </a:ln>
                <a:solidFill>
                  <a:srgbClr val="00CC00"/>
                </a:solidFill>
                <a:effectLst/>
                <a:latin typeface="Tahoma" pitchFamily="34" charset="0"/>
                <a:ea typeface="宋体" pitchFamily="2" charset="-122"/>
                <a:cs typeface="Tahoma" pitchFamily="34" charset="0"/>
              </a:rPr>
              <a:t>    </a:t>
            </a:r>
            <a:r>
              <a:rPr kumimoji="0" lang="en-US" sz="1600" b="0" i="0" u="none" strike="noStrike" cap="none" normalizeH="0" baseline="0" dirty="0" smtClean="0">
                <a:ln>
                  <a:noFill/>
                </a:ln>
                <a:solidFill>
                  <a:srgbClr val="00CC00"/>
                </a:solidFill>
                <a:effectLst/>
                <a:latin typeface="Tahoma" pitchFamily="34" charset="0"/>
                <a:ea typeface="宋体" pitchFamily="2" charset="-122"/>
                <a:cs typeface="Tahoma" pitchFamily="34" charset="0"/>
              </a:rPr>
              <a:t>‘This</a:t>
            </a:r>
            <a:r>
              <a:rPr kumimoji="0" lang="en-US" sz="1600" b="0" i="0" u="none" strike="noStrike" cap="none" normalizeH="0" dirty="0" smtClean="0">
                <a:ln>
                  <a:noFill/>
                </a:ln>
                <a:solidFill>
                  <a:srgbClr val="00CC00"/>
                </a:solidFill>
                <a:effectLst/>
                <a:latin typeface="Tahoma" pitchFamily="34" charset="0"/>
                <a:ea typeface="宋体" pitchFamily="2" charset="-122"/>
                <a:cs typeface="Tahoma" pitchFamily="34" charset="0"/>
              </a:rPr>
              <a:t> code </a:t>
            </a:r>
            <a:r>
              <a:rPr lang="en-US" sz="1600" u="none" dirty="0" smtClean="0">
                <a:solidFill>
                  <a:srgbClr val="00CC00"/>
                </a:solidFill>
                <a:latin typeface="Tahoma" pitchFamily="34" charset="0"/>
                <a:ea typeface="宋体" pitchFamily="2" charset="-122"/>
                <a:cs typeface="Tahoma" pitchFamily="34" charset="0"/>
              </a:rPr>
              <a:t>is working in </a:t>
            </a:r>
            <a:r>
              <a:rPr lang="en-US" sz="1600" u="none" dirty="0" err="1" smtClean="0">
                <a:solidFill>
                  <a:srgbClr val="00CC00"/>
                </a:solidFill>
                <a:latin typeface="Tahoma" pitchFamily="34" charset="0"/>
                <a:ea typeface="宋体" pitchFamily="2" charset="-122"/>
                <a:cs typeface="Tahoma" pitchFamily="34" charset="0"/>
              </a:rPr>
              <a:t>OnBrowserNodeGetDisplayObjects</a:t>
            </a:r>
            <a:endParaRPr lang="en-US" sz="1600" u="none" dirty="0" smtClean="0">
              <a:solidFill>
                <a:srgbClr val="00CC00"/>
              </a:solidFill>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u="none" dirty="0" smtClean="0">
                <a:solidFill>
                  <a:srgbClr val="00CC00"/>
                </a:solidFill>
                <a:latin typeface="Tahoma" pitchFamily="34" charset="0"/>
                <a:ea typeface="宋体" pitchFamily="2" charset="-122"/>
                <a:cs typeface="Tahoma" pitchFamily="34" charset="0"/>
              </a:rPr>
              <a:t>            ‘create/get highlight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oHighlight</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Nothing</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Then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oHighlight</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oPartDocument.CreateHighlightSet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Else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oHighlight.Clear</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End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If</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oColor</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Color</a:t>
            </a:r>
            <a:endParaRPr kumimoji="0" lang="en-US" sz="900" b="0" i="0" u="none" strike="noStrike" cap="none" normalizeH="0" baseline="0" dirty="0" smtClean="0">
              <a:ln>
                <a:noFill/>
              </a:ln>
              <a:solidFill>
                <a:schemeClr val="tx1"/>
              </a:solidFill>
              <a:effectLst/>
              <a:latin typeface="Arial" pitchFamily="34" charset="0"/>
            </a:endParaRPr>
          </a:p>
          <a:p>
            <a:pPr lvl="0" eaLnBrk="0" hangingPunct="0"/>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lang="en-US" sz="1400" u="none" dirty="0" err="1" smtClean="0">
                <a:latin typeface="Tahoma" pitchFamily="34" charset="0"/>
                <a:ea typeface="宋体" pitchFamily="2" charset="-122"/>
                <a:cs typeface="Tahoma" pitchFamily="34" charset="0"/>
              </a:rPr>
              <a:t>oColor</a:t>
            </a:r>
            <a:r>
              <a:rPr lang="en-US" sz="1400" u="none" dirty="0" smtClean="0">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m_inventorApplication.TransientObjects.CreateColor</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(128, 22, 22)</a:t>
            </a:r>
            <a:endParaRPr kumimoji="0" lang="en-US" sz="900" b="0" i="0" u="none" strike="noStrike" cap="none" normalizeH="0" baseline="0" dirty="0" smtClean="0">
              <a:ln>
                <a:noFill/>
              </a:ln>
              <a:solidFill>
                <a:schemeClr val="tx1"/>
              </a:solidFill>
              <a:effectLst/>
              <a:latin typeface="Arial" pitchFamily="34" charset="0"/>
            </a:endParaRPr>
          </a:p>
          <a:p>
            <a:pPr lvl="0" eaLnBrk="0" hangingPunct="0"/>
            <a:r>
              <a:rPr kumimoji="0" lang="en-US" sz="1400" b="0" i="0" u="none" strike="noStrike" cap="none" normalizeH="0" dirty="0" smtClean="0">
                <a:ln>
                  <a:noFill/>
                </a:ln>
                <a:solidFill>
                  <a:schemeClr val="tx1"/>
                </a:solidFill>
                <a:effectLst/>
                <a:latin typeface="Tahoma" pitchFamily="34" charset="0"/>
                <a:ea typeface="宋体" pitchFamily="2" charset="-122"/>
                <a:cs typeface="Tahoma" pitchFamily="34" charset="0"/>
              </a:rPr>
              <a:t>           </a:t>
            </a:r>
            <a:r>
              <a:rPr lang="en-US" sz="1400" u="none" dirty="0" err="1" smtClean="0">
                <a:latin typeface="Tahoma" pitchFamily="34" charset="0"/>
                <a:ea typeface="宋体" pitchFamily="2" charset="-122"/>
                <a:cs typeface="Tahoma" pitchFamily="34" charset="0"/>
              </a:rPr>
              <a:t>oColor.Opacity</a:t>
            </a:r>
            <a:r>
              <a:rPr lang="en-US" sz="1400" u="none" dirty="0" smtClean="0">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0.8</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oHighlight.Color</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oRed</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rgbClr val="0000FF"/>
                </a:solidFill>
                <a:effectLst/>
                <a:latin typeface="Tahoma" pitchFamily="34" charset="0"/>
                <a:ea typeface="宋体" pitchFamily="2" charset="-122"/>
                <a:cs typeface="Tahoma" pitchFamily="34" charset="0"/>
              </a:rPr>
              <a:t>TypeOf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ClientBrowserNodeDefinition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Then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oClientB</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ClientBrowserNodeDefinition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BrowserNodeDefinition</a:t>
            </a:r>
            <a:endPar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u="none" dirty="0" smtClean="0">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oClientB.Label</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"Node2"</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Then</a:t>
            </a:r>
          </a:p>
          <a:p>
            <a:pPr lvl="0" eaLnBrk="0" hangingPunct="0"/>
            <a:r>
              <a:rPr lang="en-US" sz="1400" u="none" dirty="0" smtClean="0">
                <a:solidFill>
                  <a:srgbClr val="0000FF"/>
                </a:solidFill>
                <a:latin typeface="Tahoma" pitchFamily="34" charset="0"/>
                <a:ea typeface="宋体" pitchFamily="2" charset="-122"/>
                <a:cs typeface="Tahoma" pitchFamily="34" charset="0"/>
              </a:rPr>
              <a:t>                     </a:t>
            </a:r>
            <a:r>
              <a:rPr lang="en-US" sz="1400" u="none" dirty="0" smtClean="0">
                <a:solidFill>
                  <a:srgbClr val="00CC00"/>
                </a:solidFill>
                <a:latin typeface="Tahoma" pitchFamily="34" charset="0"/>
                <a:ea typeface="宋体" pitchFamily="2" charset="-122"/>
                <a:cs typeface="Tahoma" pitchFamily="34" charset="0"/>
              </a:rPr>
              <a:t>'highlight all </a:t>
            </a:r>
            <a:r>
              <a:rPr lang="en-US" sz="1400" u="none" dirty="0" err="1" smtClean="0">
                <a:solidFill>
                  <a:srgbClr val="00CC00"/>
                </a:solidFill>
                <a:latin typeface="Tahoma" pitchFamily="34" charset="0"/>
                <a:ea typeface="宋体" pitchFamily="2" charset="-122"/>
                <a:cs typeface="Tahoma" pitchFamily="34" charset="0"/>
              </a:rPr>
              <a:t>ExtrudeFeature</a:t>
            </a:r>
            <a:endParaRPr lang="en-US" sz="1400" u="none" dirty="0" smtClean="0">
              <a:solidFill>
                <a:srgbClr val="00CC00"/>
              </a:solidFill>
              <a:latin typeface="Tahoma" pitchFamily="34" charset="0"/>
              <a:ea typeface="宋体" pitchFamily="2" charset="-122"/>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oExtrudeF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ExtrudeFeature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For</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Each</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oExtrudeF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oPartDef.Features.ExtrudeFeatures</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oHighlight.AddItem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oExtrudeF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Next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rgbClr val="0000FF"/>
                </a:solidFill>
                <a:effectLst/>
                <a:latin typeface="Tahoma" pitchFamily="34" charset="0"/>
                <a:ea typeface="宋体" pitchFamily="2" charset="-122"/>
                <a:cs typeface="Tahoma" pitchFamily="34" charset="0"/>
              </a:rPr>
              <a:t>ElseIf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oClientB.Label</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 </a:t>
            </a:r>
            <a:r>
              <a:rPr kumimoji="0" lang="en-US" sz="1400" b="0" i="0" u="none" strike="noStrike" cap="none" normalizeH="0" baseline="0" dirty="0" smtClean="0">
                <a:ln>
                  <a:noFill/>
                </a:ln>
                <a:solidFill>
                  <a:srgbClr val="A31515"/>
                </a:solidFill>
                <a:effectLst/>
                <a:latin typeface="Tahoma" pitchFamily="34" charset="0"/>
                <a:ea typeface="宋体" pitchFamily="2" charset="-122"/>
                <a:cs typeface="Tahoma" pitchFamily="34" charset="0"/>
              </a:rPr>
              <a:t>"Node3"</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Then</a:t>
            </a:r>
          </a:p>
          <a:p>
            <a:pPr lvl="0" eaLnBrk="0" hangingPunct="0"/>
            <a:r>
              <a:rPr lang="en-US" sz="1400" u="none" dirty="0" smtClean="0">
                <a:solidFill>
                  <a:srgbClr val="00CC00"/>
                </a:solidFill>
                <a:latin typeface="Tahoma" pitchFamily="34" charset="0"/>
                <a:ea typeface="宋体" pitchFamily="2" charset="-122"/>
                <a:cs typeface="Tahoma" pitchFamily="34" charset="0"/>
              </a:rPr>
              <a:t>                     </a:t>
            </a:r>
            <a:r>
              <a:rPr lang="en-US" sz="1400" u="none" dirty="0" err="1" smtClean="0">
                <a:solidFill>
                  <a:srgbClr val="00CC00"/>
                </a:solidFill>
                <a:latin typeface="Tahoma" pitchFamily="34" charset="0"/>
                <a:ea typeface="宋体" pitchFamily="2" charset="-122"/>
                <a:cs typeface="Tahoma" pitchFamily="34" charset="0"/>
              </a:rPr>
              <a:t>'highlight all RevolveFeature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Dim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oRevolveF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As</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RevolveFeature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For</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Each</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oRevolveF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In</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oPartDef.Features.RevolveFeatures</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oHighlight.AddItem</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r>
              <a:rPr kumimoji="0" lang="en-US" sz="1400" b="0" i="0" u="none" strike="noStrike" cap="none" normalizeH="0" baseline="0" dirty="0" err="1" smtClean="0">
                <a:ln>
                  <a:noFill/>
                </a:ln>
                <a:solidFill>
                  <a:schemeClr val="tx1"/>
                </a:solidFill>
                <a:effectLst/>
                <a:latin typeface="Tahoma" pitchFamily="34" charset="0"/>
                <a:ea typeface="宋体" pitchFamily="2" charset="-122"/>
                <a:cs typeface="Tahoma" pitchFamily="34" charset="0"/>
              </a:rPr>
              <a:t>oRevolveF</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Next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End</a:t>
            </a:r>
            <a:r>
              <a:rPr kumimoji="0" lang="en-US" sz="14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4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If</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3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End</a:t>
            </a:r>
            <a:r>
              <a:rPr kumimoji="0" lang="en-US" sz="1300" b="0" i="0" u="none" strike="noStrike" cap="none" normalizeH="0" baseline="0" dirty="0" smtClean="0">
                <a:ln>
                  <a:noFill/>
                </a:ln>
                <a:solidFill>
                  <a:schemeClr val="tx1"/>
                </a:solidFill>
                <a:effectLst/>
                <a:latin typeface="Tahoma" pitchFamily="34" charset="0"/>
                <a:ea typeface="宋体" pitchFamily="2" charset="-122"/>
                <a:cs typeface="Tahoma" pitchFamily="34" charset="0"/>
              </a:rPr>
              <a:t> </a:t>
            </a:r>
            <a:r>
              <a:rPr kumimoji="0" lang="en-US" sz="1300" b="0" i="0" u="none" strike="noStrike" cap="none" normalizeH="0" baseline="0" dirty="0" smtClean="0">
                <a:ln>
                  <a:noFill/>
                </a:ln>
                <a:solidFill>
                  <a:srgbClr val="0000FF"/>
                </a:solidFill>
                <a:effectLst/>
                <a:latin typeface="Tahoma" pitchFamily="34" charset="0"/>
                <a:ea typeface="宋体" pitchFamily="2" charset="-122"/>
                <a:cs typeface="Tahoma" pitchFamily="34" charset="0"/>
              </a:rPr>
              <a:t>If</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&amp; </a:t>
            </a:r>
            <a:r>
              <a:rPr lang="en-US" dirty="0" err="1" smtClean="0"/>
              <a:t>BrowserNode</a:t>
            </a:r>
            <a:r>
              <a:rPr lang="en-US" dirty="0" smtClean="0"/>
              <a:t> </a:t>
            </a:r>
            <a:endParaRPr lang="en-US" dirty="0"/>
          </a:p>
        </p:txBody>
      </p:sp>
      <p:sp>
        <p:nvSpPr>
          <p:cNvPr id="3" name="Content Placeholder 2"/>
          <p:cNvSpPr>
            <a:spLocks noGrp="1"/>
          </p:cNvSpPr>
          <p:nvPr>
            <p:ph idx="1"/>
          </p:nvPr>
        </p:nvSpPr>
        <p:spPr>
          <a:xfrm>
            <a:off x="319087" y="1416050"/>
            <a:ext cx="8411553" cy="5119688"/>
          </a:xfrm>
        </p:spPr>
        <p:txBody>
          <a:bodyPr/>
          <a:lstStyle/>
          <a:p>
            <a:r>
              <a:rPr lang="en-US" dirty="0" smtClean="0"/>
              <a:t>Get browser node from object </a:t>
            </a:r>
          </a:p>
          <a:p>
            <a:pPr lvl="2">
              <a:buNone/>
            </a:pPr>
            <a:r>
              <a:rPr lang="en-US" dirty="0" smtClean="0"/>
              <a:t>    </a:t>
            </a:r>
            <a:r>
              <a:rPr lang="en-US" dirty="0" err="1" smtClean="0"/>
              <a:t>BrowserPane.</a:t>
            </a:r>
            <a:r>
              <a:rPr lang="en-US" dirty="0" err="1" smtClean="0">
                <a:solidFill>
                  <a:srgbClr val="FF0000"/>
                </a:solidFill>
              </a:rPr>
              <a:t>GetBrowserNodeFromObject</a:t>
            </a:r>
            <a:endParaRPr lang="en-US" dirty="0" smtClean="0">
              <a:solidFill>
                <a:srgbClr val="FF0000"/>
              </a:solidFill>
            </a:endParaRPr>
          </a:p>
          <a:p>
            <a:pPr lvl="2">
              <a:buNone/>
            </a:pPr>
            <a:endParaRPr lang="en-US" dirty="0" smtClean="0">
              <a:solidFill>
                <a:srgbClr val="7030A0"/>
              </a:solidFill>
            </a:endParaRPr>
          </a:p>
          <a:p>
            <a:r>
              <a:rPr lang="en-US" dirty="0" smtClean="0"/>
              <a:t>Get object from browser node</a:t>
            </a:r>
          </a:p>
          <a:p>
            <a:pPr lvl="2">
              <a:buNone/>
            </a:pPr>
            <a:r>
              <a:rPr lang="en-US" dirty="0" smtClean="0"/>
              <a:t>     </a:t>
            </a:r>
            <a:r>
              <a:rPr lang="en-US" dirty="0" err="1" smtClean="0"/>
              <a:t>BrowserNode.</a:t>
            </a:r>
            <a:r>
              <a:rPr lang="en-US" dirty="0" err="1" smtClean="0">
                <a:solidFill>
                  <a:srgbClr val="FF0000"/>
                </a:solidFill>
              </a:rPr>
              <a:t>NativeObject</a:t>
            </a:r>
            <a:endParaRPr lang="en-US" dirty="0" smtClean="0">
              <a:solidFill>
                <a:srgbClr val="FF0000"/>
              </a:solidFill>
            </a:endParaRPr>
          </a:p>
          <a:p>
            <a:pPr lvl="2">
              <a:buNone/>
            </a:pPr>
            <a:r>
              <a:rPr lang="en-US" dirty="0" smtClean="0"/>
              <a:t>     </a:t>
            </a:r>
            <a:endParaRPr lang="en-US"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Folders</a:t>
            </a:r>
            <a:endParaRPr lang="en-US" dirty="0"/>
          </a:p>
        </p:txBody>
      </p:sp>
      <p:sp>
        <p:nvSpPr>
          <p:cNvPr id="3" name="Content Placeholder 2"/>
          <p:cNvSpPr>
            <a:spLocks noGrp="1"/>
          </p:cNvSpPr>
          <p:nvPr>
            <p:ph idx="1"/>
          </p:nvPr>
        </p:nvSpPr>
        <p:spPr/>
        <p:txBody>
          <a:bodyPr/>
          <a:lstStyle/>
          <a:p>
            <a:r>
              <a:rPr lang="en-US" altLang="zh-CN" dirty="0" smtClean="0"/>
              <a:t>Ability to create a browser folder within the assembly or sketched symbol area of the browser </a:t>
            </a:r>
          </a:p>
          <a:p>
            <a:r>
              <a:rPr lang="en-US" altLang="zh-CN" dirty="0" smtClean="0"/>
              <a:t>Provides a way to organize occurrences and symbols within the  of browser</a:t>
            </a:r>
          </a:p>
          <a:p>
            <a:r>
              <a:rPr lang="en-US" dirty="0" err="1" smtClean="0"/>
              <a:t>BrowserFolder</a:t>
            </a:r>
            <a:endParaRPr lang="en-US" altLang="zh-CN" dirty="0" smtClean="0"/>
          </a:p>
          <a:p>
            <a:r>
              <a:rPr lang="en-US" dirty="0" err="1" smtClean="0"/>
              <a:t>BrowserPane.AddBrowserFolder</a:t>
            </a:r>
            <a:endParaRPr lang="en-US" altLang="zh-CN" dirty="0" smtClean="0"/>
          </a:p>
          <a:p>
            <a:endParaRPr lang="en-US" dirty="0"/>
          </a:p>
        </p:txBody>
      </p:sp>
      <p:pic>
        <p:nvPicPr>
          <p:cNvPr id="4" name="Picture 2"/>
          <p:cNvPicPr>
            <a:picLocks noChangeAspect="1" noChangeArrowheads="1"/>
          </p:cNvPicPr>
          <p:nvPr/>
        </p:nvPicPr>
        <p:blipFill>
          <a:blip r:embed="rId3" cstate="print">
            <a:clrChange>
              <a:clrFrom>
                <a:srgbClr val="FF0000"/>
              </a:clrFrom>
              <a:clrTo>
                <a:srgbClr val="FF0000">
                  <a:alpha val="0"/>
                </a:srgbClr>
              </a:clrTo>
            </a:clrChange>
          </a:blip>
          <a:srcRect b="60358"/>
          <a:stretch>
            <a:fillRect/>
          </a:stretch>
        </p:blipFill>
        <p:spPr bwMode="auto">
          <a:xfrm>
            <a:off x="1414440" y="4532116"/>
            <a:ext cx="2533650" cy="203200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clrChange>
              <a:clrFrom>
                <a:srgbClr val="FF0000"/>
              </a:clrFrom>
              <a:clrTo>
                <a:srgbClr val="FF0000">
                  <a:alpha val="0"/>
                </a:srgbClr>
              </a:clrTo>
            </a:clrChange>
          </a:blip>
          <a:srcRect b="57278"/>
          <a:stretch>
            <a:fillRect/>
          </a:stretch>
        </p:blipFill>
        <p:spPr bwMode="auto">
          <a:xfrm>
            <a:off x="4559670" y="4496301"/>
            <a:ext cx="2524125" cy="217646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903605"/>
          </a:xfrm>
        </p:spPr>
        <p:txBody>
          <a:bodyPr/>
          <a:lstStyle/>
          <a:p>
            <a:r>
              <a:rPr lang="en-US" dirty="0" smtClean="0"/>
              <a:t>Lab:</a:t>
            </a:r>
            <a:endParaRPr lang="en-US" dirty="0"/>
          </a:p>
        </p:txBody>
      </p:sp>
      <p:sp>
        <p:nvSpPr>
          <p:cNvPr id="3" name="Content Placeholder 2"/>
          <p:cNvSpPr>
            <a:spLocks noGrp="1"/>
          </p:cNvSpPr>
          <p:nvPr>
            <p:ph idx="1"/>
          </p:nvPr>
        </p:nvSpPr>
        <p:spPr>
          <a:xfrm>
            <a:off x="319088" y="958850"/>
            <a:ext cx="8062912" cy="5119688"/>
          </a:xfrm>
        </p:spPr>
        <p:txBody>
          <a:bodyPr/>
          <a:lstStyle/>
          <a:p>
            <a:pPr marL="457200" indent="-457200">
              <a:buAutoNum type="arabicPeriod"/>
            </a:pPr>
            <a:r>
              <a:rPr lang="en-US" dirty="0" smtClean="0"/>
              <a:t>In a part document, add a browser pane</a:t>
            </a:r>
          </a:p>
          <a:p>
            <a:pPr marL="457200" indent="-457200">
              <a:buNone/>
            </a:pPr>
            <a:r>
              <a:rPr lang="en-US" dirty="0" smtClean="0"/>
              <a:t>      like the figure, that lists all the features </a:t>
            </a:r>
          </a:p>
          <a:p>
            <a:pPr marL="457200" indent="-457200">
              <a:buNone/>
            </a:pPr>
            <a:r>
              <a:rPr lang="en-US" dirty="0" smtClean="0"/>
              <a:t>	in the part. Highlight the corresponding </a:t>
            </a:r>
          </a:p>
          <a:p>
            <a:pPr marL="457200" indent="-457200">
              <a:buNone/>
            </a:pPr>
            <a:r>
              <a:rPr lang="en-US" dirty="0" smtClean="0"/>
              <a:t>	feature when mouse is hovering on a </a:t>
            </a:r>
          </a:p>
          <a:p>
            <a:pPr marL="457200" indent="-457200">
              <a:buNone/>
            </a:pPr>
            <a:r>
              <a:rPr lang="en-US" dirty="0" smtClean="0"/>
              <a:t>	node.</a:t>
            </a:r>
          </a:p>
          <a:p>
            <a:pPr marL="457200" indent="-457200">
              <a:buNone/>
            </a:pPr>
            <a:endParaRPr lang="en-US" sz="1000" dirty="0" smtClean="0"/>
          </a:p>
          <a:p>
            <a:pPr marL="457200" indent="-457200">
              <a:buAutoNum type="arabicPeriod" startAt="2"/>
            </a:pPr>
            <a:r>
              <a:rPr lang="en-US" dirty="0" smtClean="0"/>
              <a:t>In a document, add a browser pane that</a:t>
            </a:r>
          </a:p>
          <a:p>
            <a:pPr marL="457200" indent="-457200">
              <a:buNone/>
            </a:pPr>
            <a:r>
              <a:rPr lang="fr-FR" dirty="0" smtClean="0"/>
              <a:t>	hosts a .Net </a:t>
            </a:r>
            <a:r>
              <a:rPr lang="fr-FR" dirty="0" err="1" smtClean="0"/>
              <a:t>UserControl</a:t>
            </a:r>
            <a:r>
              <a:rPr lang="fr-FR" dirty="0" smtClean="0"/>
              <a:t>.</a:t>
            </a:r>
            <a:endParaRPr lang="en-US" dirty="0" smtClean="0"/>
          </a:p>
          <a:p>
            <a:pPr marL="457200" indent="-457200">
              <a:buNone/>
            </a:pPr>
            <a:endParaRPr lang="en-US" sz="1000" dirty="0" smtClean="0"/>
          </a:p>
          <a:p>
            <a:pPr marL="457200" indent="-457200">
              <a:buAutoNum type="arabicPeriod" startAt="3"/>
            </a:pPr>
            <a:r>
              <a:rPr lang="en-US" dirty="0" smtClean="0"/>
              <a:t>In an assembly, create a browser folder </a:t>
            </a:r>
          </a:p>
          <a:p>
            <a:pPr marL="457200" indent="-457200">
              <a:buNone/>
            </a:pPr>
            <a:r>
              <a:rPr lang="en-US" dirty="0" smtClean="0"/>
              <a:t>	to place all the occurrences whose </a:t>
            </a:r>
          </a:p>
          <a:p>
            <a:pPr marL="457200" indent="-457200">
              <a:buNone/>
            </a:pPr>
            <a:r>
              <a:rPr lang="en-US" dirty="0" smtClean="0"/>
              <a:t>	names have the prefix “part1”. </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480661" y="387210"/>
            <a:ext cx="2400300" cy="1314450"/>
          </a:xfrm>
          <a:prstGeom prst="rect">
            <a:avLst/>
          </a:prstGeom>
          <a:noFill/>
          <a:ln w="9525">
            <a:noFill/>
            <a:miter lim="800000"/>
            <a:headEnd/>
            <a:tailEnd/>
          </a:ln>
        </p:spPr>
      </p:pic>
      <p:sp>
        <p:nvSpPr>
          <p:cNvPr id="6146" name="AutoShape 2" descr="Browser pane created via API"/>
          <p:cNvSpPr>
            <a:spLocks noChangeAspect="1" noChangeArrowheads="1"/>
          </p:cNvSpPr>
          <p:nvPr/>
        </p:nvSpPr>
        <p:spPr bwMode="auto">
          <a:xfrm>
            <a:off x="155575" y="-2689225"/>
            <a:ext cx="3448050" cy="5610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Browser pane created via API"/>
          <p:cNvSpPr>
            <a:spLocks noChangeAspect="1" noChangeArrowheads="1"/>
          </p:cNvSpPr>
          <p:nvPr/>
        </p:nvSpPr>
        <p:spPr bwMode="auto">
          <a:xfrm>
            <a:off x="155575" y="-2689225"/>
            <a:ext cx="3448050" cy="5610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9" name="Picture 5"/>
          <p:cNvPicPr>
            <a:picLocks noChangeAspect="1" noChangeArrowheads="1"/>
          </p:cNvPicPr>
          <p:nvPr/>
        </p:nvPicPr>
        <p:blipFill>
          <a:blip r:embed="rId4" cstate="print"/>
          <a:srcRect/>
          <a:stretch>
            <a:fillRect/>
          </a:stretch>
        </p:blipFill>
        <p:spPr bwMode="auto">
          <a:xfrm>
            <a:off x="6520373" y="2045970"/>
            <a:ext cx="2330320" cy="380619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5" name="TextBox 4"/>
          <p:cNvSpPr txBox="1"/>
          <p:nvPr/>
        </p:nvSpPr>
        <p:spPr>
          <a:xfrm>
            <a:off x="554636" y="1813810"/>
            <a:ext cx="7779895" cy="3416320"/>
          </a:xfrm>
          <a:prstGeom prst="rect">
            <a:avLst/>
          </a:prstGeom>
          <a:noFill/>
        </p:spPr>
        <p:txBody>
          <a:bodyPr wrap="square" rtlCol="0">
            <a:spAutoFit/>
          </a:bodyPr>
          <a:lstStyle/>
          <a:p>
            <a:pPr lvl="0">
              <a:buFont typeface="Wingdings" pitchFamily="2" charset="2"/>
              <a:buChar char="Ø"/>
            </a:pPr>
            <a:r>
              <a:rPr lang="en-US" sz="2400" u="none" dirty="0" smtClean="0"/>
              <a:t> Browser Pane &amp; Browser Node</a:t>
            </a:r>
          </a:p>
          <a:p>
            <a:pPr lvl="0">
              <a:buFont typeface="Wingdings" pitchFamily="2" charset="2"/>
              <a:buChar char="Ø"/>
            </a:pPr>
            <a:endParaRPr lang="en-US" sz="2400" u="none" dirty="0" smtClean="0"/>
          </a:p>
          <a:p>
            <a:pPr lvl="0">
              <a:buFont typeface="Wingdings" pitchFamily="2" charset="2"/>
              <a:buChar char="Ø"/>
            </a:pPr>
            <a:r>
              <a:rPr lang="en-US" sz="2400" u="none" dirty="0" smtClean="0"/>
              <a:t> Client Resource</a:t>
            </a:r>
          </a:p>
          <a:p>
            <a:pPr lvl="0">
              <a:buFont typeface="Wingdings" pitchFamily="2" charset="2"/>
              <a:buChar char="Ø"/>
            </a:pPr>
            <a:endParaRPr lang="en-US" sz="2400" u="none" dirty="0" smtClean="0"/>
          </a:p>
          <a:p>
            <a:pPr lvl="0">
              <a:buFont typeface="Wingdings" pitchFamily="2" charset="2"/>
              <a:buChar char="Ø"/>
            </a:pPr>
            <a:r>
              <a:rPr lang="en-US" sz="2400" u="none" dirty="0" smtClean="0"/>
              <a:t> Browser Events</a:t>
            </a:r>
          </a:p>
          <a:p>
            <a:pPr lvl="0">
              <a:buFont typeface="Wingdings" pitchFamily="2" charset="2"/>
              <a:buChar char="Ø"/>
            </a:pPr>
            <a:endParaRPr lang="en-US" sz="2400" u="none" dirty="0" smtClean="0"/>
          </a:p>
          <a:p>
            <a:pPr lvl="0">
              <a:buFont typeface="Wingdings" pitchFamily="2" charset="2"/>
              <a:buChar char="Ø"/>
            </a:pPr>
            <a:r>
              <a:rPr lang="en-US" sz="2400" u="none" dirty="0" smtClean="0"/>
              <a:t> Browser Folder</a:t>
            </a:r>
          </a:p>
          <a:p>
            <a:pPr lvl="0">
              <a:buFont typeface="Wingdings" pitchFamily="2" charset="2"/>
              <a:buChar char="Ø"/>
            </a:pPr>
            <a:endParaRPr lang="en-US" sz="2400" u="none" dirty="0" smtClean="0"/>
          </a:p>
          <a:p>
            <a:pPr lvl="0">
              <a:buFont typeface="Wingdings" pitchFamily="2" charset="2"/>
              <a:buChar char="Ø"/>
            </a:pPr>
            <a:endParaRPr lang="en-US" sz="2400" u="none"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Browser Pane</a:t>
            </a:r>
            <a:endParaRPr lang="en-US" dirty="0"/>
          </a:p>
        </p:txBody>
      </p:sp>
      <p:sp>
        <p:nvSpPr>
          <p:cNvPr id="3" name="Content Placeholder 2"/>
          <p:cNvSpPr>
            <a:spLocks noGrp="1"/>
          </p:cNvSpPr>
          <p:nvPr>
            <p:ph idx="1"/>
          </p:nvPr>
        </p:nvSpPr>
        <p:spPr>
          <a:xfrm>
            <a:off x="250508" y="1370330"/>
            <a:ext cx="8062912" cy="5119688"/>
          </a:xfrm>
        </p:spPr>
        <p:txBody>
          <a:bodyPr/>
          <a:lstStyle/>
          <a:p>
            <a:pPr>
              <a:spcBef>
                <a:spcPts val="0"/>
              </a:spcBef>
              <a:spcAft>
                <a:spcPts val="0"/>
              </a:spcAft>
            </a:pPr>
            <a:r>
              <a:rPr lang="en-US" altLang="zh-CN" dirty="0" smtClean="0"/>
              <a:t>H</a:t>
            </a:r>
            <a:r>
              <a:rPr lang="en-US" dirty="0" smtClean="0"/>
              <a:t>ierarchical representation of </a:t>
            </a:r>
          </a:p>
          <a:p>
            <a:pPr>
              <a:spcBef>
                <a:spcPts val="0"/>
              </a:spcBef>
              <a:spcAft>
                <a:spcPts val="0"/>
              </a:spcAft>
              <a:buNone/>
            </a:pPr>
            <a:r>
              <a:rPr lang="en-US" dirty="0" smtClean="0"/>
              <a:t>     the contents of the current document</a:t>
            </a:r>
          </a:p>
          <a:p>
            <a:pPr>
              <a:spcBef>
                <a:spcPts val="0"/>
              </a:spcBef>
              <a:spcAft>
                <a:spcPts val="0"/>
              </a:spcAft>
              <a:buNone/>
            </a:pPr>
            <a:endParaRPr lang="en-US" dirty="0" smtClean="0"/>
          </a:p>
          <a:p>
            <a:pPr>
              <a:spcBef>
                <a:spcPts val="0"/>
              </a:spcBef>
              <a:spcAft>
                <a:spcPts val="0"/>
              </a:spcAft>
            </a:pPr>
            <a:r>
              <a:rPr lang="en-US" dirty="0" smtClean="0"/>
              <a:t>Only one pane is visible at a time, </a:t>
            </a:r>
          </a:p>
          <a:p>
            <a:pPr>
              <a:spcBef>
                <a:spcPts val="0"/>
              </a:spcBef>
              <a:spcAft>
                <a:spcPts val="0"/>
              </a:spcAft>
              <a:buNone/>
            </a:pPr>
            <a:r>
              <a:rPr lang="en-US" dirty="0" smtClean="0"/>
              <a:t>     but the user can switch between panes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195951" y="605705"/>
            <a:ext cx="2286000" cy="49815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486211" y="4161063"/>
            <a:ext cx="2276475" cy="14097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Browser Node</a:t>
            </a:r>
            <a:endParaRPr lang="en-US" dirty="0"/>
          </a:p>
        </p:txBody>
      </p:sp>
      <p:sp>
        <p:nvSpPr>
          <p:cNvPr id="6" name="Content Placeholder 5"/>
          <p:cNvSpPr>
            <a:spLocks noGrp="1"/>
          </p:cNvSpPr>
          <p:nvPr>
            <p:ph idx="1"/>
          </p:nvPr>
        </p:nvSpPr>
        <p:spPr>
          <a:xfrm>
            <a:off x="319088" y="1416050"/>
            <a:ext cx="8062912" cy="5201920"/>
          </a:xfrm>
        </p:spPr>
        <p:txBody>
          <a:bodyPr/>
          <a:lstStyle/>
          <a:p>
            <a:r>
              <a:rPr lang="en-US" altLang="zh-CN" dirty="0" smtClean="0"/>
              <a:t>H</a:t>
            </a:r>
            <a:r>
              <a:rPr lang="en-US" dirty="0" smtClean="0"/>
              <a:t>ierarchy</a:t>
            </a:r>
          </a:p>
          <a:p>
            <a:pPr lvl="2"/>
            <a:r>
              <a:rPr lang="en-US" altLang="zh-CN" dirty="0" smtClean="0"/>
              <a:t>root node</a:t>
            </a:r>
          </a:p>
          <a:p>
            <a:pPr lvl="2"/>
            <a:r>
              <a:rPr lang="en-US" dirty="0" smtClean="0"/>
              <a:t>node </a:t>
            </a:r>
          </a:p>
          <a:p>
            <a:pPr lvl="2"/>
            <a:r>
              <a:rPr lang="en-US" dirty="0" smtClean="0"/>
              <a:t>child node</a:t>
            </a:r>
          </a:p>
          <a:p>
            <a:endParaRPr lang="en-US" dirty="0" smtClean="0"/>
          </a:p>
          <a:p>
            <a:r>
              <a:rPr lang="en-US" dirty="0" smtClean="0"/>
              <a:t>Created by</a:t>
            </a:r>
          </a:p>
          <a:p>
            <a:pPr lvl="2"/>
            <a:r>
              <a:rPr lang="en-US" dirty="0" smtClean="0"/>
              <a:t>Inventor: native Panes/Nodes</a:t>
            </a:r>
          </a:p>
          <a:p>
            <a:pPr lvl="2"/>
            <a:r>
              <a:rPr lang="en-US" dirty="0" smtClean="0"/>
              <a:t>3</a:t>
            </a:r>
            <a:r>
              <a:rPr lang="en-US" baseline="30000" dirty="0" smtClean="0"/>
              <a:t>rd</a:t>
            </a:r>
            <a:r>
              <a:rPr lang="en-US" dirty="0" smtClean="0"/>
              <a:t> party: client Panes/Nodes</a:t>
            </a:r>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879635" y="1105407"/>
            <a:ext cx="2285714" cy="4980953"/>
          </a:xfrm>
          <a:prstGeom prst="rect">
            <a:avLst/>
          </a:prstGeom>
          <a:noFill/>
          <a:ln w="9525">
            <a:noFill/>
            <a:miter lim="800000"/>
            <a:headEnd/>
            <a:tailEnd/>
          </a:ln>
        </p:spPr>
      </p:pic>
      <p:sp>
        <p:nvSpPr>
          <p:cNvPr id="8" name="Rectangle 7"/>
          <p:cNvSpPr/>
          <p:nvPr/>
        </p:nvSpPr>
        <p:spPr bwMode="auto">
          <a:xfrm>
            <a:off x="5902036" y="1816925"/>
            <a:ext cx="1401288" cy="201880"/>
          </a:xfrm>
          <a:prstGeom prst="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9" name="Rectangle 8"/>
          <p:cNvSpPr/>
          <p:nvPr/>
        </p:nvSpPr>
        <p:spPr bwMode="auto">
          <a:xfrm>
            <a:off x="5854535" y="3871356"/>
            <a:ext cx="1411184" cy="223652"/>
          </a:xfrm>
          <a:prstGeom prst="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10" name="Rectangle 9"/>
          <p:cNvSpPr/>
          <p:nvPr/>
        </p:nvSpPr>
        <p:spPr bwMode="auto">
          <a:xfrm>
            <a:off x="6151417" y="4581896"/>
            <a:ext cx="1173677" cy="180109"/>
          </a:xfrm>
          <a:prstGeom prst="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pic>
        <p:nvPicPr>
          <p:cNvPr id="11" name="Picture 2"/>
          <p:cNvPicPr>
            <a:picLocks noChangeAspect="1" noChangeArrowheads="1"/>
          </p:cNvPicPr>
          <p:nvPr/>
        </p:nvPicPr>
        <p:blipFill>
          <a:blip r:embed="rId4" cstate="print"/>
          <a:srcRect/>
          <a:stretch>
            <a:fillRect/>
          </a:stretch>
        </p:blipFill>
        <p:spPr bwMode="auto">
          <a:xfrm>
            <a:off x="1381497" y="5054248"/>
            <a:ext cx="2438400" cy="12858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4)">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4)">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4)">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1"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a:t>
            </a:r>
            <a:r>
              <a:rPr lang="en-US" b="1" smtClean="0"/>
              <a:t>Model </a:t>
            </a:r>
            <a:r>
              <a:rPr lang="en-US" altLang="zh-CN" b="1" smtClean="0"/>
              <a:t>D</a:t>
            </a:r>
            <a:r>
              <a:rPr lang="en-US" b="1" smtClean="0"/>
              <a:t>iagram</a:t>
            </a:r>
            <a:endParaRPr lang="en-US" dirty="0"/>
          </a:p>
        </p:txBody>
      </p:sp>
      <p:sp>
        <p:nvSpPr>
          <p:cNvPr id="3" name="Content Placeholder 2"/>
          <p:cNvSpPr>
            <a:spLocks noGrp="1"/>
          </p:cNvSpPr>
          <p:nvPr>
            <p:ph idx="1"/>
          </p:nvPr>
        </p:nvSpPr>
        <p:spPr/>
        <p:txBody>
          <a:bodyPr/>
          <a:lstStyle/>
          <a:p>
            <a:endParaRPr lang="en-US" dirty="0"/>
          </a:p>
        </p:txBody>
      </p:sp>
      <p:pic>
        <p:nvPicPr>
          <p:cNvPr id="93189" name="Picture 5"/>
          <p:cNvPicPr>
            <a:picLocks noChangeAspect="1" noChangeArrowheads="1"/>
          </p:cNvPicPr>
          <p:nvPr/>
        </p:nvPicPr>
        <p:blipFill>
          <a:blip r:embed="rId3" cstate="print"/>
          <a:srcRect/>
          <a:stretch>
            <a:fillRect/>
          </a:stretch>
        </p:blipFill>
        <p:spPr bwMode="auto">
          <a:xfrm>
            <a:off x="372527" y="2274064"/>
            <a:ext cx="8035814" cy="310545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Objects </a:t>
            </a:r>
            <a:endParaRPr lang="en-US" dirty="0"/>
          </a:p>
        </p:txBody>
      </p:sp>
      <p:sp>
        <p:nvSpPr>
          <p:cNvPr id="3" name="Content Placeholder 2"/>
          <p:cNvSpPr>
            <a:spLocks noGrp="1"/>
          </p:cNvSpPr>
          <p:nvPr>
            <p:ph idx="1"/>
          </p:nvPr>
        </p:nvSpPr>
        <p:spPr>
          <a:xfrm>
            <a:off x="319088" y="1343316"/>
            <a:ext cx="8062912" cy="5119688"/>
          </a:xfrm>
        </p:spPr>
        <p:txBody>
          <a:bodyPr/>
          <a:lstStyle/>
          <a:p>
            <a:r>
              <a:rPr lang="en-US" dirty="0" err="1" smtClean="0"/>
              <a:t>BrowserPane</a:t>
            </a:r>
            <a:endParaRPr lang="en-US" dirty="0" smtClean="0"/>
          </a:p>
          <a:p>
            <a:pPr lvl="2"/>
            <a:r>
              <a:rPr lang="en-US" dirty="0" smtClean="0"/>
              <a:t>Native</a:t>
            </a:r>
            <a:endParaRPr lang="en-US" dirty="0" smtClean="0">
              <a:solidFill>
                <a:schemeClr val="accent5">
                  <a:lumMod val="90000"/>
                </a:schemeClr>
              </a:solidFill>
            </a:endParaRPr>
          </a:p>
          <a:p>
            <a:pPr lvl="2"/>
            <a:r>
              <a:rPr lang="en-US" dirty="0" smtClean="0"/>
              <a:t>Client  </a:t>
            </a:r>
          </a:p>
          <a:p>
            <a:pPr lvl="2"/>
            <a:r>
              <a:rPr lang="en-US" sz="1800" dirty="0" smtClean="0">
                <a:solidFill>
                  <a:schemeClr val="tx1"/>
                </a:solidFill>
              </a:rPr>
              <a:t>-&gt; </a:t>
            </a:r>
            <a:r>
              <a:rPr lang="en-US" sz="1800" dirty="0" err="1" smtClean="0">
                <a:solidFill>
                  <a:schemeClr val="tx1"/>
                </a:solidFill>
              </a:rPr>
              <a:t>BrowserPane.BuiltIn</a:t>
            </a:r>
            <a:endParaRPr lang="en-US" sz="1800" dirty="0" smtClean="0">
              <a:solidFill>
                <a:schemeClr val="tx1"/>
              </a:solidFill>
            </a:endParaRPr>
          </a:p>
          <a:p>
            <a:endParaRPr lang="en-US" dirty="0" smtClean="0"/>
          </a:p>
          <a:p>
            <a:r>
              <a:rPr lang="en-US" dirty="0" err="1" smtClean="0"/>
              <a:t>BrowserNode</a:t>
            </a:r>
            <a:endParaRPr lang="en-US" dirty="0" smtClean="0"/>
          </a:p>
          <a:p>
            <a:pPr lvl="2"/>
            <a:r>
              <a:rPr lang="en-US" dirty="0" err="1" smtClean="0"/>
              <a:t>BrowserNodeDefinition</a:t>
            </a:r>
            <a:r>
              <a:rPr lang="en-US" dirty="0" smtClean="0"/>
              <a:t>: Definition of node </a:t>
            </a:r>
          </a:p>
          <a:p>
            <a:pPr lvl="2"/>
            <a:r>
              <a:rPr lang="en-US" dirty="0" smtClean="0"/>
              <a:t>Native</a:t>
            </a:r>
          </a:p>
          <a:p>
            <a:pPr lvl="3">
              <a:buNone/>
            </a:pPr>
            <a:r>
              <a:rPr lang="en-US" sz="1600" dirty="0" smtClean="0">
                <a:solidFill>
                  <a:schemeClr val="tx1"/>
                </a:solidFill>
              </a:rPr>
              <a:t>- </a:t>
            </a:r>
            <a:r>
              <a:rPr lang="en-US" sz="1600" dirty="0" err="1" smtClean="0">
                <a:solidFill>
                  <a:schemeClr val="tx1"/>
                </a:solidFill>
              </a:rPr>
              <a:t>NativeBrowserNodeDefinition</a:t>
            </a:r>
            <a:r>
              <a:rPr lang="en-US" sz="1600" dirty="0" smtClean="0">
                <a:solidFill>
                  <a:schemeClr val="tx1"/>
                </a:solidFill>
              </a:rPr>
              <a:t> </a:t>
            </a:r>
          </a:p>
          <a:p>
            <a:pPr lvl="2"/>
            <a:r>
              <a:rPr lang="en-US" dirty="0" smtClean="0"/>
              <a:t>Client</a:t>
            </a:r>
          </a:p>
          <a:p>
            <a:pPr lvl="3">
              <a:buNone/>
            </a:pPr>
            <a:r>
              <a:rPr lang="en-US" sz="1600" dirty="0" smtClean="0">
                <a:solidFill>
                  <a:schemeClr val="tx1"/>
                </a:solidFill>
              </a:rPr>
              <a:t>- </a:t>
            </a:r>
            <a:r>
              <a:rPr lang="en-US" sz="1600" dirty="0" err="1" smtClean="0">
                <a:solidFill>
                  <a:schemeClr val="tx1"/>
                </a:solidFill>
              </a:rPr>
              <a:t>ClientBrowserNodeDefinition</a:t>
            </a:r>
            <a:r>
              <a:rPr lang="en-US" sz="1600" dirty="0" smtClean="0">
                <a:solidFill>
                  <a:schemeClr val="tx1"/>
                </a:solidFill>
              </a:rPr>
              <a:t> </a:t>
            </a:r>
          </a:p>
          <a:p>
            <a:pPr lvl="3">
              <a:buNone/>
            </a:pPr>
            <a:r>
              <a:rPr lang="en-US" sz="1600" dirty="0" smtClean="0">
                <a:solidFill>
                  <a:schemeClr val="tx1"/>
                </a:solidFill>
              </a:rPr>
              <a:t>- </a:t>
            </a:r>
            <a:r>
              <a:rPr lang="en-US" sz="1600" dirty="0" err="1" smtClean="0">
                <a:solidFill>
                  <a:schemeClr val="tx1"/>
                </a:solidFill>
              </a:rPr>
              <a:t>BrowserNodeDefinition.BuiltIn</a:t>
            </a:r>
            <a:r>
              <a:rPr lang="en-US" sz="1600" dirty="0" smtClean="0">
                <a:solidFill>
                  <a:schemeClr val="tx1"/>
                </a:solidFill>
              </a:rPr>
              <a:t> </a:t>
            </a:r>
            <a:endParaRPr lang="en-US" sz="1400" dirty="0" smtClean="0">
              <a:solidFill>
                <a:schemeClr val="tx1"/>
              </a:solidFill>
            </a:endParaRPr>
          </a:p>
          <a:p>
            <a:pPr lvl="2"/>
            <a:endParaRPr lang="en-US" sz="18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Resource</a:t>
            </a:r>
            <a:endParaRPr lang="en-US" dirty="0"/>
          </a:p>
        </p:txBody>
      </p:sp>
      <p:sp>
        <p:nvSpPr>
          <p:cNvPr id="3" name="Content Placeholder 2"/>
          <p:cNvSpPr>
            <a:spLocks noGrp="1"/>
          </p:cNvSpPr>
          <p:nvPr>
            <p:ph idx="1"/>
          </p:nvPr>
        </p:nvSpPr>
        <p:spPr/>
        <p:txBody>
          <a:bodyPr/>
          <a:lstStyle/>
          <a:p>
            <a:r>
              <a:rPr lang="en-US" dirty="0" err="1" smtClean="0"/>
              <a:t>ClientNodeResource</a:t>
            </a:r>
            <a:r>
              <a:rPr lang="en-US" dirty="0" smtClean="0"/>
              <a:t> </a:t>
            </a:r>
          </a:p>
          <a:p>
            <a:r>
              <a:rPr lang="en-US" dirty="0" smtClean="0"/>
              <a:t>Stores the images</a:t>
            </a:r>
          </a:p>
          <a:p>
            <a:pPr lvl="2"/>
            <a:r>
              <a:rPr lang="en-US" sz="1800" dirty="0" smtClean="0"/>
              <a:t>Define the icon for a new </a:t>
            </a:r>
            <a:r>
              <a:rPr lang="en-US" sz="1800" dirty="0" err="1" smtClean="0"/>
              <a:t>ClientBrowserNodeDefinition</a:t>
            </a:r>
            <a:r>
              <a:rPr lang="en-US" sz="1800" dirty="0" smtClean="0"/>
              <a:t> </a:t>
            </a:r>
          </a:p>
          <a:p>
            <a:pPr lvl="2"/>
            <a:r>
              <a:rPr lang="en-US" sz="1800" dirty="0" smtClean="0"/>
              <a:t>Override the icon of an existing </a:t>
            </a:r>
            <a:r>
              <a:rPr lang="en-US" sz="1800" dirty="0" err="1" smtClean="0"/>
              <a:t>BrowserNodeDefinition</a:t>
            </a:r>
            <a:r>
              <a:rPr lang="en-US" sz="1800" dirty="0" smtClean="0"/>
              <a:t> (either built-in or client-created). </a:t>
            </a:r>
          </a:p>
          <a:p>
            <a:r>
              <a:rPr lang="en-US" sz="2200" dirty="0" smtClean="0"/>
              <a:t>Document context</a:t>
            </a:r>
          </a:p>
          <a:p>
            <a:r>
              <a:rPr lang="en-US" sz="2000" dirty="0" err="1" smtClean="0"/>
              <a:t>ClientNodeResources</a:t>
            </a:r>
            <a:r>
              <a:rPr lang="en-US" sz="2000" dirty="0" smtClean="0"/>
              <a:t>. Add( </a:t>
            </a:r>
            <a:r>
              <a:rPr lang="en-US" sz="2000" dirty="0" err="1" smtClean="0"/>
              <a:t>ByVal</a:t>
            </a:r>
            <a:r>
              <a:rPr lang="en-US" sz="2000" dirty="0" smtClean="0"/>
              <a:t> </a:t>
            </a:r>
            <a:r>
              <a:rPr lang="en-US" sz="2000" dirty="0" err="1" smtClean="0"/>
              <a:t>ClientId</a:t>
            </a:r>
            <a:r>
              <a:rPr lang="en-US" sz="2000" dirty="0" smtClean="0"/>
              <a:t> As String,</a:t>
            </a:r>
          </a:p>
          <a:p>
            <a:pPr lvl="1">
              <a:buNone/>
            </a:pPr>
            <a:r>
              <a:rPr lang="en-US" dirty="0" smtClean="0"/>
              <a:t>                                                 </a:t>
            </a:r>
            <a:r>
              <a:rPr lang="en-US" dirty="0" err="1" smtClean="0"/>
              <a:t>ByVal</a:t>
            </a:r>
            <a:r>
              <a:rPr lang="en-US" dirty="0" smtClean="0"/>
              <a:t> Id As Long, </a:t>
            </a:r>
          </a:p>
          <a:p>
            <a:pPr lvl="1">
              <a:buNone/>
            </a:pPr>
            <a:r>
              <a:rPr lang="en-US" sz="2000" dirty="0" smtClean="0"/>
              <a:t>                                                 </a:t>
            </a:r>
            <a:r>
              <a:rPr lang="en-US" sz="2000" dirty="0" err="1" smtClean="0"/>
              <a:t>ByVal</a:t>
            </a:r>
            <a:r>
              <a:rPr lang="en-US" sz="2000" dirty="0" smtClean="0"/>
              <a:t> Icon As Picture )                             </a:t>
            </a:r>
            <a:endParaRPr lang="en-US" sz="2200" dirty="0" smtClean="0"/>
          </a:p>
          <a:p>
            <a:pPr>
              <a:buNone/>
            </a:pPr>
            <a:r>
              <a:rPr lang="en-US" sz="2000" i="1" dirty="0" smtClean="0"/>
              <a:t>Icon: </a:t>
            </a:r>
            <a:r>
              <a:rPr lang="en-US" sz="2000" dirty="0" smtClean="0"/>
              <a:t> Input </a:t>
            </a:r>
            <a:r>
              <a:rPr lang="en-US" sz="2000" dirty="0" err="1" smtClean="0"/>
              <a:t>IPictureDisp</a:t>
            </a:r>
            <a:r>
              <a:rPr lang="en-US" sz="2000" dirty="0" smtClean="0"/>
              <a:t> of a 16X16 pixel image. </a:t>
            </a:r>
            <a:r>
              <a:rPr lang="en-US" sz="2000" b="1" dirty="0" smtClean="0">
                <a:solidFill>
                  <a:srgbClr val="FF0000"/>
                </a:solidFill>
              </a:rPr>
              <a:t>Only bitmaps </a:t>
            </a:r>
            <a:r>
              <a:rPr lang="en-US" sz="2000" dirty="0" smtClean="0"/>
              <a:t>are     </a:t>
            </a:r>
          </a:p>
          <a:p>
            <a:pPr>
              <a:buNone/>
            </a:pPr>
            <a:r>
              <a:rPr lang="en-US" sz="2000" dirty="0" smtClean="0"/>
              <a:t>          supported as a valid input type.</a:t>
            </a:r>
            <a:endParaRPr lang="en-US" sz="2200" dirty="0" smtClean="0"/>
          </a:p>
          <a:p>
            <a:endParaRPr lang="en-US" sz="2200"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62" y="0"/>
            <a:ext cx="8062912" cy="878692"/>
          </a:xfrm>
        </p:spPr>
        <p:txBody>
          <a:bodyPr/>
          <a:lstStyle/>
          <a:p>
            <a:r>
              <a:rPr lang="en-US" dirty="0" smtClean="0"/>
              <a:t>Add Client Resource Example </a:t>
            </a:r>
            <a:endParaRPr lang="en-US" dirty="0"/>
          </a:p>
        </p:txBody>
      </p:sp>
      <p:sp>
        <p:nvSpPr>
          <p:cNvPr id="3" name="Content Placeholder 2"/>
          <p:cNvSpPr>
            <a:spLocks noGrp="1"/>
          </p:cNvSpPr>
          <p:nvPr>
            <p:ph idx="1"/>
          </p:nvPr>
        </p:nvSpPr>
        <p:spPr>
          <a:xfrm>
            <a:off x="319088" y="837737"/>
            <a:ext cx="8062912" cy="682453"/>
          </a:xfrm>
        </p:spPr>
        <p:txBody>
          <a:bodyPr/>
          <a:lstStyle/>
          <a:p>
            <a:r>
              <a:rPr lang="en-US" dirty="0" smtClean="0"/>
              <a:t>VB/VBA</a:t>
            </a:r>
          </a:p>
          <a:p>
            <a:pPr lvl="2">
              <a:buNone/>
            </a:pPr>
            <a:endParaRPr lang="en-US" sz="1400" kern="1200" dirty="0" smtClean="0">
              <a:solidFill>
                <a:srgbClr val="0000FF"/>
              </a:solidFill>
              <a:latin typeface="Tahoma" pitchFamily="34" charset="0"/>
              <a:ea typeface="宋体" pitchFamily="2" charset="-122"/>
              <a:cs typeface="Tahoma" pitchFamily="34" charset="0"/>
            </a:endParaRPr>
          </a:p>
          <a:p>
            <a:pPr lvl="2">
              <a:buNone/>
            </a:pPr>
            <a:endParaRPr lang="en-US" dirty="0" smtClean="0"/>
          </a:p>
          <a:p>
            <a:pPr lvl="2">
              <a:buNone/>
            </a:pPr>
            <a:endParaRPr lang="en-US" dirty="0" smtClean="0"/>
          </a:p>
          <a:p>
            <a:pPr lvl="2">
              <a:buNone/>
            </a:pPr>
            <a:endParaRPr lang="en-US" dirty="0" smtClean="0"/>
          </a:p>
          <a:p>
            <a:pPr lvl="2">
              <a:buNone/>
            </a:pPr>
            <a:endParaRPr lang="en-US" dirty="0" smtClean="0"/>
          </a:p>
          <a:p>
            <a:r>
              <a:rPr lang="en-US" dirty="0" smtClean="0"/>
              <a:t>VB.NET</a:t>
            </a:r>
          </a:p>
          <a:p>
            <a:endParaRPr lang="en-US" dirty="0" smtClean="0"/>
          </a:p>
          <a:p>
            <a:endParaRPr lang="en-US" dirty="0" smtClean="0"/>
          </a:p>
          <a:p>
            <a:endParaRPr lang="en-US" dirty="0" smtClean="0"/>
          </a:p>
          <a:p>
            <a:endParaRPr lang="en-US" dirty="0" smtClean="0"/>
          </a:p>
          <a:p>
            <a:endParaRPr lang="en-US" dirty="0" smtClean="0"/>
          </a:p>
        </p:txBody>
      </p:sp>
      <p:sp>
        <p:nvSpPr>
          <p:cNvPr id="14337" name="Rectangle 1"/>
          <p:cNvSpPr>
            <a:spLocks noChangeArrowheads="1"/>
          </p:cNvSpPr>
          <p:nvPr/>
        </p:nvSpPr>
        <p:spPr bwMode="auto">
          <a:xfrm>
            <a:off x="604381" y="3774808"/>
            <a:ext cx="8025269" cy="2308324"/>
          </a:xfrm>
          <a:prstGeom prst="rect">
            <a:avLst/>
          </a:prstGeom>
          <a:solidFill>
            <a:schemeClr val="bg2">
              <a:lumMod val="25000"/>
            </a:schemeClr>
          </a:solidFill>
          <a:ln w="9525">
            <a:noFill/>
            <a:miter lim="800000"/>
            <a:headEnd/>
            <a:tailEnd/>
          </a:ln>
          <a:effectLst/>
        </p:spPr>
        <p:style>
          <a:lnRef idx="0">
            <a:scrgbClr r="0" g="0" b="0"/>
          </a:lnRef>
          <a:fillRef idx="1003">
            <a:schemeClr val="dk2"/>
          </a:fillRef>
          <a:effectRef idx="0">
            <a:scrgbClr r="0" g="0" b="0"/>
          </a:effectRef>
          <a:fontRef idx="major"/>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Dim</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oRscs</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As</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ClientNodeResources</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oRscs</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oPanes.ClientNodeResources</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Dim</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clientNodeIcon</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As</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stdole.IPictureDisp</a:t>
            </a:r>
            <a:endParaRPr kumimoji="0" lang="en-US" sz="1600" b="0" i="0" u="none" strike="noStrike" cap="none" normalizeH="0" baseline="0" dirty="0" smtClean="0">
              <a:ln>
                <a:noFill/>
              </a:ln>
              <a:solidFill>
                <a:schemeClr val="tx1"/>
              </a:solidFill>
              <a:effectLst/>
              <a:latin typeface="+mj-lt"/>
              <a:ea typeface="宋体" pitchFamily="2" charset="-122"/>
              <a:cs typeface="Tahoma" pitchFamily="34" charset="0"/>
            </a:endParaRPr>
          </a:p>
          <a:p>
            <a:pPr lvl="0" eaLnBrk="0" hangingPunct="0"/>
            <a:r>
              <a:rPr lang="en-US" sz="1600" u="none" dirty="0" smtClean="0">
                <a:latin typeface="+mj-lt"/>
                <a:ea typeface="宋体" pitchFamily="2" charset="-122"/>
                <a:cs typeface="Tahoma" pitchFamily="34" charset="0"/>
              </a:rPr>
              <a:t>    </a:t>
            </a:r>
            <a:r>
              <a:rPr lang="en-US" sz="1600" u="none" dirty="0" err="1" smtClean="0">
                <a:latin typeface="+mj-lt"/>
                <a:ea typeface="宋体" pitchFamily="2" charset="-122"/>
                <a:cs typeface="Tahoma" pitchFamily="34" charset="0"/>
              </a:rPr>
              <a:t>clientNodeIcon</a:t>
            </a:r>
            <a:r>
              <a:rPr lang="en-US" sz="1600" u="none" dirty="0" smtClean="0">
                <a:latin typeface="+mj-lt"/>
                <a:ea typeface="宋体" pitchFamily="2" charset="-122"/>
                <a:cs typeface="Tahoma" pitchFamily="34" charset="0"/>
              </a:rPr>
              <a:t> </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Microsoft.VisualBasic.Compatibility.VB6.ImageToIPicture(</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New</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p>
          <a:p>
            <a:pPr lvl="8" eaLnBrk="0" hangingPunct="0"/>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System.Drawing.Bitmap</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a:t>
            </a:r>
            <a:r>
              <a:rPr kumimoji="0" lang="en-US" sz="1600" b="0" i="0" u="none" strike="noStrike" cap="none" normalizeH="0" baseline="0" dirty="0" err="1" smtClean="0">
                <a:ln>
                  <a:noFill/>
                </a:ln>
                <a:solidFill>
                  <a:srgbClr val="0000FF"/>
                </a:solidFill>
                <a:effectLst/>
                <a:latin typeface="+mj-lt"/>
                <a:ea typeface="宋体" pitchFamily="2" charset="-122"/>
                <a:cs typeface="Tahoma" pitchFamily="34" charset="0"/>
              </a:rPr>
              <a:t>My</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.Resources.test</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rgbClr val="0000FF"/>
                </a:solidFill>
                <a:effectLst/>
                <a:latin typeface="+mj-lt"/>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Dim</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oRsc</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smtClean="0">
                <a:ln>
                  <a:noFill/>
                </a:ln>
                <a:solidFill>
                  <a:srgbClr val="0000FF"/>
                </a:solidFill>
                <a:effectLst/>
                <a:latin typeface="+mj-lt"/>
                <a:ea typeface="宋体" pitchFamily="2" charset="-122"/>
                <a:cs typeface="Tahoma" pitchFamily="34" charset="0"/>
              </a:rPr>
              <a:t>As</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ClientNodeResource</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oRsc</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oRscs.Add</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m_ClientId</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 1, </a:t>
            </a:r>
            <a:r>
              <a:rPr kumimoji="0" lang="en-US" sz="1600" b="0" i="0" u="none" strike="noStrike" cap="none" normalizeH="0" baseline="0" dirty="0" err="1" smtClean="0">
                <a:ln>
                  <a:noFill/>
                </a:ln>
                <a:solidFill>
                  <a:schemeClr val="tx1"/>
                </a:solidFill>
                <a:effectLst/>
                <a:latin typeface="+mj-lt"/>
                <a:ea typeface="宋体" pitchFamily="2" charset="-122"/>
                <a:cs typeface="Tahoma" pitchFamily="34" charset="0"/>
              </a:rPr>
              <a:t>clientNodeIcon</a:t>
            </a:r>
            <a:r>
              <a:rPr kumimoji="0" lang="en-US" sz="1600" b="0" i="0" u="none" strike="noStrike" cap="none" normalizeH="0" baseline="0" dirty="0" smtClean="0">
                <a:ln>
                  <a:noFill/>
                </a:ln>
                <a:solidFill>
                  <a:schemeClr val="tx1"/>
                </a:solidFill>
                <a:effectLst/>
                <a:latin typeface="+mj-lt"/>
                <a:ea typeface="宋体" pitchFamily="2" charset="-122"/>
                <a:cs typeface="Tahoma" pitchFamily="34" charset="0"/>
              </a:rPr>
              <a:t>)</a:t>
            </a:r>
            <a:endParaRPr kumimoji="0" lang="en-US" sz="1600" b="0" i="0" u="none" strike="noStrike" cap="none" normalizeH="0" baseline="0" dirty="0" smtClean="0">
              <a:ln>
                <a:noFill/>
              </a:ln>
              <a:solidFill>
                <a:schemeClr val="tx1"/>
              </a:solidFill>
              <a:effectLst/>
              <a:latin typeface="+mj-lt"/>
            </a:endParaRPr>
          </a:p>
        </p:txBody>
      </p:sp>
      <p:sp>
        <p:nvSpPr>
          <p:cNvPr id="7" name="Rectangle 6"/>
          <p:cNvSpPr/>
          <p:nvPr/>
        </p:nvSpPr>
        <p:spPr>
          <a:xfrm>
            <a:off x="605790" y="1406158"/>
            <a:ext cx="5680710" cy="1569660"/>
          </a:xfrm>
          <a:prstGeom prst="rect">
            <a:avLst/>
          </a:prstGeom>
          <a:solidFill>
            <a:schemeClr val="bg2">
              <a:lumMod val="25000"/>
            </a:schemeClr>
          </a:solidFill>
          <a:scene3d>
            <a:camera prst="orthographicFront">
              <a:rot lat="0" lon="0" rev="0"/>
            </a:camera>
            <a:lightRig rig="threePt" dir="t">
              <a:rot lat="0" lon="0" rev="1200000"/>
            </a:lightRig>
          </a:scene3d>
          <a:sp3d>
            <a:bevelT w="0" h="0"/>
          </a:sp3d>
        </p:spPr>
        <p:style>
          <a:lnRef idx="0">
            <a:schemeClr val="accent3"/>
          </a:lnRef>
          <a:fillRef idx="1001">
            <a:schemeClr val="dk2"/>
          </a:fillRef>
          <a:effectRef idx="3">
            <a:schemeClr val="accent3"/>
          </a:effectRef>
          <a:fontRef idx="minor">
            <a:schemeClr val="lt1"/>
          </a:fontRef>
        </p:style>
        <p:txBody>
          <a:bodyPr wrap="square">
            <a:spAutoFit/>
          </a:bodyPr>
          <a:lstStyle/>
          <a:p>
            <a:pPr lvl="2">
              <a:buNone/>
            </a:pPr>
            <a:r>
              <a:rPr lang="en-US" sz="1400" u="none" dirty="0" smtClean="0">
                <a:solidFill>
                  <a:srgbClr val="0000FF"/>
                </a:solidFill>
                <a:latin typeface="Tahoma" pitchFamily="34" charset="0"/>
                <a:ea typeface="宋体" pitchFamily="2" charset="-122"/>
                <a:cs typeface="Tahoma" pitchFamily="34" charset="0"/>
              </a:rPr>
              <a:t>Dim</a:t>
            </a:r>
            <a:r>
              <a:rPr lang="en-US" sz="1600" u="none" dirty="0" smtClean="0"/>
              <a:t> </a:t>
            </a:r>
            <a:r>
              <a:rPr lang="en-US" sz="1600" u="none" dirty="0" err="1" smtClean="0"/>
              <a:t>oRscs</a:t>
            </a:r>
            <a:r>
              <a:rPr lang="en-US" sz="1600" u="none" dirty="0" smtClean="0"/>
              <a:t> </a:t>
            </a:r>
            <a:r>
              <a:rPr lang="en-US" sz="1400" u="none" dirty="0" smtClean="0">
                <a:solidFill>
                  <a:srgbClr val="0000FF"/>
                </a:solidFill>
                <a:latin typeface="Tahoma" pitchFamily="34" charset="0"/>
                <a:ea typeface="宋体" pitchFamily="2" charset="-122"/>
                <a:cs typeface="Tahoma" pitchFamily="34" charset="0"/>
              </a:rPr>
              <a:t>As</a:t>
            </a:r>
            <a:r>
              <a:rPr lang="en-US" sz="1600" u="none" dirty="0" smtClean="0"/>
              <a:t> </a:t>
            </a:r>
            <a:r>
              <a:rPr lang="en-US" sz="1600" u="none" dirty="0" err="1" smtClean="0"/>
              <a:t>ClientNodeResources</a:t>
            </a:r>
            <a:r>
              <a:rPr lang="en-US" sz="1600" u="none" dirty="0" smtClean="0"/>
              <a:t> </a:t>
            </a:r>
          </a:p>
          <a:p>
            <a:pPr lvl="2">
              <a:buNone/>
            </a:pPr>
            <a:r>
              <a:rPr lang="en-US" sz="1400" u="none" dirty="0" smtClean="0">
                <a:solidFill>
                  <a:srgbClr val="0000FF"/>
                </a:solidFill>
                <a:latin typeface="Tahoma" pitchFamily="34" charset="0"/>
                <a:ea typeface="宋体" pitchFamily="2" charset="-122"/>
                <a:cs typeface="Tahoma" pitchFamily="34" charset="0"/>
              </a:rPr>
              <a:t>Set</a:t>
            </a:r>
            <a:r>
              <a:rPr lang="en-US" sz="1600" u="none" dirty="0" smtClean="0"/>
              <a:t> </a:t>
            </a:r>
            <a:r>
              <a:rPr lang="en-US" sz="1600" u="none" dirty="0" err="1" smtClean="0"/>
              <a:t>oRscs</a:t>
            </a:r>
            <a:r>
              <a:rPr lang="en-US" sz="1600" u="none" dirty="0" smtClean="0"/>
              <a:t> = </a:t>
            </a:r>
            <a:r>
              <a:rPr lang="en-US" sz="1600" u="none" dirty="0" err="1" smtClean="0"/>
              <a:t>oPanes.ClientNodeResources</a:t>
            </a:r>
            <a:r>
              <a:rPr lang="en-US" sz="1600" u="none" dirty="0" smtClean="0"/>
              <a:t> </a:t>
            </a:r>
          </a:p>
          <a:p>
            <a:pPr lvl="2">
              <a:buNone/>
            </a:pPr>
            <a:r>
              <a:rPr lang="en-US" sz="1400" u="none" dirty="0" smtClean="0">
                <a:solidFill>
                  <a:srgbClr val="0000FF"/>
                </a:solidFill>
                <a:latin typeface="Tahoma" pitchFamily="34" charset="0"/>
                <a:ea typeface="宋体" pitchFamily="2" charset="-122"/>
                <a:cs typeface="Tahoma" pitchFamily="34" charset="0"/>
              </a:rPr>
              <a:t>Dim</a:t>
            </a:r>
            <a:r>
              <a:rPr lang="en-US" sz="1600" u="none" dirty="0" smtClean="0"/>
              <a:t> </a:t>
            </a:r>
            <a:r>
              <a:rPr lang="en-US" sz="1600" u="none" dirty="0" err="1" smtClean="0"/>
              <a:t>oIcon</a:t>
            </a:r>
            <a:r>
              <a:rPr lang="en-US" sz="1600" u="none" dirty="0" smtClean="0"/>
              <a:t> </a:t>
            </a:r>
            <a:r>
              <a:rPr lang="en-US" sz="1400" u="none" dirty="0" smtClean="0">
                <a:solidFill>
                  <a:srgbClr val="0000FF"/>
                </a:solidFill>
                <a:latin typeface="Tahoma" pitchFamily="34" charset="0"/>
                <a:ea typeface="宋体" pitchFamily="2" charset="-122"/>
                <a:cs typeface="Tahoma" pitchFamily="34" charset="0"/>
              </a:rPr>
              <a:t>As</a:t>
            </a:r>
            <a:r>
              <a:rPr lang="en-US" sz="1600" u="none" dirty="0" smtClean="0"/>
              <a:t> </a:t>
            </a:r>
            <a:r>
              <a:rPr lang="en-US" sz="1600" u="none" dirty="0" err="1" smtClean="0"/>
              <a:t>IPictureDisp</a:t>
            </a:r>
            <a:r>
              <a:rPr lang="en-US" sz="1600" u="none" dirty="0" smtClean="0"/>
              <a:t> </a:t>
            </a:r>
          </a:p>
          <a:p>
            <a:pPr lvl="2">
              <a:buNone/>
            </a:pPr>
            <a:r>
              <a:rPr lang="en-US" sz="1400" u="none" dirty="0" smtClean="0">
                <a:solidFill>
                  <a:srgbClr val="0000FF"/>
                </a:solidFill>
                <a:latin typeface="Tahoma" pitchFamily="34" charset="0"/>
                <a:ea typeface="宋体" pitchFamily="2" charset="-122"/>
                <a:cs typeface="Tahoma" pitchFamily="34" charset="0"/>
              </a:rPr>
              <a:t>Set</a:t>
            </a:r>
            <a:r>
              <a:rPr lang="en-US" sz="1600" u="none" dirty="0" smtClean="0"/>
              <a:t> </a:t>
            </a:r>
            <a:r>
              <a:rPr lang="en-US" sz="1600" u="none" dirty="0" err="1" smtClean="0"/>
              <a:t>oIcon</a:t>
            </a:r>
            <a:r>
              <a:rPr lang="en-US" sz="1600" u="none" dirty="0" smtClean="0"/>
              <a:t> = </a:t>
            </a:r>
            <a:r>
              <a:rPr lang="en-US" sz="1600" u="none" dirty="0" err="1" smtClean="0"/>
              <a:t>LoadPicture</a:t>
            </a:r>
            <a:r>
              <a:rPr lang="en-US" sz="1600" u="none" dirty="0" smtClean="0"/>
              <a:t>("c:\temp\test.bmp") </a:t>
            </a:r>
          </a:p>
          <a:p>
            <a:pPr lvl="2">
              <a:buNone/>
            </a:pPr>
            <a:r>
              <a:rPr lang="en-US" sz="1400" u="none" dirty="0" smtClean="0">
                <a:solidFill>
                  <a:srgbClr val="0000FF"/>
                </a:solidFill>
                <a:latin typeface="Tahoma" pitchFamily="34" charset="0"/>
                <a:ea typeface="宋体" pitchFamily="2" charset="-122"/>
                <a:cs typeface="Tahoma" pitchFamily="34" charset="0"/>
              </a:rPr>
              <a:t>Dim</a:t>
            </a:r>
            <a:r>
              <a:rPr lang="en-US" sz="1600" u="none" dirty="0" smtClean="0"/>
              <a:t> </a:t>
            </a:r>
            <a:r>
              <a:rPr lang="en-US" sz="1600" u="none" dirty="0" err="1" smtClean="0"/>
              <a:t>oRsc</a:t>
            </a:r>
            <a:r>
              <a:rPr lang="en-US" sz="1600" u="none" dirty="0" smtClean="0"/>
              <a:t> </a:t>
            </a:r>
            <a:r>
              <a:rPr lang="en-US" sz="1400" u="none" dirty="0" smtClean="0">
                <a:solidFill>
                  <a:srgbClr val="0000FF"/>
                </a:solidFill>
                <a:latin typeface="Tahoma" pitchFamily="34" charset="0"/>
                <a:ea typeface="宋体" pitchFamily="2" charset="-122"/>
                <a:cs typeface="Tahoma" pitchFamily="34" charset="0"/>
              </a:rPr>
              <a:t>As</a:t>
            </a:r>
            <a:r>
              <a:rPr lang="en-US" sz="1600" u="none" dirty="0" smtClean="0"/>
              <a:t> </a:t>
            </a:r>
            <a:r>
              <a:rPr lang="en-US" sz="1600" u="none" dirty="0" err="1" smtClean="0"/>
              <a:t>ClientNodeResource</a:t>
            </a:r>
            <a:r>
              <a:rPr lang="en-US" sz="1600" u="none" dirty="0" smtClean="0"/>
              <a:t> </a:t>
            </a:r>
          </a:p>
          <a:p>
            <a:pPr lvl="2">
              <a:buNone/>
            </a:pPr>
            <a:r>
              <a:rPr lang="en-US" sz="1400" u="none" dirty="0" smtClean="0">
                <a:solidFill>
                  <a:srgbClr val="0000FF"/>
                </a:solidFill>
                <a:latin typeface="Tahoma" pitchFamily="34" charset="0"/>
                <a:ea typeface="宋体" pitchFamily="2" charset="-122"/>
                <a:cs typeface="Tahoma" pitchFamily="34" charset="0"/>
              </a:rPr>
              <a:t>Set</a:t>
            </a:r>
            <a:r>
              <a:rPr lang="en-US" sz="1600" u="none" dirty="0" smtClean="0"/>
              <a:t> </a:t>
            </a:r>
            <a:r>
              <a:rPr lang="en-US" sz="1600" u="none" dirty="0" err="1" smtClean="0"/>
              <a:t>oRsc</a:t>
            </a:r>
            <a:r>
              <a:rPr lang="en-US" sz="1600" u="none" dirty="0" smtClean="0"/>
              <a:t> = </a:t>
            </a:r>
            <a:r>
              <a:rPr lang="en-US" sz="1600" u="none" dirty="0" err="1" smtClean="0"/>
              <a:t>oRscs.Add</a:t>
            </a:r>
            <a:r>
              <a:rPr lang="en-US" sz="1600" u="none" dirty="0" smtClean="0"/>
              <a:t>("Test", 1, </a:t>
            </a:r>
            <a:r>
              <a:rPr lang="en-US" sz="1600" u="none" dirty="0" err="1" smtClean="0"/>
              <a:t>oIcon</a:t>
            </a:r>
            <a:r>
              <a:rPr lang="en-US" sz="1600" u="none" dirty="0" smtClean="0"/>
              <a:t>) </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Browser Pane Type</a:t>
            </a:r>
            <a:endParaRPr lang="en-US" dirty="0"/>
          </a:p>
        </p:txBody>
      </p:sp>
      <p:sp>
        <p:nvSpPr>
          <p:cNvPr id="3" name="Content Placeholder 2"/>
          <p:cNvSpPr>
            <a:spLocks noGrp="1"/>
          </p:cNvSpPr>
          <p:nvPr>
            <p:ph idx="1"/>
          </p:nvPr>
        </p:nvSpPr>
        <p:spPr/>
        <p:txBody>
          <a:bodyPr/>
          <a:lstStyle/>
          <a:p>
            <a:r>
              <a:rPr lang="en-US" altLang="zh-CN" dirty="0" smtClean="0"/>
              <a:t>Tree View</a:t>
            </a:r>
            <a:r>
              <a:rPr lang="zh-CN" altLang="en-US" dirty="0" smtClean="0"/>
              <a:t> </a:t>
            </a:r>
            <a:endParaRPr lang="en-US" altLang="zh-CN" dirty="0" smtClean="0"/>
          </a:p>
          <a:p>
            <a:pPr lvl="2">
              <a:spcBef>
                <a:spcPts val="0"/>
              </a:spcBef>
              <a:spcAft>
                <a:spcPts val="0"/>
              </a:spcAft>
            </a:pPr>
            <a:r>
              <a:rPr lang="en-US" altLang="zh-CN" dirty="0" smtClean="0"/>
              <a:t>Native b</a:t>
            </a:r>
            <a:r>
              <a:rPr lang="en-US" dirty="0" smtClean="0"/>
              <a:t>rowser tree nodes can be instanced to generate </a:t>
            </a:r>
          </a:p>
          <a:p>
            <a:pPr lvl="2">
              <a:spcBef>
                <a:spcPts val="0"/>
              </a:spcBef>
              <a:spcAft>
                <a:spcPts val="0"/>
              </a:spcAft>
              <a:buNone/>
            </a:pPr>
            <a:r>
              <a:rPr lang="en-US" dirty="0" smtClean="0"/>
              <a:t>   a completely customizable tree view</a:t>
            </a:r>
          </a:p>
          <a:p>
            <a:pPr lvl="2">
              <a:spcBef>
                <a:spcPts val="0"/>
              </a:spcBef>
              <a:spcAft>
                <a:spcPts val="0"/>
              </a:spcAft>
            </a:pPr>
            <a:r>
              <a:rPr lang="en-US" dirty="0" err="1" smtClean="0"/>
              <a:t>BrowserPanes.</a:t>
            </a:r>
            <a:r>
              <a:rPr lang="en-US" dirty="0" err="1" smtClean="0">
                <a:solidFill>
                  <a:srgbClr val="7030A0"/>
                </a:solidFill>
              </a:rPr>
              <a:t>AddTreeBrowserPane</a:t>
            </a:r>
            <a:endParaRPr lang="en-US" dirty="0" smtClean="0">
              <a:solidFill>
                <a:srgbClr val="7030A0"/>
              </a:solidFill>
            </a:endParaRPr>
          </a:p>
          <a:p>
            <a:pPr lvl="2">
              <a:spcBef>
                <a:spcPts val="0"/>
              </a:spcBef>
              <a:spcAft>
                <a:spcPts val="0"/>
              </a:spcAft>
            </a:pPr>
            <a:endParaRPr lang="en-US" dirty="0" smtClean="0"/>
          </a:p>
          <a:p>
            <a:pPr lvl="2">
              <a:spcBef>
                <a:spcPts val="0"/>
              </a:spcBef>
              <a:spcAft>
                <a:spcPts val="0"/>
              </a:spcAft>
              <a:buNone/>
            </a:pPr>
            <a:endParaRPr lang="en-US" dirty="0" smtClean="0"/>
          </a:p>
          <a:p>
            <a:r>
              <a:rPr lang="en-US" dirty="0" smtClean="0"/>
              <a:t>ActiveX </a:t>
            </a:r>
          </a:p>
          <a:p>
            <a:pPr lvl="2"/>
            <a:r>
              <a:rPr lang="en-US" dirty="0" smtClean="0"/>
              <a:t>Explicitly used to host ActiveX controls</a:t>
            </a:r>
          </a:p>
          <a:p>
            <a:pPr lvl="2"/>
            <a:r>
              <a:rPr lang="en-US" dirty="0" err="1" smtClean="0"/>
              <a:t>BrowserPanes.</a:t>
            </a:r>
            <a:r>
              <a:rPr lang="en-US" dirty="0" err="1" smtClean="0">
                <a:solidFill>
                  <a:srgbClr val="7030A0"/>
                </a:solidFill>
              </a:rPr>
              <a:t>Add</a:t>
            </a:r>
            <a:endParaRPr lang="en-US" dirty="0" smtClean="0">
              <a:solidFill>
                <a:srgbClr val="7030A0"/>
              </a:solidFill>
            </a:endParaRPr>
          </a:p>
          <a:p>
            <a:pPr lvl="2"/>
            <a:endParaRPr lang="en-US" dirty="0" smtClean="0"/>
          </a:p>
          <a:p>
            <a:pPr>
              <a:buNone/>
            </a:pP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5720714" y="2318384"/>
            <a:ext cx="2813647" cy="210502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5735955" y="4792980"/>
            <a:ext cx="2779396" cy="157353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0x01010003EA5FBA8989D247B0A7770D1AFE8B26</ContentTypeId>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A5FBA8989D247B0A7770D1AFE8B26" ma:contentTypeVersion="5" ma:contentTypeDescription="Create a new document." ma:contentTypeScope="" ma:versionID="203b360f395de4b04125380e4adaf6b1">
  <xsd:schema xmlns:xsd="http://www.w3.org/2001/XMLSchema" xmlns:p="http://schemas.microsoft.com/office/2006/metadata/properties" xmlns:ns1="http://schemas.microsoft.com/sharepoint/v3" targetNamespace="http://schemas.microsoft.com/office/2006/metadata/properties" ma:root="true" ma:fieldsID="a6a1ad80cfab0c95dc753c08deb859bb" ns1:_="">
    <xsd:import namespace="http://schemas.microsoft.com/sharepoint/v3"/>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CheckedOutUserId" ma:index="29" nillable="true" ma:displayName="ID of the User who has the item Checked Out" ma:hidden="true" ma:list="Docs" ma:internalName="CheckedOutUserId" ma:readOnly="true" ma:showField="CheckoutUserId">
      <xsd:simpleType>
        <xsd:restriction base="dms:Lookup"/>
      </xsd:simpleType>
    </xsd:element>
    <xsd:element name="IsCheckedoutToLocal" ma:index="30" nillable="true" ma:displayName="Is Checked out to local" ma:hidden="true" ma:list="Docs" ma:internalName="IsCheckedoutToLocal" ma:readOnly="true" ma:showField="IsCheckoutToLocal">
      <xsd:simpleType>
        <xsd:restriction base="dms:Lookup"/>
      </xsd:simpleType>
    </xsd:element>
    <xsd:element name="CheckoutUser" ma:index="31"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2" nillable="true" ma:displayName="Unique Id" ma:hidden="true" ma:list="Docs" ma:internalName="UniqueId" ma:readOnly="true" ma:showField="UniqueId">
      <xsd:simpleType>
        <xsd:restriction base="dms:Lookup"/>
      </xsd:simpleType>
    </xsd:element>
    <xsd:element name="ProgId" ma:index="33" nillable="true" ma:displayName="ProgId" ma:hidden="true" ma:list="Docs" ma:internalName="ProgId" ma:readOnly="true" ma:showField="ProgId">
      <xsd:simpleType>
        <xsd:restriction base="dms:Lookup"/>
      </xsd:simpleType>
    </xsd:element>
    <xsd:element name="ScopeId" ma:index="34" nillable="true" ma:displayName="ScopeId" ma:hidden="true" ma:list="Docs" ma:internalName="ScopeId" ma:readOnly="true" ma:showField="ScopeId">
      <xsd:simpleType>
        <xsd:restriction base="dms:Lookup"/>
      </xsd:simpleType>
    </xsd:element>
    <xsd:element name="VirusStatus" ma:index="35" nillable="true" ma:displayName="Virus Status" ma:format="TRUE" ma:hidden="true" ma:list="Docs" ma:internalName="VirusStatus" ma:readOnly="true" ma:showField="Size">
      <xsd:simpleType>
        <xsd:restriction base="dms:Lookup"/>
      </xsd:simpleType>
    </xsd:element>
    <xsd:element name="CheckedOutTitle" ma:index="36" nillable="true" ma:displayName="Checked Out To" ma:format="TRUE" ma:hidden="true" ma:list="Docs" ma:internalName="CheckedOutTitle" ma:readOnly="true" ma:showField="CheckedOutTitle">
      <xsd:simpleType>
        <xsd:restriction base="dms:Lookup"/>
      </xsd:simpleType>
    </xsd:element>
    <xsd:element name="_CheckinComment" ma:index="37" nillable="true" ma:displayName="Check In Comment" ma:format="TRUE" ma:list="Docs" ma:internalName="_CheckinComment" ma:readOnly="true" ma:showField="CheckinComment">
      <xsd:simpleType>
        <xsd:restriction base="dms:Lookup"/>
      </xsd:simpleType>
    </xsd:element>
    <xsd:element name="MetaInfo" ma:index="48" nillable="true" ma:displayName="Property Bag" ma:hidden="true" ma:list="Docs" ma:internalName="MetaInfo" ma:showField="MetaInfo">
      <xsd:simpleType>
        <xsd:restriction base="dms:Lookup"/>
      </xsd:simpleType>
    </xsd:element>
    <xsd:element name="_Level" ma:index="49" nillable="true" ma:displayName="Level" ma:hidden="true" ma:internalName="_Level" ma:readOnly="true">
      <xsd:simpleType>
        <xsd:restriction base="dms:Unknown"/>
      </xsd:simpleType>
    </xsd:element>
    <xsd:element name="_IsCurrentVersion" ma:index="50" nillable="true" ma:displayName="Is Current Version" ma:hidden="true" ma:internalName="_IsCurrentVersion" ma:readOnly="true">
      <xsd:simpleType>
        <xsd:restriction base="dms:Boolean"/>
      </xsd:simpleType>
    </xsd:element>
    <xsd:element name="owshiddenversion" ma:index="54" nillable="true" ma:displayName="owshiddenversion" ma:hidden="true" ma:internalName="owshiddenversion" ma:readOnly="true">
      <xsd:simpleType>
        <xsd:restriction base="dms:Unknown"/>
      </xsd:simpleType>
    </xsd:element>
    <xsd:element name="_UIVersion" ma:index="55" nillable="true" ma:displayName="UI Version" ma:hidden="true" ma:internalName="_UIVersion" ma:readOnly="true">
      <xsd:simpleType>
        <xsd:restriction base="dms:Unknown"/>
      </xsd:simpleType>
    </xsd:element>
    <xsd:element name="_UIVersionString" ma:index="56" nillable="true" ma:displayName="Version" ma:internalName="_UIVersionString" ma:readOnly="true">
      <xsd:simpleType>
        <xsd:restriction base="dms:Text"/>
      </xsd:simpleType>
    </xsd:element>
    <xsd:element name="InstanceID" ma:index="57" nillable="true" ma:displayName="Instance ID" ma:hidden="true" ma:internalName="InstanceID" ma:readOnly="true">
      <xsd:simpleType>
        <xsd:restriction base="dms:Unknown"/>
      </xsd:simpleType>
    </xsd:element>
    <xsd:element name="Order" ma:index="58" nillable="true" ma:displayName="Order" ma:hidden="true" ma:internalName="Order">
      <xsd:simpleType>
        <xsd:restriction base="dms:Number"/>
      </xsd:simpleType>
    </xsd:element>
    <xsd:element name="GUID" ma:index="59" nillable="true" ma:displayName="GUID" ma:hidden="true" ma:internalName="GUID" ma:readOnly="true">
      <xsd:simpleType>
        <xsd:restriction base="dms:Unknown"/>
      </xsd:simpleType>
    </xsd:element>
    <xsd:element name="WorkflowVersion" ma:index="60" nillable="true" ma:displayName="Workflow Version" ma:hidden="true" ma:internalName="WorkflowVersion" ma:readOnly="true">
      <xsd:simpleType>
        <xsd:restriction base="dms:Unknown"/>
      </xsd:simpleType>
    </xsd:element>
    <xsd:element name="WorkflowInstanceID" ma:index="61" nillable="true" ma:displayName="Workflow Instance ID" ma:hidden="true" ma:internalName="WorkflowInstanceID" ma:readOnly="true">
      <xsd:simpleType>
        <xsd:restriction base="dms:Unknown"/>
      </xsd:simpleType>
    </xsd:element>
    <xsd:element name="ParentVersionString" ma:index="62" nillable="true" ma:displayName="Source Version (Converted Document)" ma:hidden="true" ma:list="Docs" ma:internalName="ParentVersionString" ma:readOnly="true" ma:showField="ParentVersionString">
      <xsd:simpleType>
        <xsd:restriction base="dms:Lookup"/>
      </xsd:simpleType>
    </xsd:element>
    <xsd:element name="ParentLeafName" ma:index="63" nillable="true" ma:displayName="Source Name (Converted Document)" ma:hidden="true" ma:list="Docs" ma:internalName="ParentLeafName" ma:readOnly="true" ma:showField="ParentLeafNam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8754553-6634-4190-80BA-A31EF0A5DA6D}">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5A21D849-6AF1-4FB7-B46E-1562E665945E}">
  <ds:schemaRefs>
    <ds:schemaRef ds:uri="http://schemas.microsoft.com/sharepoint/v3/contenttype/forms"/>
  </ds:schemaRefs>
</ds:datastoreItem>
</file>

<file path=customXml/itemProps3.xml><?xml version="1.0" encoding="utf-8"?>
<ds:datastoreItem xmlns:ds="http://schemas.openxmlformats.org/officeDocument/2006/customXml" ds:itemID="{E1B26F6D-24DF-4074-AC17-64D26932C4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15234</TotalTime>
  <Words>1661</Words>
  <Application>Microsoft Office PowerPoint</Application>
  <PresentationFormat>On-screen Show (4:3)</PresentationFormat>
  <Paragraphs>303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blank</vt:lpstr>
      <vt:lpstr>Slide 1</vt:lpstr>
      <vt:lpstr>Agenda</vt:lpstr>
      <vt:lpstr>Browser Pane</vt:lpstr>
      <vt:lpstr>Browser Node</vt:lpstr>
      <vt:lpstr>Object Model Diagram</vt:lpstr>
      <vt:lpstr>Objects </vt:lpstr>
      <vt:lpstr>Client Resource</vt:lpstr>
      <vt:lpstr>Add Client Resource Example </vt:lpstr>
      <vt:lpstr>Browser Pane Type</vt:lpstr>
      <vt:lpstr>Add Browser Pane (Tree View)Example</vt:lpstr>
      <vt:lpstr>Add Browser Pane (ActiveX) Example</vt:lpstr>
      <vt:lpstr>BrowserPanesEvents </vt:lpstr>
      <vt:lpstr>Custom Highlight Example</vt:lpstr>
      <vt:lpstr>Objects &amp; BrowserNode </vt:lpstr>
      <vt:lpstr>Browser Folders</vt:lpstr>
      <vt:lpstr>Lab:</vt:lpstr>
      <vt:lpstr>Slide 17</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533</cp:revision>
  <dcterms:created xsi:type="dcterms:W3CDTF">2005-01-11T23:12:23Z</dcterms:created>
  <dcterms:modified xsi:type="dcterms:W3CDTF">2013-01-24T07:33:45Z</dcterms:modified>
</cp:coreProperties>
</file>