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sldIdLst>
    <p:sldId id="422" r:id="rId2"/>
    <p:sldId id="426" r:id="rId3"/>
    <p:sldId id="472" r:id="rId4"/>
    <p:sldId id="473" r:id="rId5"/>
    <p:sldId id="474" r:id="rId6"/>
    <p:sldId id="475" r:id="rId7"/>
    <p:sldId id="491" r:id="rId8"/>
    <p:sldId id="476" r:id="rId9"/>
    <p:sldId id="477" r:id="rId10"/>
    <p:sldId id="482" r:id="rId11"/>
    <p:sldId id="478" r:id="rId12"/>
    <p:sldId id="480" r:id="rId13"/>
    <p:sldId id="481" r:id="rId14"/>
    <p:sldId id="501" r:id="rId15"/>
    <p:sldId id="502" r:id="rId16"/>
    <p:sldId id="494" r:id="rId17"/>
    <p:sldId id="496" r:id="rId18"/>
    <p:sldId id="497" r:id="rId19"/>
    <p:sldId id="500" r:id="rId20"/>
    <p:sldId id="499" r:id="rId21"/>
    <p:sldId id="495" r:id="rId22"/>
    <p:sldId id="479" r:id="rId23"/>
    <p:sldId id="485" r:id="rId24"/>
    <p:sldId id="484" r:id="rId25"/>
    <p:sldId id="486" r:id="rId26"/>
    <p:sldId id="487" r:id="rId27"/>
    <p:sldId id="488" r:id="rId28"/>
    <p:sldId id="489" r:id="rId29"/>
    <p:sldId id="490" r:id="rId30"/>
    <p:sldId id="469" r:id="rId31"/>
    <p:sldId id="503" r:id="rId32"/>
    <p:sldId id="424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FF00"/>
    <a:srgbClr val="00CC00"/>
    <a:srgbClr val="CC9900"/>
    <a:srgbClr val="009999"/>
    <a:srgbClr val="008080"/>
    <a:srgbClr val="FFCC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1" autoAdjust="0"/>
    <p:restoredTop sz="75633" autoAdjust="0"/>
  </p:normalViewPr>
  <p:slideViewPr>
    <p:cSldViewPr snapToGrid="0">
      <p:cViewPr varScale="1">
        <p:scale>
          <a:sx n="76" d="100"/>
          <a:sy n="76" d="100"/>
        </p:scale>
        <p:origin x="-159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fld id="{C5FFF9D4-6F7E-4E95-BDAF-00943C8A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06F25-44DF-41FE-B62D-13B6CA9C3CC7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8700" cy="26781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general, 32- and 64-bit Microsoft Installer (MSI) packages are treated in the same way except for how Windows Installer treats folder variables such as [Program Files] and [System Folder], and how it writes components into the registry or GAC. When you create a 32- or 64-bit MSI package, the processor architecture is noted in the .NET Framework assembly's strong name identity when it is installed in the GAC. 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Whenever you add a file or assembly to a merge module project, it is scanned to determine whether it is a 32- or 64-bit target platform. This is done in order to ensure that your 64-bit merge modules do not contain a mix of 32- and 64-bit code. If the merge module contains a 32-bit file, Visual Studio will notify you with a message and will not add the file. If you add a managed assembly marked as 32-bit only, you will get build warnings, but the file or assembly will be included in the target installation. 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distribute a .NET Framework application both to 32- and 64-bit platforms, build two MSI packages, one targeted at a 32-bit and the other a 64-bit computer. The user can install the 32-bit setup project package and it will most likely run as a 64-bit application, only the 64-bit setup project will install to the "Program Files64" directory.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Some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more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comments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you target an AMD Athlon64 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Opteron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computer for the MSI package, you must have MSI 3.0 or later installed.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a setup project targeting x86 includes a file from a 64-bit folder, that file will not be included in the MSI package, even if the installation is on a 64-bit computer.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Copy add-in 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dll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file to one of following locations: 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a) Anywhere, then *.addin file &lt;Assembly&gt; setting should be updated to the full path including the 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dll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name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b) Inventor &lt;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InstallPath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&gt;\bin\ folder, then *.addin file &lt;Assembly&gt; setting should be the 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dll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name only: &lt;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AddInName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&gt;.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dll</a:t>
            </a:r>
            <a:endParaRPr lang="en-US" sz="21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c) Inventor &lt;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InstallPath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&gt;\bin\XX folder, then *.addin file &lt;Assembly&gt; setting 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shoule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be a relative path: XX\&lt;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AddInName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&gt;.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dll</a:t>
            </a:r>
            <a:endParaRPr lang="en-US" sz="21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Copy.addin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manifest file to one of following locations: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a) Inventor Version Dependent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Windows XP: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	C:\Documents and Settings\All Users\Application Data\Autodesk\Inventor 2012\Addins\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Windows7/Vista: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	C:\ProgramData\Autodesk\Inventor 2012\Addins\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b) Inventor Version Independent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Windows XP: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	C:\Documents and Settings\All Users\Application Data\Autodesk\Inventor Addins\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Windows7/Vista: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	C:\ProgramData\Autodesk\Inventor Addins\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c) Per User Override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Windows XP: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	C:\Documents and Settings\&lt;user&gt;\Application Data\Autodesk\Inventor 2012\Addins\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Windows7/Vista:</a:t>
            </a:r>
          </a:p>
          <a:p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		C:\Users\&lt;user&gt;\</a:t>
            </a:r>
            <a:r>
              <a:rPr lang="en-US" sz="2100" kern="120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AppData</a:t>
            </a:r>
            <a:r>
              <a:rPr lang="en-US" sz="21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\Roaming\Autodesk\Inventor 2012\Addins\</a:t>
            </a:r>
            <a:endParaRPr lang="en-US" sz="21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5493C-CE6C-7047-AD3F-1FD8762C4D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5493C-CE6C-7047-AD3F-1FD8762C4D5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now possible to have all of the files an add-in requires to be in a single directory and when copied into one of the valid add-in locations will enable your add-in.  Subdirectories</a:t>
            </a:r>
            <a:r>
              <a:rPr lang="en-US" baseline="0" dirty="0" smtClean="0"/>
              <a:t> beneath the add-in location directories will be searched for .</a:t>
            </a:r>
            <a:r>
              <a:rPr lang="en-US" baseline="0" dirty="0" err="1" smtClean="0"/>
              <a:t>addin</a:t>
            </a:r>
            <a:r>
              <a:rPr lang="en-US" baseline="0" dirty="0" smtClean="0"/>
              <a:t> files.  So a folder dropped into an add-in location can contain subfolders and can contain multiple .</a:t>
            </a:r>
            <a:r>
              <a:rPr lang="en-US" baseline="0" dirty="0" err="1" smtClean="0"/>
              <a:t>addin</a:t>
            </a:r>
            <a:r>
              <a:rPr lang="en-US" baseline="0" dirty="0" smtClean="0"/>
              <a:t> files that can specify to load different </a:t>
            </a:r>
            <a:r>
              <a:rPr lang="en-US" baseline="0" dirty="0" err="1" smtClean="0"/>
              <a:t>dll’s</a:t>
            </a:r>
            <a:r>
              <a:rPr lang="en-US" baseline="0" dirty="0" smtClean="0"/>
              <a:t> based on OS type and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875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982D5-82CA-48AE-9A63-27929C1096E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take advantage of the InventorRegUtils.dll,</a:t>
            </a:r>
            <a:r>
              <a:rPr lang="en-US" baseline="0" dirty="0" smtClean="0"/>
              <a:t> which is part of the installation and you can get a reference to it after installing  the SDK Developer Tools.</a:t>
            </a:r>
          </a:p>
          <a:p>
            <a:r>
              <a:rPr lang="en-US" baseline="0" dirty="0" smtClean="0"/>
              <a:t>There is a sample project for this in the samples folder, which can also be used as a template and reused inside your project.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0DD30-8396-40BD-87E4-6113D6331ADC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smtClean="0">
                <a:cs typeface="Arial" charset="0"/>
              </a:rPr>
              <a:t>Thank you! </a:t>
            </a:r>
          </a:p>
          <a:p>
            <a:pPr eaLnBrk="1" hangingPunct="1"/>
            <a:endParaRPr lang="en-US" sz="1000" smtClean="0">
              <a:cs typeface="Arial" charset="0"/>
            </a:endParaRPr>
          </a:p>
          <a:p>
            <a:pPr eaLnBrk="1" hangingPunct="1"/>
            <a:r>
              <a:rPr lang="en-US" sz="1000" smtClean="0">
                <a:cs typeface="Arial" charset="0"/>
              </a:rPr>
              <a:t>Questions?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LOGO_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0"/>
            <a:ext cx="29718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98FBCD8-8831-4675-8A55-30D0D590633E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June 2008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136525"/>
            <a:ext cx="20145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8959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9088" y="1416050"/>
            <a:ext cx="8062912" cy="51196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2984" y="1232470"/>
            <a:ext cx="7899780" cy="4859059"/>
          </a:xfrm>
          <a:prstGeom prst="rect">
            <a:avLst/>
          </a:prstGeom>
        </p:spPr>
        <p:txBody>
          <a:bodyPr/>
          <a:lstStyle>
            <a:lvl1pPr>
              <a:buNone/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46952" y="550734"/>
            <a:ext cx="8196221" cy="657980"/>
          </a:xfrm>
          <a:prstGeom prst="rect">
            <a:avLst/>
          </a:prstGeom>
        </p:spPr>
        <p:txBody>
          <a:bodyPr/>
          <a:lstStyle>
            <a:lvl1pPr>
              <a:buNone/>
              <a:defRPr sz="3500" b="1" spc="-14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8" name="Picture 4" descr="PPT_LOGO_4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FAC1506D-72DB-4C16-9B2E-996AADB9B523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b="1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b="1" u="none" dirty="0" smtClean="0">
                <a:solidFill>
                  <a:srgbClr val="969696"/>
                </a:solidFill>
                <a:cs typeface="+mn-cs"/>
              </a:rPr>
              <a:t>January 2010</a:t>
            </a:r>
            <a:endParaRPr lang="en-US" sz="800" b="1" u="none" dirty="0">
              <a:solidFill>
                <a:srgbClr val="969696"/>
              </a:solidFill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SD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319088" y="2649538"/>
            <a:ext cx="84439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88253" y="2275809"/>
            <a:ext cx="8179005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1400" u="none" dirty="0">
              <a:cs typeface="+mn-cs"/>
            </a:endParaRPr>
          </a:p>
          <a:p>
            <a:pPr>
              <a:defRPr/>
            </a:pPr>
            <a:r>
              <a:rPr lang="en-US" sz="3600" u="none" dirty="0" smtClean="0">
                <a:cs typeface="+mn-cs"/>
              </a:rPr>
              <a:t>Creating an Installer for Inventor </a:t>
            </a:r>
            <a:r>
              <a:rPr lang="en-US" sz="3600" u="none" dirty="0" err="1" smtClean="0"/>
              <a:t>AddIns</a:t>
            </a:r>
            <a:r>
              <a:rPr lang="en-US" sz="3600" u="none" dirty="0" smtClean="0"/>
              <a:t> </a:t>
            </a:r>
            <a:endParaRPr lang="en-US" sz="3600" u="none" dirty="0">
              <a:cs typeface="+mn-cs"/>
            </a:endParaRPr>
          </a:p>
          <a:p>
            <a:pPr>
              <a:defRPr/>
            </a:pPr>
            <a:endParaRPr lang="en-US" sz="3600" i="1" u="none" dirty="0">
              <a:cs typeface="+mn-cs"/>
            </a:endParaRPr>
          </a:p>
          <a:p>
            <a:pPr>
              <a:defRPr/>
            </a:pPr>
            <a:r>
              <a:rPr lang="en-US" sz="2800" i="1" u="none" dirty="0" smtClean="0">
                <a:cs typeface="+mn-cs"/>
              </a:rPr>
              <a:t>Philippe Leefsma</a:t>
            </a:r>
            <a:endParaRPr lang="en-US" sz="2800" i="1" u="none" dirty="0">
              <a:cs typeface="+mn-cs"/>
            </a:endParaRPr>
          </a:p>
          <a:p>
            <a:pPr>
              <a:defRPr/>
            </a:pPr>
            <a:r>
              <a:rPr lang="en-US" sz="2800" i="1" u="none" dirty="0">
                <a:cs typeface="+mn-cs"/>
              </a:rPr>
              <a:t>Developer </a:t>
            </a:r>
            <a:r>
              <a:rPr lang="en-US" sz="2800" i="1" u="none" dirty="0" smtClean="0">
                <a:cs typeface="+mn-cs"/>
              </a:rPr>
              <a:t>Technical Services</a:t>
            </a:r>
            <a:endParaRPr lang="en-US" sz="1050" i="1" u="none" dirty="0"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16861"/>
            <a:ext cx="8062912" cy="836869"/>
          </a:xfrm>
        </p:spPr>
        <p:txBody>
          <a:bodyPr/>
          <a:lstStyle/>
          <a:p>
            <a:r>
              <a:rPr lang="fr-FR" b="1" i="1" dirty="0" smtClean="0"/>
              <a:t>Set </a:t>
            </a:r>
            <a:r>
              <a:rPr lang="fr-FR" b="1" i="1" dirty="0" err="1" smtClean="0"/>
              <a:t>Dependencies</a:t>
            </a:r>
            <a:r>
              <a:rPr lang="fr-FR" b="1" i="1" dirty="0" smtClean="0"/>
              <a:t> </a:t>
            </a:r>
            <a:r>
              <a:rPr lang="fr-FR" b="1" i="1" dirty="0" err="1" smtClean="0"/>
              <a:t>Properties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30" y="4763175"/>
            <a:ext cx="8272251" cy="1534450"/>
          </a:xfrm>
        </p:spPr>
        <p:txBody>
          <a:bodyPr/>
          <a:lstStyle/>
          <a:p>
            <a:pPr lvl="0"/>
            <a:r>
              <a:rPr lang="en-US" dirty="0" smtClean="0"/>
              <a:t>Select </a:t>
            </a:r>
            <a:r>
              <a:rPr lang="en-US" dirty="0" err="1" smtClean="0"/>
              <a:t>Inventor.Interop</a:t>
            </a:r>
            <a:r>
              <a:rPr lang="en-US" dirty="0" smtClean="0"/>
              <a:t>: make sure </a:t>
            </a:r>
            <a:r>
              <a:rPr lang="en-US" b="1" dirty="0" smtClean="0"/>
              <a:t>Register</a:t>
            </a:r>
            <a:r>
              <a:rPr lang="en-US" dirty="0" smtClean="0"/>
              <a:t> property is set to </a:t>
            </a:r>
            <a:r>
              <a:rPr lang="en-US" b="1" dirty="0" err="1" smtClean="0"/>
              <a:t>vsdrfDoNotregister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otherwise the Inventor API will get unregistered if you uninstall your </a:t>
            </a:r>
            <a:r>
              <a:rPr lang="en-US" dirty="0" err="1" smtClean="0">
                <a:solidFill>
                  <a:srgbClr val="FF0000"/>
                </a:solidFill>
              </a:rPr>
              <a:t>AddIn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endParaRPr lang="en-US" sz="800" dirty="0" smtClean="0">
              <a:solidFill>
                <a:srgbClr val="FF0000"/>
              </a:solidFill>
            </a:endParaRPr>
          </a:p>
          <a:p>
            <a:pPr lvl="0"/>
            <a:r>
              <a:rPr lang="fr-FR" dirty="0" smtClean="0"/>
              <a:t>Set </a:t>
            </a:r>
            <a:r>
              <a:rPr lang="fr-FR" dirty="0" err="1" smtClean="0"/>
              <a:t>Exclude</a:t>
            </a:r>
            <a:r>
              <a:rPr lang="fr-FR" dirty="0" smtClean="0"/>
              <a:t> to </a:t>
            </a:r>
            <a:r>
              <a:rPr lang="fr-FR" dirty="0" err="1" smtClean="0"/>
              <a:t>True</a:t>
            </a:r>
            <a:r>
              <a:rPr lang="fr-FR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3900" y="911225"/>
            <a:ext cx="3997826" cy="390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Installer Class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109" y="1183440"/>
            <a:ext cx="8062912" cy="5119688"/>
          </a:xfrm>
        </p:spPr>
        <p:txBody>
          <a:bodyPr/>
          <a:lstStyle/>
          <a:p>
            <a:r>
              <a:rPr lang="en-US" dirty="0" smtClean="0"/>
              <a:t>We need an installer class in the </a:t>
            </a:r>
            <a:r>
              <a:rPr lang="en-US" dirty="0" err="1" smtClean="0"/>
              <a:t>AddIn</a:t>
            </a:r>
            <a:r>
              <a:rPr lang="en-US" dirty="0" smtClean="0"/>
              <a:t> project that will be called by the Setup</a:t>
            </a:r>
          </a:p>
          <a:p>
            <a:endParaRPr lang="en-US" sz="800" dirty="0" smtClean="0"/>
          </a:p>
          <a:p>
            <a:pPr lvl="0"/>
            <a:r>
              <a:rPr lang="en-US" dirty="0" smtClean="0"/>
              <a:t>Right-click on the </a:t>
            </a:r>
            <a:r>
              <a:rPr lang="en-US" b="1" dirty="0" err="1" smtClean="0"/>
              <a:t>AddIn</a:t>
            </a:r>
            <a:r>
              <a:rPr lang="en-US" dirty="0" smtClean="0"/>
              <a:t> project in the </a:t>
            </a:r>
            <a:r>
              <a:rPr lang="en-US" b="1" dirty="0" smtClean="0"/>
              <a:t>Solution Explorer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Select </a:t>
            </a:r>
            <a:r>
              <a:rPr lang="en-US" b="1" dirty="0" smtClean="0"/>
              <a:t>Add </a:t>
            </a: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Add Class…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In the right window click on </a:t>
            </a:r>
            <a:r>
              <a:rPr lang="en-US" b="1" dirty="0" smtClean="0"/>
              <a:t>Installer Class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Set the </a:t>
            </a:r>
            <a:r>
              <a:rPr lang="en-US" b="1" dirty="0" smtClean="0"/>
              <a:t>Name…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Click </a:t>
            </a:r>
            <a:r>
              <a:rPr lang="en-US" b="1" dirty="0" smtClean="0"/>
              <a:t>Open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1765" y="4274971"/>
            <a:ext cx="3850870" cy="258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 smtClean="0"/>
              <a:t>Creating</a:t>
            </a:r>
            <a:r>
              <a:rPr lang="fr-FR" b="1" i="1" dirty="0" smtClean="0"/>
              <a:t> Custom Actions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317731"/>
            <a:ext cx="8062912" cy="2379202"/>
          </a:xfrm>
        </p:spPr>
        <p:txBody>
          <a:bodyPr/>
          <a:lstStyle/>
          <a:p>
            <a:r>
              <a:rPr lang="en-US" dirty="0" smtClean="0"/>
              <a:t>We need to add custom actions in the Setup project that will call the functions of our </a:t>
            </a:r>
            <a:r>
              <a:rPr lang="en-US" b="1" dirty="0" smtClean="0"/>
              <a:t>Installer </a:t>
            </a:r>
            <a:r>
              <a:rPr lang="en-US" dirty="0" smtClean="0"/>
              <a:t>class</a:t>
            </a:r>
          </a:p>
          <a:p>
            <a:pPr lvl="0"/>
            <a:r>
              <a:rPr lang="en-US" dirty="0" smtClean="0"/>
              <a:t>Select </a:t>
            </a:r>
            <a:r>
              <a:rPr lang="en-US" b="1" dirty="0" err="1" smtClean="0"/>
              <a:t>AddInSetup</a:t>
            </a:r>
            <a:r>
              <a:rPr lang="en-US" dirty="0" smtClean="0"/>
              <a:t> in the </a:t>
            </a:r>
            <a:r>
              <a:rPr lang="en-US" b="1" dirty="0" smtClean="0"/>
              <a:t>Solution Explorer</a:t>
            </a:r>
            <a:r>
              <a:rPr lang="en-US" dirty="0" smtClean="0"/>
              <a:t> window</a:t>
            </a:r>
          </a:p>
          <a:p>
            <a:pPr lvl="0"/>
            <a:r>
              <a:rPr lang="en-US" dirty="0" smtClean="0"/>
              <a:t>Click on the </a:t>
            </a:r>
            <a:r>
              <a:rPr lang="en-US" b="1" dirty="0" smtClean="0"/>
              <a:t>Custom Actions Editor</a:t>
            </a:r>
            <a:r>
              <a:rPr lang="en-US" dirty="0" smtClean="0"/>
              <a:t> button (in the top of the </a:t>
            </a:r>
            <a:r>
              <a:rPr lang="en-US" b="1" dirty="0" smtClean="0"/>
              <a:t>Solution Explorer</a:t>
            </a:r>
            <a:r>
              <a:rPr lang="en-US" dirty="0" smtClean="0"/>
              <a:t> window)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9110" y="3442034"/>
            <a:ext cx="3537346" cy="341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Install / </a:t>
            </a:r>
            <a:r>
              <a:rPr lang="fr-FR" b="1" i="1" dirty="0" err="1" smtClean="0"/>
              <a:t>Uninstall</a:t>
            </a:r>
            <a:r>
              <a:rPr lang="fr-FR" b="1" i="1" dirty="0" smtClean="0"/>
              <a:t> Actions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307898"/>
            <a:ext cx="8062912" cy="2762660"/>
          </a:xfrm>
        </p:spPr>
        <p:txBody>
          <a:bodyPr/>
          <a:lstStyle/>
          <a:p>
            <a:pPr lvl="0"/>
            <a:r>
              <a:rPr lang="en-US" dirty="0" smtClean="0"/>
              <a:t>In the window that appears on the left, right-click on</a:t>
            </a:r>
            <a:r>
              <a:rPr lang="en-US" b="1" dirty="0" smtClean="0"/>
              <a:t> Install</a:t>
            </a:r>
            <a:r>
              <a:rPr lang="en-US" dirty="0" smtClean="0"/>
              <a:t> and select </a:t>
            </a:r>
            <a:r>
              <a:rPr lang="en-US" b="1" dirty="0" smtClean="0"/>
              <a:t>Add Custom Action…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Double-click on </a:t>
            </a:r>
            <a:r>
              <a:rPr lang="en-US" b="1" dirty="0" smtClean="0"/>
              <a:t>Application Folder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Double-click on </a:t>
            </a:r>
            <a:r>
              <a:rPr lang="en-US" b="1" dirty="0" smtClean="0"/>
              <a:t>Primary output from </a:t>
            </a:r>
            <a:r>
              <a:rPr lang="en-US" b="1" dirty="0" err="1" smtClean="0"/>
              <a:t>AddIn</a:t>
            </a:r>
            <a:r>
              <a:rPr lang="en-US" b="1" dirty="0" smtClean="0"/>
              <a:t> (Active)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Do the same for the </a:t>
            </a:r>
            <a:r>
              <a:rPr lang="en-US" b="1" dirty="0" smtClean="0"/>
              <a:t>Uninstall</a:t>
            </a:r>
            <a:r>
              <a:rPr lang="en-US" dirty="0" smtClean="0"/>
              <a:t> action </a:t>
            </a:r>
          </a:p>
          <a:p>
            <a:endParaRPr lang="en-US" dirty="0"/>
          </a:p>
        </p:txBody>
      </p:sp>
      <p:pic>
        <p:nvPicPr>
          <p:cNvPr id="4" name="Picture 3" descr="pic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7942" y="4225789"/>
            <a:ext cx="5033791" cy="22643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Target Platform – x86 / x64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err="1" smtClean="0"/>
              <a:t>TargetPlatform</a:t>
            </a:r>
            <a:r>
              <a:rPr lang="en-US" dirty="0" smtClean="0"/>
              <a:t> Property of a deployment project determines whether an installer will target a 32-bit or a specific 64-bit platform. </a:t>
            </a:r>
          </a:p>
          <a:p>
            <a:endParaRPr lang="en-US" sz="1200" dirty="0" smtClean="0"/>
          </a:p>
          <a:p>
            <a:r>
              <a:rPr lang="en-US" dirty="0" smtClean="0"/>
              <a:t>The target platforms are x86 for 32-bit platforms, x64 for computers supporting the AMD64 and EM64T instruction sets, and Itanium for the 64-bit Itanium processor.</a:t>
            </a:r>
          </a:p>
          <a:p>
            <a:endParaRPr lang="en-US" sz="1200" dirty="0" smtClean="0"/>
          </a:p>
          <a:p>
            <a:r>
              <a:rPr lang="en-US" dirty="0" smtClean="0"/>
              <a:t>On 64-bit three special folders are available in the File System editor: for 64-bit applications, Common Files (64-bit), Program Files (64-bit), and System (64-bit) are the native folders; Common Files, Program Files, and System are the 32-bit equivalent folders.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44165"/>
            <a:ext cx="8062912" cy="1143000"/>
          </a:xfrm>
        </p:spPr>
        <p:txBody>
          <a:bodyPr/>
          <a:lstStyle/>
          <a:p>
            <a:r>
              <a:rPr lang="fr-FR" dirty="0" smtClean="0"/>
              <a:t>32-bit / 64-bit MSI - </a:t>
            </a:r>
            <a:r>
              <a:rPr lang="fr-F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3" y="1231330"/>
            <a:ext cx="8478982" cy="5119688"/>
          </a:xfrm>
        </p:spPr>
        <p:txBody>
          <a:bodyPr/>
          <a:lstStyle/>
          <a:p>
            <a:pPr algn="just"/>
            <a:r>
              <a:rPr lang="en-US" dirty="0" smtClean="0"/>
              <a:t>64-bit MSI packages can support both 32- and 64-bit DLLs or EXEs to perform custom actions</a:t>
            </a:r>
          </a:p>
          <a:p>
            <a:pPr algn="just"/>
            <a:endParaRPr lang="en-US" sz="700" dirty="0" smtClean="0"/>
          </a:p>
          <a:p>
            <a:pPr algn="just"/>
            <a:r>
              <a:rPr lang="en-US" dirty="0" smtClean="0"/>
              <a:t>32-bit MSI packages cannot support 64-bit DLLs or EXEs to perform custom actions.</a:t>
            </a:r>
          </a:p>
          <a:p>
            <a:pPr algn="just"/>
            <a:endParaRPr lang="en-US" sz="700" dirty="0" smtClean="0"/>
          </a:p>
          <a:p>
            <a:pPr algn="just"/>
            <a:r>
              <a:rPr lang="en-US" dirty="0" smtClean="0"/>
              <a:t>You can create MSI for 64-bit on a 32-bit computer.</a:t>
            </a:r>
          </a:p>
          <a:p>
            <a:pPr algn="just"/>
            <a:endParaRPr lang="en-US" sz="700" dirty="0" smtClean="0"/>
          </a:p>
          <a:p>
            <a:pPr algn="just"/>
            <a:r>
              <a:rPr lang="en-US" dirty="0" smtClean="0"/>
              <a:t>You need to build 2 MSI in order to distribute a </a:t>
            </a:r>
            <a:r>
              <a:rPr lang="en-US" dirty="0" err="1" smtClean="0"/>
              <a:t>.Net</a:t>
            </a:r>
            <a:r>
              <a:rPr lang="en-US" dirty="0" smtClean="0"/>
              <a:t> application targeted for 32 and 64-bit platform.</a:t>
            </a:r>
          </a:p>
          <a:p>
            <a:pPr algn="just"/>
            <a:endParaRPr lang="en-US" sz="700" dirty="0" smtClean="0"/>
          </a:p>
          <a:p>
            <a:pPr algn="just"/>
            <a:r>
              <a:rPr lang="en-US" dirty="0" smtClean="0"/>
              <a:t>To disallow installation of 32-bit MSI on 64-bit computers, add a launch condition set to "</a:t>
            </a:r>
            <a:r>
              <a:rPr lang="en-US" b="1" i="1" dirty="0" smtClean="0"/>
              <a:t>NOT VersionNT64</a:t>
            </a:r>
            <a:r>
              <a:rPr lang="en-US" dirty="0" smtClean="0"/>
              <a:t>"</a:t>
            </a:r>
          </a:p>
          <a:p>
            <a:pPr algn="just">
              <a:buNone/>
            </a:pPr>
            <a:endParaRPr lang="en-US" sz="700" dirty="0" smtClean="0"/>
          </a:p>
          <a:p>
            <a:pPr algn="just"/>
            <a:r>
              <a:rPr lang="en-US" dirty="0" smtClean="0"/>
              <a:t>Creating 64-bit MSI packages is not available in Visual Studio Express Edition.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1416050"/>
            <a:ext cx="8352639" cy="5119688"/>
          </a:xfrm>
        </p:spPr>
        <p:txBody>
          <a:bodyPr/>
          <a:lstStyle/>
          <a:p>
            <a:pPr>
              <a:buNone/>
            </a:pPr>
            <a:r>
              <a:rPr lang="en-US" altLang="zh-CN" sz="3600" b="1" dirty="0" smtClean="0"/>
              <a:t>   Deployment of Registry-Free </a:t>
            </a:r>
            <a:r>
              <a:rPr lang="en-US" altLang="zh-CN" sz="3600" b="1" dirty="0" smtClean="0"/>
              <a:t>Add-In</a:t>
            </a:r>
            <a:endParaRPr lang="zh-CN" altLang="en-US" sz="3600" b="1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79375"/>
            <a:ext cx="8062912" cy="1143000"/>
          </a:xfrm>
        </p:spPr>
        <p:txBody>
          <a:bodyPr/>
          <a:lstStyle/>
          <a:p>
            <a:r>
              <a:rPr lang="fr-CH" dirty="0" err="1" smtClean="0"/>
              <a:t>Add</a:t>
            </a:r>
            <a:r>
              <a:rPr lang="fr-CH" dirty="0" smtClean="0"/>
              <a:t>-in Installer – </a:t>
            </a:r>
            <a:r>
              <a:rPr lang="fr-CH" dirty="0" err="1" smtClean="0"/>
              <a:t>Registry</a:t>
            </a:r>
            <a:r>
              <a:rPr lang="fr-CH" dirty="0" smtClean="0"/>
              <a:t> </a:t>
            </a:r>
            <a:r>
              <a:rPr lang="fr-CH" dirty="0" smtClean="0"/>
              <a:t>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86" y="1533525"/>
            <a:ext cx="8266028" cy="3520281"/>
          </a:xfrm>
        </p:spPr>
        <p:txBody>
          <a:bodyPr/>
          <a:lstStyle/>
          <a:p>
            <a:pPr lvl="1">
              <a:buClr>
                <a:srgbClr val="FFC000"/>
              </a:buClr>
            </a:pPr>
            <a:r>
              <a:rPr lang="en-US" sz="1800" dirty="0" smtClean="0"/>
              <a:t>registry-free </a:t>
            </a:r>
            <a:r>
              <a:rPr lang="en-US" sz="1800" dirty="0" smtClean="0"/>
              <a:t>add-in mechanism </a:t>
            </a:r>
            <a:r>
              <a:rPr lang="en-US" sz="1800" dirty="0" smtClean="0"/>
              <a:t>  </a:t>
            </a:r>
            <a:r>
              <a:rPr lang="en-US" sz="1800" dirty="0" smtClean="0"/>
              <a:t>based on “.addin” copied at specific location </a:t>
            </a:r>
          </a:p>
          <a:p>
            <a:pPr lvl="1">
              <a:buClr>
                <a:srgbClr val="FFC000"/>
              </a:buClr>
              <a:buNone/>
            </a:pPr>
            <a:r>
              <a:rPr lang="en-US" sz="1800" dirty="0" smtClean="0"/>
              <a:t>   on the machine</a:t>
            </a:r>
            <a:r>
              <a:rPr lang="en-US" sz="1800" dirty="0" smtClean="0"/>
              <a:t>. </a:t>
            </a:r>
            <a:endParaRPr lang="en-US" sz="1200" dirty="0" smtClean="0"/>
          </a:p>
          <a:p>
            <a:pPr lvl="1">
              <a:buClr>
                <a:srgbClr val="FFC000"/>
              </a:buClr>
            </a:pPr>
            <a:r>
              <a:rPr lang="en-US" sz="1800" dirty="0" smtClean="0"/>
              <a:t>Add-in </a:t>
            </a:r>
            <a:r>
              <a:rPr lang="en-US" sz="1800" dirty="0" err="1" smtClean="0"/>
              <a:t>dll</a:t>
            </a:r>
            <a:r>
              <a:rPr lang="en-US" sz="1800" dirty="0" smtClean="0"/>
              <a:t> can be placed anywhere on the </a:t>
            </a:r>
            <a:r>
              <a:rPr lang="en-US" sz="1800" dirty="0" smtClean="0"/>
              <a:t> directory structure</a:t>
            </a:r>
          </a:p>
          <a:p>
            <a:pPr lvl="1">
              <a:buClr>
                <a:srgbClr val="FFC000"/>
              </a:buClr>
            </a:pPr>
            <a:endParaRPr lang="en-US" sz="1800" dirty="0" smtClean="0"/>
          </a:p>
          <a:p>
            <a:pPr lvl="1">
              <a:buClr>
                <a:srgbClr val="FFC000"/>
              </a:buClr>
            </a:pPr>
            <a:endParaRPr lang="en-US" sz="1800" dirty="0" smtClean="0"/>
          </a:p>
          <a:p>
            <a:pPr lvl="1">
              <a:buClr>
                <a:srgbClr val="FFC000"/>
              </a:buClr>
            </a:pPr>
            <a:endParaRPr lang="en-US" sz="1800" dirty="0" smtClean="0"/>
          </a:p>
          <a:p>
            <a:pPr lvl="1">
              <a:buClr>
                <a:srgbClr val="FFC000"/>
              </a:buClr>
            </a:pPr>
            <a:endParaRPr lang="en-US" sz="1800" dirty="0" smtClean="0"/>
          </a:p>
          <a:p>
            <a:pPr lvl="1">
              <a:buClr>
                <a:srgbClr val="FFC000"/>
              </a:buClr>
            </a:pPr>
            <a:endParaRPr lang="en-US" sz="1800" dirty="0" smtClean="0"/>
          </a:p>
          <a:p>
            <a:pPr lvl="1">
              <a:buClr>
                <a:srgbClr val="FFC000"/>
              </a:buClr>
            </a:pPr>
            <a:endParaRPr lang="en-US" sz="1800" dirty="0" smtClean="0"/>
          </a:p>
          <a:p>
            <a:pPr lvl="1">
              <a:buClr>
                <a:srgbClr val="FFC000"/>
              </a:buClr>
            </a:pPr>
            <a:endParaRPr lang="en-US" sz="1800" dirty="0" smtClean="0"/>
          </a:p>
          <a:p>
            <a:pPr lvl="1">
              <a:buClr>
                <a:srgbClr val="FFC000"/>
              </a:buClr>
            </a:pPr>
            <a:endParaRPr lang="en-US" sz="1200" dirty="0" smtClean="0"/>
          </a:p>
          <a:p>
            <a:pPr lvl="1">
              <a:buClr>
                <a:srgbClr val="FFC000"/>
              </a:buClr>
            </a:pPr>
            <a:endParaRPr lang="en-US" sz="1800" dirty="0" smtClean="0"/>
          </a:p>
          <a:p>
            <a:pPr lvl="1">
              <a:buClr>
                <a:srgbClr val="FFC000"/>
              </a:buClr>
            </a:pPr>
            <a:r>
              <a:rPr lang="en-US" sz="1800" dirty="0" smtClean="0"/>
              <a:t>However </a:t>
            </a:r>
            <a:r>
              <a:rPr lang="en-US" sz="1800" dirty="0" smtClean="0"/>
              <a:t>how to handle this feature for </a:t>
            </a:r>
            <a:r>
              <a:rPr lang="en-US" sz="1800" dirty="0" smtClean="0"/>
              <a:t>the  programmer </a:t>
            </a:r>
            <a:r>
              <a:rPr lang="en-US" sz="1800" dirty="0" smtClean="0"/>
              <a:t>since we do not know in advance </a:t>
            </a:r>
            <a:r>
              <a:rPr lang="en-US" sz="1800" dirty="0" smtClean="0"/>
              <a:t>where </a:t>
            </a:r>
            <a:r>
              <a:rPr lang="en-US" sz="1800" dirty="0" smtClean="0"/>
              <a:t>the user is going to install the add-in </a:t>
            </a:r>
            <a:r>
              <a:rPr lang="en-US" sz="1800" dirty="0" err="1" smtClean="0"/>
              <a:t>dll</a:t>
            </a:r>
            <a:r>
              <a:rPr lang="en-US" sz="1800" dirty="0" smtClean="0"/>
              <a:t>?</a:t>
            </a:r>
          </a:p>
          <a:p>
            <a:endParaRPr lang="en-US" sz="1800" dirty="0"/>
          </a:p>
        </p:txBody>
      </p:sp>
      <p:pic>
        <p:nvPicPr>
          <p:cNvPr id="4" name="Picture 3" descr="addi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498" y="2794907"/>
            <a:ext cx="3503277" cy="27051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5284" y="3308472"/>
            <a:ext cx="45720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50800"/>
            <a:ext cx="8062912" cy="1143000"/>
          </a:xfrm>
        </p:spPr>
        <p:txBody>
          <a:bodyPr/>
          <a:lstStyle/>
          <a:p>
            <a:r>
              <a:rPr lang="fr-CH" dirty="0" err="1" smtClean="0"/>
              <a:t>Add-in</a:t>
            </a:r>
            <a:r>
              <a:rPr lang="fr-CH" dirty="0" smtClean="0"/>
              <a:t> Installer – </a:t>
            </a:r>
            <a:r>
              <a:rPr lang="fr-CH" dirty="0" err="1" smtClean="0"/>
              <a:t>Registry</a:t>
            </a:r>
            <a:r>
              <a:rPr lang="fr-CH" dirty="0" smtClean="0"/>
              <a:t>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989573"/>
            <a:ext cx="7807570" cy="472272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rier new"/>
                <a:ea typeface="Arial"/>
                <a:cs typeface="Times New Roman"/>
              </a:rPr>
              <a:t>   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ea typeface="Arial"/>
                <a:cs typeface="Courier New" pitchFamily="49" charset="0"/>
              </a:rPr>
              <a:t>    </a:t>
            </a:r>
            <a:r>
              <a:rPr lang="en-US" sz="1300" b="1" dirty="0" smtClean="0">
                <a:solidFill>
                  <a:srgbClr val="0000FF"/>
                </a:solidFill>
                <a:latin typeface="Courier New"/>
                <a:ea typeface="Arial"/>
                <a:cs typeface="Times New Roman"/>
              </a:rPr>
              <a:t>public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smtClean="0">
                <a:solidFill>
                  <a:srgbClr val="0000FF"/>
                </a:solidFill>
                <a:latin typeface="Courier New"/>
                <a:ea typeface="Arial"/>
                <a:cs typeface="Times New Roman"/>
              </a:rPr>
              <a:t>string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InstallRegistryFree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(</a:t>
            </a:r>
            <a:r>
              <a:rPr lang="en-US" sz="1300" b="1" dirty="0" err="1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IDictionary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stateSaver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)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   {</a:t>
            </a:r>
            <a:endParaRPr lang="en-US" sz="500" b="1" dirty="0" smtClean="0">
              <a:solidFill>
                <a:srgbClr val="008000"/>
              </a:solidFill>
              <a:latin typeface="Courier New"/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rgbClr val="008000"/>
                </a:solidFill>
                <a:latin typeface="Courier New"/>
                <a:ea typeface="Arial"/>
                <a:cs typeface="Times New Roman"/>
              </a:rPr>
              <a:t>        // Get addin </a:t>
            </a:r>
            <a:r>
              <a:rPr lang="en-US" sz="1300" b="1" dirty="0" err="1" smtClean="0">
                <a:solidFill>
                  <a:srgbClr val="008000"/>
                </a:solidFill>
                <a:latin typeface="Courier New"/>
                <a:ea typeface="Arial"/>
                <a:cs typeface="Times New Roman"/>
              </a:rPr>
              <a:t>dll</a:t>
            </a:r>
            <a:r>
              <a:rPr lang="en-US" sz="1300" b="1" dirty="0" smtClean="0">
                <a:solidFill>
                  <a:srgbClr val="008000"/>
                </a:solidFill>
                <a:latin typeface="Courier New"/>
                <a:ea typeface="Arial"/>
                <a:cs typeface="Times New Roman"/>
              </a:rPr>
              <a:t> location</a:t>
            </a:r>
            <a:endParaRPr lang="en-US" sz="1300" b="1" dirty="0" smtClean="0"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       </a:t>
            </a:r>
            <a:r>
              <a:rPr lang="en-US" sz="1300" b="1" dirty="0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Assembly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Asm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= </a:t>
            </a:r>
            <a:r>
              <a:rPr lang="en-US" sz="1300" b="1" dirty="0" err="1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Assembly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.GetExecutingAssembly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();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Courier New"/>
                <a:ea typeface="Arial"/>
                <a:cs typeface="Times New Roman"/>
              </a:rPr>
              <a:t>        </a:t>
            </a:r>
            <a:r>
              <a:rPr lang="en-US" sz="1300" b="1" dirty="0" err="1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FileInfo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asmFile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= </a:t>
            </a:r>
            <a:r>
              <a:rPr lang="en-US" sz="1300" b="1" dirty="0" smtClean="0">
                <a:solidFill>
                  <a:srgbClr val="0000FF"/>
                </a:solidFill>
                <a:latin typeface="Courier New"/>
                <a:ea typeface="Arial"/>
                <a:cs typeface="Times New Roman"/>
              </a:rPr>
              <a:t>new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FileInfo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(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Asm.Location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);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Courier New"/>
                <a:ea typeface="Arial"/>
                <a:cs typeface="Times New Roman"/>
              </a:rPr>
              <a:t>        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        </a:t>
            </a:r>
            <a:r>
              <a:rPr lang="en-US" sz="1300" b="1" dirty="0" err="1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FileInfo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addinFile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= </a:t>
            </a:r>
            <a:r>
              <a:rPr lang="en-US" sz="1300" b="1" dirty="0" smtClean="0">
                <a:solidFill>
                  <a:srgbClr val="0000FF"/>
                </a:solidFill>
                <a:latin typeface="Courier New"/>
                <a:ea typeface="Arial"/>
                <a:cs typeface="Times New Roman"/>
              </a:rPr>
              <a:t>null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;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Courier New"/>
                <a:ea typeface="Arial"/>
                <a:cs typeface="Times New Roman"/>
              </a:rPr>
              <a:t>        </a:t>
            </a:r>
            <a:r>
              <a:rPr lang="en-US" sz="1300" b="1" dirty="0" err="1" smtClean="0">
                <a:solidFill>
                  <a:srgbClr val="0000FF"/>
                </a:solidFill>
                <a:latin typeface="Courier New"/>
                <a:ea typeface="Arial"/>
                <a:cs typeface="Times New Roman"/>
              </a:rPr>
              <a:t>foreach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smtClean="0">
                <a:solidFill>
                  <a:schemeClr val="bg2"/>
                </a:solidFill>
                <a:latin typeface="Courier New"/>
                <a:ea typeface="Arial"/>
                <a:cs typeface="Times New Roman"/>
              </a:rPr>
              <a:t>(</a:t>
            </a:r>
            <a:r>
              <a:rPr lang="en-US" sz="1300" b="1" dirty="0" err="1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FileInfo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fileInfo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smtClean="0">
                <a:solidFill>
                  <a:srgbClr val="0000FF"/>
                </a:solidFill>
                <a:latin typeface="Courier New"/>
                <a:ea typeface="Arial"/>
                <a:cs typeface="Times New Roman"/>
              </a:rPr>
              <a:t>in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asmFile.Directory.GetFiles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())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chemeClr val="bg2"/>
                </a:solidFill>
                <a:latin typeface="Courier New"/>
                <a:ea typeface="Arial"/>
                <a:cs typeface="Times New Roman"/>
              </a:rPr>
              <a:t>           </a:t>
            </a:r>
            <a:r>
              <a:rPr lang="en-US" sz="1300" b="1" dirty="0" smtClean="0">
                <a:solidFill>
                  <a:srgbClr val="0000FF"/>
                </a:solidFill>
                <a:latin typeface="Courier New"/>
                <a:ea typeface="Arial"/>
                <a:cs typeface="Times New Roman"/>
              </a:rPr>
              <a:t>if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smtClean="0">
                <a:solidFill>
                  <a:schemeClr val="bg2"/>
                </a:solidFill>
                <a:latin typeface="Courier New"/>
                <a:ea typeface="Arial"/>
                <a:cs typeface="Times New Roman"/>
              </a:rPr>
              <a:t>(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fileInfo.Extension.ToLower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() == </a:t>
            </a:r>
            <a:r>
              <a:rPr lang="en-US" sz="1300" b="1" dirty="0" smtClean="0">
                <a:solidFill>
                  <a:srgbClr val="A31515"/>
                </a:solidFill>
                <a:latin typeface="Courier New"/>
                <a:ea typeface="Arial"/>
                <a:cs typeface="Times New Roman"/>
              </a:rPr>
              <a:t>".addin"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)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          {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              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addinFile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=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fileInfo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;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               </a:t>
            </a:r>
            <a:r>
              <a:rPr lang="en-US" sz="1300" b="1" dirty="0" smtClean="0">
                <a:solidFill>
                  <a:srgbClr val="0000FF"/>
                </a:solidFill>
                <a:latin typeface="Courier New"/>
                <a:ea typeface="Arial"/>
                <a:cs typeface="Times New Roman"/>
              </a:rPr>
              <a:t>break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;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          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}</a:t>
            </a:r>
            <a:r>
              <a:rPr lang="en-US" sz="5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     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 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       </a:t>
            </a:r>
            <a:r>
              <a:rPr lang="en-US" sz="1300" b="1" dirty="0" err="1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XmlDocument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xmldoc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= </a:t>
            </a:r>
            <a:r>
              <a:rPr lang="en-US" sz="1300" b="1" dirty="0" smtClean="0">
                <a:solidFill>
                  <a:srgbClr val="0000FF"/>
                </a:solidFill>
                <a:latin typeface="Courier New"/>
                <a:ea typeface="Arial"/>
                <a:cs typeface="Times New Roman"/>
              </a:rPr>
              <a:t>new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err="1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XmlDocument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();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      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xmldoc.Load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(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addinFile.FullName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);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Courier New"/>
                <a:ea typeface="Arial"/>
                <a:cs typeface="Times New Roman"/>
              </a:rPr>
              <a:t>        </a:t>
            </a:r>
            <a:r>
              <a:rPr lang="en-US" sz="1300" b="1" dirty="0" err="1" smtClean="0">
                <a:solidFill>
                  <a:srgbClr val="2B91AF"/>
                </a:solidFill>
                <a:latin typeface="Courier New"/>
                <a:ea typeface="Arial"/>
                <a:cs typeface="Times New Roman"/>
              </a:rPr>
              <a:t>XmlNode</a:t>
            </a: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node =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xmldoc.GetElementsByTagName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(</a:t>
            </a:r>
            <a:r>
              <a:rPr lang="en-US" sz="1300" b="1" dirty="0" smtClean="0">
                <a:solidFill>
                  <a:srgbClr val="A31515"/>
                </a:solidFill>
                <a:latin typeface="Courier New"/>
                <a:ea typeface="Arial"/>
                <a:cs typeface="Times New Roman"/>
              </a:rPr>
              <a:t>"Assembly"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)[0];</a:t>
            </a:r>
            <a:endParaRPr lang="en-US" sz="1300" b="1" dirty="0" smtClean="0">
              <a:solidFill>
                <a:schemeClr val="bg1"/>
              </a:solidFill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 smtClean="0">
                <a:latin typeface="Courier New"/>
                <a:ea typeface="Arial"/>
                <a:cs typeface="Times New Roman"/>
              </a:rPr>
              <a:t> </a:t>
            </a:r>
            <a:endParaRPr lang="en-US" sz="500" b="1" dirty="0" smtClean="0">
              <a:ea typeface="Arial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Courier New"/>
                <a:ea typeface="Arial"/>
                <a:cs typeface="Times New Roman"/>
              </a:rPr>
              <a:t>       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node.InnerText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 =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asmFile.FullName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;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300" b="1" dirty="0" smtClean="0">
                <a:solidFill>
                  <a:schemeClr val="bg1"/>
                </a:solidFill>
                <a:latin typeface="Courier New"/>
                <a:cs typeface="Times New Roman"/>
              </a:rPr>
              <a:t>        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xmldoc.Save</a:t>
            </a:r>
            <a:r>
              <a:rPr lang="en-US" sz="1300" b="1" dirty="0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(</a:t>
            </a:r>
            <a:r>
              <a:rPr lang="en-US" sz="1300" b="1" dirty="0" err="1" smtClean="0">
                <a:solidFill>
                  <a:schemeClr val="bg1"/>
                </a:solidFill>
                <a:latin typeface="Courier New"/>
                <a:ea typeface="Arial"/>
                <a:cs typeface="Times New Roman"/>
              </a:rPr>
              <a:t>addinFilenameDest</a:t>
            </a:r>
            <a:r>
              <a:rPr lang="en-US" sz="1300" b="1" dirty="0" smtClean="0">
                <a:solidFill>
                  <a:schemeClr val="bg2"/>
                </a:solidFill>
                <a:latin typeface="Courier New"/>
                <a:ea typeface="Arial"/>
                <a:cs typeface="Times New Roman"/>
              </a:rPr>
              <a:t>)</a:t>
            </a:r>
            <a:r>
              <a:rPr lang="fr-CH" sz="1300" b="1" dirty="0" smtClean="0">
                <a:solidFill>
                  <a:schemeClr val="bg1"/>
                </a:solidFill>
                <a:latin typeface="Courier New"/>
                <a:cs typeface="Times New Roman"/>
              </a:rPr>
              <a:t>        </a:t>
            </a:r>
            <a:r>
              <a:rPr lang="fr-CH" sz="1300" b="1" dirty="0" smtClean="0">
                <a:solidFill>
                  <a:schemeClr val="bg1"/>
                </a:solidFill>
                <a:latin typeface="Courier New"/>
                <a:cs typeface="Times New Roman"/>
              </a:rPr>
              <a:t>...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300" b="1" dirty="0" smtClean="0">
                <a:solidFill>
                  <a:schemeClr val="bg1"/>
                </a:solidFill>
                <a:latin typeface="Courier New"/>
                <a:cs typeface="Times New Roman"/>
              </a:rPr>
              <a:t>     }</a:t>
            </a:r>
            <a:endParaRPr lang="en-US" sz="13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5275" y="1121544"/>
            <a:ext cx="7814179" cy="61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4163" marR="0" lvl="1" indent="-169863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FFC000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Solution: in the </a:t>
            </a:r>
            <a:r>
              <a:rPr lang="en-US" sz="2000" u="none" kern="0" dirty="0" smtClean="0">
                <a:latin typeface="+mn-lt"/>
              </a:rPr>
              <a:t>installer class (post-build), find where the </a:t>
            </a:r>
            <a:r>
              <a:rPr lang="en-US" sz="2000" u="none" kern="0" dirty="0" err="1" smtClean="0">
                <a:latin typeface="+mn-lt"/>
              </a:rPr>
              <a:t>dll</a:t>
            </a:r>
            <a:r>
              <a:rPr lang="en-US" sz="2000" u="none" kern="0" dirty="0" smtClean="0">
                <a:latin typeface="+mn-lt"/>
              </a:rPr>
              <a:t> is deployed and modify the element &lt;Assembly&gt; of *.</a:t>
            </a:r>
            <a:r>
              <a:rPr lang="en-US" sz="2000" u="none" kern="0" dirty="0" err="1" smtClean="0">
                <a:latin typeface="+mn-lt"/>
              </a:rPr>
              <a:t>addin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42" y="1043188"/>
            <a:ext cx="8594093" cy="5119688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Registry free add-in installer class can easily be created using the custom template for C# and </a:t>
            </a:r>
            <a:r>
              <a:rPr lang="en-US" sz="1800" dirty="0" err="1" smtClean="0"/>
              <a:t>VB.Net</a:t>
            </a:r>
            <a:r>
              <a:rPr lang="en-US" sz="1800" dirty="0" smtClean="0"/>
              <a:t> in the material provided </a:t>
            </a:r>
            <a:r>
              <a:rPr lang="en-US" sz="1800" dirty="0" smtClean="0"/>
              <a:t>in this class.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To installing the custom templates Copy </a:t>
            </a:r>
            <a:r>
              <a:rPr lang="en-US" sz="1800" dirty="0" err="1" smtClean="0">
                <a:solidFill>
                  <a:srgbClr val="FFC000"/>
                </a:solidFill>
              </a:rPr>
              <a:t>RegFree</a:t>
            </a:r>
            <a:r>
              <a:rPr lang="en-US" sz="1800" dirty="0" smtClean="0">
                <a:solidFill>
                  <a:srgbClr val="FFC000"/>
                </a:solidFill>
              </a:rPr>
              <a:t> Installer Template </a:t>
            </a:r>
            <a:r>
              <a:rPr lang="en-US" sz="1800" dirty="0" err="1" smtClean="0">
                <a:solidFill>
                  <a:srgbClr val="FFC000"/>
                </a:solidFill>
              </a:rPr>
              <a:t>C#.zip</a:t>
            </a:r>
            <a:r>
              <a:rPr lang="en-US" sz="1800" dirty="0" smtClean="0">
                <a:solidFill>
                  <a:srgbClr val="FFC000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 err="1" smtClean="0">
                <a:solidFill>
                  <a:srgbClr val="FFC000"/>
                </a:solidFill>
              </a:rPr>
              <a:t>RegFree</a:t>
            </a:r>
            <a:r>
              <a:rPr lang="en-US" sz="1800" dirty="0" smtClean="0">
                <a:solidFill>
                  <a:srgbClr val="FFC000"/>
                </a:solidFill>
              </a:rPr>
              <a:t> Installer Template </a:t>
            </a:r>
            <a:r>
              <a:rPr lang="en-US" sz="1800" dirty="0" err="1" smtClean="0">
                <a:solidFill>
                  <a:srgbClr val="FFC000"/>
                </a:solidFill>
              </a:rPr>
              <a:t>VB.Net.zip</a:t>
            </a:r>
            <a:r>
              <a:rPr lang="en-US" sz="1800" dirty="0" smtClean="0">
                <a:solidFill>
                  <a:srgbClr val="FFC000"/>
                </a:solidFill>
              </a:rPr>
              <a:t> </a:t>
            </a:r>
            <a:r>
              <a:rPr lang="en-US" sz="1800" dirty="0" smtClean="0"/>
              <a:t>to the following location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Clr>
                <a:srgbClr val="FFC000"/>
              </a:buClr>
            </a:pPr>
            <a:r>
              <a:rPr lang="en-US" sz="1600" dirty="0" smtClean="0">
                <a:solidFill>
                  <a:srgbClr val="FFC000"/>
                </a:solidFill>
              </a:rPr>
              <a:t>Windows </a:t>
            </a:r>
            <a:r>
              <a:rPr lang="en-US" sz="1600" dirty="0" smtClean="0">
                <a:solidFill>
                  <a:srgbClr val="FFC000"/>
                </a:solidFill>
              </a:rPr>
              <a:t>XP</a:t>
            </a:r>
            <a:r>
              <a:rPr lang="en-US" sz="1600" dirty="0" smtClean="0">
                <a:solidFill>
                  <a:srgbClr val="FFC000"/>
                </a:solidFill>
              </a:rPr>
              <a:t>:</a:t>
            </a:r>
            <a:r>
              <a:rPr lang="en-US" sz="700" dirty="0" smtClean="0"/>
              <a:t>  </a:t>
            </a:r>
          </a:p>
          <a:p>
            <a:pPr lvl="2">
              <a:buClr>
                <a:srgbClr val="FFC000"/>
              </a:buClr>
            </a:pPr>
            <a:r>
              <a:rPr lang="en-US" sz="1600" dirty="0" smtClean="0"/>
              <a:t>C:\ Documents and Settings \&lt;user&gt;\My Documents\Visual Studio &lt;version&gt;\</a:t>
            </a:r>
            <a:r>
              <a:rPr lang="en-US" sz="1600" dirty="0" smtClean="0"/>
              <a:t>Templates\</a:t>
            </a:r>
            <a:r>
              <a:rPr lang="en-US" sz="1600" dirty="0" err="1" smtClean="0"/>
              <a:t>ItemTemplates</a:t>
            </a:r>
            <a:endParaRPr lang="en-US" sz="1600" dirty="0" smtClean="0"/>
          </a:p>
          <a:p>
            <a:pPr lvl="1">
              <a:buClr>
                <a:srgbClr val="FFC000"/>
              </a:buClr>
            </a:pPr>
            <a:r>
              <a:rPr lang="en-US" sz="1600" dirty="0" smtClean="0">
                <a:solidFill>
                  <a:srgbClr val="FFC000"/>
                </a:solidFill>
              </a:rPr>
              <a:t>Windows Vista/7</a:t>
            </a:r>
            <a:r>
              <a:rPr lang="en-US" sz="1600" dirty="0" smtClean="0">
                <a:solidFill>
                  <a:srgbClr val="FFC000"/>
                </a:solidFill>
              </a:rPr>
              <a:t>:</a:t>
            </a:r>
            <a:endParaRPr lang="en-US" sz="700" dirty="0" smtClean="0"/>
          </a:p>
          <a:p>
            <a:pPr lvl="2">
              <a:buClr>
                <a:srgbClr val="FFC000"/>
              </a:buClr>
            </a:pPr>
            <a:r>
              <a:rPr lang="en-US" sz="1600" dirty="0" smtClean="0"/>
              <a:t>C:\Users\&lt;user&gt;\My Documents\Visual Studio &lt;version&gt;\Templates\</a:t>
            </a:r>
            <a:r>
              <a:rPr lang="en-US" sz="1600" dirty="0" err="1" smtClean="0"/>
              <a:t>ItemTemplates</a:t>
            </a:r>
            <a:endParaRPr lang="en-US" sz="16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50800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Add-in Installer – Registry Free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264" y="4605754"/>
            <a:ext cx="4815211" cy="208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28" y="1440872"/>
            <a:ext cx="76107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sz="2400" u="none" dirty="0" smtClean="0"/>
              <a:t>  Strong-naming concept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  <a:defRPr/>
            </a:pPr>
            <a:endParaRPr lang="en-US" sz="2400" u="none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sz="2400" u="none" dirty="0" smtClean="0"/>
              <a:t>  Creating a strong-named Add-In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  <a:defRPr/>
            </a:pPr>
            <a:endParaRPr lang="en-US" sz="2400" u="none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sz="2400" u="none" dirty="0" smtClean="0"/>
              <a:t>  Creating a set-up project for an Inventor Add-In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  <a:defRPr/>
            </a:pPr>
            <a:endParaRPr lang="en-US" sz="2400" u="none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sz="2400" u="none" dirty="0" smtClean="0"/>
              <a:t>  Using </a:t>
            </a:r>
            <a:r>
              <a:rPr lang="en-US" sz="2400" u="none" dirty="0" err="1" smtClean="0"/>
              <a:t>InventorRegistration</a:t>
            </a:r>
            <a:r>
              <a:rPr lang="en-US" sz="2400" u="none" dirty="0" smtClean="0"/>
              <a:t> Utility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u="none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u="none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u="none" dirty="0" smtClean="0"/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u="none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en-US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33" y="152272"/>
            <a:ext cx="8545767" cy="996229"/>
          </a:xfrm>
        </p:spPr>
        <p:txBody>
          <a:bodyPr/>
          <a:lstStyle/>
          <a:p>
            <a:r>
              <a:rPr lang="fr-CH" altLang="zh-CN" dirty="0" err="1" smtClean="0"/>
              <a:t>Add</a:t>
            </a:r>
            <a:r>
              <a:rPr lang="fr-CH" altLang="zh-CN" dirty="0" smtClean="0"/>
              <a:t>-in Installer – </a:t>
            </a:r>
            <a:r>
              <a:rPr lang="fr-CH" altLang="zh-CN" dirty="0" err="1" smtClean="0"/>
              <a:t>Registry</a:t>
            </a:r>
            <a:r>
              <a:rPr lang="fr-CH" altLang="zh-CN" dirty="0" smtClean="0"/>
              <a:t> </a:t>
            </a:r>
            <a:r>
              <a:rPr lang="fr-CH" altLang="zh-CN" dirty="0" smtClean="0"/>
              <a:t>Free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en-US" altLang="zh-CN" sz="1800" dirty="0" smtClean="0"/>
              <a:t>From 2013, path </a:t>
            </a:r>
            <a:r>
              <a:rPr lang="en-US" altLang="zh-CN" sz="1800" dirty="0" smtClean="0"/>
              <a:t>of 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 can be  </a:t>
            </a:r>
            <a:r>
              <a:rPr lang="en-US" altLang="zh-CN" sz="1800" dirty="0" smtClean="0">
                <a:solidFill>
                  <a:srgbClr val="FF0000"/>
                </a:solidFill>
              </a:rPr>
              <a:t>relative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to 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addin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location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en-US" altLang="zh-CN" sz="1800" dirty="0" smtClean="0"/>
              <a:t>At Inventor start-up subdirectories will be searched for .</a:t>
            </a:r>
            <a:r>
              <a:rPr lang="en-US" altLang="zh-CN" sz="1800" dirty="0" err="1" smtClean="0"/>
              <a:t>addin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files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en-US" sz="1800" dirty="0" smtClean="0"/>
              <a:t>Recommended: Add-in </a:t>
            </a:r>
            <a:r>
              <a:rPr lang="en-US" sz="1800" dirty="0" err="1" smtClean="0">
                <a:solidFill>
                  <a:srgbClr val="FFC000"/>
                </a:solidFill>
              </a:rPr>
              <a:t>dll</a:t>
            </a:r>
            <a:r>
              <a:rPr lang="en-US" sz="1800" dirty="0" smtClean="0"/>
              <a:t> + </a:t>
            </a:r>
            <a:r>
              <a:rPr lang="en-US" sz="1800" dirty="0" err="1" smtClean="0">
                <a:solidFill>
                  <a:srgbClr val="FFC000"/>
                </a:solidFill>
              </a:rPr>
              <a:t>resouces</a:t>
            </a:r>
            <a:r>
              <a:rPr lang="en-US" sz="1800" dirty="0" smtClean="0"/>
              <a:t> + </a:t>
            </a:r>
            <a:r>
              <a:rPr lang="en-US" sz="1800" dirty="0" smtClean="0">
                <a:solidFill>
                  <a:srgbClr val="FFC000"/>
                </a:solidFill>
              </a:rPr>
              <a:t>.addin </a:t>
            </a:r>
            <a:r>
              <a:rPr lang="en-US" sz="1800" dirty="0" smtClean="0"/>
              <a:t>file placed in a </a:t>
            </a:r>
            <a:r>
              <a:rPr lang="en-US" sz="1800" dirty="0" smtClean="0"/>
              <a:t>folder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en-US" sz="1800" dirty="0" smtClean="0"/>
              <a:t>App of Exchange Store:</a:t>
            </a:r>
            <a:endParaRPr lang="en-US" sz="1800" dirty="0" smtClean="0"/>
          </a:p>
          <a:p>
            <a:pPr lvl="2">
              <a:buClr>
                <a:srgbClr val="FFC000"/>
              </a:buClr>
            </a:pPr>
            <a:r>
              <a:rPr lang="en-US" sz="1400" dirty="0" smtClean="0"/>
              <a:t>Installer will copy </a:t>
            </a:r>
            <a:r>
              <a:rPr lang="en-US" sz="1400" dirty="0" smtClean="0"/>
              <a:t>folder to </a:t>
            </a:r>
            <a:r>
              <a:rPr lang="en-US" sz="1400" dirty="0" smtClean="0">
                <a:solidFill>
                  <a:srgbClr val="FFC000"/>
                </a:solidFill>
              </a:rPr>
              <a:t>%APPDATA%\Autodesk\</a:t>
            </a:r>
            <a:r>
              <a:rPr lang="en-US" sz="1400" dirty="0" err="1" smtClean="0">
                <a:solidFill>
                  <a:srgbClr val="FFC000"/>
                </a:solidFill>
              </a:rPr>
              <a:t>ApplicationPlugins</a:t>
            </a:r>
            <a:endParaRPr lang="en-US" sz="1400" dirty="0" smtClean="0">
              <a:solidFill>
                <a:srgbClr val="FFC000"/>
              </a:solidFill>
            </a:endParaRPr>
          </a:p>
          <a:p>
            <a:endParaRPr lang="en-US" sz="1800" dirty="0"/>
          </a:p>
        </p:txBody>
      </p:sp>
      <p:pic>
        <p:nvPicPr>
          <p:cNvPr id="6146" name="Picture 2" descr="C:\Users\ekinsb\AppData\Local\Temp\SNAGHTML3feac3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3" y="3429279"/>
            <a:ext cx="4084900" cy="29334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C:\Users\ekinsb\AppData\Local\Temp\SNAGHTML40ce43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33" y="3445843"/>
            <a:ext cx="4172867" cy="18746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05339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000" b="1" dirty="0" smtClean="0"/>
          </a:p>
          <a:p>
            <a:pPr algn="ctr">
              <a:buNone/>
            </a:pPr>
            <a:r>
              <a:rPr lang="en-US" altLang="zh-CN" sz="4000" b="1" dirty="0" smtClean="0"/>
              <a:t> </a:t>
            </a:r>
            <a:r>
              <a:rPr lang="en-US" altLang="zh-CN" sz="4000" b="1" dirty="0" smtClean="0"/>
              <a:t>Deployment of </a:t>
            </a:r>
            <a:r>
              <a:rPr lang="en-US" altLang="zh-CN" sz="4000" b="1" dirty="0" smtClean="0"/>
              <a:t>Registry Add-In  </a:t>
            </a:r>
            <a:endParaRPr lang="zh-CN" altLang="en-US" sz="4000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Installer Methods override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32" y="1455376"/>
            <a:ext cx="8888368" cy="4758608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Imports </a:t>
            </a:r>
            <a:r>
              <a:rPr lang="en-US" sz="1800" dirty="0" err="1" smtClean="0"/>
              <a:t>System.Runtime.InteropServices</a:t>
            </a:r>
            <a:endParaRPr lang="fr-FR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Public Overrides Sub Install </a:t>
            </a:r>
            <a:r>
              <a:rPr lang="en-US" sz="1800" dirty="0" smtClean="0"/>
              <a:t>(</a:t>
            </a:r>
            <a:r>
              <a:rPr lang="en-US" sz="1800" dirty="0" err="1" smtClean="0"/>
              <a:t>ByVal</a:t>
            </a:r>
            <a:r>
              <a:rPr lang="en-US" sz="1800" dirty="0" smtClean="0"/>
              <a:t> </a:t>
            </a:r>
            <a:r>
              <a:rPr lang="en-US" sz="1800" dirty="0" err="1" smtClean="0"/>
              <a:t>stateSaver</a:t>
            </a:r>
            <a:r>
              <a:rPr lang="en-US" sz="1800" dirty="0" smtClean="0"/>
              <a:t> As </a:t>
            </a:r>
            <a:r>
              <a:rPr lang="en-US" sz="1800" dirty="0" err="1" smtClean="0"/>
              <a:t>System.Collections.IDictionary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MyBase.Install</a:t>
            </a:r>
            <a:r>
              <a:rPr lang="en-US" sz="1800" dirty="0" smtClean="0"/>
              <a:t>(</a:t>
            </a:r>
            <a:r>
              <a:rPr lang="en-US" sz="1800" dirty="0" err="1" smtClean="0"/>
              <a:t>stateSaver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   Dim </a:t>
            </a:r>
            <a:r>
              <a:rPr lang="en-US" sz="1800" dirty="0" err="1" smtClean="0"/>
              <a:t>regsrv</a:t>
            </a:r>
            <a:r>
              <a:rPr lang="en-US" sz="1800" dirty="0" smtClean="0"/>
              <a:t> As </a:t>
            </a:r>
            <a:r>
              <a:rPr lang="en-US" sz="1800" dirty="0" err="1" smtClean="0"/>
              <a:t>RegistrationServices</a:t>
            </a:r>
            <a:r>
              <a:rPr lang="en-US" sz="1800" dirty="0" smtClean="0"/>
              <a:t> = New </a:t>
            </a:r>
            <a:r>
              <a:rPr lang="en-US" sz="1800" dirty="0" err="1" smtClean="0"/>
              <a:t>RegistrationServices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regsrv.RegisterAssembly</a:t>
            </a:r>
            <a:r>
              <a:rPr lang="en-US" sz="1800" dirty="0" smtClean="0"/>
              <a:t>(</a:t>
            </a:r>
            <a:r>
              <a:rPr lang="en-US" sz="1800" dirty="0" err="1" smtClean="0"/>
              <a:t>Me.GetType</a:t>
            </a:r>
            <a:r>
              <a:rPr lang="en-US" sz="1800" dirty="0" smtClean="0"/>
              <a:t>().Assembly, </a:t>
            </a:r>
            <a:r>
              <a:rPr lang="en-US" sz="1800" dirty="0" err="1" smtClean="0"/>
              <a:t>AssemblyRegistrationFlags.SetCodeBase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End Sub</a:t>
            </a:r>
            <a:endParaRPr lang="fr-FR" sz="1800" b="1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Public Overrides Sub Uninstall </a:t>
            </a:r>
            <a:r>
              <a:rPr lang="en-US" sz="1800" dirty="0" smtClean="0"/>
              <a:t>(</a:t>
            </a:r>
            <a:r>
              <a:rPr lang="en-US" sz="1800" dirty="0" err="1" smtClean="0"/>
              <a:t>ByVal</a:t>
            </a:r>
            <a:r>
              <a:rPr lang="en-US" sz="1800" dirty="0" smtClean="0"/>
              <a:t> </a:t>
            </a:r>
            <a:r>
              <a:rPr lang="en-US" sz="1800" dirty="0" err="1" smtClean="0"/>
              <a:t>savedState</a:t>
            </a:r>
            <a:r>
              <a:rPr lang="en-US" sz="1800" dirty="0" smtClean="0"/>
              <a:t> As </a:t>
            </a:r>
            <a:r>
              <a:rPr lang="en-US" sz="1800" dirty="0" err="1" smtClean="0"/>
              <a:t>System.Collections.IDictionary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	</a:t>
            </a:r>
            <a:r>
              <a:rPr lang="en-US" sz="1800" dirty="0" err="1" smtClean="0"/>
              <a:t>MyBase.Uninstall</a:t>
            </a:r>
            <a:r>
              <a:rPr lang="en-US" sz="1800" dirty="0" smtClean="0"/>
              <a:t>(</a:t>
            </a:r>
            <a:r>
              <a:rPr lang="en-US" sz="1800" dirty="0" err="1" smtClean="0"/>
              <a:t>savedState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	Dim </a:t>
            </a:r>
            <a:r>
              <a:rPr lang="en-US" sz="1800" dirty="0" err="1" smtClean="0"/>
              <a:t>regsrv</a:t>
            </a:r>
            <a:r>
              <a:rPr lang="en-US" sz="1800" dirty="0" smtClean="0"/>
              <a:t> As </a:t>
            </a:r>
            <a:r>
              <a:rPr lang="en-US" sz="1800" dirty="0" err="1" smtClean="0"/>
              <a:t>RegistrationServices</a:t>
            </a:r>
            <a:r>
              <a:rPr lang="en-US" sz="1800" dirty="0" smtClean="0"/>
              <a:t> = New </a:t>
            </a:r>
            <a:r>
              <a:rPr lang="en-US" sz="1800" dirty="0" err="1" smtClean="0"/>
              <a:t>RegistrationServices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 	</a:t>
            </a:r>
            <a:r>
              <a:rPr lang="en-US" sz="1800" dirty="0" err="1" smtClean="0"/>
              <a:t>regsrv.UnregisterAssembly</a:t>
            </a:r>
            <a:r>
              <a:rPr lang="en-US" sz="1800" dirty="0" smtClean="0"/>
              <a:t>(</a:t>
            </a:r>
            <a:r>
              <a:rPr lang="en-US" sz="1800" dirty="0" err="1" smtClean="0"/>
              <a:t>Me.GetType</a:t>
            </a:r>
            <a:r>
              <a:rPr lang="en-US" sz="1800" dirty="0" smtClean="0"/>
              <a:t>().Assembly)</a:t>
            </a:r>
          </a:p>
          <a:p>
            <a:pPr>
              <a:buNone/>
            </a:pPr>
            <a:r>
              <a:rPr lang="en-US" sz="1800" b="1" dirty="0" smtClean="0"/>
              <a:t>End Sub</a:t>
            </a:r>
            <a:endParaRPr lang="en-US" sz="1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 smtClean="0"/>
              <a:t>Using</a:t>
            </a:r>
            <a:r>
              <a:rPr lang="fr-FR" b="1" i="1" dirty="0" smtClean="0"/>
              <a:t> </a:t>
            </a:r>
            <a:r>
              <a:rPr lang="fr-FR" b="1" i="1" dirty="0" err="1" smtClean="0"/>
              <a:t>InventorRegistration</a:t>
            </a:r>
            <a:r>
              <a:rPr lang="fr-FR" b="1" i="1" dirty="0" smtClean="0"/>
              <a:t> Utility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Problematic:</a:t>
            </a:r>
          </a:p>
          <a:p>
            <a:pPr>
              <a:buNone/>
            </a:pPr>
            <a:r>
              <a:rPr lang="en-US" dirty="0" smtClean="0"/>
              <a:t>For example, user has installed Inventor 2009 and Inventor 2010 and the corresponding versions of the </a:t>
            </a:r>
            <a:r>
              <a:rPr lang="en-US" dirty="0" err="1" smtClean="0"/>
              <a:t>AddIns</a:t>
            </a:r>
            <a:r>
              <a:rPr lang="en-US" dirty="0" smtClean="0"/>
              <a:t>: AddIn2009 and AddIn2010, which have the same GUID for the CLSID.</a:t>
            </a:r>
          </a:p>
          <a:p>
            <a:pPr>
              <a:buNone/>
            </a:pPr>
            <a:r>
              <a:rPr lang="en-US" dirty="0" smtClean="0"/>
              <a:t>Uninstalling AddIn2009 will also uninstall AddIn2010.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1" i="1" dirty="0" smtClean="0"/>
              <a:t>Solution:</a:t>
            </a:r>
          </a:p>
          <a:p>
            <a:pPr>
              <a:buNone/>
            </a:pPr>
            <a:r>
              <a:rPr lang="en-US" dirty="0" smtClean="0"/>
              <a:t>If you want to preserve the </a:t>
            </a:r>
            <a:r>
              <a:rPr lang="en-US" dirty="0" err="1" smtClean="0"/>
              <a:t>AddIn's</a:t>
            </a:r>
            <a:r>
              <a:rPr lang="en-US" dirty="0" smtClean="0"/>
              <a:t> CLSID across multiple </a:t>
            </a:r>
            <a:r>
              <a:rPr lang="en-US" dirty="0" err="1" smtClean="0"/>
              <a:t>AddIn</a:t>
            </a:r>
            <a:r>
              <a:rPr lang="en-US" dirty="0" smtClean="0"/>
              <a:t> versions, then you need to implement a re-registration executable.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 smtClean="0"/>
              <a:t>Implementing</a:t>
            </a:r>
            <a:r>
              <a:rPr lang="fr-FR" b="1" i="1" dirty="0" smtClean="0"/>
              <a:t> </a:t>
            </a:r>
            <a:r>
              <a:rPr lang="en-US" b="1" i="1" dirty="0" err="1" smtClean="0"/>
              <a:t>IAddInRegistrationInfo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1416050"/>
            <a:ext cx="8421790" cy="5119688"/>
          </a:xfrm>
        </p:spPr>
        <p:txBody>
          <a:bodyPr/>
          <a:lstStyle/>
          <a:p>
            <a:pPr>
              <a:buNone/>
            </a:pPr>
            <a:r>
              <a:rPr lang="en-US" sz="1500" dirty="0" smtClean="0"/>
              <a:t>imports </a:t>
            </a:r>
            <a:r>
              <a:rPr lang="en-US" sz="1500" b="1" dirty="0" err="1" smtClean="0"/>
              <a:t>InventorRegistration</a:t>
            </a:r>
            <a:r>
              <a:rPr lang="en-US" sz="1500" b="1" dirty="0" smtClean="0"/>
              <a:t>  </a:t>
            </a:r>
            <a:r>
              <a:rPr lang="en-US" sz="15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‘Ref. to 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InventorRegUtils.dll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Class </a:t>
            </a:r>
            <a:r>
              <a:rPr lang="en-US" sz="1500" dirty="0" err="1" smtClean="0"/>
              <a:t>CReReg</a:t>
            </a:r>
            <a:r>
              <a:rPr lang="en-US" sz="1500" dirty="0" smtClean="0"/>
              <a:t> : Implements </a:t>
            </a:r>
            <a:r>
              <a:rPr lang="en-US" sz="1500" dirty="0" err="1" smtClean="0"/>
              <a:t>IAddInRegistrationInfo</a:t>
            </a:r>
            <a:endParaRPr lang="en-US" sz="15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it-IT" sz="1500" dirty="0" smtClean="0"/>
              <a:t>    Dim m_guidStr As String = "{9C28ED35-8E07-40e6-AD2C-3B2C3BD9FA04}"</a:t>
            </a:r>
          </a:p>
          <a:p>
            <a:pPr>
              <a:buNone/>
            </a:pPr>
            <a:r>
              <a:rPr lang="en-US" sz="1500" dirty="0" smtClean="0"/>
              <a:t>    Dim </a:t>
            </a:r>
            <a:r>
              <a:rPr lang="en-US" sz="1500" dirty="0" err="1" smtClean="0"/>
              <a:t>m_descriptiveName</a:t>
            </a:r>
            <a:r>
              <a:rPr lang="en-US" sz="1500" dirty="0" smtClean="0"/>
              <a:t> As String = "RegisterAddInVB2009"</a:t>
            </a:r>
          </a:p>
          <a:p>
            <a:pPr>
              <a:buNone/>
            </a:pPr>
            <a:r>
              <a:rPr lang="en-US" sz="1500" dirty="0" smtClean="0"/>
              <a:t>    Dim </a:t>
            </a:r>
            <a:r>
              <a:rPr lang="en-US" sz="1500" dirty="0" err="1" smtClean="0"/>
              <a:t>m_executablePath</a:t>
            </a:r>
            <a:r>
              <a:rPr lang="en-US" sz="1500" dirty="0" smtClean="0"/>
              <a:t> As String = </a:t>
            </a:r>
            <a:r>
              <a:rPr lang="en-US" sz="1500" dirty="0" err="1" smtClean="0"/>
              <a:t>Assembly.GetExecutingAssembly</a:t>
            </a:r>
            <a:r>
              <a:rPr lang="en-US" sz="1500" dirty="0" smtClean="0"/>
              <a:t>().Location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1500" dirty="0" smtClean="0"/>
              <a:t>    Dim </a:t>
            </a:r>
            <a:r>
              <a:rPr lang="en-US" sz="1500" dirty="0" err="1" smtClean="0"/>
              <a:t>m_supportedVersions</a:t>
            </a:r>
            <a:r>
              <a:rPr lang="en-US" sz="1500" dirty="0" smtClean="0"/>
              <a:t>() As </a:t>
            </a:r>
            <a:r>
              <a:rPr lang="en-US" sz="1500" dirty="0" err="1" smtClean="0"/>
              <a:t>VersionSupportRule</a:t>
            </a:r>
            <a:r>
              <a:rPr lang="en-US" sz="1500" dirty="0" smtClean="0"/>
              <a:t> = New </a:t>
            </a:r>
            <a:r>
              <a:rPr lang="en-US" sz="1500" dirty="0" err="1" smtClean="0"/>
              <a:t>VersionSupportRule</a:t>
            </a:r>
            <a:r>
              <a:rPr lang="en-US" sz="1500" dirty="0" smtClean="0"/>
              <a:t>() _</a:t>
            </a:r>
          </a:p>
          <a:p>
            <a:pPr>
              <a:buNone/>
            </a:pPr>
            <a:r>
              <a:rPr lang="en-US" sz="1500" dirty="0" smtClean="0"/>
              <a:t>    { _</a:t>
            </a:r>
          </a:p>
          <a:p>
            <a:pPr>
              <a:buNone/>
            </a:pPr>
            <a:r>
              <a:rPr lang="en-US" sz="1500" dirty="0" smtClean="0"/>
              <a:t>        New </a:t>
            </a:r>
            <a:r>
              <a:rPr lang="en-US" sz="1500" dirty="0" err="1" smtClean="0"/>
              <a:t>VersionSupportRule</a:t>
            </a:r>
            <a:r>
              <a:rPr lang="en-US" sz="1500" dirty="0" smtClean="0"/>
              <a:t>(</a:t>
            </a:r>
            <a:r>
              <a:rPr lang="en-US" sz="1500" dirty="0" err="1" smtClean="0"/>
              <a:t>VersionSupportType.SupportedSoftwareVersionGreaterThan</a:t>
            </a:r>
            <a:r>
              <a:rPr lang="en-US" sz="1500" dirty="0" smtClean="0"/>
              <a:t>, "11..") _</a:t>
            </a:r>
          </a:p>
          <a:p>
            <a:pPr>
              <a:buNone/>
            </a:pPr>
            <a:r>
              <a:rPr lang="en-US" sz="1500" dirty="0" smtClean="0"/>
              <a:t>    }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1500" dirty="0" smtClean="0"/>
              <a:t>    Dim </a:t>
            </a:r>
            <a:r>
              <a:rPr lang="en-US" sz="1500" dirty="0" err="1" smtClean="0"/>
              <a:t>m_dotNetAssemblies</a:t>
            </a:r>
            <a:r>
              <a:rPr lang="en-US" sz="1500" dirty="0" smtClean="0"/>
              <a:t>() As String = New String() _</a:t>
            </a:r>
          </a:p>
          <a:p>
            <a:pPr>
              <a:buNone/>
            </a:pPr>
            <a:r>
              <a:rPr lang="en-US" sz="1500" dirty="0" smtClean="0"/>
              <a:t>    { _</a:t>
            </a:r>
          </a:p>
          <a:p>
            <a:pPr>
              <a:buNone/>
            </a:pPr>
            <a:r>
              <a:rPr lang="en-US" sz="1500" dirty="0" smtClean="0"/>
              <a:t>        "AddInVBTest.dll" _</a:t>
            </a:r>
          </a:p>
          <a:p>
            <a:pPr>
              <a:buNone/>
            </a:pPr>
            <a:r>
              <a:rPr lang="en-US" sz="1500" dirty="0" smtClean="0"/>
              <a:t>    }</a:t>
            </a:r>
            <a:endParaRPr lang="en-US" sz="15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 smtClean="0"/>
              <a:t>Implementing</a:t>
            </a:r>
            <a:r>
              <a:rPr lang="fr-FR" b="1" i="1" dirty="0" smtClean="0"/>
              <a:t> </a:t>
            </a:r>
            <a:r>
              <a:rPr lang="en-US" b="1" i="1" dirty="0" err="1" smtClean="0"/>
              <a:t>IAddInRegistrationInfo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96138"/>
            <a:ext cx="8293970" cy="3804879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 Public Sub Register() Implements </a:t>
            </a:r>
            <a:r>
              <a:rPr lang="en-US" sz="1600" dirty="0" err="1" smtClean="0"/>
              <a:t>InventorRegistration.IAddInRegistrationInfo.Register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Utils.RegisterDotNetAssemblies</a:t>
            </a:r>
            <a:r>
              <a:rPr lang="en-US" sz="1600" dirty="0" smtClean="0"/>
              <a:t>(</a:t>
            </a:r>
            <a:r>
              <a:rPr lang="en-US" sz="1600" dirty="0" err="1" smtClean="0"/>
              <a:t>Path.GetDirectoryName</a:t>
            </a:r>
            <a:r>
              <a:rPr lang="en-US" sz="1600" dirty="0" smtClean="0"/>
              <a:t>(</a:t>
            </a:r>
            <a:r>
              <a:rPr lang="en-US" sz="1600" dirty="0" err="1" smtClean="0"/>
              <a:t>ExecutablePath</a:t>
            </a:r>
            <a:r>
              <a:rPr lang="en-US" sz="1600" dirty="0" smtClean="0"/>
              <a:t>), </a:t>
            </a:r>
            <a:r>
              <a:rPr lang="en-US" sz="1600" dirty="0" err="1" smtClean="0"/>
              <a:t>m_dotNetAssemblies</a:t>
            </a:r>
            <a:r>
              <a:rPr lang="en-US" sz="1600" dirty="0" smtClean="0"/>
              <a:t>, True, True)</a:t>
            </a:r>
          </a:p>
          <a:p>
            <a:pPr>
              <a:buNone/>
            </a:pPr>
            <a:r>
              <a:rPr lang="en-US" sz="1600" dirty="0" smtClean="0"/>
              <a:t>End Sub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Public Sub Unregister() Implements </a:t>
            </a:r>
            <a:r>
              <a:rPr lang="en-US" sz="1600" dirty="0" err="1" smtClean="0"/>
              <a:t>InventorRegistration.IAddInRegistrationInfo.Unregister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Utils.RegisterDotNetAssemblies</a:t>
            </a:r>
            <a:r>
              <a:rPr lang="en-US" sz="1600" dirty="0" smtClean="0"/>
              <a:t>(</a:t>
            </a:r>
            <a:r>
              <a:rPr lang="en-US" sz="1600" dirty="0" err="1" smtClean="0"/>
              <a:t>Path.GetDirectoryName</a:t>
            </a:r>
            <a:r>
              <a:rPr lang="en-US" sz="1600" dirty="0" smtClean="0"/>
              <a:t>(</a:t>
            </a:r>
            <a:r>
              <a:rPr lang="en-US" sz="1600" dirty="0" err="1" smtClean="0"/>
              <a:t>ExecutablePath</a:t>
            </a:r>
            <a:r>
              <a:rPr lang="en-US" sz="1600" dirty="0" smtClean="0"/>
              <a:t>), </a:t>
            </a:r>
            <a:r>
              <a:rPr lang="en-US" sz="1600" dirty="0" err="1" smtClean="0"/>
              <a:t>m_dotNetAssemblies</a:t>
            </a:r>
            <a:r>
              <a:rPr lang="en-US" sz="1600" dirty="0" smtClean="0"/>
              <a:t>, False, True)</a:t>
            </a:r>
          </a:p>
          <a:p>
            <a:pPr>
              <a:buNone/>
            </a:pPr>
            <a:r>
              <a:rPr lang="en-US" sz="1600" dirty="0" smtClean="0"/>
              <a:t>End Sub</a:t>
            </a:r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 smtClean="0"/>
              <a:t>Implementing</a:t>
            </a:r>
            <a:r>
              <a:rPr lang="fr-FR" b="1" i="1" dirty="0" smtClean="0"/>
              <a:t> </a:t>
            </a:r>
            <a:r>
              <a:rPr lang="en-US" b="1" i="1" dirty="0" err="1" smtClean="0"/>
              <a:t>IAddInRegistrationInfo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062912" cy="3716389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Public Module </a:t>
            </a:r>
            <a:r>
              <a:rPr lang="en-US" sz="1600" dirty="0" err="1" smtClean="0"/>
              <a:t>ReReg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Public Sub Main(</a:t>
            </a:r>
            <a:r>
              <a:rPr lang="en-US" sz="1600" dirty="0" err="1" smtClean="0"/>
              <a:t>ByVal</a:t>
            </a:r>
            <a:r>
              <a:rPr lang="en-US" sz="1600" dirty="0" smtClean="0"/>
              <a:t> </a:t>
            </a:r>
            <a:r>
              <a:rPr lang="en-US" sz="1600" dirty="0" err="1" smtClean="0"/>
              <a:t>args</a:t>
            </a:r>
            <a:r>
              <a:rPr lang="en-US" sz="1600" dirty="0" smtClean="0"/>
              <a:t> As String())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InventorRegistration.Utils.DoAddInRegistration</a:t>
            </a:r>
            <a:r>
              <a:rPr lang="en-US" sz="1600" dirty="0" smtClean="0"/>
              <a:t>(</a:t>
            </a:r>
            <a:r>
              <a:rPr lang="en-US" sz="1600" dirty="0" err="1" smtClean="0"/>
              <a:t>args</a:t>
            </a:r>
            <a:r>
              <a:rPr lang="en-US" sz="1600" dirty="0" smtClean="0"/>
              <a:t>, New </a:t>
            </a:r>
            <a:r>
              <a:rPr lang="en-US" sz="1600" dirty="0" err="1" smtClean="0"/>
              <a:t>CReReg</a:t>
            </a:r>
            <a:r>
              <a:rPr lang="en-US" sz="1600" dirty="0" smtClean="0"/>
              <a:t>())</a:t>
            </a:r>
          </a:p>
          <a:p>
            <a:pPr>
              <a:buNone/>
            </a:pPr>
            <a:r>
              <a:rPr lang="en-US" sz="1600" dirty="0" smtClean="0"/>
              <a:t>	End Sub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End Module</a:t>
            </a:r>
          </a:p>
          <a:p>
            <a:endParaRPr 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 smtClean="0"/>
              <a:t>Creating</a:t>
            </a:r>
            <a:r>
              <a:rPr lang="fr-FR" b="1" i="1" dirty="0" smtClean="0"/>
              <a:t> </a:t>
            </a:r>
            <a:r>
              <a:rPr lang="fr-FR" b="1" i="1" dirty="0" err="1" smtClean="0"/>
              <a:t>Re</a:t>
            </a:r>
            <a:r>
              <a:rPr lang="fr-FR" b="1" i="1" dirty="0" smtClean="0"/>
              <a:t>-</a:t>
            </a:r>
            <a:r>
              <a:rPr lang="fr-FR" b="1" i="1" dirty="0" err="1" smtClean="0"/>
              <a:t>Register</a:t>
            </a:r>
            <a:r>
              <a:rPr lang="fr-FR" b="1" i="1" dirty="0" smtClean="0"/>
              <a:t> Installer</a:t>
            </a:r>
            <a:endParaRPr lang="en-US" b="1" i="1" dirty="0"/>
          </a:p>
        </p:txBody>
      </p:sp>
      <p:pic>
        <p:nvPicPr>
          <p:cNvPr id="5" name="Picture 4" descr="pic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75" y="1535709"/>
            <a:ext cx="6895327" cy="415301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 smtClean="0"/>
              <a:t>Re</a:t>
            </a:r>
            <a:r>
              <a:rPr lang="fr-FR" b="1" i="1" dirty="0" smtClean="0"/>
              <a:t>-</a:t>
            </a:r>
            <a:r>
              <a:rPr lang="fr-FR" b="1" i="1" dirty="0" err="1" smtClean="0"/>
              <a:t>Register</a:t>
            </a:r>
            <a:r>
              <a:rPr lang="fr-FR" b="1" i="1" dirty="0" smtClean="0"/>
              <a:t> Installer - Settings</a:t>
            </a:r>
            <a:endParaRPr lang="en-US" b="1" i="1" dirty="0"/>
          </a:p>
        </p:txBody>
      </p:sp>
      <p:pic>
        <p:nvPicPr>
          <p:cNvPr id="4" name="Content Placeholder 3" descr="pic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26501" y="1109325"/>
            <a:ext cx="5662226" cy="2044085"/>
          </a:xfrm>
        </p:spPr>
      </p:pic>
      <p:pic>
        <p:nvPicPr>
          <p:cNvPr id="5" name="Picture 4" descr="pic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8311" y="4300858"/>
            <a:ext cx="4966374" cy="1547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128" y="3241973"/>
            <a:ext cx="82388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u="none" dirty="0" smtClean="0"/>
              <a:t> Invoke re-registration executable with "</a:t>
            </a:r>
            <a:r>
              <a:rPr lang="en-US" b="1" i="1" u="none" dirty="0" smtClean="0"/>
              <a:t>/install</a:t>
            </a:r>
            <a:r>
              <a:rPr lang="en-US" u="none" dirty="0" smtClean="0"/>
              <a:t>"  argument during install.</a:t>
            </a:r>
          </a:p>
          <a:p>
            <a:pPr>
              <a:buFont typeface="Arial" pitchFamily="34" charset="0"/>
              <a:buChar char="•"/>
            </a:pPr>
            <a:endParaRPr lang="en-US" sz="800" u="none" dirty="0" smtClean="0"/>
          </a:p>
          <a:p>
            <a:pPr>
              <a:buFont typeface="Arial" pitchFamily="34" charset="0"/>
              <a:buChar char="•"/>
            </a:pPr>
            <a:r>
              <a:rPr lang="fr-FR" u="none" dirty="0" smtClean="0"/>
              <a:t> </a:t>
            </a:r>
            <a:r>
              <a:rPr lang="fr-FR" u="none" dirty="0" err="1" smtClean="0"/>
              <a:t>Respectively</a:t>
            </a:r>
            <a:r>
              <a:rPr lang="fr-FR" u="none" dirty="0" smtClean="0"/>
              <a:t> </a:t>
            </a:r>
            <a:r>
              <a:rPr lang="en-US" u="none" dirty="0" smtClean="0"/>
              <a:t>"</a:t>
            </a:r>
            <a:r>
              <a:rPr lang="en-US" b="1" i="1" u="none" dirty="0" smtClean="0"/>
              <a:t>/uninstall</a:t>
            </a:r>
            <a:r>
              <a:rPr lang="en-US" u="none" dirty="0" smtClean="0"/>
              <a:t>" during the uninstall.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745" y="5990005"/>
            <a:ext cx="82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u="none" dirty="0" smtClean="0"/>
              <a:t> </a:t>
            </a:r>
            <a:r>
              <a:rPr lang="fr-FR" u="none" dirty="0" err="1" smtClean="0"/>
              <a:t>Define</a:t>
            </a:r>
            <a:r>
              <a:rPr lang="fr-FR" u="none" dirty="0" smtClean="0"/>
              <a:t> the file structure of the </a:t>
            </a:r>
            <a:r>
              <a:rPr lang="fr-FR" u="none" dirty="0" err="1" smtClean="0"/>
              <a:t>install</a:t>
            </a:r>
            <a:r>
              <a:rPr lang="fr-FR" u="none" dirty="0" smtClean="0"/>
              <a:t> </a:t>
            </a:r>
            <a:r>
              <a:rPr lang="fr-FR" u="none" dirty="0" err="1" smtClean="0"/>
              <a:t>folder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 smtClean="0"/>
              <a:t>Re</a:t>
            </a:r>
            <a:r>
              <a:rPr lang="fr-FR" b="1" i="1" dirty="0" smtClean="0"/>
              <a:t>-registration - </a:t>
            </a:r>
            <a:r>
              <a:rPr lang="fr-FR" b="1" i="1" dirty="0" err="1" smtClean="0"/>
              <a:t>Considerations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748546"/>
            <a:ext cx="8062912" cy="3950277"/>
          </a:xfrm>
        </p:spPr>
        <p:txBody>
          <a:bodyPr/>
          <a:lstStyle/>
          <a:p>
            <a:r>
              <a:rPr lang="en-US" dirty="0" smtClean="0"/>
              <a:t>This re-registration executable will have to create a new GUID for each version of the executable that is Generated. Typically, for each version of the </a:t>
            </a:r>
            <a:r>
              <a:rPr lang="en-US" dirty="0" err="1" smtClean="0"/>
              <a:t>AddIn</a:t>
            </a:r>
            <a:r>
              <a:rPr lang="en-US" dirty="0" smtClean="0"/>
              <a:t>.</a:t>
            </a:r>
            <a:endParaRPr lang="fr-FR" dirty="0" smtClean="0">
              <a:latin typeface="Arial" charset="0"/>
              <a:cs typeface="Arial" charset="0"/>
            </a:endParaRPr>
          </a:p>
          <a:p>
            <a:endParaRPr lang="fr-FR" dirty="0" smtClean="0"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re-registration executable can specify that .NET assemblies as well as standard </a:t>
            </a:r>
            <a:r>
              <a:rPr lang="en-US" dirty="0" err="1" smtClean="0"/>
              <a:t>dll's</a:t>
            </a:r>
            <a:r>
              <a:rPr lang="en-US" dirty="0" smtClean="0"/>
              <a:t> need to be registered. If needed, you can also add registry settings directly.</a:t>
            </a:r>
            <a:endParaRPr lang="fr-FR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What does “strong-named”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naming is a technology that helps uniquely identifying assemblies.</a:t>
            </a:r>
          </a:p>
          <a:p>
            <a:endParaRPr lang="en-US" sz="800" dirty="0" smtClean="0"/>
          </a:p>
          <a:p>
            <a:pPr lvl="0"/>
            <a:r>
              <a:rPr lang="en-US" dirty="0" smtClean="0"/>
              <a:t>it eliminates the problem of namespace collision 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many versions of an assembly can coexist and therefore applications can use the version they need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it provides a strong integrity check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2775" y="1231900"/>
            <a:ext cx="7899400" cy="3930035"/>
          </a:xfrm>
        </p:spPr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fr-FR" dirty="0" smtClean="0">
                <a:latin typeface="Arial" charset="0"/>
                <a:cs typeface="Arial" charset="0"/>
              </a:rPr>
              <a:t>A full </a:t>
            </a:r>
            <a:r>
              <a:rPr lang="fr-FR" dirty="0" err="1" smtClean="0">
                <a:latin typeface="Arial" charset="0"/>
                <a:cs typeface="Arial" charset="0"/>
              </a:rPr>
              <a:t>sample</a:t>
            </a:r>
            <a:r>
              <a:rPr lang="fr-FR" dirty="0" smtClean="0">
                <a:latin typeface="Arial" charset="0"/>
                <a:cs typeface="Arial" charset="0"/>
              </a:rPr>
              <a:t> </a:t>
            </a:r>
            <a:r>
              <a:rPr lang="fr-FR" dirty="0" err="1" smtClean="0">
                <a:latin typeface="Arial" charset="0"/>
                <a:cs typeface="Arial" charset="0"/>
              </a:rPr>
              <a:t>is</a:t>
            </a:r>
            <a:r>
              <a:rPr lang="fr-FR" dirty="0" smtClean="0">
                <a:latin typeface="Arial" charset="0"/>
                <a:cs typeface="Arial" charset="0"/>
              </a:rPr>
              <a:t> </a:t>
            </a:r>
            <a:r>
              <a:rPr lang="fr-FR" dirty="0" err="1" smtClean="0">
                <a:latin typeface="Arial" charset="0"/>
                <a:cs typeface="Arial" charset="0"/>
              </a:rPr>
              <a:t>available</a:t>
            </a:r>
            <a:r>
              <a:rPr lang="fr-FR" dirty="0" smtClean="0">
                <a:latin typeface="Arial" charset="0"/>
                <a:cs typeface="Arial" charset="0"/>
              </a:rPr>
              <a:t> in the SDK:</a:t>
            </a:r>
          </a:p>
          <a:p>
            <a:endParaRPr lang="en-US" sz="800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SDK\</a:t>
            </a:r>
            <a:r>
              <a:rPr lang="en-US" dirty="0" err="1" smtClean="0">
                <a:latin typeface="Arial" charset="0"/>
                <a:cs typeface="Arial" charset="0"/>
              </a:rPr>
              <a:t>DeveloperTools</a:t>
            </a:r>
            <a:r>
              <a:rPr lang="en-US" dirty="0" smtClean="0">
                <a:latin typeface="Arial" charset="0"/>
                <a:cs typeface="Arial" charset="0"/>
              </a:rPr>
              <a:t>\Samples\VCSharp.NET\</a:t>
            </a:r>
            <a:r>
              <a:rPr lang="en-US" dirty="0" err="1" smtClean="0">
                <a:latin typeface="Arial" charset="0"/>
                <a:cs typeface="Arial" charset="0"/>
              </a:rPr>
              <a:t>AddIns</a:t>
            </a:r>
            <a:r>
              <a:rPr lang="en-US" dirty="0" smtClean="0">
                <a:latin typeface="Arial" charset="0"/>
                <a:cs typeface="Arial" charset="0"/>
              </a:rPr>
              <a:t>\</a:t>
            </a:r>
          </a:p>
          <a:p>
            <a:r>
              <a:rPr lang="en-US" dirty="0" err="1" smtClean="0">
                <a:latin typeface="Arial" charset="0"/>
                <a:cs typeface="Arial" charset="0"/>
              </a:rPr>
              <a:t>SimpleAddIn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\Registration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\Installer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7663" y="550863"/>
            <a:ext cx="8196262" cy="657225"/>
          </a:xfrm>
        </p:spPr>
        <p:txBody>
          <a:bodyPr/>
          <a:lstStyle/>
          <a:p>
            <a:pPr>
              <a:defRPr/>
            </a:pPr>
            <a:r>
              <a:rPr lang="en-US" sz="3600" i="1" dirty="0" smtClean="0"/>
              <a:t>Setup Project Sample</a:t>
            </a:r>
            <a:endParaRPr lang="en-US" sz="3600" i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671484"/>
            <a:ext cx="8062912" cy="4864254"/>
          </a:xfrm>
        </p:spPr>
        <p:txBody>
          <a:bodyPr/>
          <a:lstStyle/>
          <a:p>
            <a:pPr algn="ctr">
              <a:buNone/>
            </a:pPr>
            <a:r>
              <a:rPr lang="fr-FR" sz="3200" b="1" i="1" dirty="0" smtClean="0"/>
              <a:t>You are </a:t>
            </a:r>
            <a:r>
              <a:rPr lang="fr-FR" sz="3200" b="1" i="1" dirty="0" err="1" smtClean="0"/>
              <a:t>ready</a:t>
            </a:r>
            <a:r>
              <a:rPr lang="fr-FR" sz="3200" b="1" i="1" dirty="0" smtClean="0"/>
              <a:t> to </a:t>
            </a:r>
            <a:r>
              <a:rPr lang="fr-FR" sz="3200" b="1" i="1" dirty="0" err="1" smtClean="0"/>
              <a:t>build</a:t>
            </a:r>
            <a:r>
              <a:rPr lang="fr-FR" sz="3200" b="1" i="1" dirty="0" smtClean="0"/>
              <a:t> </a:t>
            </a:r>
            <a:r>
              <a:rPr lang="fr-FR" sz="3200" b="1" i="1" dirty="0" err="1" smtClean="0"/>
              <a:t>your</a:t>
            </a:r>
            <a:r>
              <a:rPr lang="fr-FR" sz="3200" b="1" i="1" dirty="0" smtClean="0"/>
              <a:t> installer!</a:t>
            </a:r>
            <a:endParaRPr lang="en-US" sz="3200" b="1" i="1" dirty="0"/>
          </a:p>
        </p:txBody>
      </p:sp>
      <p:pic>
        <p:nvPicPr>
          <p:cNvPr id="5" name="Picture 4" descr="buil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5399" y="2537027"/>
            <a:ext cx="1242244" cy="15345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3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55299" name="Picture 33" descr="PPT_LOGO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1447800" y="2628900"/>
            <a:ext cx="6426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7" y="234845"/>
            <a:ext cx="8411957" cy="1143000"/>
          </a:xfrm>
        </p:spPr>
        <p:txBody>
          <a:bodyPr/>
          <a:lstStyle/>
          <a:p>
            <a:r>
              <a:rPr lang="en-US" b="1" i="1" dirty="0" smtClean="0"/>
              <a:t>Key features of </a:t>
            </a:r>
            <a:br>
              <a:rPr lang="en-US" b="1" i="1" dirty="0" smtClean="0"/>
            </a:br>
            <a:r>
              <a:rPr lang="en-US" b="1" i="1" dirty="0" smtClean="0"/>
              <a:t>strong-named concept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661850"/>
            <a:ext cx="8062912" cy="4245448"/>
          </a:xfrm>
        </p:spPr>
        <p:txBody>
          <a:bodyPr/>
          <a:lstStyle/>
          <a:p>
            <a:pPr lvl="0"/>
            <a:r>
              <a:rPr lang="en-US" dirty="0" smtClean="0"/>
              <a:t>Strong names in and of themselves do not imply a level of trust like that provided by a digital signature and supporting certificate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Assemblies deployed in the global assembly cache (GAC) must have a strong name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Strong-named assemblies can only reference other strong-named assemblies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7" y="28373"/>
            <a:ext cx="8559441" cy="895862"/>
          </a:xfrm>
        </p:spPr>
        <p:txBody>
          <a:bodyPr/>
          <a:lstStyle/>
          <a:p>
            <a:r>
              <a:rPr lang="en-US" b="1" i="1" dirty="0" smtClean="0"/>
              <a:t>Creating a strong-named </a:t>
            </a:r>
            <a:r>
              <a:rPr lang="en-US" b="1" i="1" dirty="0" err="1" smtClean="0"/>
              <a:t>AddIn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983438"/>
            <a:ext cx="8706925" cy="5230556"/>
          </a:xfrm>
        </p:spPr>
        <p:txBody>
          <a:bodyPr/>
          <a:lstStyle/>
          <a:p>
            <a:pPr lvl="0"/>
            <a:r>
              <a:rPr lang="en-US" dirty="0" smtClean="0"/>
              <a:t>Generate a key file: Type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-k mykey.snk</a:t>
            </a:r>
          </a:p>
          <a:p>
            <a:pPr lvl="0"/>
            <a:endParaRPr lang="en-US" b="1" dirty="0" smtClean="0"/>
          </a:p>
          <a:p>
            <a:pPr lvl="0"/>
            <a:endParaRPr lang="fr-FR" b="1" dirty="0" smtClean="0"/>
          </a:p>
          <a:p>
            <a:pPr lvl="0"/>
            <a:endParaRPr lang="fr-FR" b="1" dirty="0" smtClean="0"/>
          </a:p>
          <a:p>
            <a:pPr lvl="0"/>
            <a:endParaRPr lang="en-US" b="1" dirty="0" smtClean="0"/>
          </a:p>
          <a:p>
            <a:pPr lvl="0"/>
            <a:endParaRPr lang="fr-FR" dirty="0" smtClean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en-US" sz="800" dirty="0" smtClean="0"/>
          </a:p>
          <a:p>
            <a:r>
              <a:rPr lang="en-US" b="1" i="1" dirty="0" smtClean="0"/>
              <a:t>Making the </a:t>
            </a:r>
            <a:r>
              <a:rPr lang="en-US" b="1" i="1" dirty="0" err="1" smtClean="0"/>
              <a:t>AddIn</a:t>
            </a:r>
            <a:r>
              <a:rPr lang="en-US" b="1" i="1" dirty="0" smtClean="0"/>
              <a:t> strong-named:</a:t>
            </a:r>
          </a:p>
          <a:p>
            <a:pPr lvl="0">
              <a:buNone/>
            </a:pPr>
            <a:r>
              <a:rPr lang="en-US" dirty="0" smtClean="0"/>
              <a:t>In the </a:t>
            </a:r>
            <a:r>
              <a:rPr lang="en-US" dirty="0" err="1" smtClean="0"/>
              <a:t>AssemblyInfo.cs</a:t>
            </a:r>
            <a:r>
              <a:rPr lang="en-US" dirty="0" smtClean="0"/>
              <a:t> file set the </a:t>
            </a:r>
            <a:r>
              <a:rPr lang="en-US" dirty="0" err="1" smtClean="0"/>
              <a:t>AssemblyKeyFile’s</a:t>
            </a:r>
            <a:r>
              <a:rPr lang="en-US" dirty="0" smtClean="0"/>
              <a:t> value:</a:t>
            </a:r>
          </a:p>
          <a:p>
            <a:pPr>
              <a:buNone/>
            </a:pPr>
            <a:r>
              <a:rPr lang="en-US" dirty="0" smtClean="0"/>
              <a:t> &lt;assembly: </a:t>
            </a:r>
            <a:r>
              <a:rPr lang="en-US" dirty="0" err="1" smtClean="0"/>
              <a:t>AssemblyKeyFile</a:t>
            </a:r>
            <a:r>
              <a:rPr lang="en-US" dirty="0" smtClean="0"/>
              <a:t>("..\\..\\..\\mykey.snk")&gt;</a:t>
            </a:r>
          </a:p>
          <a:p>
            <a:pPr lvl="0">
              <a:buNone/>
            </a:pPr>
            <a:r>
              <a:rPr lang="en-US" dirty="0" smtClean="0"/>
              <a:t>Rebuild the project.</a:t>
            </a:r>
            <a:endParaRPr lang="en-US" dirty="0"/>
          </a:p>
        </p:txBody>
      </p:sp>
      <p:pic>
        <p:nvPicPr>
          <p:cNvPr id="4" name="Picture 3" descr="pic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469" y="1520149"/>
            <a:ext cx="7753782" cy="276671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Creating a Strong-named </a:t>
            </a:r>
            <a:br>
              <a:rPr lang="en-US" b="1" i="1" dirty="0" smtClean="0"/>
            </a:br>
            <a:r>
              <a:rPr lang="en-US" b="1" i="1" dirty="0" smtClean="0"/>
              <a:t>Inventor </a:t>
            </a:r>
            <a:r>
              <a:rPr lang="en-US" b="1" i="1" dirty="0" err="1" smtClean="0"/>
              <a:t>interop</a:t>
            </a:r>
            <a:r>
              <a:rPr lang="en-US" b="1" i="1" dirty="0" smtClean="0"/>
              <a:t> </a:t>
            </a:r>
            <a:r>
              <a:rPr lang="en-US" i="1" dirty="0" smtClean="0"/>
              <a:t>(2008 and previous)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700980"/>
            <a:ext cx="8062912" cy="4834757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! The following only apply to versions earlier than </a:t>
            </a:r>
            <a:r>
              <a:rPr lang="en-US" b="1" i="1" dirty="0" smtClean="0">
                <a:solidFill>
                  <a:srgbClr val="FF0000"/>
                </a:solidFill>
              </a:rPr>
              <a:t>2009</a:t>
            </a:r>
            <a:r>
              <a:rPr lang="en-US" dirty="0" smtClean="0">
                <a:solidFill>
                  <a:srgbClr val="FF0000"/>
                </a:solidFill>
              </a:rPr>
              <a:t> !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Change to Inventor's bin directory: type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cd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"C:\Program Files\Autodesk\Inventor 2008\bin"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 smtClean="0"/>
              <a:t>Type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tlbimp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rxinventor.tlb /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out:c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:\Temp\myversionof.interop.inventor.dll /primary /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keyfile:c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:\Temp\mykey.snk /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namespace:Inventor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800" dirty="0" smtClean="0"/>
          </a:p>
          <a:p>
            <a:r>
              <a:rPr lang="en-US" dirty="0" smtClean="0"/>
              <a:t>For 2009 and later, simply reference the </a:t>
            </a:r>
            <a:r>
              <a:rPr lang="en-US" dirty="0" err="1" smtClean="0"/>
              <a:t>interop</a:t>
            </a:r>
            <a:r>
              <a:rPr lang="en-US" dirty="0" smtClean="0"/>
              <a:t> located at: </a:t>
            </a:r>
            <a:r>
              <a:rPr lang="en-US" b="1" dirty="0" smtClean="0"/>
              <a:t>SDK\</a:t>
            </a:r>
            <a:r>
              <a:rPr lang="en-US" b="1" dirty="0" err="1" smtClean="0"/>
              <a:t>DeveloperTools</a:t>
            </a:r>
            <a:r>
              <a:rPr lang="en-US" b="1" dirty="0" smtClean="0"/>
              <a:t>\References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Using a Strong-named Add-In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700981"/>
            <a:ext cx="8062912" cy="3565964"/>
          </a:xfrm>
        </p:spPr>
        <p:txBody>
          <a:bodyPr/>
          <a:lstStyle/>
          <a:p>
            <a:pPr lvl="0"/>
            <a:r>
              <a:rPr lang="en-US" dirty="0" smtClean="0"/>
              <a:t>Difference to be aware of: if you want to replace the existing add-in with a newer version</a:t>
            </a:r>
          </a:p>
          <a:p>
            <a:pPr lvl="0"/>
            <a:endParaRPr lang="en-US" sz="1000" dirty="0" smtClean="0"/>
          </a:p>
          <a:p>
            <a:pPr lvl="2">
              <a:buClrTx/>
              <a:buFont typeface="Wingdings" pitchFamily="2" charset="2"/>
              <a:buChar char="Ø"/>
            </a:pPr>
            <a:r>
              <a:rPr lang="en-US" sz="2400" dirty="0" smtClean="0"/>
              <a:t>  With an unsigned add-in you can just replace the old </a:t>
            </a:r>
            <a:r>
              <a:rPr lang="en-US" sz="2400" dirty="0" err="1" smtClean="0"/>
              <a:t>dll</a:t>
            </a:r>
            <a:r>
              <a:rPr lang="en-US" sz="2400" dirty="0" smtClean="0"/>
              <a:t> by the new one.  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sz="2400" dirty="0" smtClean="0"/>
              <a:t>  With a signed add-in you must re-register the add-in.</a:t>
            </a:r>
            <a:r>
              <a:rPr lang="en-US" dirty="0" smtClean="0"/>
              <a:t> 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431622" cy="1143000"/>
          </a:xfrm>
        </p:spPr>
        <p:txBody>
          <a:bodyPr/>
          <a:lstStyle/>
          <a:p>
            <a:r>
              <a:rPr lang="en-US" b="1" i="1" dirty="0" smtClean="0"/>
              <a:t>Creating a Setup project for the </a:t>
            </a:r>
            <a:r>
              <a:rPr lang="en-US" b="1" i="1" dirty="0" err="1" smtClean="0"/>
              <a:t>AddIn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29242"/>
            <a:ext cx="8062912" cy="1995739"/>
          </a:xfrm>
        </p:spPr>
        <p:txBody>
          <a:bodyPr/>
          <a:lstStyle/>
          <a:p>
            <a:pPr lvl="0"/>
            <a:r>
              <a:rPr lang="en-US" dirty="0" smtClean="0"/>
              <a:t>Right-click on the </a:t>
            </a:r>
            <a:r>
              <a:rPr lang="en-US" b="1" dirty="0" smtClean="0"/>
              <a:t>Solution</a:t>
            </a:r>
            <a:r>
              <a:rPr lang="en-US" dirty="0" smtClean="0"/>
              <a:t> in the </a:t>
            </a:r>
            <a:r>
              <a:rPr lang="en-US" b="1" dirty="0" smtClean="0"/>
              <a:t>Solution Explorer</a:t>
            </a:r>
            <a:endParaRPr lang="en-US" dirty="0" smtClean="0"/>
          </a:p>
          <a:p>
            <a:pPr lvl="0"/>
            <a:r>
              <a:rPr lang="en-US" dirty="0" smtClean="0"/>
              <a:t>Select </a:t>
            </a:r>
            <a:r>
              <a:rPr lang="en-US" b="1" dirty="0" smtClean="0"/>
              <a:t>Add </a:t>
            </a: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New Project</a:t>
            </a:r>
            <a:endParaRPr lang="en-US" dirty="0" smtClean="0"/>
          </a:p>
          <a:p>
            <a:pPr lvl="0"/>
            <a:r>
              <a:rPr lang="en-US" dirty="0" smtClean="0"/>
              <a:t>In left window select </a:t>
            </a:r>
            <a:r>
              <a:rPr lang="en-US" b="1" dirty="0" smtClean="0"/>
              <a:t>Setup and Deployment Projects</a:t>
            </a:r>
            <a:endParaRPr lang="en-US" dirty="0" smtClean="0"/>
          </a:p>
          <a:p>
            <a:pPr lvl="0"/>
            <a:r>
              <a:rPr lang="en-US" dirty="0" smtClean="0"/>
              <a:t>In the right window select </a:t>
            </a:r>
            <a:r>
              <a:rPr lang="en-US" b="1" dirty="0" smtClean="0"/>
              <a:t>Setup Project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579" y="3140409"/>
            <a:ext cx="3890210" cy="348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Setup Output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Right-click on </a:t>
            </a:r>
            <a:r>
              <a:rPr lang="en-US" b="1" dirty="0" err="1" smtClean="0"/>
              <a:t>AddInSetup</a:t>
            </a:r>
            <a:r>
              <a:rPr lang="en-US" dirty="0" smtClean="0"/>
              <a:t> in the </a:t>
            </a:r>
            <a:r>
              <a:rPr lang="en-US" b="1" dirty="0" smtClean="0"/>
              <a:t>Solution Explorer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Select </a:t>
            </a:r>
            <a:r>
              <a:rPr lang="en-US" b="1" dirty="0" smtClean="0"/>
              <a:t>Add </a:t>
            </a: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Project Output…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Select </a:t>
            </a:r>
            <a:r>
              <a:rPr lang="en-US" b="1" dirty="0" smtClean="0"/>
              <a:t>Primary Output</a:t>
            </a:r>
            <a:r>
              <a:rPr lang="en-US" dirty="0" smtClean="0"/>
              <a:t> in the appearing dialog</a:t>
            </a:r>
          </a:p>
          <a:p>
            <a:pPr lvl="0"/>
            <a:endParaRPr lang="en-US" sz="800" dirty="0" smtClean="0"/>
          </a:p>
          <a:p>
            <a:pPr lvl="0"/>
            <a:r>
              <a:rPr lang="en-US" dirty="0" smtClean="0"/>
              <a:t>Click </a:t>
            </a:r>
            <a:r>
              <a:rPr lang="en-US" b="1" dirty="0" smtClean="0"/>
              <a:t>OK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3912603"/>
            <a:ext cx="73787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7026" y="3091113"/>
            <a:ext cx="2728005" cy="367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3"/>
  <p:tag name="BACKUPSESSIONS" val="True"/>
  <p:tag name="REVIEWONLY" val="False"/>
  <p:tag name="PARTICIPANTSINLEADERBOARD" val="8"/>
  <p:tag name="BUBBLESIZEVISIBLE" val="True"/>
  <p:tag name="CUSTOMGRIDBACKCOLOR" val="-32640"/>
  <p:tag name="CUSTOMCELLBACKCOLOR3" val="-16728064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0"/>
  <p:tag name="AUTOADVANCE" val="True"/>
  <p:tag name="TEAMSINLEADERBOARD" val="8"/>
  <p:tag name="BUBBLEGROUPING" val="3"/>
  <p:tag name="CUSTOMCELLBACKCOLOR2" val="-16711681"/>
  <p:tag name="DISPLAYDEVICEID" val="True"/>
  <p:tag name="GRIDPOSITION" val="1"/>
  <p:tag name="INCLUDENONRESPONDERS" val="True"/>
  <p:tag name="INCORRECTPOINTVALUE" val="0"/>
  <p:tag name="CHARTSCALE" val="True"/>
  <p:tag name="DEFAULTPORT" val="1001"/>
  <p:tag name="RESPTABLESTYLE" val="0"/>
  <p:tag name="BACKUPMAINTENANCE" val="7"/>
  <p:tag name="STDCHART" val="1"/>
  <p:tag name="DEFAULTNUMTEAMS" val="8"/>
  <p:tag name="USESCHEMECOLORS" val="True"/>
  <p:tag name="GRIDSIZE" val="{Width=800, Height=600}"/>
  <p:tag name="PARTLISTDEFAULT" val="0"/>
  <p:tag name="ADDINALWAYSLOADED" val="True"/>
  <p:tag name="ENABLEPRESENTERVPAD" val="False"/>
  <p:tag name="COUNTDOWNSECONDS" val="5"/>
  <p:tag name="ROTATIONINTERVAL" val="2"/>
  <p:tag name="BUBBLEVALUEFORMAT" val="0.0"/>
  <p:tag name="DISPLAYNAME" val="True"/>
  <p:tag name="CHARTLABELS" val="1"/>
  <p:tag name="REALTIMEBACKUP" val="False"/>
  <p:tag name="ANSWERNOWSTYLE" val="-1"/>
  <p:tag name="ALLOWDUPLICATES" val="False"/>
  <p:tag name="BUBBLENAMEVISIBLE" val="True"/>
  <p:tag name="GRIDOPACITY" val="100"/>
  <p:tag name="INCLUDEPPT" val="True"/>
  <p:tag name="EXPANDSHOWBAR" val="False"/>
  <p:tag name="CHARTVALUEFORMAT" val="0%"/>
  <p:tag name="CUSTOMCELLBACKCOLOR1" val="-256"/>
  <p:tag name="RESETCHARTS" val="True"/>
  <p:tag name="ANSWERNOWTEXT" val="Answer Now"/>
  <p:tag name="MAXRESPONDERS" val="8"/>
  <p:tag name="POLLINGCYCLE" val="2"/>
  <p:tag name="COUNTDOWNSTYLE" val="2"/>
  <p:tag name="CUSTOMCELLBACKCOLOR4" val="-65536"/>
  <p:tag name="TPVERSION" val="2006"/>
  <p:tag name="GRIDROTATIONINTERVAL" val="2"/>
  <p:tag name="AUTOUPDATEALIASES" val="True"/>
  <p:tag name="USEENTERPRISEMANAGER" val="False"/>
  <p:tag name="CUSTOMCELLFORECOLOR" val="-4144960"/>
  <p:tag name="AUTOADJUSTPARTRANGE" val="True"/>
  <p:tag name="ALLOWUSERFEEDBACK" val="True"/>
  <p:tag name="DELIMITERS" val="3.1"/>
</p:tagLst>
</file>

<file path=ppt/theme/theme1.xml><?xml version="1.0" encoding="utf-8"?>
<a:theme xmlns:a="http://schemas.openxmlformats.org/drawingml/2006/main" name="blank">
  <a:themeElements>
    <a:clrScheme name="blank 1">
      <a:dk1>
        <a:srgbClr val="CCCCCC"/>
      </a:dk1>
      <a:lt1>
        <a:srgbClr val="FFFFFF"/>
      </a:lt1>
      <a:dk2>
        <a:srgbClr val="000000"/>
      </a:dk2>
      <a:lt2>
        <a:srgbClr val="FFFFFF"/>
      </a:lt2>
      <a:accent1>
        <a:srgbClr val="00B4FF"/>
      </a:accent1>
      <a:accent2>
        <a:srgbClr val="EE5500"/>
      </a:accent2>
      <a:accent3>
        <a:srgbClr val="AAAAAA"/>
      </a:accent3>
      <a:accent4>
        <a:srgbClr val="DADADA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CCCCCC"/>
        </a:dk1>
        <a:lt1>
          <a:srgbClr val="FFFFFF"/>
        </a:lt1>
        <a:dk2>
          <a:srgbClr val="000000"/>
        </a:dk2>
        <a:lt2>
          <a:srgbClr val="FFFFFF"/>
        </a:lt2>
        <a:accent1>
          <a:srgbClr val="00B4FF"/>
        </a:accent1>
        <a:accent2>
          <a:srgbClr val="EE5500"/>
        </a:accent2>
        <a:accent3>
          <a:srgbClr val="AAAAAA"/>
        </a:accent3>
        <a:accent4>
          <a:srgbClr val="DADADA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6429</TotalTime>
  <Words>1731</Words>
  <Application>Microsoft Office PowerPoint</Application>
  <PresentationFormat>On-screen Show (4:3)</PresentationFormat>
  <Paragraphs>323</Paragraphs>
  <Slides>32</Slides>
  <Notes>30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</vt:lpstr>
      <vt:lpstr>Slide 1</vt:lpstr>
      <vt:lpstr>Agenda</vt:lpstr>
      <vt:lpstr>What does “strong-named” mean</vt:lpstr>
      <vt:lpstr>Key features of  strong-named concept</vt:lpstr>
      <vt:lpstr>Creating a strong-named AddIn</vt:lpstr>
      <vt:lpstr>Creating a Strong-named  Inventor interop (2008 and previous)</vt:lpstr>
      <vt:lpstr>Using a Strong-named Add-In</vt:lpstr>
      <vt:lpstr>Creating a Setup project for the AddIn</vt:lpstr>
      <vt:lpstr>Setup Output</vt:lpstr>
      <vt:lpstr>Set Dependencies Properties</vt:lpstr>
      <vt:lpstr>Installer Class</vt:lpstr>
      <vt:lpstr>Creating Custom Actions</vt:lpstr>
      <vt:lpstr>Install / Uninstall Actions</vt:lpstr>
      <vt:lpstr>Target Platform – x86 / x64</vt:lpstr>
      <vt:lpstr>32-bit / 64-bit MSI - Considerations</vt:lpstr>
      <vt:lpstr>Slide 16</vt:lpstr>
      <vt:lpstr>Add-in Installer – Registry Free</vt:lpstr>
      <vt:lpstr>Add-in Installer – Registry Free</vt:lpstr>
      <vt:lpstr>Slide 19</vt:lpstr>
      <vt:lpstr>Add-in Installer – Registry Free </vt:lpstr>
      <vt:lpstr>Slide 21</vt:lpstr>
      <vt:lpstr>Installer Methods override</vt:lpstr>
      <vt:lpstr>Using InventorRegistration Utility</vt:lpstr>
      <vt:lpstr>Implementing IAddInRegistrationInfo</vt:lpstr>
      <vt:lpstr>Implementing IAddInRegistrationInfo</vt:lpstr>
      <vt:lpstr>Implementing IAddInRegistrationInfo</vt:lpstr>
      <vt:lpstr>Creating Re-Register Installer</vt:lpstr>
      <vt:lpstr>Re-Register Installer - Settings</vt:lpstr>
      <vt:lpstr>Re-registration - Considerations</vt:lpstr>
      <vt:lpstr>Slide 30</vt:lpstr>
      <vt:lpstr>Slide 31</vt:lpstr>
      <vt:lpstr>Slide 32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Tinman MRD</dc:title>
  <dc:creator>Autodesk, Inc.</dc:creator>
  <cp:lastModifiedBy>liangx</cp:lastModifiedBy>
  <cp:revision>444</cp:revision>
  <dcterms:created xsi:type="dcterms:W3CDTF">2005-01-11T23:12:23Z</dcterms:created>
  <dcterms:modified xsi:type="dcterms:W3CDTF">2013-01-24T07:05:29Z</dcterms:modified>
</cp:coreProperties>
</file>