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363" r:id="rId4"/>
    <p:sldId id="391" r:id="rId5"/>
    <p:sldId id="392" r:id="rId6"/>
    <p:sldId id="393" r:id="rId7"/>
    <p:sldId id="394" r:id="rId8"/>
    <p:sldId id="395" r:id="rId9"/>
    <p:sldId id="396" r:id="rId10"/>
    <p:sldId id="397" r:id="rId11"/>
    <p:sldId id="398" r:id="rId12"/>
    <p:sldId id="399" r:id="rId13"/>
    <p:sldId id="400" r:id="rId14"/>
    <p:sldId id="401" r:id="rId15"/>
    <p:sldId id="402" r:id="rId16"/>
    <p:sldId id="403" r:id="rId17"/>
    <p:sldId id="404" r:id="rId18"/>
    <p:sldId id="405" r:id="rId19"/>
    <p:sldId id="406" r:id="rId20"/>
    <p:sldId id="407" r:id="rId21"/>
    <p:sldId id="408" r:id="rId22"/>
    <p:sldId id="409" r:id="rId23"/>
    <p:sldId id="410" r:id="rId24"/>
    <p:sldId id="411" r:id="rId25"/>
    <p:sldId id="412" r:id="rId26"/>
    <p:sldId id="413" r:id="rId27"/>
    <p:sldId id="414" r:id="rId28"/>
    <p:sldId id="415" r:id="rId29"/>
    <p:sldId id="416" r:id="rId30"/>
    <p:sldId id="417" r:id="rId31"/>
    <p:sldId id="419" r:id="rId32"/>
    <p:sldId id="420" r:id="rId33"/>
    <p:sldId id="421" r:id="rId34"/>
    <p:sldId id="422" r:id="rId35"/>
    <p:sldId id="423" r:id="rId36"/>
    <p:sldId id="424" r:id="rId37"/>
    <p:sldId id="425" r:id="rId38"/>
    <p:sldId id="426" r:id="rId39"/>
    <p:sldId id="427" r:id="rId40"/>
    <p:sldId id="418"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6" autoAdjust="0"/>
    <p:restoredTop sz="94664"/>
  </p:normalViewPr>
  <p:slideViewPr>
    <p:cSldViewPr snapToGrid="0" snapToObjects="1">
      <p:cViewPr varScale="1">
        <p:scale>
          <a:sx n="49" d="100"/>
          <a:sy n="49" d="100"/>
        </p:scale>
        <p:origin x="24" y="4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9/11/2016</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9/11/2016</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9/11/2016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9/11/2016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9/11/2016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9/11/2016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9/11/2016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9/11/2016</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ws.webxml.com.cn/WebServices/MobileCodeWS.asmx"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5400" b="1" dirty="0"/>
              <a:t> </a:t>
            </a:r>
            <a:r>
              <a:rPr lang="en-US" altLang="zh-CN" sz="5400" b="1" dirty="0"/>
              <a:t>Android</a:t>
            </a:r>
            <a:r>
              <a:rPr lang="zh-CN" altLang="en-US" sz="5400" b="1" dirty="0"/>
              <a:t>应用程序开发教程</a:t>
            </a:r>
            <a:r>
              <a:rPr lang="en-US" altLang="zh-CN" sz="5400" b="1" dirty="0"/>
              <a:t>——Android Studio</a:t>
            </a:r>
            <a:r>
              <a:rPr lang="zh-CN" altLang="en-US" sz="5400" b="1" dirty="0"/>
              <a:t>版</a:t>
            </a:r>
            <a:endParaRPr kumimoji="1" lang="zh-CN" altLang="en-US" sz="5400" dirty="0"/>
          </a:p>
        </p:txBody>
      </p:sp>
      <p:sp>
        <p:nvSpPr>
          <p:cNvPr id="3" name="副标题 2"/>
          <p:cNvSpPr>
            <a:spLocks noGrp="1"/>
          </p:cNvSpPr>
          <p:nvPr>
            <p:ph type="subTitle" idx="1"/>
          </p:nvPr>
        </p:nvSpPr>
        <p:spPr>
          <a:xfrm>
            <a:off x="2297516" y="4083279"/>
            <a:ext cx="7596451" cy="1086237"/>
          </a:xfrm>
        </p:spPr>
        <p:txBody>
          <a:bodyPr>
            <a:normAutofit/>
          </a:bodyPr>
          <a:lstStyle/>
          <a:p>
            <a:r>
              <a:rPr kumimoji="1" lang="zh-CN" altLang="en-US" sz="3200" dirty="0"/>
              <a:t>第</a:t>
            </a:r>
            <a:r>
              <a:rPr kumimoji="1" lang="en-US" altLang="zh-CN" sz="3200" dirty="0"/>
              <a:t>10</a:t>
            </a:r>
            <a:r>
              <a:rPr kumimoji="1" lang="zh-CN" altLang="en-US" sz="3200" dirty="0"/>
              <a:t>章  </a:t>
            </a:r>
            <a:r>
              <a:rPr kumimoji="1" lang="en-US" altLang="zh-CN" sz="3200" dirty="0"/>
              <a:t>Android</a:t>
            </a:r>
            <a:r>
              <a:rPr kumimoji="1" lang="zh-CN" altLang="en-US" sz="3200" dirty="0"/>
              <a:t>的网络编程基础</a:t>
            </a:r>
          </a:p>
        </p:txBody>
      </p:sp>
    </p:spTree>
    <p:extLst>
      <p:ext uri="{BB962C8B-B14F-4D97-AF65-F5344CB8AC3E}">
        <p14:creationId xmlns:p14="http://schemas.microsoft.com/office/powerpoint/2010/main" val="1029278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58092" y="294351"/>
            <a:ext cx="10541726" cy="668237"/>
          </a:xfrm>
        </p:spPr>
        <p:txBody>
          <a:bodyPr>
            <a:normAutofit/>
          </a:bodyPr>
          <a:lstStyle/>
          <a:p>
            <a:pPr marL="0" indent="0">
              <a:buNone/>
            </a:pPr>
            <a:r>
              <a:rPr lang="zh-CN" altLang="en-US" dirty="0"/>
              <a:t>        </a:t>
            </a:r>
            <a:r>
              <a:rPr lang="en-US" altLang="zh-CN" dirty="0"/>
              <a:t>Socket</a:t>
            </a:r>
            <a:r>
              <a:rPr lang="zh-CN" altLang="en-US" dirty="0"/>
              <a:t>类还提供了一些用于建立通信连接的方法，如表</a:t>
            </a:r>
            <a:r>
              <a:rPr lang="en-US" altLang="zh-CN" dirty="0"/>
              <a:t>10.4</a:t>
            </a:r>
            <a:r>
              <a:rPr lang="zh-CN" altLang="en-US" dirty="0"/>
              <a:t>所示：</a:t>
            </a:r>
          </a:p>
        </p:txBody>
      </p:sp>
      <p:graphicFrame>
        <p:nvGraphicFramePr>
          <p:cNvPr id="4" name="表格 3"/>
          <p:cNvGraphicFramePr>
            <a:graphicFrameLocks noGrp="1"/>
          </p:cNvGraphicFramePr>
          <p:nvPr>
            <p:extLst>
              <p:ext uri="{D42A27DB-BD31-4B8C-83A1-F6EECF244321}">
                <p14:modId xmlns:p14="http://schemas.microsoft.com/office/powerpoint/2010/main" val="399640213"/>
              </p:ext>
            </p:extLst>
          </p:nvPr>
        </p:nvGraphicFramePr>
        <p:xfrm>
          <a:off x="1304698" y="809896"/>
          <a:ext cx="10203679" cy="4611187"/>
        </p:xfrm>
        <a:graphic>
          <a:graphicData uri="http://schemas.openxmlformats.org/drawingml/2006/table">
            <a:tbl>
              <a:tblPr firstRow="1" firstCol="1" bandRow="1">
                <a:tableStyleId>{5C22544A-7EE6-4342-B048-85BDC9FD1C3A}</a:tableStyleId>
              </a:tblPr>
              <a:tblGrid>
                <a:gridCol w="1646242">
                  <a:extLst>
                    <a:ext uri="{9D8B030D-6E8A-4147-A177-3AD203B41FA5}">
                      <a16:colId xmlns:a16="http://schemas.microsoft.com/office/drawing/2014/main" val="1101558058"/>
                    </a:ext>
                  </a:extLst>
                </a:gridCol>
                <a:gridCol w="3992542">
                  <a:extLst>
                    <a:ext uri="{9D8B030D-6E8A-4147-A177-3AD203B41FA5}">
                      <a16:colId xmlns:a16="http://schemas.microsoft.com/office/drawing/2014/main" val="3147134300"/>
                    </a:ext>
                  </a:extLst>
                </a:gridCol>
                <a:gridCol w="4564895">
                  <a:extLst>
                    <a:ext uri="{9D8B030D-6E8A-4147-A177-3AD203B41FA5}">
                      <a16:colId xmlns:a16="http://schemas.microsoft.com/office/drawing/2014/main" val="2013629645"/>
                    </a:ext>
                  </a:extLst>
                </a:gridCol>
              </a:tblGrid>
              <a:tr h="359819">
                <a:tc>
                  <a:txBody>
                    <a:bodyPr/>
                    <a:lstStyle/>
                    <a:p>
                      <a:pPr algn="ctr">
                        <a:spcAft>
                          <a:spcPts val="0"/>
                        </a:spcAft>
                      </a:pPr>
                      <a:r>
                        <a:rPr lang="zh-CN" sz="2000" kern="0">
                          <a:effectLst/>
                        </a:rPr>
                        <a:t>返回类型</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0">
                          <a:effectLst/>
                        </a:rPr>
                        <a:t>方法</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0">
                          <a:effectLst/>
                        </a:rPr>
                        <a:t>描述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0319641"/>
                  </a:ext>
                </a:extLst>
              </a:tr>
              <a:tr h="425137">
                <a:tc>
                  <a:txBody>
                    <a:bodyPr/>
                    <a:lstStyle/>
                    <a:p>
                      <a:pPr algn="l">
                        <a:spcAft>
                          <a:spcPts val="0"/>
                        </a:spcAft>
                      </a:pPr>
                      <a:r>
                        <a:rPr lang="en-US" sz="2000" kern="0">
                          <a:effectLst/>
                        </a:rPr>
                        <a:t>InetAddress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0">
                          <a:effectLst/>
                        </a:rPr>
                        <a:t>getInetAddress()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2000" kern="0">
                          <a:effectLst/>
                        </a:rPr>
                        <a:t>获取远程服务端的</a:t>
                      </a:r>
                      <a:r>
                        <a:rPr lang="en-US" sz="2000" kern="0">
                          <a:effectLst/>
                        </a:rPr>
                        <a:t>IP</a:t>
                      </a:r>
                      <a:r>
                        <a:rPr lang="zh-CN" sz="2000" kern="0">
                          <a:effectLst/>
                        </a:rPr>
                        <a:t>地址</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08905930"/>
                  </a:ext>
                </a:extLst>
              </a:tr>
              <a:tr h="425137">
                <a:tc>
                  <a:txBody>
                    <a:bodyPr/>
                    <a:lstStyle/>
                    <a:p>
                      <a:pPr algn="l">
                        <a:spcAft>
                          <a:spcPts val="0"/>
                        </a:spcAft>
                      </a:pPr>
                      <a:r>
                        <a:rPr lang="en-US" sz="2000" kern="0">
                          <a:effectLst/>
                        </a:rPr>
                        <a:t>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0">
                          <a:effectLst/>
                        </a:rPr>
                        <a:t>getPort()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2000" kern="0">
                          <a:effectLst/>
                        </a:rPr>
                        <a:t>获取远程服务端的端口</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58402210"/>
                  </a:ext>
                </a:extLst>
              </a:tr>
              <a:tr h="425137">
                <a:tc>
                  <a:txBody>
                    <a:bodyPr/>
                    <a:lstStyle/>
                    <a:p>
                      <a:pPr algn="l">
                        <a:spcAft>
                          <a:spcPts val="0"/>
                        </a:spcAft>
                      </a:pPr>
                      <a:r>
                        <a:rPr lang="en-US" sz="2000" kern="0">
                          <a:effectLst/>
                        </a:rPr>
                        <a:t>String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0">
                          <a:effectLst/>
                        </a:rPr>
                        <a:t>getLocalAddress()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2000" kern="0">
                          <a:effectLst/>
                        </a:rPr>
                        <a:t>本地客户端的</a:t>
                      </a:r>
                      <a:r>
                        <a:rPr lang="en-US" sz="2000" kern="0">
                          <a:effectLst/>
                        </a:rPr>
                        <a:t>IP</a:t>
                      </a:r>
                      <a:r>
                        <a:rPr lang="zh-CN" sz="2000" kern="0">
                          <a:effectLst/>
                        </a:rPr>
                        <a:t>地址</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70538598"/>
                  </a:ext>
                </a:extLst>
              </a:tr>
              <a:tr h="425137">
                <a:tc>
                  <a:txBody>
                    <a:bodyPr/>
                    <a:lstStyle/>
                    <a:p>
                      <a:pPr algn="l">
                        <a:spcAft>
                          <a:spcPts val="0"/>
                        </a:spcAft>
                      </a:pPr>
                      <a:r>
                        <a:rPr lang="en-US" sz="2000" kern="0">
                          <a:effectLst/>
                        </a:rPr>
                        <a:t>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0">
                          <a:effectLst/>
                        </a:rPr>
                        <a:t>getLocalPort()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2000" kern="0">
                          <a:effectLst/>
                        </a:rPr>
                        <a:t>本地客户端的端口</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72757221"/>
                  </a:ext>
                </a:extLst>
              </a:tr>
              <a:tr h="425137">
                <a:tc>
                  <a:txBody>
                    <a:bodyPr/>
                    <a:lstStyle/>
                    <a:p>
                      <a:pPr algn="l">
                        <a:spcAft>
                          <a:spcPts val="0"/>
                        </a:spcAft>
                      </a:pPr>
                      <a:r>
                        <a:rPr lang="en-US" sz="2000" kern="0">
                          <a:effectLst/>
                        </a:rPr>
                        <a:t>InputString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0">
                          <a:effectLst/>
                        </a:rPr>
                        <a:t>getInputStream()</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2000" kern="0">
                          <a:effectLst/>
                        </a:rPr>
                        <a:t>获得输入流</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50868704"/>
                  </a:ext>
                </a:extLst>
              </a:tr>
              <a:tr h="425137">
                <a:tc>
                  <a:txBody>
                    <a:bodyPr/>
                    <a:lstStyle/>
                    <a:p>
                      <a:pPr algn="l">
                        <a:spcAft>
                          <a:spcPts val="0"/>
                        </a:spcAft>
                      </a:pPr>
                      <a:r>
                        <a:rPr lang="en-US" sz="2000" kern="0">
                          <a:effectLst/>
                        </a:rPr>
                        <a:t>OutputString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0">
                          <a:effectLst/>
                        </a:rPr>
                        <a:t>getOutputStream()</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2000" kern="0" dirty="0">
                          <a:effectLst/>
                        </a:rPr>
                        <a:t>获得输出流</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44019442"/>
                  </a:ext>
                </a:extLst>
              </a:tr>
              <a:tr h="850273">
                <a:tc>
                  <a:txBody>
                    <a:bodyPr/>
                    <a:lstStyle/>
                    <a:p>
                      <a:pPr algn="l">
                        <a:spcAft>
                          <a:spcPts val="0"/>
                        </a:spcAft>
                      </a:pPr>
                      <a:r>
                        <a:rPr lang="en-US" sz="2000" kern="0">
                          <a:effectLst/>
                        </a:rPr>
                        <a:t>void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0">
                          <a:effectLst/>
                        </a:rPr>
                        <a:t>connect(SocketAddress remoteAddr)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2000" kern="0">
                          <a:effectLst/>
                        </a:rPr>
                        <a:t>连接到指定的</a:t>
                      </a:r>
                      <a:r>
                        <a:rPr lang="en-US" sz="2000" kern="0">
                          <a:effectLst/>
                        </a:rPr>
                        <a:t>IP</a:t>
                      </a:r>
                      <a:r>
                        <a:rPr lang="zh-CN" sz="2000" kern="0">
                          <a:effectLst/>
                        </a:rPr>
                        <a:t>地址</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14605011"/>
                  </a:ext>
                </a:extLst>
              </a:tr>
              <a:tr h="850273">
                <a:tc>
                  <a:txBody>
                    <a:bodyPr/>
                    <a:lstStyle/>
                    <a:p>
                      <a:pPr algn="l">
                        <a:spcAft>
                          <a:spcPts val="0"/>
                        </a:spcAft>
                      </a:pPr>
                      <a:r>
                        <a:rPr lang="en-US" sz="2000" kern="0">
                          <a:effectLst/>
                        </a:rPr>
                        <a:t>void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2000" kern="0">
                          <a:effectLst/>
                        </a:rPr>
                        <a:t>connect(SocketAddress remoteAddr, int timeout)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2000" kern="0" dirty="0">
                          <a:effectLst/>
                        </a:rPr>
                        <a:t>连接到指定的</a:t>
                      </a:r>
                      <a:r>
                        <a:rPr lang="en-US" sz="2000" kern="0" dirty="0">
                          <a:effectLst/>
                        </a:rPr>
                        <a:t>IP</a:t>
                      </a:r>
                      <a:r>
                        <a:rPr lang="zh-CN" sz="2000" kern="0" dirty="0">
                          <a:effectLst/>
                        </a:rPr>
                        <a:t>地址，如果时间超出</a:t>
                      </a:r>
                      <a:r>
                        <a:rPr lang="en-US" sz="2000" kern="0" dirty="0">
                          <a:effectLst/>
                        </a:rPr>
                        <a:t>timeout</a:t>
                      </a:r>
                      <a:r>
                        <a:rPr lang="zh-CN" sz="2000" kern="0" dirty="0">
                          <a:effectLst/>
                        </a:rPr>
                        <a:t>则抛出超时异常</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97399775"/>
                  </a:ext>
                </a:extLst>
              </a:tr>
            </a:tbl>
          </a:graphicData>
        </a:graphic>
      </p:graphicFrame>
      <p:sp>
        <p:nvSpPr>
          <p:cNvPr id="5" name="矩形 4"/>
          <p:cNvSpPr/>
          <p:nvPr/>
        </p:nvSpPr>
        <p:spPr>
          <a:xfrm>
            <a:off x="1304697" y="5694794"/>
            <a:ext cx="10203679" cy="1015663"/>
          </a:xfrm>
          <a:prstGeom prst="rect">
            <a:avLst/>
          </a:prstGeom>
        </p:spPr>
        <p:txBody>
          <a:bodyPr wrap="square">
            <a:spAutoFit/>
          </a:bodyPr>
          <a:lstStyle/>
          <a:p>
            <a:r>
              <a:rPr lang="zh-CN" altLang="zh-CN" sz="2000" dirty="0">
                <a:solidFill>
                  <a:schemeClr val="tx2"/>
                </a:solidFill>
              </a:rPr>
              <a:t>在上述方法中，</a:t>
            </a:r>
            <a:r>
              <a:rPr lang="en-US" altLang="zh-CN" sz="2000" dirty="0" err="1">
                <a:solidFill>
                  <a:schemeClr val="tx2"/>
                </a:solidFill>
              </a:rPr>
              <a:t>getInputString</a:t>
            </a:r>
            <a:r>
              <a:rPr lang="en-US" altLang="zh-CN" sz="2000" dirty="0">
                <a:solidFill>
                  <a:schemeClr val="tx2"/>
                </a:solidFill>
              </a:rPr>
              <a:t>()</a:t>
            </a:r>
            <a:r>
              <a:rPr lang="zh-CN" altLang="zh-CN" sz="2000" dirty="0">
                <a:solidFill>
                  <a:schemeClr val="tx2"/>
                </a:solidFill>
              </a:rPr>
              <a:t>方法与</a:t>
            </a:r>
            <a:r>
              <a:rPr lang="en-US" altLang="zh-CN" sz="2000" dirty="0" err="1">
                <a:solidFill>
                  <a:schemeClr val="tx2"/>
                </a:solidFill>
              </a:rPr>
              <a:t>getOutString</a:t>
            </a:r>
            <a:r>
              <a:rPr lang="en-US" altLang="zh-CN" sz="2000" dirty="0">
                <a:solidFill>
                  <a:schemeClr val="tx2"/>
                </a:solidFill>
              </a:rPr>
              <a:t> </a:t>
            </a:r>
            <a:r>
              <a:rPr lang="zh-CN" altLang="zh-CN" sz="2000" dirty="0">
                <a:solidFill>
                  <a:schemeClr val="tx2"/>
                </a:solidFill>
              </a:rPr>
              <a:t>最为重要，在通信时获取输入流与输出流，下面的例子展示了如何运用</a:t>
            </a:r>
            <a:r>
              <a:rPr lang="en-US" altLang="zh-CN" sz="2000" dirty="0">
                <a:solidFill>
                  <a:schemeClr val="tx2"/>
                </a:solidFill>
              </a:rPr>
              <a:t>Socket</a:t>
            </a:r>
            <a:r>
              <a:rPr lang="zh-CN" altLang="zh-CN" sz="2000" dirty="0">
                <a:solidFill>
                  <a:schemeClr val="tx2"/>
                </a:solidFill>
              </a:rPr>
              <a:t>类建立，实现连接到指定</a:t>
            </a:r>
            <a:r>
              <a:rPr lang="en-US" altLang="zh-CN" sz="2000" dirty="0">
                <a:solidFill>
                  <a:schemeClr val="tx2"/>
                </a:solidFill>
              </a:rPr>
              <a:t>IP</a:t>
            </a:r>
            <a:r>
              <a:rPr lang="zh-CN" altLang="zh-CN" sz="2000" dirty="0">
                <a:solidFill>
                  <a:schemeClr val="tx2"/>
                </a:solidFill>
              </a:rPr>
              <a:t>端口并获取服务端发送的数据的功能。该程序创建连接后，将接收到的数据显示在文本框中。</a:t>
            </a:r>
            <a:endParaRPr lang="zh-CN" altLang="en-US" sz="2000" dirty="0">
              <a:solidFill>
                <a:schemeClr val="tx2"/>
              </a:solidFill>
            </a:endParaRPr>
          </a:p>
        </p:txBody>
      </p:sp>
    </p:spTree>
    <p:extLst>
      <p:ext uri="{BB962C8B-B14F-4D97-AF65-F5344CB8AC3E}">
        <p14:creationId xmlns:p14="http://schemas.microsoft.com/office/powerpoint/2010/main" val="2244500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1100" y="330200"/>
            <a:ext cx="9601200" cy="685800"/>
          </a:xfrm>
        </p:spPr>
        <p:txBody>
          <a:bodyPr>
            <a:normAutofit fontScale="90000"/>
          </a:bodyPr>
          <a:lstStyle/>
          <a:p>
            <a:r>
              <a:rPr lang="en-US" altLang="zh-CN" sz="4000" b="1" dirty="0"/>
              <a:t>【</a:t>
            </a:r>
            <a:r>
              <a:rPr lang="zh-CN" altLang="en-US" sz="4000" b="1" dirty="0"/>
              <a:t>例</a:t>
            </a:r>
            <a:r>
              <a:rPr lang="en-US" altLang="zh-CN" sz="4000" b="1" dirty="0"/>
              <a:t>10.1.1】</a:t>
            </a:r>
            <a:r>
              <a:rPr lang="zh-CN" altLang="en-US" sz="4000" b="1" dirty="0"/>
              <a:t>建立客户端程序实例</a:t>
            </a:r>
            <a:br>
              <a:rPr lang="zh-CN" altLang="zh-CN" b="1" dirty="0"/>
            </a:br>
            <a:endParaRPr kumimoji="1" lang="zh-CN" altLang="en-US" dirty="0"/>
          </a:p>
        </p:txBody>
      </p:sp>
      <p:sp>
        <p:nvSpPr>
          <p:cNvPr id="4" name="标题 1"/>
          <p:cNvSpPr txBox="1">
            <a:spLocks/>
          </p:cNvSpPr>
          <p:nvPr/>
        </p:nvSpPr>
        <p:spPr>
          <a:xfrm>
            <a:off x="1181100" y="1440543"/>
            <a:ext cx="9883140" cy="1354908"/>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altLang="zh-CN" sz="3600" b="1" dirty="0"/>
              <a:t>【</a:t>
            </a:r>
            <a:r>
              <a:rPr lang="zh-CN" altLang="en-US" sz="3600" b="1" dirty="0"/>
              <a:t>例</a:t>
            </a:r>
            <a:r>
              <a:rPr lang="en-US" altLang="zh-CN" sz="3600" b="1" dirty="0"/>
              <a:t>10.1.2】</a:t>
            </a:r>
            <a:r>
              <a:rPr lang="zh-CN" altLang="en-US" sz="3600" b="1" dirty="0"/>
              <a:t>建立客户端程序实例</a:t>
            </a:r>
            <a:endParaRPr kumimoji="1" lang="zh-CN" altLang="en-US" sz="3600" b="1" dirty="0"/>
          </a:p>
        </p:txBody>
      </p:sp>
      <p:pic>
        <p:nvPicPr>
          <p:cNvPr id="819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8110" y="2640285"/>
            <a:ext cx="6734084" cy="333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6122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10.2.1 </a:t>
            </a:r>
            <a:r>
              <a:rPr lang="zh-CN" altLang="en-US" b="1" dirty="0"/>
              <a:t>使用</a:t>
            </a:r>
            <a:r>
              <a:rPr lang="en-US" altLang="zh-CN" b="1" dirty="0"/>
              <a:t>URL</a:t>
            </a:r>
            <a:r>
              <a:rPr lang="zh-CN" altLang="en-US" b="1" dirty="0"/>
              <a:t>获取网络资源</a:t>
            </a:r>
            <a:br>
              <a:rPr lang="zh-CN" altLang="zh-CN" b="1" dirty="0"/>
            </a:br>
            <a:endParaRPr kumimoji="1" lang="zh-CN" altLang="en-US" dirty="0"/>
          </a:p>
        </p:txBody>
      </p:sp>
      <p:sp>
        <p:nvSpPr>
          <p:cNvPr id="3" name="内容占位符 2"/>
          <p:cNvSpPr>
            <a:spLocks noGrp="1"/>
          </p:cNvSpPr>
          <p:nvPr>
            <p:ph idx="1"/>
          </p:nvPr>
        </p:nvSpPr>
        <p:spPr>
          <a:xfrm>
            <a:off x="1371599" y="2286000"/>
            <a:ext cx="10019211" cy="3108960"/>
          </a:xfrm>
        </p:spPr>
        <p:txBody>
          <a:bodyPr>
            <a:normAutofit/>
          </a:bodyPr>
          <a:lstStyle/>
          <a:p>
            <a:pPr marL="0" indent="0">
              <a:buNone/>
            </a:pPr>
            <a:r>
              <a:rPr lang="zh-CN" altLang="en-US" sz="2200" dirty="0"/>
              <a:t>       </a:t>
            </a:r>
            <a:r>
              <a:rPr lang="en-US" altLang="zh-CN" sz="2200" dirty="0"/>
              <a:t>URL (</a:t>
            </a:r>
            <a:r>
              <a:rPr lang="en-US" altLang="zh-CN" sz="2200" dirty="0" err="1"/>
              <a:t>UniformResource</a:t>
            </a:r>
            <a:r>
              <a:rPr lang="en-US" altLang="zh-CN" sz="2200" dirty="0"/>
              <a:t> Locator)</a:t>
            </a:r>
            <a:r>
              <a:rPr lang="zh-CN" altLang="en-US" sz="2200" dirty="0"/>
              <a:t>对象代表统一资源定位器，它是指向互联网“资源”的指针。资源可以是简单的文件或目录，也可以是对更复杂的对象的引用，例如对数据库或搜索引擎的查询。通常情况而言，</a:t>
            </a:r>
            <a:r>
              <a:rPr lang="en-US" altLang="zh-CN" sz="2200" dirty="0"/>
              <a:t>URL</a:t>
            </a:r>
            <a:r>
              <a:rPr lang="zh-CN" altLang="en-US" sz="2200" dirty="0"/>
              <a:t>可以由协议名、主机、端口和资源组成，即满足如下格式：</a:t>
            </a:r>
            <a:r>
              <a:rPr lang="en-US" altLang="zh-CN" sz="2200" dirty="0"/>
              <a:t>protocol://host:port/resourceName</a:t>
            </a:r>
            <a:r>
              <a:rPr lang="zh-CN" altLang="en-US" sz="2200" dirty="0"/>
              <a:t>。例如如下的</a:t>
            </a:r>
            <a:r>
              <a:rPr lang="en-US" altLang="zh-CN" sz="2200" dirty="0"/>
              <a:t>URL</a:t>
            </a:r>
            <a:r>
              <a:rPr lang="zh-CN" altLang="en-US" sz="2200" dirty="0"/>
              <a:t>地址： </a:t>
            </a:r>
          </a:p>
          <a:p>
            <a:pPr marL="0" indent="0">
              <a:buNone/>
            </a:pPr>
            <a:r>
              <a:rPr lang="en-US" altLang="zh-CN" sz="2200" dirty="0"/>
              <a:t>http://www.cqupt.com/index.php</a:t>
            </a:r>
          </a:p>
          <a:p>
            <a:pPr marL="0" indent="0">
              <a:buNone/>
            </a:pPr>
            <a:r>
              <a:rPr lang="en-US" altLang="zh-CN" sz="2200" dirty="0"/>
              <a:t>URL</a:t>
            </a:r>
            <a:r>
              <a:rPr lang="zh-CN" altLang="en-US" sz="2200" dirty="0"/>
              <a:t>类提供了多个构造方法用于创建</a:t>
            </a:r>
            <a:r>
              <a:rPr lang="en-US" altLang="zh-CN" sz="2200" dirty="0"/>
              <a:t>URL</a:t>
            </a:r>
            <a:r>
              <a:rPr lang="zh-CN" altLang="en-US" sz="2200" dirty="0"/>
              <a:t>对象，一旦获得了 </a:t>
            </a:r>
            <a:r>
              <a:rPr lang="en-US" altLang="zh-CN" sz="2200" dirty="0"/>
              <a:t>URL</a:t>
            </a:r>
            <a:r>
              <a:rPr lang="zh-CN" altLang="en-US" sz="2200" dirty="0"/>
              <a:t>对象之后，可以调用如下常用方法来访问该</a:t>
            </a:r>
            <a:r>
              <a:rPr lang="en-US" altLang="zh-CN" sz="2200" dirty="0"/>
              <a:t>URL</a:t>
            </a:r>
            <a:r>
              <a:rPr lang="zh-CN" altLang="en-US" sz="2200" dirty="0"/>
              <a:t>对应的资源，如表所示：</a:t>
            </a:r>
          </a:p>
        </p:txBody>
      </p:sp>
    </p:spTree>
    <p:extLst>
      <p:ext uri="{BB962C8B-B14F-4D97-AF65-F5344CB8AC3E}">
        <p14:creationId xmlns:p14="http://schemas.microsoft.com/office/powerpoint/2010/main" val="1066808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3759910683"/>
              </p:ext>
            </p:extLst>
          </p:nvPr>
        </p:nvGraphicFramePr>
        <p:xfrm>
          <a:off x="1371600" y="424817"/>
          <a:ext cx="10254342" cy="3093605"/>
        </p:xfrm>
        <a:graphic>
          <a:graphicData uri="http://schemas.openxmlformats.org/drawingml/2006/table">
            <a:tbl>
              <a:tblPr firstRow="1" firstCol="1" bandRow="1">
                <a:tableStyleId>{5C22544A-7EE6-4342-B048-85BDC9FD1C3A}</a:tableStyleId>
              </a:tblPr>
              <a:tblGrid>
                <a:gridCol w="1983658">
                  <a:extLst>
                    <a:ext uri="{9D8B030D-6E8A-4147-A177-3AD203B41FA5}">
                      <a16:colId xmlns:a16="http://schemas.microsoft.com/office/drawing/2014/main" val="1832300610"/>
                    </a:ext>
                  </a:extLst>
                </a:gridCol>
                <a:gridCol w="2599758">
                  <a:extLst>
                    <a:ext uri="{9D8B030D-6E8A-4147-A177-3AD203B41FA5}">
                      <a16:colId xmlns:a16="http://schemas.microsoft.com/office/drawing/2014/main" val="2669183063"/>
                    </a:ext>
                  </a:extLst>
                </a:gridCol>
                <a:gridCol w="5670926">
                  <a:extLst>
                    <a:ext uri="{9D8B030D-6E8A-4147-A177-3AD203B41FA5}">
                      <a16:colId xmlns:a16="http://schemas.microsoft.com/office/drawing/2014/main" val="3420160168"/>
                    </a:ext>
                  </a:extLst>
                </a:gridCol>
              </a:tblGrid>
              <a:tr h="258193">
                <a:tc>
                  <a:txBody>
                    <a:bodyPr/>
                    <a:lstStyle/>
                    <a:p>
                      <a:pPr algn="ctr">
                        <a:spcAft>
                          <a:spcPts val="0"/>
                        </a:spcAft>
                      </a:pPr>
                      <a:r>
                        <a:rPr lang="zh-CN" sz="1800" kern="0">
                          <a:effectLst/>
                        </a:rPr>
                        <a:t>类 型</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0">
                          <a:effectLst/>
                        </a:rPr>
                        <a:t>方 法</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0">
                          <a:effectLst/>
                        </a:rPr>
                        <a:t>简 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9400344"/>
                  </a:ext>
                </a:extLst>
              </a:tr>
              <a:tr h="258193">
                <a:tc>
                  <a:txBody>
                    <a:bodyPr/>
                    <a:lstStyle/>
                    <a:p>
                      <a:pPr algn="l">
                        <a:spcAft>
                          <a:spcPts val="0"/>
                        </a:spcAft>
                      </a:pPr>
                      <a:r>
                        <a:rPr lang="en-US" sz="1800" kern="0">
                          <a:effectLst/>
                        </a:rPr>
                        <a:t>String</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800" kern="0">
                          <a:effectLst/>
                        </a:rPr>
                        <a:t>getFile()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0">
                          <a:effectLst/>
                        </a:rPr>
                        <a:t>获取此</a:t>
                      </a:r>
                      <a:r>
                        <a:rPr lang="en-US" sz="1800" kern="0">
                          <a:effectLst/>
                        </a:rPr>
                        <a:t>URL</a:t>
                      </a:r>
                      <a:r>
                        <a:rPr lang="zh-CN" sz="1800" kern="0">
                          <a:effectLst/>
                        </a:rPr>
                        <a:t>的资源名</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2681466"/>
                  </a:ext>
                </a:extLst>
              </a:tr>
              <a:tr h="258193">
                <a:tc>
                  <a:txBody>
                    <a:bodyPr/>
                    <a:lstStyle/>
                    <a:p>
                      <a:pPr algn="l">
                        <a:spcAft>
                          <a:spcPts val="0"/>
                        </a:spcAft>
                      </a:pPr>
                      <a:r>
                        <a:rPr lang="en-US" sz="1800" kern="0">
                          <a:effectLst/>
                        </a:rPr>
                        <a:t>String</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0">
                          <a:effectLst/>
                        </a:rPr>
                        <a:t>getHost()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0">
                          <a:effectLst/>
                        </a:rPr>
                        <a:t>获取此</a:t>
                      </a:r>
                      <a:r>
                        <a:rPr lang="en-US" sz="1800" kern="0">
                          <a:effectLst/>
                        </a:rPr>
                        <a:t>URL</a:t>
                      </a:r>
                      <a:r>
                        <a:rPr lang="zh-CN" sz="1800" kern="0">
                          <a:effectLst/>
                        </a:rPr>
                        <a:t>的主机名</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01344790"/>
                  </a:ext>
                </a:extLst>
              </a:tr>
              <a:tr h="258193">
                <a:tc>
                  <a:txBody>
                    <a:bodyPr/>
                    <a:lstStyle/>
                    <a:p>
                      <a:pPr algn="l">
                        <a:spcAft>
                          <a:spcPts val="0"/>
                        </a:spcAft>
                      </a:pPr>
                      <a:r>
                        <a:rPr lang="en-US" sz="1800" kern="0">
                          <a:effectLst/>
                        </a:rPr>
                        <a:t>String</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0">
                          <a:effectLst/>
                        </a:rPr>
                        <a:t>getPath()</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0">
                          <a:effectLst/>
                        </a:rPr>
                        <a:t>获取此</a:t>
                      </a:r>
                      <a:r>
                        <a:rPr lang="en-US" sz="1800" kern="0">
                          <a:effectLst/>
                        </a:rPr>
                        <a:t>URL</a:t>
                      </a:r>
                      <a:r>
                        <a:rPr lang="zh-CN" sz="1800" kern="0">
                          <a:effectLst/>
                        </a:rPr>
                        <a:t>的路径部分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78226054"/>
                  </a:ext>
                </a:extLst>
              </a:tr>
              <a:tr h="258193">
                <a:tc>
                  <a:txBody>
                    <a:bodyPr/>
                    <a:lstStyle/>
                    <a:p>
                      <a:pPr algn="l">
                        <a:spcAft>
                          <a:spcPts val="0"/>
                        </a:spcAft>
                      </a:pPr>
                      <a:r>
                        <a:rPr lang="en-US" sz="1800" kern="0">
                          <a:effectLst/>
                        </a:rPr>
                        <a:t>String</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0">
                          <a:effectLst/>
                        </a:rPr>
                        <a:t>getProtocol()</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0">
                          <a:effectLst/>
                        </a:rPr>
                        <a:t>获取此</a:t>
                      </a:r>
                      <a:r>
                        <a:rPr lang="en-US" sz="1800" kern="0">
                          <a:effectLst/>
                        </a:rPr>
                        <a:t> URL </a:t>
                      </a:r>
                      <a:r>
                        <a:rPr lang="zh-CN" sz="1800" kern="0">
                          <a:effectLst/>
                        </a:rPr>
                        <a:t>的协议名称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3763344"/>
                  </a:ext>
                </a:extLst>
              </a:tr>
              <a:tr h="350405">
                <a:tc>
                  <a:txBody>
                    <a:bodyPr/>
                    <a:lstStyle/>
                    <a:p>
                      <a:pPr algn="l">
                        <a:spcAft>
                          <a:spcPts val="0"/>
                        </a:spcAft>
                      </a:pPr>
                      <a:r>
                        <a:rPr lang="en-US" sz="1800" kern="0">
                          <a:effectLst/>
                        </a:rPr>
                        <a:t>String</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spcAft>
                          <a:spcPts val="0"/>
                        </a:spcAft>
                      </a:pPr>
                      <a:r>
                        <a:rPr lang="en-US" sz="1800" dirty="0" err="1">
                          <a:effectLst/>
                        </a:rPr>
                        <a:t>getQuery</a:t>
                      </a:r>
                      <a:r>
                        <a:rPr lang="en-US" sz="1800" dirty="0">
                          <a:effectLst/>
                        </a:rPr>
                        <a:t>()</a:t>
                      </a:r>
                      <a:endParaRPr lang="zh-CN"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0">
                          <a:effectLst/>
                        </a:rPr>
                        <a:t>获取此</a:t>
                      </a:r>
                      <a:r>
                        <a:rPr lang="en-US" sz="1800" kern="0">
                          <a:effectLst/>
                        </a:rPr>
                        <a:t>URL</a:t>
                      </a:r>
                      <a:r>
                        <a:rPr lang="zh-CN" sz="1800" kern="0">
                          <a:effectLst/>
                        </a:rPr>
                        <a:t>的査询字符串部分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56522494"/>
                  </a:ext>
                </a:extLst>
              </a:tr>
              <a:tr h="258193">
                <a:tc>
                  <a:txBody>
                    <a:bodyPr/>
                    <a:lstStyle/>
                    <a:p>
                      <a:pPr algn="l">
                        <a:spcAft>
                          <a:spcPts val="0"/>
                        </a:spcAft>
                      </a:pPr>
                      <a:r>
                        <a:rPr lang="en-US" sz="1800" kern="0">
                          <a:effectLst/>
                        </a:rPr>
                        <a:t>String</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0">
                          <a:effectLst/>
                        </a:rPr>
                        <a:t>getPort()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获取此</a:t>
                      </a:r>
                      <a:r>
                        <a:rPr lang="en-US" sz="1800" kern="100">
                          <a:effectLst/>
                        </a:rPr>
                        <a:t>URL</a:t>
                      </a:r>
                      <a:r>
                        <a:rPr lang="zh-CN" sz="1800" kern="100">
                          <a:effectLst/>
                        </a:rPr>
                        <a:t>的端口号</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49042811"/>
                  </a:ext>
                </a:extLst>
              </a:tr>
              <a:tr h="516387">
                <a:tc>
                  <a:txBody>
                    <a:bodyPr/>
                    <a:lstStyle/>
                    <a:p>
                      <a:pPr algn="l">
                        <a:spcAft>
                          <a:spcPts val="0"/>
                        </a:spcAft>
                      </a:pPr>
                      <a:r>
                        <a:rPr lang="en-US" sz="1800" kern="0">
                          <a:effectLst/>
                        </a:rPr>
                        <a:t>URLConnection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800" kern="0">
                          <a:effectLst/>
                        </a:rPr>
                        <a:t>openConnection()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spcAft>
                          <a:spcPts val="0"/>
                        </a:spcAft>
                      </a:pPr>
                      <a:r>
                        <a:rPr lang="zh-CN" sz="1800" dirty="0">
                          <a:effectLst/>
                        </a:rPr>
                        <a:t>返回一个</a:t>
                      </a:r>
                      <a:r>
                        <a:rPr lang="en-US" sz="1800" dirty="0" err="1">
                          <a:effectLst/>
                        </a:rPr>
                        <a:t>URLConnection</a:t>
                      </a:r>
                      <a:r>
                        <a:rPr lang="en-US" sz="1800" dirty="0">
                          <a:effectLst/>
                        </a:rPr>
                        <a:t> </a:t>
                      </a:r>
                      <a:r>
                        <a:rPr lang="zh-CN" sz="1800" dirty="0">
                          <a:effectLst/>
                        </a:rPr>
                        <a:t>对象，它表示到</a:t>
                      </a:r>
                      <a:r>
                        <a:rPr lang="en-US" sz="1800" dirty="0">
                          <a:effectLst/>
                        </a:rPr>
                        <a:t>URL</a:t>
                      </a:r>
                      <a:r>
                        <a:rPr lang="zh-CN" sz="1800" dirty="0">
                          <a:effectLst/>
                        </a:rPr>
                        <a:t>所引用的远程对象的连接</a:t>
                      </a:r>
                      <a:endParaRPr lang="zh-CN"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51121051"/>
                  </a:ext>
                </a:extLst>
              </a:tr>
              <a:tr h="516387">
                <a:tc>
                  <a:txBody>
                    <a:bodyPr/>
                    <a:lstStyle/>
                    <a:p>
                      <a:pPr algn="l">
                        <a:spcAft>
                          <a:spcPts val="0"/>
                        </a:spcAft>
                      </a:pPr>
                      <a:r>
                        <a:rPr lang="en-US" sz="1800" kern="0">
                          <a:effectLst/>
                        </a:rPr>
                        <a:t>InputStream</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800" kern="0">
                          <a:effectLst/>
                        </a:rPr>
                        <a:t>openStream()</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spcAft>
                          <a:spcPts val="0"/>
                        </a:spcAft>
                      </a:pPr>
                      <a:r>
                        <a:rPr lang="zh-CN" sz="1800" dirty="0">
                          <a:effectLst/>
                        </a:rPr>
                        <a:t>打开与此</a:t>
                      </a:r>
                      <a:r>
                        <a:rPr lang="en-US" sz="1800" dirty="0">
                          <a:effectLst/>
                        </a:rPr>
                        <a:t>URL</a:t>
                      </a:r>
                      <a:r>
                        <a:rPr lang="zh-CN" sz="1800" dirty="0">
                          <a:effectLst/>
                        </a:rPr>
                        <a:t>的连接，并返回一个用于读取该</a:t>
                      </a:r>
                      <a:r>
                        <a:rPr lang="en-US" sz="1800" dirty="0">
                          <a:effectLst/>
                        </a:rPr>
                        <a:t>URL </a:t>
                      </a:r>
                      <a:r>
                        <a:rPr lang="zh-CN" sz="1800" dirty="0">
                          <a:effectLst/>
                        </a:rPr>
                        <a:t>资源的</a:t>
                      </a:r>
                      <a:r>
                        <a:rPr lang="en-US" sz="1800" dirty="0">
                          <a:effectLst/>
                        </a:rPr>
                        <a:t> </a:t>
                      </a:r>
                      <a:r>
                        <a:rPr lang="en-US" sz="1800" dirty="0" err="1">
                          <a:effectLst/>
                        </a:rPr>
                        <a:t>InputStream</a:t>
                      </a:r>
                      <a:r>
                        <a:rPr lang="en-US" sz="1800" dirty="0">
                          <a:effectLst/>
                        </a:rPr>
                        <a:t> </a:t>
                      </a:r>
                      <a:endParaRPr lang="zh-CN"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74743390"/>
                  </a:ext>
                </a:extLst>
              </a:tr>
            </a:tbl>
          </a:graphicData>
        </a:graphic>
      </p:graphicFrame>
      <p:sp>
        <p:nvSpPr>
          <p:cNvPr id="7" name="矩形 6"/>
          <p:cNvSpPr/>
          <p:nvPr/>
        </p:nvSpPr>
        <p:spPr>
          <a:xfrm>
            <a:off x="1245326" y="3915399"/>
            <a:ext cx="10550434" cy="2308324"/>
          </a:xfrm>
          <a:prstGeom prst="rect">
            <a:avLst/>
          </a:prstGeom>
        </p:spPr>
        <p:txBody>
          <a:bodyPr wrap="square">
            <a:spAutoFit/>
          </a:bodyPr>
          <a:lstStyle/>
          <a:p>
            <a:pPr indent="304800"/>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在上一节</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Socket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网络通信中已经介绍了，在</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Android2.3</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之后的平台中网络访问不能在</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UI</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线程中进行，所以本节将会介绍如何运用</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AsyncTask</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类创建异步线程并访问</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URL</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网络资源。</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我们先来了解</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AsyncTask</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类的基本知识，</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AsyncTask</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类的特点是任务在主线程之外运行，而回调方法是在主线程中执行，这就有效地避免了使用</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Handler</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带来的麻烦。</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AsyncTask</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类是抽象类，其中定义了如下三种泛型类型。</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buFont typeface="Wingdings" panose="05000000000000000000" pitchFamily="2" charset="2"/>
              <a:buChar char=""/>
            </a:pP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Params</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启动任务执行的输入参数，比如网络请求的</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URL</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buFont typeface="Wingdings" panose="05000000000000000000" pitchFamily="2" charset="2"/>
              <a:buChar char=""/>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Progress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后台任务执行的百分比，如果不需要可以定义为</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Void</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类型。</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100" dirty="0">
                <a:latin typeface="Times New Roman" panose="02020603050405020304" pitchFamily="18" charset="0"/>
                <a:ea typeface="宋体" panose="02010600030101010101" pitchFamily="2" charset="-122"/>
              </a:rPr>
              <a:t>Result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后台执行任务最终返回的结果，比如</a:t>
            </a:r>
            <a:r>
              <a:rPr lang="en-US" altLang="zh-CN" kern="100" dirty="0">
                <a:latin typeface="Times New Roman" panose="02020603050405020304" pitchFamily="18" charset="0"/>
                <a:ea typeface="宋体" panose="02010600030101010101" pitchFamily="2" charset="-122"/>
              </a:rPr>
              <a:t>String</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Tree>
    <p:extLst>
      <p:ext uri="{BB962C8B-B14F-4D97-AF65-F5344CB8AC3E}">
        <p14:creationId xmlns:p14="http://schemas.microsoft.com/office/powerpoint/2010/main" val="696918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71599" y="561703"/>
            <a:ext cx="10019211" cy="1280160"/>
          </a:xfrm>
        </p:spPr>
        <p:txBody>
          <a:bodyPr>
            <a:normAutofit/>
          </a:bodyPr>
          <a:lstStyle/>
          <a:p>
            <a:pPr marL="0" indent="0">
              <a:buNone/>
            </a:pPr>
            <a:r>
              <a:rPr lang="zh-CN" altLang="en-US" sz="2200" dirty="0"/>
              <a:t>       </a:t>
            </a:r>
            <a:r>
              <a:rPr lang="en-US" altLang="zh-CN" sz="2200" dirty="0" err="1"/>
              <a:t>AsyncTask</a:t>
            </a:r>
            <a:r>
              <a:rPr lang="zh-CN" altLang="en-US" sz="2200" dirty="0"/>
              <a:t>抽象出后台线程运行的五个状态，分别是准备运行、正在后台运行、进度更新、完成后台任务、取消任务。对应于这几个状态，</a:t>
            </a:r>
            <a:r>
              <a:rPr lang="en-US" altLang="zh-CN" sz="2200" dirty="0" err="1"/>
              <a:t>AsyncTask</a:t>
            </a:r>
            <a:r>
              <a:rPr lang="zh-CN" altLang="en-US" sz="2200" dirty="0"/>
              <a:t>类提供了如表所示的常用方法。</a:t>
            </a:r>
          </a:p>
        </p:txBody>
      </p:sp>
      <p:graphicFrame>
        <p:nvGraphicFramePr>
          <p:cNvPr id="5" name="表格 4"/>
          <p:cNvGraphicFramePr>
            <a:graphicFrameLocks noGrp="1"/>
          </p:cNvGraphicFramePr>
          <p:nvPr>
            <p:extLst>
              <p:ext uri="{D42A27DB-BD31-4B8C-83A1-F6EECF244321}">
                <p14:modId xmlns:p14="http://schemas.microsoft.com/office/powerpoint/2010/main" val="2341741758"/>
              </p:ext>
            </p:extLst>
          </p:nvPr>
        </p:nvGraphicFramePr>
        <p:xfrm>
          <a:off x="1371598" y="1832338"/>
          <a:ext cx="10019211" cy="4490084"/>
        </p:xfrm>
        <a:graphic>
          <a:graphicData uri="http://schemas.openxmlformats.org/drawingml/2006/table">
            <a:tbl>
              <a:tblPr firstRow="1" firstCol="1" bandRow="1">
                <a:tableStyleId>{5C22544A-7EE6-4342-B048-85BDC9FD1C3A}</a:tableStyleId>
              </a:tblPr>
              <a:tblGrid>
                <a:gridCol w="882454">
                  <a:extLst>
                    <a:ext uri="{9D8B030D-6E8A-4147-A177-3AD203B41FA5}">
                      <a16:colId xmlns:a16="http://schemas.microsoft.com/office/drawing/2014/main" val="1232691798"/>
                    </a:ext>
                  </a:extLst>
                </a:gridCol>
                <a:gridCol w="2337501">
                  <a:extLst>
                    <a:ext uri="{9D8B030D-6E8A-4147-A177-3AD203B41FA5}">
                      <a16:colId xmlns:a16="http://schemas.microsoft.com/office/drawing/2014/main" val="3446687963"/>
                    </a:ext>
                  </a:extLst>
                </a:gridCol>
                <a:gridCol w="6799256">
                  <a:extLst>
                    <a:ext uri="{9D8B030D-6E8A-4147-A177-3AD203B41FA5}">
                      <a16:colId xmlns:a16="http://schemas.microsoft.com/office/drawing/2014/main" val="215381972"/>
                    </a:ext>
                  </a:extLst>
                </a:gridCol>
              </a:tblGrid>
              <a:tr h="336156">
                <a:tc>
                  <a:txBody>
                    <a:bodyPr/>
                    <a:lstStyle/>
                    <a:p>
                      <a:pPr algn="ctr">
                        <a:spcAft>
                          <a:spcPts val="0"/>
                        </a:spcAft>
                      </a:pPr>
                      <a:r>
                        <a:rPr lang="zh-CN" sz="1800" kern="0">
                          <a:effectLst/>
                        </a:rPr>
                        <a:t>序号</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0">
                          <a:effectLst/>
                        </a:rPr>
                        <a:t>方 法</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0">
                          <a:effectLst/>
                        </a:rPr>
                        <a:t>简 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32562545"/>
                  </a:ext>
                </a:extLst>
              </a:tr>
              <a:tr h="672312">
                <a:tc>
                  <a:txBody>
                    <a:bodyPr/>
                    <a:lstStyle/>
                    <a:p>
                      <a:pPr algn="ctr">
                        <a:spcAft>
                          <a:spcPts val="0"/>
                        </a:spcAft>
                      </a:pPr>
                      <a:r>
                        <a:rPr lang="en-US" sz="1800" kern="0">
                          <a:effectLst/>
                        </a:rPr>
                        <a:t>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0">
                          <a:effectLst/>
                        </a:rPr>
                        <a:t>onPreExecute()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0">
                          <a:effectLst/>
                        </a:rPr>
                        <a:t>该方法将在执行实际的后台操作前被</a:t>
                      </a:r>
                      <a:r>
                        <a:rPr lang="en-US" sz="1800" kern="0">
                          <a:effectLst/>
                        </a:rPr>
                        <a:t>UI thread</a:t>
                      </a:r>
                      <a:r>
                        <a:rPr lang="zh-CN" sz="1800" kern="0">
                          <a:effectLst/>
                        </a:rPr>
                        <a:t>调用。可以在该方法中做一些准备工作，如在界面上显示一个进度条。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44696554"/>
                  </a:ext>
                </a:extLst>
              </a:tr>
              <a:tr h="1344624">
                <a:tc>
                  <a:txBody>
                    <a:bodyPr/>
                    <a:lstStyle/>
                    <a:p>
                      <a:pPr algn="ctr">
                        <a:spcAft>
                          <a:spcPts val="0"/>
                        </a:spcAft>
                      </a:pPr>
                      <a:r>
                        <a:rPr lang="en-US" sz="1800" kern="0">
                          <a:effectLst/>
                        </a:rPr>
                        <a:t>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0" dirty="0" err="1">
                          <a:effectLst/>
                        </a:rPr>
                        <a:t>doInBackground</a:t>
                      </a:r>
                      <a:r>
                        <a:rPr lang="en-US" sz="1800" kern="0" dirty="0">
                          <a:effectLst/>
                        </a:rPr>
                        <a:t>(</a:t>
                      </a:r>
                      <a:r>
                        <a:rPr lang="en-US" sz="1800" kern="0" dirty="0" err="1">
                          <a:effectLst/>
                        </a:rPr>
                        <a:t>Params</a:t>
                      </a:r>
                      <a:r>
                        <a:rPr lang="en-US" sz="1800" kern="0" dirty="0">
                          <a:effectLst/>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0" dirty="0">
                          <a:effectLst/>
                        </a:rPr>
                        <a:t>将在</a:t>
                      </a:r>
                      <a:r>
                        <a:rPr lang="en-US" sz="1800" kern="0" dirty="0" err="1">
                          <a:effectLst/>
                        </a:rPr>
                        <a:t>onPreExecute</a:t>
                      </a:r>
                      <a:r>
                        <a:rPr lang="en-US" sz="1800" kern="0" dirty="0">
                          <a:effectLst/>
                        </a:rPr>
                        <a:t> </a:t>
                      </a:r>
                      <a:r>
                        <a:rPr lang="zh-CN" sz="1800" kern="0" dirty="0">
                          <a:effectLst/>
                        </a:rPr>
                        <a:t>方法执行后马上执行，该方法运行在后台线程中。主要负责执行耗时的后台计算工作。可以调用 </a:t>
                      </a:r>
                      <a:r>
                        <a:rPr lang="en-US" sz="1800" kern="0" dirty="0" err="1">
                          <a:effectLst/>
                        </a:rPr>
                        <a:t>publishProgress</a:t>
                      </a:r>
                      <a:r>
                        <a:rPr lang="zh-CN" sz="1800" kern="0" dirty="0">
                          <a:effectLst/>
                        </a:rPr>
                        <a:t>方法来更新实时的任务进度。该方法是抽象方法，子类必须实现。</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46598237"/>
                  </a:ext>
                </a:extLst>
              </a:tr>
              <a:tr h="1008468">
                <a:tc>
                  <a:txBody>
                    <a:bodyPr/>
                    <a:lstStyle/>
                    <a:p>
                      <a:pPr algn="ctr">
                        <a:spcAft>
                          <a:spcPts val="0"/>
                        </a:spcAft>
                      </a:pPr>
                      <a:r>
                        <a:rPr lang="en-US" sz="1800" kern="0">
                          <a:effectLst/>
                        </a:rPr>
                        <a:t>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0">
                          <a:effectLst/>
                        </a:rPr>
                        <a:t>onProgressUpdate(Progress...)</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0">
                          <a:effectLst/>
                        </a:rPr>
                        <a:t>在</a:t>
                      </a:r>
                      <a:r>
                        <a:rPr lang="en-US" sz="1800" kern="0">
                          <a:effectLst/>
                        </a:rPr>
                        <a:t>publishProgress</a:t>
                      </a:r>
                      <a:r>
                        <a:rPr lang="zh-CN" sz="1800" kern="0">
                          <a:effectLst/>
                        </a:rPr>
                        <a:t>方法被调用后，</a:t>
                      </a:r>
                      <a:r>
                        <a:rPr lang="en-US" sz="1800" kern="0">
                          <a:effectLst/>
                        </a:rPr>
                        <a:t>UI thread</a:t>
                      </a:r>
                      <a:r>
                        <a:rPr lang="zh-CN" sz="1800" kern="0">
                          <a:effectLst/>
                        </a:rPr>
                        <a:t>将调用这个方法从而在界面上展示任务的进展情况，例如通过一个进度条进行展示。</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49447812"/>
                  </a:ext>
                </a:extLst>
              </a:tr>
              <a:tr h="672312">
                <a:tc>
                  <a:txBody>
                    <a:bodyPr/>
                    <a:lstStyle/>
                    <a:p>
                      <a:pPr algn="ctr">
                        <a:spcAft>
                          <a:spcPts val="0"/>
                        </a:spcAft>
                      </a:pPr>
                      <a:r>
                        <a:rPr lang="en-US" sz="1800" kern="0">
                          <a:effectLst/>
                        </a:rPr>
                        <a:t>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0">
                          <a:effectLst/>
                        </a:rPr>
                        <a:t>onPostExecute(Result)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0" dirty="0">
                          <a:effectLst/>
                        </a:rPr>
                        <a:t>在</a:t>
                      </a:r>
                      <a:r>
                        <a:rPr lang="en-US" sz="1800" kern="0" dirty="0" err="1">
                          <a:effectLst/>
                        </a:rPr>
                        <a:t>doInBackground</a:t>
                      </a:r>
                      <a:r>
                        <a:rPr lang="en-US" sz="1800" kern="0" dirty="0">
                          <a:effectLst/>
                        </a:rPr>
                        <a:t> </a:t>
                      </a:r>
                      <a:r>
                        <a:rPr lang="zh-CN" sz="1800" kern="0" dirty="0">
                          <a:effectLst/>
                        </a:rPr>
                        <a:t>执行完成后，</a:t>
                      </a:r>
                      <a:r>
                        <a:rPr lang="en-US" sz="1800" kern="0" dirty="0" err="1">
                          <a:effectLst/>
                        </a:rPr>
                        <a:t>onPostExecute</a:t>
                      </a:r>
                      <a:r>
                        <a:rPr lang="en-US" sz="1800" kern="0" dirty="0">
                          <a:effectLst/>
                        </a:rPr>
                        <a:t> </a:t>
                      </a:r>
                      <a:r>
                        <a:rPr lang="zh-CN" sz="1800" kern="0" dirty="0">
                          <a:effectLst/>
                        </a:rPr>
                        <a:t>方法将被</a:t>
                      </a:r>
                      <a:r>
                        <a:rPr lang="en-US" sz="1800" kern="0" dirty="0">
                          <a:effectLst/>
                        </a:rPr>
                        <a:t>UI thread</a:t>
                      </a:r>
                      <a:r>
                        <a:rPr lang="zh-CN" sz="1800" kern="0" dirty="0">
                          <a:effectLst/>
                        </a:rPr>
                        <a:t>调用，后台的计算结果将通过该方法传递到</a:t>
                      </a:r>
                      <a:r>
                        <a:rPr lang="en-US" sz="1800" kern="0" dirty="0">
                          <a:effectLst/>
                        </a:rPr>
                        <a:t>UI thread</a:t>
                      </a:r>
                      <a:r>
                        <a:rPr lang="zh-CN" sz="1800" kern="0" dirty="0">
                          <a:effectLst/>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20127320"/>
                  </a:ext>
                </a:extLst>
              </a:tr>
              <a:tr h="456212">
                <a:tc>
                  <a:txBody>
                    <a:bodyPr/>
                    <a:lstStyle/>
                    <a:p>
                      <a:pPr algn="ctr">
                        <a:spcAft>
                          <a:spcPts val="0"/>
                        </a:spcAft>
                      </a:pPr>
                      <a:r>
                        <a:rPr lang="en-US" sz="1800" kern="0">
                          <a:effectLst/>
                        </a:rPr>
                        <a:t>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spcAft>
                          <a:spcPts val="0"/>
                        </a:spcAft>
                      </a:pPr>
                      <a:r>
                        <a:rPr lang="en-US" sz="1800">
                          <a:effectLst/>
                        </a:rPr>
                        <a:t>onCancelled ()</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0" dirty="0">
                          <a:effectLst/>
                        </a:rPr>
                        <a:t>取消任务。</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02377955"/>
                  </a:ext>
                </a:extLst>
              </a:tr>
            </a:tbl>
          </a:graphicData>
        </a:graphic>
      </p:graphicFrame>
    </p:spTree>
    <p:extLst>
      <p:ext uri="{BB962C8B-B14F-4D97-AF65-F5344CB8AC3E}">
        <p14:creationId xmlns:p14="http://schemas.microsoft.com/office/powerpoint/2010/main" val="3405740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97279" y="1306286"/>
            <a:ext cx="10189030" cy="3775166"/>
          </a:xfrm>
        </p:spPr>
        <p:txBody>
          <a:bodyPr>
            <a:normAutofit/>
          </a:bodyPr>
          <a:lstStyle/>
          <a:p>
            <a:pPr marL="0" indent="0">
              <a:buNone/>
            </a:pPr>
            <a:r>
              <a:rPr lang="zh-CN" altLang="en-US" sz="2200" dirty="0"/>
              <a:t>注意</a:t>
            </a:r>
            <a:r>
              <a:rPr lang="en-US" altLang="zh-CN" sz="2200" dirty="0" err="1"/>
              <a:t>doInBackground</a:t>
            </a:r>
            <a:r>
              <a:rPr lang="zh-CN" altLang="en-US" sz="2200" dirty="0"/>
              <a:t>方法和</a:t>
            </a:r>
            <a:r>
              <a:rPr lang="en-US" altLang="zh-CN" sz="2200" dirty="0" err="1"/>
              <a:t>onPostExecute</a:t>
            </a:r>
            <a:r>
              <a:rPr lang="zh-CN" altLang="en-US" sz="2200" dirty="0"/>
              <a:t>的参数必须对应，这两个参数在</a:t>
            </a:r>
            <a:r>
              <a:rPr lang="en-US" altLang="zh-CN" sz="2200" dirty="0" err="1"/>
              <a:t>AsyncTask</a:t>
            </a:r>
            <a:r>
              <a:rPr lang="zh-CN" altLang="en-US" sz="2200" dirty="0"/>
              <a:t>声明的泛型参数列表中指定，第一个为</a:t>
            </a:r>
            <a:r>
              <a:rPr lang="en-US" altLang="zh-CN" sz="2200" dirty="0" err="1"/>
              <a:t>doInBackground</a:t>
            </a:r>
            <a:r>
              <a:rPr lang="zh-CN" altLang="en-US" sz="2200" dirty="0"/>
              <a:t>接收的初始化参数，第二个为显示进度的参数，第三个为</a:t>
            </a:r>
            <a:r>
              <a:rPr lang="en-US" altLang="zh-CN" sz="2200" dirty="0" err="1"/>
              <a:t>doInBackground</a:t>
            </a:r>
            <a:r>
              <a:rPr lang="zh-CN" altLang="en-US" sz="2200" dirty="0"/>
              <a:t>返回和</a:t>
            </a:r>
            <a:r>
              <a:rPr lang="en-US" altLang="zh-CN" sz="2200" dirty="0" err="1"/>
              <a:t>onPostExecute</a:t>
            </a:r>
            <a:r>
              <a:rPr lang="zh-CN" altLang="en-US" sz="2200" dirty="0"/>
              <a:t>得到的结果参数。</a:t>
            </a:r>
          </a:p>
          <a:p>
            <a:pPr marL="0" indent="0">
              <a:buNone/>
            </a:pPr>
            <a:r>
              <a:rPr lang="zh-CN" altLang="en-US" sz="2200" dirty="0"/>
              <a:t>下面用一个例子来展示异步线程在实际场景中的应用。在这一个例子中我们将会加载网路中的一张图片，读者可以通过百度图片搜索，点击图片右键获取图片地址就可以获取到该图片的</a:t>
            </a:r>
            <a:r>
              <a:rPr lang="en-US" altLang="zh-CN" sz="2200" dirty="0"/>
              <a:t>URL</a:t>
            </a:r>
            <a:r>
              <a:rPr lang="zh-CN" altLang="en-US" sz="2200" dirty="0"/>
              <a:t>资源。</a:t>
            </a:r>
          </a:p>
        </p:txBody>
      </p:sp>
    </p:spTree>
    <p:extLst>
      <p:ext uri="{BB962C8B-B14F-4D97-AF65-F5344CB8AC3E}">
        <p14:creationId xmlns:p14="http://schemas.microsoft.com/office/powerpoint/2010/main" val="3773034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1100" y="330200"/>
            <a:ext cx="9601200" cy="685800"/>
          </a:xfrm>
        </p:spPr>
        <p:txBody>
          <a:bodyPr>
            <a:normAutofit fontScale="90000"/>
          </a:bodyPr>
          <a:lstStyle/>
          <a:p>
            <a:r>
              <a:rPr lang="en-US" altLang="zh-CN" sz="4000" b="1" dirty="0"/>
              <a:t>【</a:t>
            </a:r>
            <a:r>
              <a:rPr lang="zh-CN" altLang="en-US" sz="4000" b="1" dirty="0"/>
              <a:t>例</a:t>
            </a:r>
            <a:r>
              <a:rPr lang="en-US" altLang="zh-CN" sz="4000" b="1" dirty="0"/>
              <a:t>10.2】</a:t>
            </a:r>
            <a:r>
              <a:rPr lang="zh-CN" altLang="en-US" sz="4000" b="1" dirty="0"/>
              <a:t>访问</a:t>
            </a:r>
            <a:r>
              <a:rPr lang="en-US" altLang="zh-CN" sz="4000" b="1" dirty="0"/>
              <a:t>URL</a:t>
            </a:r>
            <a:r>
              <a:rPr lang="zh-CN" altLang="en-US" sz="4000" b="1" dirty="0"/>
              <a:t>网络资源实例</a:t>
            </a:r>
            <a:br>
              <a:rPr lang="zh-CN" altLang="zh-CN" b="1" dirty="0"/>
            </a:br>
            <a:endParaRPr kumimoji="1" lang="zh-CN" altLang="en-US"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1060" y="1454741"/>
            <a:ext cx="6802574" cy="4927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6388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10.2.2</a:t>
            </a:r>
            <a:r>
              <a:rPr lang="zh-CN" altLang="zh-CN" dirty="0"/>
              <a:t> 使用</a:t>
            </a:r>
            <a:r>
              <a:rPr lang="en-US" altLang="zh-CN" dirty="0" err="1"/>
              <a:t>URLConnection</a:t>
            </a:r>
            <a:r>
              <a:rPr lang="zh-CN" altLang="zh-CN" dirty="0"/>
              <a:t>提交请求</a:t>
            </a:r>
            <a:br>
              <a:rPr lang="zh-CN" altLang="zh-CN" b="1" dirty="0"/>
            </a:br>
            <a:endParaRPr kumimoji="1" lang="zh-CN" altLang="en-US" dirty="0"/>
          </a:p>
        </p:txBody>
      </p:sp>
      <p:sp>
        <p:nvSpPr>
          <p:cNvPr id="3" name="内容占位符 2"/>
          <p:cNvSpPr>
            <a:spLocks noGrp="1"/>
          </p:cNvSpPr>
          <p:nvPr>
            <p:ph idx="1"/>
          </p:nvPr>
        </p:nvSpPr>
        <p:spPr>
          <a:xfrm>
            <a:off x="1371599" y="1763486"/>
            <a:ext cx="10215155" cy="4271554"/>
          </a:xfrm>
        </p:spPr>
        <p:txBody>
          <a:bodyPr>
            <a:normAutofit fontScale="92500" lnSpcReduction="10000"/>
          </a:bodyPr>
          <a:lstStyle/>
          <a:p>
            <a:pPr marL="0" indent="0">
              <a:lnSpc>
                <a:spcPct val="110000"/>
              </a:lnSpc>
              <a:spcBef>
                <a:spcPts val="200"/>
              </a:spcBef>
              <a:buNone/>
            </a:pPr>
            <a:r>
              <a:rPr lang="zh-CN" altLang="en-US" sz="2200" dirty="0"/>
              <a:t>        在了解了</a:t>
            </a:r>
            <a:r>
              <a:rPr lang="en-US" altLang="zh-CN" sz="2200" dirty="0"/>
              <a:t>URL</a:t>
            </a:r>
            <a:r>
              <a:rPr lang="zh-CN" altLang="en-US" sz="2200" dirty="0"/>
              <a:t>实现一些简单的操作之后， 我们可以使用</a:t>
            </a:r>
            <a:r>
              <a:rPr lang="en-US" altLang="zh-CN" sz="2200" dirty="0"/>
              <a:t>URL</a:t>
            </a:r>
            <a:r>
              <a:rPr lang="zh-CN" altLang="en-US" sz="2200" dirty="0"/>
              <a:t>中所引用远程对象的连接</a:t>
            </a:r>
            <a:r>
              <a:rPr lang="en-US" altLang="zh-CN" sz="2200" dirty="0" err="1"/>
              <a:t>URLConnection</a:t>
            </a:r>
            <a:r>
              <a:rPr lang="en-US" altLang="zh-CN" sz="2200" dirty="0"/>
              <a:t> </a:t>
            </a:r>
            <a:r>
              <a:rPr lang="zh-CN" altLang="en-US" sz="2200" dirty="0"/>
              <a:t>，</a:t>
            </a:r>
            <a:r>
              <a:rPr lang="en-US" altLang="zh-CN" sz="2200" dirty="0" err="1"/>
              <a:t>URLConnection</a:t>
            </a:r>
            <a:r>
              <a:rPr lang="zh-CN" altLang="en-US" sz="2200" dirty="0"/>
              <a:t>对象可以向所代表的</a:t>
            </a:r>
            <a:r>
              <a:rPr lang="en-US" altLang="zh-CN" sz="2200" dirty="0"/>
              <a:t>URL</a:t>
            </a:r>
            <a:r>
              <a:rPr lang="zh-CN" altLang="en-US" sz="2200" dirty="0"/>
              <a:t>发送请求和读取</a:t>
            </a:r>
            <a:r>
              <a:rPr lang="en-US" altLang="zh-CN" sz="2200" dirty="0"/>
              <a:t>URL</a:t>
            </a:r>
            <a:r>
              <a:rPr lang="zh-CN" altLang="en-US" sz="2200" dirty="0"/>
              <a:t>的资源。通常，创建一个和</a:t>
            </a:r>
            <a:r>
              <a:rPr lang="en-US" altLang="zh-CN" sz="2200" dirty="0"/>
              <a:t>URL</a:t>
            </a:r>
            <a:r>
              <a:rPr lang="zh-CN" altLang="en-US" sz="2200" dirty="0"/>
              <a:t>的连接，需要如下几个步骤：</a:t>
            </a:r>
          </a:p>
          <a:p>
            <a:pPr indent="0">
              <a:lnSpc>
                <a:spcPct val="110000"/>
              </a:lnSpc>
              <a:spcBef>
                <a:spcPts val="200"/>
              </a:spcBef>
              <a:buFont typeface="Wingdings" panose="05000000000000000000" pitchFamily="2" charset="2"/>
              <a:buChar char="l"/>
            </a:pPr>
            <a:r>
              <a:rPr lang="zh-CN" altLang="en-US" sz="2200" dirty="0"/>
              <a:t>创建</a:t>
            </a:r>
            <a:r>
              <a:rPr lang="en-US" altLang="zh-CN" sz="2200" dirty="0"/>
              <a:t>URL</a:t>
            </a:r>
            <a:r>
              <a:rPr lang="zh-CN" altLang="en-US" sz="2200" dirty="0"/>
              <a:t>对象，并通过调用</a:t>
            </a:r>
            <a:r>
              <a:rPr lang="en-US" altLang="zh-CN" sz="2200" dirty="0" err="1"/>
              <a:t>openConnection</a:t>
            </a:r>
            <a:r>
              <a:rPr lang="zh-CN" altLang="en-US" sz="2200" dirty="0"/>
              <a:t>方法获得</a:t>
            </a:r>
            <a:r>
              <a:rPr lang="en-US" altLang="zh-CN" sz="2200" dirty="0" err="1"/>
              <a:t>URLConnection</a:t>
            </a:r>
            <a:r>
              <a:rPr lang="zh-CN" altLang="en-US" sz="2200" dirty="0"/>
              <a:t>对象；</a:t>
            </a:r>
          </a:p>
          <a:p>
            <a:pPr indent="0">
              <a:lnSpc>
                <a:spcPct val="110000"/>
              </a:lnSpc>
              <a:spcBef>
                <a:spcPts val="200"/>
              </a:spcBef>
              <a:buFont typeface="Wingdings" panose="05000000000000000000" pitchFamily="2" charset="2"/>
              <a:buChar char="l"/>
            </a:pPr>
            <a:r>
              <a:rPr lang="zh-CN" altLang="en-US" sz="2200" dirty="0"/>
              <a:t>设置</a:t>
            </a:r>
            <a:r>
              <a:rPr lang="en-US" altLang="zh-CN" sz="2200" dirty="0" err="1"/>
              <a:t>URLConnection</a:t>
            </a:r>
            <a:r>
              <a:rPr lang="zh-CN" altLang="en-US" sz="2200" dirty="0"/>
              <a:t>参数和普通请求属性；</a:t>
            </a:r>
          </a:p>
          <a:p>
            <a:pPr indent="0">
              <a:lnSpc>
                <a:spcPct val="110000"/>
              </a:lnSpc>
              <a:spcBef>
                <a:spcPts val="200"/>
              </a:spcBef>
              <a:buFont typeface="Wingdings" panose="05000000000000000000" pitchFamily="2" charset="2"/>
              <a:buChar char="l"/>
            </a:pPr>
            <a:r>
              <a:rPr lang="zh-CN" altLang="en-US" sz="2200" dirty="0"/>
              <a:t>向远程资源发送请求；</a:t>
            </a:r>
          </a:p>
          <a:p>
            <a:pPr indent="0">
              <a:lnSpc>
                <a:spcPct val="110000"/>
              </a:lnSpc>
              <a:spcBef>
                <a:spcPts val="200"/>
              </a:spcBef>
              <a:buFont typeface="Wingdings" panose="05000000000000000000" pitchFamily="2" charset="2"/>
              <a:buChar char="l"/>
            </a:pPr>
            <a:r>
              <a:rPr lang="zh-CN" altLang="en-US" sz="2200" dirty="0"/>
              <a:t>远程资源变为可用，程序可以访问远程资源的头字段和通过输入流来读取远程资源返回的信息；</a:t>
            </a:r>
          </a:p>
          <a:p>
            <a:pPr indent="0">
              <a:lnSpc>
                <a:spcPct val="110000"/>
              </a:lnSpc>
              <a:spcBef>
                <a:spcPts val="200"/>
              </a:spcBef>
              <a:buFont typeface="Wingdings" panose="05000000000000000000" pitchFamily="2" charset="2"/>
              <a:buChar char="l"/>
            </a:pPr>
            <a:r>
              <a:rPr lang="zh-CN" altLang="en-US" sz="2200" dirty="0"/>
              <a:t>关闭输入流。</a:t>
            </a:r>
          </a:p>
          <a:p>
            <a:pPr marL="0" indent="0">
              <a:lnSpc>
                <a:spcPct val="110000"/>
              </a:lnSpc>
              <a:spcBef>
                <a:spcPts val="200"/>
              </a:spcBef>
              <a:buNone/>
            </a:pPr>
            <a:r>
              <a:rPr lang="zh-CN" altLang="en-US" sz="2200" dirty="0"/>
              <a:t>        注意连接到远程资源之前必须对</a:t>
            </a:r>
            <a:r>
              <a:rPr lang="en-US" altLang="zh-CN" sz="2200" dirty="0" err="1"/>
              <a:t>URLConnection</a:t>
            </a:r>
            <a:r>
              <a:rPr lang="zh-CN" altLang="en-US" sz="2200" dirty="0"/>
              <a:t>进行配置，并且</a:t>
            </a:r>
            <a:r>
              <a:rPr lang="en-US" altLang="zh-CN" sz="2200" dirty="0" err="1"/>
              <a:t>URLConnection</a:t>
            </a:r>
            <a:r>
              <a:rPr lang="zh-CN" altLang="en-US" sz="2200" dirty="0"/>
              <a:t>实例不能重用，对于每一个连接都需要运用不同的</a:t>
            </a:r>
            <a:r>
              <a:rPr lang="en-US" altLang="zh-CN" sz="2200" dirty="0" err="1"/>
              <a:t>URLConnection</a:t>
            </a:r>
            <a:r>
              <a:rPr lang="zh-CN" altLang="en-US" sz="2200" dirty="0"/>
              <a:t>实例。</a:t>
            </a:r>
          </a:p>
          <a:p>
            <a:pPr marL="0" indent="0">
              <a:lnSpc>
                <a:spcPct val="110000"/>
              </a:lnSpc>
              <a:spcBef>
                <a:spcPts val="200"/>
              </a:spcBef>
              <a:buNone/>
            </a:pPr>
            <a:r>
              <a:rPr lang="en-US" altLang="zh-CN" sz="2200" dirty="0" err="1"/>
              <a:t>URLConnection</a:t>
            </a:r>
            <a:r>
              <a:rPr lang="zh-CN" altLang="en-US" sz="2200" dirty="0"/>
              <a:t>类提供了如表</a:t>
            </a:r>
            <a:r>
              <a:rPr lang="en-US" altLang="zh-CN" sz="2200" dirty="0"/>
              <a:t>10.7</a:t>
            </a:r>
            <a:r>
              <a:rPr lang="zh-CN" altLang="en-US" sz="2200" dirty="0"/>
              <a:t>所示的方法，用于在建立连接之前设置请求头字段，</a:t>
            </a:r>
          </a:p>
        </p:txBody>
      </p:sp>
    </p:spTree>
    <p:extLst>
      <p:ext uri="{BB962C8B-B14F-4D97-AF65-F5344CB8AC3E}">
        <p14:creationId xmlns:p14="http://schemas.microsoft.com/office/powerpoint/2010/main" val="3754326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3648826948"/>
              </p:ext>
            </p:extLst>
          </p:nvPr>
        </p:nvGraphicFramePr>
        <p:xfrm>
          <a:off x="1192076" y="1733951"/>
          <a:ext cx="10198734" cy="2768497"/>
        </p:xfrm>
        <a:graphic>
          <a:graphicData uri="http://schemas.openxmlformats.org/drawingml/2006/table">
            <a:tbl>
              <a:tblPr firstRow="1" firstCol="1" bandRow="1">
                <a:tableStyleId>{5C22544A-7EE6-4342-B048-85BDC9FD1C3A}</a:tableStyleId>
              </a:tblPr>
              <a:tblGrid>
                <a:gridCol w="1869935">
                  <a:extLst>
                    <a:ext uri="{9D8B030D-6E8A-4147-A177-3AD203B41FA5}">
                      <a16:colId xmlns:a16="http://schemas.microsoft.com/office/drawing/2014/main" val="1960745208"/>
                    </a:ext>
                  </a:extLst>
                </a:gridCol>
                <a:gridCol w="3907683">
                  <a:extLst>
                    <a:ext uri="{9D8B030D-6E8A-4147-A177-3AD203B41FA5}">
                      <a16:colId xmlns:a16="http://schemas.microsoft.com/office/drawing/2014/main" val="4124078615"/>
                    </a:ext>
                  </a:extLst>
                </a:gridCol>
                <a:gridCol w="4421116">
                  <a:extLst>
                    <a:ext uri="{9D8B030D-6E8A-4147-A177-3AD203B41FA5}">
                      <a16:colId xmlns:a16="http://schemas.microsoft.com/office/drawing/2014/main" val="974755261"/>
                    </a:ext>
                  </a:extLst>
                </a:gridCol>
              </a:tblGrid>
              <a:tr h="243229">
                <a:tc>
                  <a:txBody>
                    <a:bodyPr/>
                    <a:lstStyle/>
                    <a:p>
                      <a:pPr algn="ctr">
                        <a:spcAft>
                          <a:spcPts val="0"/>
                        </a:spcAft>
                      </a:pPr>
                      <a:r>
                        <a:rPr lang="zh-CN" sz="2000" kern="0">
                          <a:effectLst/>
                        </a:rPr>
                        <a:t>类 型</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0">
                          <a:effectLst/>
                        </a:rPr>
                        <a:t>方 法</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0">
                          <a:effectLst/>
                        </a:rPr>
                        <a:t>简 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75185866"/>
                  </a:ext>
                </a:extLst>
              </a:tr>
              <a:tr h="243229">
                <a:tc>
                  <a:txBody>
                    <a:bodyPr/>
                    <a:lstStyle/>
                    <a:p>
                      <a:pPr algn="l">
                        <a:spcAft>
                          <a:spcPts val="0"/>
                        </a:spcAft>
                      </a:pPr>
                      <a:r>
                        <a:rPr lang="en-US" sz="2000" kern="0">
                          <a:effectLst/>
                        </a:rPr>
                        <a:t>InputStream</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2000" kern="0">
                          <a:effectLst/>
                        </a:rPr>
                        <a:t>getInputStream()</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0">
                          <a:effectLst/>
                        </a:rPr>
                        <a:t>获取该</a:t>
                      </a:r>
                      <a:r>
                        <a:rPr lang="en-US" sz="2000" kern="0">
                          <a:effectLst/>
                        </a:rPr>
                        <a:t>URLConnection</a:t>
                      </a:r>
                      <a:r>
                        <a:rPr lang="zh-CN" sz="2000" kern="0">
                          <a:effectLst/>
                        </a:rPr>
                        <a:t>的输入流</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63230578"/>
                  </a:ext>
                </a:extLst>
              </a:tr>
              <a:tr h="243229">
                <a:tc>
                  <a:txBody>
                    <a:bodyPr/>
                    <a:lstStyle/>
                    <a:p>
                      <a:pPr algn="l">
                        <a:spcAft>
                          <a:spcPts val="0"/>
                        </a:spcAft>
                      </a:pPr>
                      <a:r>
                        <a:rPr lang="en-US" sz="2000" kern="0">
                          <a:effectLst/>
                        </a:rPr>
                        <a:t>OutputStream</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0">
                          <a:effectLst/>
                        </a:rPr>
                        <a:t>getOutputStream()</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0">
                          <a:effectLst/>
                        </a:rPr>
                        <a:t>获取该</a:t>
                      </a:r>
                      <a:r>
                        <a:rPr lang="en-US" sz="2000" kern="0">
                          <a:effectLst/>
                        </a:rPr>
                        <a:t>URLConnection</a:t>
                      </a:r>
                      <a:r>
                        <a:rPr lang="zh-CN" sz="2000" kern="0">
                          <a:effectLst/>
                        </a:rPr>
                        <a:t>的输出流</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84026083"/>
                  </a:ext>
                </a:extLst>
              </a:tr>
              <a:tr h="243229">
                <a:tc>
                  <a:txBody>
                    <a:bodyPr/>
                    <a:lstStyle/>
                    <a:p>
                      <a:pPr algn="l">
                        <a:spcAft>
                          <a:spcPts val="0"/>
                        </a:spcAft>
                      </a:pPr>
                      <a:r>
                        <a:rPr lang="en-US" sz="2000" kern="0">
                          <a:effectLst/>
                        </a:rPr>
                        <a:t>void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0">
                          <a:effectLst/>
                        </a:rPr>
                        <a:t>setDoInput(boolean newValue)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0">
                          <a:effectLst/>
                        </a:rPr>
                        <a:t>设置该</a:t>
                      </a:r>
                      <a:r>
                        <a:rPr lang="en-US" sz="2000" kern="0">
                          <a:effectLst/>
                        </a:rPr>
                        <a:t>URLConnection</a:t>
                      </a:r>
                      <a:r>
                        <a:rPr lang="zh-CN" sz="2000" kern="0">
                          <a:effectLst/>
                        </a:rPr>
                        <a:t>是否允许输入</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61358618"/>
                  </a:ext>
                </a:extLst>
              </a:tr>
              <a:tr h="243229">
                <a:tc>
                  <a:txBody>
                    <a:bodyPr/>
                    <a:lstStyle/>
                    <a:p>
                      <a:pPr algn="l">
                        <a:spcAft>
                          <a:spcPts val="0"/>
                        </a:spcAft>
                      </a:pPr>
                      <a:r>
                        <a:rPr lang="en-US" sz="2000" kern="0">
                          <a:effectLst/>
                        </a:rPr>
                        <a:t>void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0">
                          <a:effectLst/>
                        </a:rPr>
                        <a:t>setDoOutput(boolean newValue)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0">
                          <a:effectLst/>
                        </a:rPr>
                        <a:t>设置该</a:t>
                      </a:r>
                      <a:r>
                        <a:rPr lang="en-US" sz="2000" kern="0">
                          <a:effectLst/>
                        </a:rPr>
                        <a:t>URLConnection</a:t>
                      </a:r>
                      <a:r>
                        <a:rPr lang="zh-CN" sz="2000" kern="0">
                          <a:effectLst/>
                        </a:rPr>
                        <a:t>是否允许输出</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03891652"/>
                  </a:ext>
                </a:extLst>
              </a:tr>
              <a:tr h="330097">
                <a:tc>
                  <a:txBody>
                    <a:bodyPr/>
                    <a:lstStyle/>
                    <a:p>
                      <a:pPr algn="l">
                        <a:spcAft>
                          <a:spcPts val="0"/>
                        </a:spcAft>
                      </a:pPr>
                      <a:r>
                        <a:rPr lang="en-US" sz="2000" kern="0">
                          <a:effectLst/>
                        </a:rPr>
                        <a:t>void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spcAft>
                          <a:spcPts val="0"/>
                        </a:spcAft>
                      </a:pPr>
                      <a:r>
                        <a:rPr lang="en-US" sz="2000" dirty="0" err="1">
                          <a:effectLst/>
                        </a:rPr>
                        <a:t>setReadTimeout</a:t>
                      </a:r>
                      <a:r>
                        <a:rPr lang="en-US" sz="2000" dirty="0">
                          <a:effectLst/>
                        </a:rPr>
                        <a:t>(int </a:t>
                      </a:r>
                      <a:r>
                        <a:rPr lang="en-US" sz="2000" dirty="0" err="1">
                          <a:effectLst/>
                        </a:rPr>
                        <a:t>timeoutMillis</a:t>
                      </a:r>
                      <a:r>
                        <a:rPr lang="en-US" sz="2000" dirty="0">
                          <a:effectLst/>
                        </a:rPr>
                        <a:t>)</a:t>
                      </a:r>
                      <a:endParaRPr lang="zh-CN" sz="20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0">
                          <a:effectLst/>
                        </a:rPr>
                        <a:t>设置连接期间的最大等待时间</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71785517"/>
                  </a:ext>
                </a:extLst>
              </a:tr>
              <a:tr h="243229">
                <a:tc>
                  <a:txBody>
                    <a:bodyPr/>
                    <a:lstStyle/>
                    <a:p>
                      <a:pPr algn="l">
                        <a:spcAft>
                          <a:spcPts val="0"/>
                        </a:spcAft>
                      </a:pPr>
                      <a:r>
                        <a:rPr lang="en-US" sz="2000" kern="0">
                          <a:effectLst/>
                        </a:rPr>
                        <a:t>void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0">
                          <a:effectLst/>
                        </a:rPr>
                        <a:t>setRequestProperty</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0">
                          <a:effectLst/>
                        </a:rPr>
                        <a:t>设置指定的请求头字段的值</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067348"/>
                  </a:ext>
                </a:extLst>
              </a:tr>
              <a:tr h="486459">
                <a:tc>
                  <a:txBody>
                    <a:bodyPr/>
                    <a:lstStyle/>
                    <a:p>
                      <a:pPr algn="l">
                        <a:spcAft>
                          <a:spcPts val="0"/>
                        </a:spcAft>
                      </a:pPr>
                      <a:r>
                        <a:rPr lang="en-US" sz="2000" kern="0">
                          <a:effectLst/>
                        </a:rPr>
                        <a:t>void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2000" kern="0">
                          <a:effectLst/>
                        </a:rPr>
                        <a:t>setUseCaches(boolean newValue)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spcAft>
                          <a:spcPts val="0"/>
                        </a:spcAft>
                      </a:pPr>
                      <a:r>
                        <a:rPr lang="zh-CN" sz="2000" dirty="0">
                          <a:effectLst/>
                        </a:rPr>
                        <a:t>设置标志以说明该连接是否允许使用缓存</a:t>
                      </a:r>
                      <a:endParaRPr lang="zh-CN" sz="20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24780378"/>
                  </a:ext>
                </a:extLst>
              </a:tr>
            </a:tbl>
          </a:graphicData>
        </a:graphic>
      </p:graphicFrame>
    </p:spTree>
    <p:extLst>
      <p:ext uri="{BB962C8B-B14F-4D97-AF65-F5344CB8AC3E}">
        <p14:creationId xmlns:p14="http://schemas.microsoft.com/office/powerpoint/2010/main" val="409871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36319" y="471998"/>
            <a:ext cx="10563497" cy="2585323"/>
          </a:xfrm>
          <a:prstGeom prst="rect">
            <a:avLst/>
          </a:prstGeom>
        </p:spPr>
        <p:txBody>
          <a:bodyPr wrap="squar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通常网络请求分为两种</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get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请求方式以及</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post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请求方式，这两种请求方式的区别在于：</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buFont typeface="Wingdings" panose="05000000000000000000" pitchFamily="2" charset="2"/>
              <a:buChar char=""/>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get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请求方式只需要使用</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connect()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方法建立和远程的通信，参数传递时只需显式地将参数添加在</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URL</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之后，就是说直接在构造</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URL</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时就需要将添加参数，代码如下所示：</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394970"/>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String </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urlName</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url</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 "?" + </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param</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定义</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URL</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394970"/>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URL </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realUrl</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 new URL(</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urlName</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394970"/>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URLConnection</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conn = </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realUrl.openConnection</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打开和</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URL</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之间的连接</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394970"/>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conn.setRequestProperty</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("accept", "*/*");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设置通用的请求属性</a:t>
            </a:r>
            <a:r>
              <a:rPr lang="zh-CN" altLang="zh-CN" kern="100" dirty="0">
                <a:latin typeface="Calibri" panose="020F0502020204030204" pitchFamily="34" charset="0"/>
                <a:ea typeface="Times New Roman" panose="02020603050405020304" pitchFamily="18" charset="0"/>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394970"/>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设置通用的请求属性</a:t>
            </a:r>
            <a:r>
              <a:rPr lang="zh-CN" altLang="zh-CN" kern="100" dirty="0">
                <a:latin typeface="Calibri" panose="020F0502020204030204" pitchFamily="34" charset="0"/>
                <a:ea typeface="Times New Roman" panose="02020603050405020304" pitchFamily="18" charset="0"/>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394970"/>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conn.connect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3" name="矩形 2"/>
          <p:cNvSpPr/>
          <p:nvPr/>
        </p:nvSpPr>
        <p:spPr>
          <a:xfrm>
            <a:off x="1036318" y="3236132"/>
            <a:ext cx="10563497" cy="2585323"/>
          </a:xfrm>
          <a:prstGeom prst="rect">
            <a:avLst/>
          </a:prstGeom>
        </p:spPr>
        <p:txBody>
          <a:bodyPr wrap="square">
            <a:spAutoFit/>
          </a:bodyPr>
          <a:lstStyle/>
          <a:p>
            <a:pPr marL="342900" lvl="0" indent="-342900">
              <a:buFont typeface="Wingdings" panose="05000000000000000000" pitchFamily="2" charset="2"/>
              <a:buChar char=""/>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post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请求方式，</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URL</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中无需添加参数则，要在使用</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connect()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方法之后，获取</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URLConnection</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对象所对应的输出流来发送网络请求的参数，代码如下所示</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455930"/>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URL </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realUrl</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 new URL(</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url</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打开和</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URL</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之间的连接</a:t>
            </a:r>
            <a:r>
              <a:rPr lang="zh-CN" altLang="zh-CN" kern="100" dirty="0">
                <a:latin typeface="Calibri" panose="020F0502020204030204" pitchFamily="34" charset="0"/>
                <a:ea typeface="Times New Roman" panose="02020603050405020304" pitchFamily="18" charset="0"/>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455930"/>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URLConnection</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conn = </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realUrl.openConnection</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conn.setRequestProperty</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("accept",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455930"/>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设置通用的请求属性</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455930"/>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conn.setDoOutput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(true);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455930"/>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conn.setDoInput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(true);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455930"/>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out = new </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PrintWriter</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conn.getOutputStream</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获取</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URLConnection</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对象对应的输出流</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455930"/>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out.print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param</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发送请求参数</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68868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60500" y="1003300"/>
            <a:ext cx="9601200" cy="2362200"/>
          </a:xfrm>
        </p:spPr>
        <p:txBody>
          <a:bodyPr>
            <a:normAutofit/>
          </a:bodyPr>
          <a:lstStyle/>
          <a:p>
            <a:pPr marL="0" indent="0">
              <a:buNone/>
            </a:pPr>
            <a:r>
              <a:rPr lang="zh-CN" altLang="en-US" sz="2400" dirty="0"/>
              <a:t>        在</a:t>
            </a:r>
            <a:r>
              <a:rPr lang="en-US" altLang="zh-CN" sz="2400" dirty="0"/>
              <a:t>PC</a:t>
            </a:r>
            <a:r>
              <a:rPr lang="zh-CN" altLang="en-US" sz="2400" dirty="0"/>
              <a:t>时代，以太网为人们提供了极大的便利，各种信息服务使得计算机成为不可或缺的工具。随着移动终端的普及，移动互联网带来的便捷性也不言而喻，上网购物、网络游戏、即使通信工具等等都需要网络技术的支持。在这一章中，将由浅及深地给读者讲解</a:t>
            </a:r>
            <a:r>
              <a:rPr lang="en-US" altLang="zh-CN" sz="2400" dirty="0"/>
              <a:t>Android</a:t>
            </a:r>
            <a:r>
              <a:rPr lang="zh-CN" altLang="en-US" sz="2400" dirty="0"/>
              <a:t>的网络编程方法，从最基础的</a:t>
            </a:r>
            <a:r>
              <a:rPr lang="en-US" altLang="zh-CN" sz="2400" dirty="0"/>
              <a:t>TCP/IP</a:t>
            </a:r>
            <a:r>
              <a:rPr lang="zh-CN" altLang="en-US" sz="2400" dirty="0"/>
              <a:t>网络通信协议实现数据交流，到使用</a:t>
            </a:r>
            <a:r>
              <a:rPr lang="en-US" altLang="zh-CN" sz="2400" dirty="0"/>
              <a:t>WebService</a:t>
            </a:r>
            <a:r>
              <a:rPr lang="zh-CN" altLang="en-US" sz="2400" dirty="0"/>
              <a:t>技术访问网络数据，并开发一款手机归属地查询小应用。</a:t>
            </a:r>
            <a:endParaRPr kumimoji="1" lang="zh-CN" altLang="en-US" dirty="0"/>
          </a:p>
        </p:txBody>
      </p:sp>
    </p:spTree>
    <p:extLst>
      <p:ext uri="{BB962C8B-B14F-4D97-AF65-F5344CB8AC3E}">
        <p14:creationId xmlns:p14="http://schemas.microsoft.com/office/powerpoint/2010/main" val="1545042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36319" y="471998"/>
            <a:ext cx="10563497" cy="1200329"/>
          </a:xfrm>
          <a:prstGeom prst="rect">
            <a:avLst/>
          </a:prstGeom>
        </p:spPr>
        <p:txBody>
          <a:bodyPr wrap="square">
            <a:spAutoFit/>
          </a:bodyPr>
          <a:lstStyle/>
          <a:p>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在平常使用时，</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post</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请求方式用的较多，原因在于以下几点：</a:t>
            </a:r>
          </a:p>
          <a:p>
            <a:pPr marL="285750" indent="-285750">
              <a:buFont typeface="Wingdings" panose="05000000000000000000" pitchFamily="2" charset="2"/>
              <a:buChar char="l"/>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get</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是从服务器上获取数据，</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post</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是向服务器传送数据</a:t>
            </a:r>
          </a:p>
          <a:p>
            <a:pPr marL="285750" indent="-285750">
              <a:buFont typeface="Wingdings" panose="05000000000000000000" pitchFamily="2" charset="2"/>
              <a:buChar char="l"/>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get</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传送的数据量较小，不能大于</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2KB</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post</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传送的数据量较大，一般被默认为不受限制。</a:t>
            </a:r>
          </a:p>
          <a:p>
            <a:pPr marL="285750" indent="-285750">
              <a:buFont typeface="Wingdings" panose="05000000000000000000" pitchFamily="2" charset="2"/>
              <a:buChar char="l"/>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虽然</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get</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执行效率却比</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post</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方法好，但是</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get</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安全性非常低，</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post</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安全性较高。</a:t>
            </a:r>
          </a:p>
        </p:txBody>
      </p:sp>
      <p:sp>
        <p:nvSpPr>
          <p:cNvPr id="4" name="矩形 3"/>
          <p:cNvSpPr/>
          <p:nvPr/>
        </p:nvSpPr>
        <p:spPr>
          <a:xfrm>
            <a:off x="1036318" y="2172848"/>
            <a:ext cx="10733315" cy="2031325"/>
          </a:xfrm>
          <a:prstGeom prst="rect">
            <a:avLst/>
          </a:prstGeom>
        </p:spPr>
        <p:txBody>
          <a:bodyPr wrap="square">
            <a:spAutoFit/>
          </a:bodyPr>
          <a:lstStyle/>
          <a:p>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接下来我们用一个例子展示如何运用</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URLConnection</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提交网络请求，由于该例程需要后台服务器的支持，所以笔者编写了一个</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JavaWeb</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应用，然后将笔记本作为服务器，这样才能实现网络请求。笔者这里只是简单的介绍了</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JavaWeb</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工程的创建，如何搭建测试环境读者可以查阅相关的教程，</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JavaWeb</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工程文件读者可以在随书光盘中获取。</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b="1"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）创建服务器端</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b="1"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读者可以使用</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MyEclipse</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创建</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Web</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工程，用于模拟服务器端的</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Web</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应用，</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Web</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工程名为“</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MyServer</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”，修改</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Index.jsp</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文件，创建两个文本输入框以及一个提交按钮，作为登录显示页，如下所示：</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79628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09914" y="217138"/>
            <a:ext cx="6874702" cy="924099"/>
          </a:xfrm>
          <a:prstGeom prst="rect">
            <a:avLst/>
          </a:prstGeom>
        </p:spPr>
        <p:txBody>
          <a:bodyPr wrap="none">
            <a:spAutoFit/>
          </a:bodyPr>
          <a:lstStyle/>
          <a:p>
            <a:pPr algn="just">
              <a:lnSpc>
                <a:spcPct val="173000"/>
              </a:lnSpc>
              <a:spcBef>
                <a:spcPts val="1300"/>
              </a:spcBef>
              <a:spcAft>
                <a:spcPts val="1300"/>
              </a:spcAft>
            </a:pPr>
            <a:r>
              <a:rPr lang="en-US" altLang="zh-CN" sz="3600" b="1" kern="100" dirty="0">
                <a:latin typeface="Calibri" panose="020F0502020204030204" pitchFamily="34" charset="0"/>
                <a:ea typeface="宋体" panose="02010600030101010101" pitchFamily="2" charset="-122"/>
                <a:cs typeface="Times New Roman" panose="02020603050405020304" pitchFamily="18" charset="0"/>
              </a:rPr>
              <a:t>【</a:t>
            </a:r>
            <a:r>
              <a:rPr lang="zh-CN" altLang="zh-CN" sz="3600" b="1" kern="100" dirty="0">
                <a:latin typeface="Calibri" panose="020F0502020204030204" pitchFamily="34" charset="0"/>
                <a:ea typeface="宋体" panose="02010600030101010101" pitchFamily="2" charset="-122"/>
                <a:cs typeface="Times New Roman" panose="02020603050405020304" pitchFamily="18" charset="0"/>
              </a:rPr>
              <a:t>例</a:t>
            </a:r>
            <a:r>
              <a:rPr lang="en-US" altLang="zh-CN" sz="3600" b="1" kern="100" dirty="0">
                <a:latin typeface="Calibri" panose="020F0502020204030204" pitchFamily="34" charset="0"/>
                <a:cs typeface="Times New Roman" panose="02020603050405020304" pitchFamily="18" charset="0"/>
              </a:rPr>
              <a:t>10.3</a:t>
            </a:r>
            <a:r>
              <a:rPr lang="zh-CN" altLang="zh-CN" sz="3600" b="1"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3600" b="1" kern="100" dirty="0" err="1">
                <a:latin typeface="Calibri" panose="020F0502020204030204" pitchFamily="34" charset="0"/>
                <a:cs typeface="Times New Roman" panose="02020603050405020304" pitchFamily="18" charset="0"/>
              </a:rPr>
              <a:t>JavaWeb</a:t>
            </a:r>
            <a:r>
              <a:rPr lang="zh-CN" altLang="zh-CN" sz="3600" b="1" kern="100" dirty="0">
                <a:latin typeface="Calibri" panose="020F0502020204030204" pitchFamily="34" charset="0"/>
                <a:ea typeface="宋体" panose="02010600030101010101" pitchFamily="2" charset="-122"/>
                <a:cs typeface="Times New Roman" panose="02020603050405020304" pitchFamily="18" charset="0"/>
              </a:rPr>
              <a:t>服务器端实例</a:t>
            </a:r>
            <a:endParaRPr lang="zh-CN" altLang="zh-CN" sz="3600" b="1" kern="100" dirty="0">
              <a:latin typeface="Calibri" panose="020F0502020204030204" pitchFamily="34" charset="0"/>
              <a:cs typeface="Times New Roman" panose="02020603050405020304" pitchFamily="18" charset="0"/>
            </a:endParaRPr>
          </a:p>
        </p:txBody>
      </p:sp>
      <p:pic>
        <p:nvPicPr>
          <p:cNvPr id="14338" name="Picture 2" descr="6_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0089" y="1901373"/>
            <a:ext cx="4400021" cy="1709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Picture 3" descr="6_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0893" y="4645474"/>
            <a:ext cx="3838412" cy="861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124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87846" y="551927"/>
            <a:ext cx="10548722" cy="646331"/>
          </a:xfrm>
          <a:prstGeom prst="rect">
            <a:avLst/>
          </a:prstGeom>
        </p:spPr>
        <p:txBody>
          <a:bodyPr wrap="none">
            <a:spAutoFit/>
          </a:bodyPr>
          <a:lstStyle/>
          <a:p>
            <a:r>
              <a:rPr lang="zh-CN" altLang="zh-CN" sz="3600" b="1" dirty="0"/>
              <a:t>【例</a:t>
            </a:r>
            <a:r>
              <a:rPr lang="en-US" altLang="zh-CN" sz="3600" b="1" dirty="0"/>
              <a:t>10.4.1</a:t>
            </a:r>
            <a:r>
              <a:rPr lang="zh-CN" altLang="zh-CN" sz="3600" b="1" dirty="0"/>
              <a:t>】</a:t>
            </a:r>
            <a:r>
              <a:rPr lang="en-US" altLang="zh-CN" sz="3600" b="1" dirty="0"/>
              <a:t>Android</a:t>
            </a:r>
            <a:r>
              <a:rPr lang="zh-CN" altLang="zh-CN" sz="3600" b="1" dirty="0"/>
              <a:t>客户端</a:t>
            </a:r>
            <a:r>
              <a:rPr lang="en-US" altLang="zh-CN" sz="3600" b="1" dirty="0" err="1"/>
              <a:t>URLConnection</a:t>
            </a:r>
            <a:r>
              <a:rPr lang="zh-CN" altLang="zh-CN" sz="3600" b="1" dirty="0"/>
              <a:t>请求实例</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1770" y="1697922"/>
            <a:ext cx="5370046" cy="4428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3048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599" y="685800"/>
            <a:ext cx="10371909" cy="1485900"/>
          </a:xfrm>
        </p:spPr>
        <p:txBody>
          <a:bodyPr>
            <a:normAutofit fontScale="90000"/>
          </a:bodyPr>
          <a:lstStyle/>
          <a:p>
            <a:r>
              <a:rPr lang="en-US" altLang="zh-CN" b="1" dirty="0"/>
              <a:t>10.2.3</a:t>
            </a:r>
            <a:r>
              <a:rPr lang="zh-CN" altLang="en-US" b="1" dirty="0"/>
              <a:t>使用</a:t>
            </a:r>
            <a:r>
              <a:rPr lang="en-US" altLang="zh-CN" b="1" dirty="0" err="1"/>
              <a:t>HttpURLConnection</a:t>
            </a:r>
            <a:r>
              <a:rPr lang="zh-CN" altLang="en-US" b="1" dirty="0"/>
              <a:t>实现网络通信</a:t>
            </a:r>
            <a:br>
              <a:rPr lang="zh-CN" altLang="zh-CN" b="1" dirty="0"/>
            </a:br>
            <a:endParaRPr kumimoji="1" lang="zh-CN" altLang="en-US" dirty="0"/>
          </a:p>
        </p:txBody>
      </p:sp>
      <p:sp>
        <p:nvSpPr>
          <p:cNvPr id="3" name="内容占位符 2"/>
          <p:cNvSpPr>
            <a:spLocks noGrp="1"/>
          </p:cNvSpPr>
          <p:nvPr>
            <p:ph idx="1"/>
          </p:nvPr>
        </p:nvSpPr>
        <p:spPr>
          <a:xfrm>
            <a:off x="1371599" y="1763486"/>
            <a:ext cx="10215155" cy="1384663"/>
          </a:xfrm>
        </p:spPr>
        <p:txBody>
          <a:bodyPr>
            <a:normAutofit/>
          </a:bodyPr>
          <a:lstStyle/>
          <a:p>
            <a:pPr marL="0" indent="0">
              <a:lnSpc>
                <a:spcPct val="110000"/>
              </a:lnSpc>
              <a:spcBef>
                <a:spcPts val="200"/>
              </a:spcBef>
              <a:buNone/>
            </a:pPr>
            <a:r>
              <a:rPr lang="zh-CN" altLang="en-US" dirty="0"/>
              <a:t>       在上一节中，展示了如何使用</a:t>
            </a:r>
            <a:r>
              <a:rPr lang="en-US" altLang="zh-CN" dirty="0" err="1"/>
              <a:t>URLConnection</a:t>
            </a:r>
            <a:r>
              <a:rPr lang="zh-CN" altLang="en-US" dirty="0"/>
              <a:t>提交请求，这一节我们将学习</a:t>
            </a:r>
            <a:r>
              <a:rPr lang="en-US" altLang="zh-CN" dirty="0" err="1"/>
              <a:t>HttpURLConnection</a:t>
            </a:r>
            <a:r>
              <a:rPr lang="zh-CN" altLang="en-US" dirty="0"/>
              <a:t>访问网络，</a:t>
            </a:r>
            <a:r>
              <a:rPr lang="en-US" altLang="zh-CN" dirty="0" err="1"/>
              <a:t>HttpURLConnection</a:t>
            </a:r>
            <a:r>
              <a:rPr lang="zh-CN" altLang="en-US" dirty="0"/>
              <a:t>继承自</a:t>
            </a:r>
            <a:r>
              <a:rPr lang="en-US" altLang="zh-CN" dirty="0" err="1"/>
              <a:t>URLConnection</a:t>
            </a:r>
            <a:r>
              <a:rPr lang="zh-CN" altLang="en-US" dirty="0"/>
              <a:t>，新增了一些用于操作</a:t>
            </a:r>
            <a:r>
              <a:rPr lang="en-US" altLang="zh-CN" dirty="0"/>
              <a:t>Http</a:t>
            </a:r>
            <a:r>
              <a:rPr lang="zh-CN" altLang="en-US" dirty="0"/>
              <a:t>资源的方法，如表所示 </a:t>
            </a:r>
          </a:p>
        </p:txBody>
      </p:sp>
      <p:graphicFrame>
        <p:nvGraphicFramePr>
          <p:cNvPr id="4" name="表格 3"/>
          <p:cNvGraphicFramePr>
            <a:graphicFrameLocks noGrp="1"/>
          </p:cNvGraphicFramePr>
          <p:nvPr>
            <p:extLst>
              <p:ext uri="{D42A27DB-BD31-4B8C-83A1-F6EECF244321}">
                <p14:modId xmlns:p14="http://schemas.microsoft.com/office/powerpoint/2010/main" val="419749947"/>
              </p:ext>
            </p:extLst>
          </p:nvPr>
        </p:nvGraphicFramePr>
        <p:xfrm>
          <a:off x="1371598" y="3245573"/>
          <a:ext cx="10215155" cy="1778907"/>
        </p:xfrm>
        <a:graphic>
          <a:graphicData uri="http://schemas.openxmlformats.org/drawingml/2006/table">
            <a:tbl>
              <a:tblPr firstRow="1" firstCol="1" bandRow="1">
                <a:tableStyleId>{5C22544A-7EE6-4342-B048-85BDC9FD1C3A}</a:tableStyleId>
              </a:tblPr>
              <a:tblGrid>
                <a:gridCol w="1842910">
                  <a:extLst>
                    <a:ext uri="{9D8B030D-6E8A-4147-A177-3AD203B41FA5}">
                      <a16:colId xmlns:a16="http://schemas.microsoft.com/office/drawing/2014/main" val="3009608672"/>
                    </a:ext>
                  </a:extLst>
                </a:gridCol>
                <a:gridCol w="3851209">
                  <a:extLst>
                    <a:ext uri="{9D8B030D-6E8A-4147-A177-3AD203B41FA5}">
                      <a16:colId xmlns:a16="http://schemas.microsoft.com/office/drawing/2014/main" val="903371224"/>
                    </a:ext>
                  </a:extLst>
                </a:gridCol>
                <a:gridCol w="4521036">
                  <a:extLst>
                    <a:ext uri="{9D8B030D-6E8A-4147-A177-3AD203B41FA5}">
                      <a16:colId xmlns:a16="http://schemas.microsoft.com/office/drawing/2014/main" val="959182176"/>
                    </a:ext>
                  </a:extLst>
                </a:gridCol>
              </a:tblGrid>
              <a:tr h="279854">
                <a:tc>
                  <a:txBody>
                    <a:bodyPr/>
                    <a:lstStyle/>
                    <a:p>
                      <a:pPr algn="ctr">
                        <a:spcAft>
                          <a:spcPts val="0"/>
                        </a:spcAft>
                      </a:pPr>
                      <a:r>
                        <a:rPr lang="zh-CN" sz="2000" kern="0">
                          <a:effectLst/>
                        </a:rPr>
                        <a:t>类 型</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0">
                          <a:effectLst/>
                        </a:rPr>
                        <a:t>方 法</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0">
                          <a:effectLst/>
                        </a:rPr>
                        <a:t>简 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65434976"/>
                  </a:ext>
                </a:extLst>
              </a:tr>
              <a:tr h="279854">
                <a:tc>
                  <a:txBody>
                    <a:bodyPr/>
                    <a:lstStyle/>
                    <a:p>
                      <a:pPr algn="l">
                        <a:spcAft>
                          <a:spcPts val="0"/>
                        </a:spcAft>
                      </a:pPr>
                      <a:r>
                        <a:rPr lang="en-US" sz="2000" kern="0">
                          <a:effectLst/>
                        </a:rPr>
                        <a:t>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2000" kern="0">
                          <a:effectLst/>
                        </a:rPr>
                        <a:t>getResponseCode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0">
                          <a:effectLst/>
                        </a:rPr>
                        <a:t>获取服务器的响应代码</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21485055"/>
                  </a:ext>
                </a:extLst>
              </a:tr>
              <a:tr h="279854">
                <a:tc>
                  <a:txBody>
                    <a:bodyPr/>
                    <a:lstStyle/>
                    <a:p>
                      <a:pPr algn="l">
                        <a:spcAft>
                          <a:spcPts val="0"/>
                        </a:spcAft>
                      </a:pPr>
                      <a:r>
                        <a:rPr lang="en-US" sz="2000" kern="0">
                          <a:effectLst/>
                        </a:rPr>
                        <a:t>String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0">
                          <a:effectLst/>
                        </a:rPr>
                        <a:t>getResponseMessage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0">
                          <a:effectLst/>
                        </a:rPr>
                        <a:t>获取服务器的响应消息</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45148162"/>
                  </a:ext>
                </a:extLst>
              </a:tr>
              <a:tr h="279854">
                <a:tc>
                  <a:txBody>
                    <a:bodyPr/>
                    <a:lstStyle/>
                    <a:p>
                      <a:pPr algn="l">
                        <a:spcAft>
                          <a:spcPts val="0"/>
                        </a:spcAft>
                      </a:pPr>
                      <a:r>
                        <a:rPr lang="en-US" sz="2000" kern="0">
                          <a:effectLst/>
                        </a:rPr>
                        <a:t>String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0">
                          <a:effectLst/>
                        </a:rPr>
                        <a:t>getRequestMethod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0">
                          <a:effectLst/>
                        </a:rPr>
                        <a:t>获取发送请求的方法</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39794773"/>
                  </a:ext>
                </a:extLst>
              </a:tr>
              <a:tr h="559707">
                <a:tc>
                  <a:txBody>
                    <a:bodyPr/>
                    <a:lstStyle/>
                    <a:p>
                      <a:pPr algn="l">
                        <a:spcAft>
                          <a:spcPts val="0"/>
                        </a:spcAft>
                      </a:pPr>
                      <a:r>
                        <a:rPr lang="en-US" sz="2000" kern="0">
                          <a:effectLst/>
                        </a:rPr>
                        <a:t>void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0">
                          <a:effectLst/>
                        </a:rPr>
                        <a:t>setRequestMethod(String method)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0" dirty="0">
                          <a:effectLst/>
                        </a:rPr>
                        <a:t>设置发送请求的方法</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37155994"/>
                  </a:ext>
                </a:extLst>
              </a:tr>
            </a:tbl>
          </a:graphicData>
        </a:graphic>
      </p:graphicFrame>
      <p:sp>
        <p:nvSpPr>
          <p:cNvPr id="5" name="矩形 4"/>
          <p:cNvSpPr/>
          <p:nvPr/>
        </p:nvSpPr>
        <p:spPr>
          <a:xfrm>
            <a:off x="1467393" y="5435834"/>
            <a:ext cx="9884229" cy="707886"/>
          </a:xfrm>
          <a:prstGeom prst="rect">
            <a:avLst/>
          </a:prstGeom>
        </p:spPr>
        <p:txBody>
          <a:bodyPr wrap="square">
            <a:spAutoFit/>
          </a:bodyPr>
          <a:lstStyle/>
          <a:p>
            <a:r>
              <a:rPr lang="en-US" altLang="zh-CN" sz="2000" dirty="0">
                <a:solidFill>
                  <a:schemeClr val="tx2"/>
                </a:solidFill>
              </a:rPr>
              <a:t>        </a:t>
            </a:r>
            <a:r>
              <a:rPr lang="zh-CN" altLang="zh-CN" sz="2000" dirty="0">
                <a:solidFill>
                  <a:schemeClr val="tx2"/>
                </a:solidFill>
              </a:rPr>
              <a:t>下面我们将采用</a:t>
            </a:r>
            <a:r>
              <a:rPr lang="en-US" altLang="zh-CN" sz="2000" dirty="0" err="1">
                <a:solidFill>
                  <a:schemeClr val="tx2"/>
                </a:solidFill>
              </a:rPr>
              <a:t>HttpURLConnetion</a:t>
            </a:r>
            <a:r>
              <a:rPr lang="zh-CN" altLang="zh-CN" sz="2000" dirty="0">
                <a:solidFill>
                  <a:schemeClr val="tx2"/>
                </a:solidFill>
              </a:rPr>
              <a:t>方法实现上之前提到的网络请求，我们只需要将异步请求的代码做如下修改：</a:t>
            </a:r>
            <a:endParaRPr lang="zh-CN" altLang="en-US" sz="2000" dirty="0">
              <a:solidFill>
                <a:schemeClr val="tx2"/>
              </a:solidFill>
            </a:endParaRPr>
          </a:p>
        </p:txBody>
      </p:sp>
    </p:spTree>
    <p:extLst>
      <p:ext uri="{BB962C8B-B14F-4D97-AF65-F5344CB8AC3E}">
        <p14:creationId xmlns:p14="http://schemas.microsoft.com/office/powerpoint/2010/main" val="300915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00463" y="551927"/>
            <a:ext cx="11111119" cy="646331"/>
          </a:xfrm>
          <a:prstGeom prst="rect">
            <a:avLst/>
          </a:prstGeom>
        </p:spPr>
        <p:txBody>
          <a:bodyPr wrap="none">
            <a:spAutoFit/>
          </a:bodyPr>
          <a:lstStyle/>
          <a:p>
            <a:r>
              <a:rPr lang="en-US" altLang="zh-CN" sz="3600" b="1" dirty="0"/>
              <a:t>【</a:t>
            </a:r>
            <a:r>
              <a:rPr lang="zh-CN" altLang="en-US" sz="3600" b="1" dirty="0"/>
              <a:t>例</a:t>
            </a:r>
            <a:r>
              <a:rPr lang="en-US" altLang="zh-CN" sz="3600" b="1" dirty="0"/>
              <a:t>10.4.2】Android</a:t>
            </a:r>
            <a:r>
              <a:rPr lang="zh-CN" altLang="en-US" sz="3600" b="1" dirty="0"/>
              <a:t>客户端</a:t>
            </a:r>
            <a:r>
              <a:rPr lang="en-US" altLang="zh-CN" sz="3600" b="1" dirty="0" err="1"/>
              <a:t>HttpURLConnetion</a:t>
            </a:r>
            <a:r>
              <a:rPr lang="zh-CN" altLang="en-US" sz="3600" b="1" dirty="0"/>
              <a:t>请求实例</a:t>
            </a:r>
            <a:endParaRPr lang="zh-CN" altLang="zh-CN" sz="3600" b="1"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1770" y="1697922"/>
            <a:ext cx="5370046" cy="4428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3763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10.3 </a:t>
            </a:r>
            <a:r>
              <a:rPr lang="zh-CN" altLang="en-US" b="1" dirty="0"/>
              <a:t>使用</a:t>
            </a:r>
            <a:r>
              <a:rPr lang="en-US" altLang="zh-CN" b="1" dirty="0" err="1"/>
              <a:t>WebView</a:t>
            </a:r>
            <a:br>
              <a:rPr lang="zh-CN" altLang="zh-CN" b="1" dirty="0"/>
            </a:br>
            <a:endParaRPr kumimoji="1" lang="zh-CN" altLang="en-US" dirty="0"/>
          </a:p>
        </p:txBody>
      </p:sp>
      <p:sp>
        <p:nvSpPr>
          <p:cNvPr id="3" name="内容占位符 2"/>
          <p:cNvSpPr>
            <a:spLocks noGrp="1"/>
          </p:cNvSpPr>
          <p:nvPr>
            <p:ph idx="1"/>
          </p:nvPr>
        </p:nvSpPr>
        <p:spPr>
          <a:xfrm>
            <a:off x="1371599" y="2286000"/>
            <a:ext cx="10019211" cy="1959429"/>
          </a:xfrm>
        </p:spPr>
        <p:txBody>
          <a:bodyPr>
            <a:normAutofit/>
          </a:bodyPr>
          <a:lstStyle/>
          <a:p>
            <a:pPr marL="0" indent="0">
              <a:buNone/>
            </a:pPr>
            <a:r>
              <a:rPr lang="zh-CN" altLang="en-US" sz="2200" dirty="0"/>
              <a:t>        现在随着后台技术的不断发展，</a:t>
            </a:r>
            <a:r>
              <a:rPr lang="en-US" altLang="zh-CN" sz="2200" dirty="0"/>
              <a:t>app</a:t>
            </a:r>
            <a:r>
              <a:rPr lang="zh-CN" altLang="en-US" sz="2200" dirty="0"/>
              <a:t>前端的应用都内置了</a:t>
            </a:r>
            <a:r>
              <a:rPr lang="en-US" altLang="zh-CN" sz="2200" dirty="0"/>
              <a:t>web</a:t>
            </a:r>
            <a:r>
              <a:rPr lang="zh-CN" altLang="en-US" sz="2200" dirty="0"/>
              <a:t>页面的界面，这个界面就是由</a:t>
            </a:r>
            <a:r>
              <a:rPr lang="en-US" altLang="zh-CN" sz="2200" dirty="0" err="1"/>
              <a:t>WebView</a:t>
            </a:r>
            <a:r>
              <a:rPr lang="zh-CN" altLang="en-US" sz="2200" dirty="0"/>
              <a:t>组件渲染出来的。这样在开发一些类似于帖子、活动页面的功能时，都使用后台统一开发，而不同的前端只用直接调用即可，极大的优化了开发效率。</a:t>
            </a:r>
            <a:r>
              <a:rPr lang="en-US" altLang="zh-CN" sz="2200" dirty="0" err="1"/>
              <a:t>WebView</a:t>
            </a:r>
            <a:r>
              <a:rPr lang="zh-CN" altLang="en-US" sz="2200" dirty="0"/>
              <a:t>有如下的几个优点：可以直接显示和渲染</a:t>
            </a:r>
            <a:r>
              <a:rPr lang="en-US" altLang="zh-CN" sz="2200" dirty="0"/>
              <a:t>web</a:t>
            </a:r>
            <a:r>
              <a:rPr lang="zh-CN" altLang="en-US" sz="2200" dirty="0"/>
              <a:t>页面，或者网页；可以直接调用网络上或者本地的</a:t>
            </a:r>
            <a:r>
              <a:rPr lang="en-US" altLang="zh-CN" sz="2200" dirty="0"/>
              <a:t>html</a:t>
            </a:r>
            <a:r>
              <a:rPr lang="zh-CN" altLang="en-US" sz="2200" dirty="0"/>
              <a:t>文件，也可以和</a:t>
            </a:r>
            <a:r>
              <a:rPr lang="en-US" altLang="zh-CN" sz="2200" dirty="0"/>
              <a:t>JavaScript</a:t>
            </a:r>
            <a:r>
              <a:rPr lang="zh-CN" altLang="en-US" sz="2200" dirty="0"/>
              <a:t>交互调用。</a:t>
            </a:r>
            <a:endParaRPr kumimoji="1" lang="zh-CN" altLang="en-US" dirty="0"/>
          </a:p>
        </p:txBody>
      </p:sp>
    </p:spTree>
    <p:extLst>
      <p:ext uri="{BB962C8B-B14F-4D97-AF65-F5344CB8AC3E}">
        <p14:creationId xmlns:p14="http://schemas.microsoft.com/office/powerpoint/2010/main" val="3890683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601200" cy="894806"/>
          </a:xfrm>
        </p:spPr>
        <p:txBody>
          <a:bodyPr>
            <a:normAutofit fontScale="90000"/>
          </a:bodyPr>
          <a:lstStyle/>
          <a:p>
            <a:r>
              <a:rPr lang="en-US" altLang="zh-CN" b="1" dirty="0"/>
              <a:t>10.3.1 </a:t>
            </a:r>
            <a:r>
              <a:rPr lang="zh-CN" altLang="en-US" b="1" dirty="0"/>
              <a:t>使用</a:t>
            </a:r>
            <a:r>
              <a:rPr lang="en-US" altLang="zh-CN" b="1" dirty="0" err="1"/>
              <a:t>WebView</a:t>
            </a:r>
            <a:r>
              <a:rPr lang="zh-CN" altLang="en-US" b="1" dirty="0"/>
              <a:t>浏览网页</a:t>
            </a:r>
            <a:br>
              <a:rPr lang="zh-CN" altLang="zh-CN" b="1" dirty="0"/>
            </a:br>
            <a:endParaRPr kumimoji="1" lang="zh-CN" altLang="en-US" dirty="0"/>
          </a:p>
        </p:txBody>
      </p:sp>
      <p:sp>
        <p:nvSpPr>
          <p:cNvPr id="3" name="内容占位符 2"/>
          <p:cNvSpPr>
            <a:spLocks noGrp="1"/>
          </p:cNvSpPr>
          <p:nvPr>
            <p:ph idx="1"/>
          </p:nvPr>
        </p:nvSpPr>
        <p:spPr>
          <a:xfrm>
            <a:off x="1371600" y="1580606"/>
            <a:ext cx="10019211" cy="783771"/>
          </a:xfrm>
        </p:spPr>
        <p:txBody>
          <a:bodyPr>
            <a:normAutofit/>
          </a:bodyPr>
          <a:lstStyle/>
          <a:p>
            <a:pPr marL="0" indent="0">
              <a:buNone/>
            </a:pPr>
            <a:r>
              <a:rPr lang="en-US" altLang="zh-CN" sz="2200" dirty="0" err="1"/>
              <a:t>WebView</a:t>
            </a:r>
            <a:r>
              <a:rPr lang="zh-CN" altLang="en-US" sz="2200" dirty="0"/>
              <a:t>组件就类似于一个小型的浏览器，提供了一些类似于浏览器的操作方法，如表所示：</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777283537"/>
              </p:ext>
            </p:extLst>
          </p:nvPr>
        </p:nvGraphicFramePr>
        <p:xfrm>
          <a:off x="1371600" y="2475410"/>
          <a:ext cx="10241280" cy="3886200"/>
        </p:xfrm>
        <a:graphic>
          <a:graphicData uri="http://schemas.openxmlformats.org/drawingml/2006/table">
            <a:tbl>
              <a:tblPr firstRow="1" firstCol="1" bandRow="1">
                <a:tableStyleId>{5C22544A-7EE6-4342-B048-85BDC9FD1C3A}</a:tableStyleId>
              </a:tblPr>
              <a:tblGrid>
                <a:gridCol w="1511436">
                  <a:extLst>
                    <a:ext uri="{9D8B030D-6E8A-4147-A177-3AD203B41FA5}">
                      <a16:colId xmlns:a16="http://schemas.microsoft.com/office/drawing/2014/main" val="981609005"/>
                    </a:ext>
                  </a:extLst>
                </a:gridCol>
                <a:gridCol w="4702507">
                  <a:extLst>
                    <a:ext uri="{9D8B030D-6E8A-4147-A177-3AD203B41FA5}">
                      <a16:colId xmlns:a16="http://schemas.microsoft.com/office/drawing/2014/main" val="1362125329"/>
                    </a:ext>
                  </a:extLst>
                </a:gridCol>
                <a:gridCol w="4027337">
                  <a:extLst>
                    <a:ext uri="{9D8B030D-6E8A-4147-A177-3AD203B41FA5}">
                      <a16:colId xmlns:a16="http://schemas.microsoft.com/office/drawing/2014/main" val="3075338613"/>
                    </a:ext>
                  </a:extLst>
                </a:gridCol>
              </a:tblGrid>
              <a:tr h="323850">
                <a:tc>
                  <a:txBody>
                    <a:bodyPr/>
                    <a:lstStyle/>
                    <a:p>
                      <a:pPr algn="ctr">
                        <a:spcAft>
                          <a:spcPts val="0"/>
                        </a:spcAft>
                      </a:pPr>
                      <a:r>
                        <a:rPr lang="zh-CN" sz="1800" kern="0">
                          <a:effectLst/>
                        </a:rPr>
                        <a:t>类 型</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0">
                          <a:effectLst/>
                        </a:rPr>
                        <a:t>方 法</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0">
                          <a:effectLst/>
                        </a:rPr>
                        <a:t>描 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35759630"/>
                  </a:ext>
                </a:extLst>
              </a:tr>
              <a:tr h="323850">
                <a:tc>
                  <a:txBody>
                    <a:bodyPr/>
                    <a:lstStyle/>
                    <a:p>
                      <a:pPr algn="l">
                        <a:spcAft>
                          <a:spcPts val="0"/>
                        </a:spcAft>
                      </a:pPr>
                      <a:r>
                        <a:rPr lang="en-US" sz="1800" kern="0">
                          <a:effectLst/>
                        </a:rPr>
                        <a:t>void</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800" kern="0">
                          <a:effectLst/>
                        </a:rPr>
                        <a:t>goBack()</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0">
                          <a:effectLst/>
                        </a:rPr>
                        <a:t>返回</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45087940"/>
                  </a:ext>
                </a:extLst>
              </a:tr>
              <a:tr h="323850">
                <a:tc>
                  <a:txBody>
                    <a:bodyPr/>
                    <a:lstStyle/>
                    <a:p>
                      <a:pPr algn="l">
                        <a:spcAft>
                          <a:spcPts val="0"/>
                        </a:spcAft>
                      </a:pPr>
                      <a:r>
                        <a:rPr lang="en-US" sz="1800" kern="0">
                          <a:effectLst/>
                        </a:rPr>
                        <a:t>void</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0">
                          <a:effectLst/>
                        </a:rPr>
                        <a:t>goForward()</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0">
                          <a:effectLst/>
                        </a:rPr>
                        <a:t>前进</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07074866"/>
                  </a:ext>
                </a:extLst>
              </a:tr>
              <a:tr h="323850">
                <a:tc>
                  <a:txBody>
                    <a:bodyPr/>
                    <a:lstStyle/>
                    <a:p>
                      <a:pPr algn="l">
                        <a:spcAft>
                          <a:spcPts val="0"/>
                        </a:spcAft>
                      </a:pPr>
                      <a:r>
                        <a:rPr lang="en-US" sz="1800" kern="0">
                          <a:effectLst/>
                        </a:rPr>
                        <a:t>void</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0">
                          <a:effectLst/>
                        </a:rPr>
                        <a:t>getProgress()</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0">
                          <a:effectLst/>
                        </a:rPr>
                        <a:t>得到访问进度</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70109457"/>
                  </a:ext>
                </a:extLst>
              </a:tr>
              <a:tr h="323850">
                <a:tc>
                  <a:txBody>
                    <a:bodyPr/>
                    <a:lstStyle/>
                    <a:p>
                      <a:pPr algn="l">
                        <a:spcAft>
                          <a:spcPts val="0"/>
                        </a:spcAft>
                      </a:pPr>
                      <a:r>
                        <a:rPr lang="en-US" sz="1800" kern="0">
                          <a:effectLst/>
                        </a:rPr>
                        <a:t>void</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0">
                          <a:effectLst/>
                        </a:rPr>
                        <a:t>getTitle()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0">
                          <a:effectLst/>
                        </a:rPr>
                        <a:t>得到当前访问页的标题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81896658"/>
                  </a:ext>
                </a:extLst>
              </a:tr>
              <a:tr h="323850">
                <a:tc>
                  <a:txBody>
                    <a:bodyPr/>
                    <a:lstStyle/>
                    <a:p>
                      <a:pPr algn="l">
                        <a:spcAft>
                          <a:spcPts val="0"/>
                        </a:spcAft>
                      </a:pPr>
                      <a:r>
                        <a:rPr lang="en-US" sz="1800" kern="0">
                          <a:effectLst/>
                        </a:rPr>
                        <a:t>void</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0">
                          <a:effectLst/>
                        </a:rPr>
                        <a:t>loadUrl(String url)</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0">
                          <a:effectLst/>
                        </a:rPr>
                        <a:t>加载指定的页面</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46427544"/>
                  </a:ext>
                </a:extLst>
              </a:tr>
              <a:tr h="323850">
                <a:tc>
                  <a:txBody>
                    <a:bodyPr/>
                    <a:lstStyle/>
                    <a:p>
                      <a:pPr algn="l">
                        <a:spcAft>
                          <a:spcPts val="0"/>
                        </a:spcAft>
                      </a:pPr>
                      <a:r>
                        <a:rPr lang="en-US" sz="1800" kern="0">
                          <a:effectLst/>
                        </a:rPr>
                        <a:t>void</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0">
                          <a:effectLst/>
                        </a:rPr>
                        <a:t>reload()</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0">
                          <a:effectLst/>
                        </a:rPr>
                        <a:t>重新加载当前页面</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54411644"/>
                  </a:ext>
                </a:extLst>
              </a:tr>
              <a:tr h="647700">
                <a:tc>
                  <a:txBody>
                    <a:bodyPr/>
                    <a:lstStyle/>
                    <a:p>
                      <a:pPr algn="l">
                        <a:spcAft>
                          <a:spcPts val="0"/>
                        </a:spcAft>
                      </a:pPr>
                      <a:r>
                        <a:rPr lang="en-US" sz="1800" kern="0">
                          <a:effectLst/>
                        </a:rPr>
                        <a:t>void</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0">
                          <a:effectLst/>
                        </a:rPr>
                        <a:t>savePassword(String host, String username, String password)</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0" dirty="0">
                          <a:effectLst/>
                        </a:rPr>
                        <a:t>保存密码</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53884208"/>
                  </a:ext>
                </a:extLst>
              </a:tr>
              <a:tr h="323850">
                <a:tc>
                  <a:txBody>
                    <a:bodyPr/>
                    <a:lstStyle/>
                    <a:p>
                      <a:pPr algn="l">
                        <a:spcAft>
                          <a:spcPts val="0"/>
                        </a:spcAft>
                      </a:pPr>
                      <a:r>
                        <a:rPr lang="en-US" sz="1800" kern="0">
                          <a:effectLst/>
                        </a:rPr>
                        <a:t>boolean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0">
                          <a:effectLst/>
                        </a:rPr>
                        <a:t>zoomIn()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0">
                          <a:effectLst/>
                        </a:rPr>
                        <a:t>放大网页</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23828485"/>
                  </a:ext>
                </a:extLst>
              </a:tr>
              <a:tr h="323850">
                <a:tc>
                  <a:txBody>
                    <a:bodyPr/>
                    <a:lstStyle/>
                    <a:p>
                      <a:pPr algn="l">
                        <a:spcAft>
                          <a:spcPts val="0"/>
                        </a:spcAft>
                      </a:pPr>
                      <a:r>
                        <a:rPr lang="en-US" sz="1800" kern="0">
                          <a:effectLst/>
                        </a:rPr>
                        <a:t>boolean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0">
                          <a:effectLst/>
                        </a:rPr>
                        <a:t>zoomOut()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0">
                          <a:effectLst/>
                        </a:rPr>
                        <a:t>缩小网页</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35143127"/>
                  </a:ext>
                </a:extLst>
              </a:tr>
              <a:tr h="323850">
                <a:tc>
                  <a:txBody>
                    <a:bodyPr/>
                    <a:lstStyle/>
                    <a:p>
                      <a:pPr algn="l">
                        <a:spcAft>
                          <a:spcPts val="0"/>
                        </a:spcAft>
                      </a:pPr>
                      <a:r>
                        <a:rPr lang="en-US" sz="1800" kern="0">
                          <a:effectLst/>
                        </a:rPr>
                        <a:t>WebSetting</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0">
                          <a:effectLst/>
                        </a:rPr>
                        <a:t>getSettings()</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0" dirty="0">
                          <a:effectLst/>
                        </a:rPr>
                        <a:t>返回</a:t>
                      </a:r>
                      <a:r>
                        <a:rPr lang="en-US" sz="1800" kern="0" dirty="0" err="1">
                          <a:effectLst/>
                        </a:rPr>
                        <a:t>WebSetting</a:t>
                      </a:r>
                      <a:r>
                        <a:rPr lang="zh-CN" sz="1800" kern="0" dirty="0">
                          <a:effectLst/>
                        </a:rPr>
                        <a:t>对象</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79826040"/>
                  </a:ext>
                </a:extLst>
              </a:tr>
            </a:tbl>
          </a:graphicData>
        </a:graphic>
      </p:graphicFrame>
    </p:spTree>
    <p:extLst>
      <p:ext uri="{BB962C8B-B14F-4D97-AF65-F5344CB8AC3E}">
        <p14:creationId xmlns:p14="http://schemas.microsoft.com/office/powerpoint/2010/main" val="2276606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10398034" cy="894806"/>
          </a:xfrm>
        </p:spPr>
        <p:txBody>
          <a:bodyPr>
            <a:normAutofit fontScale="90000"/>
          </a:bodyPr>
          <a:lstStyle/>
          <a:p>
            <a:r>
              <a:rPr lang="en-US" altLang="zh-CN" b="1" dirty="0"/>
              <a:t>【</a:t>
            </a:r>
            <a:r>
              <a:rPr lang="zh-CN" altLang="en-US" b="1" dirty="0"/>
              <a:t>例</a:t>
            </a:r>
            <a:r>
              <a:rPr lang="en-US" altLang="zh-CN" b="1" dirty="0"/>
              <a:t>10.5】</a:t>
            </a:r>
            <a:r>
              <a:rPr lang="zh-CN" altLang="en-US" b="1" dirty="0"/>
              <a:t>使用</a:t>
            </a:r>
            <a:r>
              <a:rPr lang="en-US" altLang="zh-CN" b="1" dirty="0" err="1"/>
              <a:t>WebView</a:t>
            </a:r>
            <a:r>
              <a:rPr lang="zh-CN" altLang="en-US" b="1" dirty="0"/>
              <a:t>加载网页视图实例</a:t>
            </a:r>
            <a:br>
              <a:rPr lang="zh-CN" altLang="zh-CN" b="1" dirty="0"/>
            </a:br>
            <a:endParaRPr kumimoji="1" lang="zh-CN" altLang="en-US" dirty="0"/>
          </a:p>
        </p:txBody>
      </p:sp>
      <p:sp>
        <p:nvSpPr>
          <p:cNvPr id="3" name="内容占位符 2"/>
          <p:cNvSpPr>
            <a:spLocks noGrp="1"/>
          </p:cNvSpPr>
          <p:nvPr>
            <p:ph idx="1"/>
          </p:nvPr>
        </p:nvSpPr>
        <p:spPr>
          <a:xfrm>
            <a:off x="1371600" y="1580606"/>
            <a:ext cx="10019211" cy="783771"/>
          </a:xfrm>
        </p:spPr>
        <p:txBody>
          <a:bodyPr>
            <a:normAutofit/>
          </a:bodyPr>
          <a:lstStyle/>
          <a:p>
            <a:pPr marL="0" indent="0">
              <a:buNone/>
            </a:pPr>
            <a:r>
              <a:rPr kumimoji="1" lang="zh-CN" altLang="en-US" dirty="0"/>
              <a:t>下面我们利用</a:t>
            </a:r>
            <a:r>
              <a:rPr kumimoji="1" lang="en-US" altLang="zh-CN" dirty="0" err="1"/>
              <a:t>WebView</a:t>
            </a:r>
            <a:r>
              <a:rPr kumimoji="1" lang="zh-CN" altLang="en-US" dirty="0"/>
              <a:t>做一个迷你浏览器，在布局界面中放入后退、前进、刷新、进入按钮，以及网址输入框</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2080" y="2364377"/>
            <a:ext cx="2626600" cy="4297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8793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601200" cy="894806"/>
          </a:xfrm>
        </p:spPr>
        <p:txBody>
          <a:bodyPr>
            <a:normAutofit fontScale="90000"/>
          </a:bodyPr>
          <a:lstStyle/>
          <a:p>
            <a:r>
              <a:rPr lang="en-US" altLang="zh-CN" b="1" dirty="0"/>
              <a:t>10.3.2 </a:t>
            </a:r>
            <a:r>
              <a:rPr lang="zh-CN" altLang="en-US" b="1" dirty="0"/>
              <a:t>加载本地</a:t>
            </a:r>
            <a:r>
              <a:rPr lang="en-US" altLang="zh-CN" b="1" dirty="0"/>
              <a:t>html</a:t>
            </a:r>
            <a:r>
              <a:rPr lang="zh-CN" altLang="en-US" b="1" dirty="0"/>
              <a:t>页面</a:t>
            </a:r>
            <a:br>
              <a:rPr lang="zh-CN" altLang="zh-CN" b="1" dirty="0"/>
            </a:br>
            <a:endParaRPr kumimoji="1" lang="zh-CN" altLang="en-US" dirty="0"/>
          </a:p>
        </p:txBody>
      </p:sp>
      <p:sp>
        <p:nvSpPr>
          <p:cNvPr id="3" name="内容占位符 2"/>
          <p:cNvSpPr>
            <a:spLocks noGrp="1"/>
          </p:cNvSpPr>
          <p:nvPr>
            <p:ph idx="1"/>
          </p:nvPr>
        </p:nvSpPr>
        <p:spPr>
          <a:xfrm>
            <a:off x="1371600" y="1580606"/>
            <a:ext cx="10019211" cy="1711234"/>
          </a:xfrm>
        </p:spPr>
        <p:txBody>
          <a:bodyPr>
            <a:normAutofit/>
          </a:bodyPr>
          <a:lstStyle/>
          <a:p>
            <a:pPr marL="0" indent="0">
              <a:buNone/>
            </a:pPr>
            <a:r>
              <a:rPr kumimoji="1" lang="zh-CN" altLang="en-US" dirty="0"/>
              <a:t>        在应用的实际开发过程中，某些界面可以直接加载</a:t>
            </a:r>
            <a:r>
              <a:rPr kumimoji="1" lang="en-US" altLang="zh-CN" dirty="0"/>
              <a:t>html</a:t>
            </a:r>
            <a:r>
              <a:rPr kumimoji="1" lang="zh-CN" altLang="en-US" dirty="0"/>
              <a:t>页面，例如注册说明或者使用帮助的界面，这样可以一次开发后多个平台直接使用，十分便捷。下面介绍如何在本地工程中添加</a:t>
            </a:r>
            <a:r>
              <a:rPr kumimoji="1" lang="en-US" altLang="zh-CN" dirty="0"/>
              <a:t>html</a:t>
            </a:r>
            <a:r>
              <a:rPr kumimoji="1" lang="zh-CN" altLang="en-US" dirty="0"/>
              <a:t>文件，然后在程序中调用显示。</a:t>
            </a:r>
          </a:p>
          <a:p>
            <a:pPr marL="0" indent="0">
              <a:buNone/>
            </a:pPr>
            <a:r>
              <a:rPr kumimoji="1" lang="zh-CN" altLang="en-US" dirty="0"/>
              <a:t>        首先需要在工程目录下创建</a:t>
            </a:r>
            <a:r>
              <a:rPr kumimoji="1" lang="en-US" altLang="zh-CN" dirty="0"/>
              <a:t>assets</a:t>
            </a:r>
            <a:r>
              <a:rPr kumimoji="1" lang="zh-CN" altLang="en-US" dirty="0"/>
              <a:t>文件目录，用于存放</a:t>
            </a:r>
            <a:r>
              <a:rPr kumimoji="1" lang="en-US" altLang="zh-CN" dirty="0"/>
              <a:t>html</a:t>
            </a:r>
            <a:r>
              <a:rPr kumimoji="1" lang="zh-CN" altLang="en-US" dirty="0"/>
              <a:t>资源，创建方法为，右键点击工程，在弹出的菜单中依次点击：</a:t>
            </a:r>
            <a:r>
              <a:rPr kumimoji="1" lang="en-US" altLang="zh-CN" dirty="0"/>
              <a:t>New-&gt;Folder-&gt;Assets Folder</a:t>
            </a:r>
            <a:r>
              <a:rPr kumimoji="1" lang="zh-CN" altLang="en-US" dirty="0"/>
              <a:t>，如图所示：</a:t>
            </a:r>
          </a:p>
          <a:p>
            <a:pPr marL="0" indent="0">
              <a:buNone/>
            </a:pPr>
            <a:endParaRPr kumimoji="1" lang="zh-CN" altLang="en-US"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1585" y="3291840"/>
            <a:ext cx="4908462" cy="343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4769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10358846" cy="894806"/>
          </a:xfrm>
        </p:spPr>
        <p:txBody>
          <a:bodyPr>
            <a:normAutofit fontScale="90000"/>
          </a:bodyPr>
          <a:lstStyle/>
          <a:p>
            <a:r>
              <a:rPr lang="en-US" altLang="zh-CN" b="1" dirty="0"/>
              <a:t>【</a:t>
            </a:r>
            <a:r>
              <a:rPr lang="zh-CN" altLang="en-US" b="1" dirty="0"/>
              <a:t>例</a:t>
            </a:r>
            <a:r>
              <a:rPr lang="en-US" altLang="zh-CN" b="1" dirty="0"/>
              <a:t>10.6】</a:t>
            </a:r>
            <a:r>
              <a:rPr lang="zh-CN" altLang="en-US" b="1" dirty="0"/>
              <a:t>使用</a:t>
            </a:r>
            <a:r>
              <a:rPr lang="en-US" altLang="zh-CN" b="1" dirty="0" err="1"/>
              <a:t>WebView</a:t>
            </a:r>
            <a:r>
              <a:rPr lang="zh-CN" altLang="en-US" b="1" dirty="0"/>
              <a:t>加载本地</a:t>
            </a:r>
            <a:r>
              <a:rPr lang="en-US" altLang="zh-CN" b="1" dirty="0"/>
              <a:t>html</a:t>
            </a:r>
            <a:r>
              <a:rPr lang="zh-CN" altLang="en-US" b="1" dirty="0"/>
              <a:t>实例</a:t>
            </a:r>
            <a:br>
              <a:rPr lang="zh-CN" altLang="zh-CN" b="1" dirty="0"/>
            </a:br>
            <a:endParaRPr kumimoji="1" lang="zh-CN" altLang="en-US"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4131" y="2329951"/>
            <a:ext cx="5634328" cy="2686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1661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10.1 </a:t>
            </a:r>
            <a:r>
              <a:rPr lang="zh-CN" altLang="en-US" b="1" dirty="0"/>
              <a:t>基于</a:t>
            </a:r>
            <a:r>
              <a:rPr lang="en-US" altLang="zh-CN" b="1" dirty="0"/>
              <a:t>TCP</a:t>
            </a:r>
            <a:r>
              <a:rPr lang="zh-CN" altLang="en-US" b="1" dirty="0"/>
              <a:t>协议的网络通信</a:t>
            </a:r>
            <a:br>
              <a:rPr lang="zh-CN" altLang="zh-CN" b="1" dirty="0"/>
            </a:br>
            <a:endParaRPr kumimoji="1" lang="zh-CN" altLang="en-US" dirty="0"/>
          </a:p>
        </p:txBody>
      </p:sp>
      <p:sp>
        <p:nvSpPr>
          <p:cNvPr id="3" name="内容占位符 2"/>
          <p:cNvSpPr>
            <a:spLocks noGrp="1"/>
          </p:cNvSpPr>
          <p:nvPr>
            <p:ph idx="1"/>
          </p:nvPr>
        </p:nvSpPr>
        <p:spPr>
          <a:xfrm>
            <a:off x="1371599" y="2286000"/>
            <a:ext cx="10019211" cy="4180114"/>
          </a:xfrm>
        </p:spPr>
        <p:txBody>
          <a:bodyPr>
            <a:normAutofit lnSpcReduction="10000"/>
          </a:bodyPr>
          <a:lstStyle/>
          <a:p>
            <a:pPr marL="0" indent="0">
              <a:buNone/>
            </a:pPr>
            <a:r>
              <a:rPr lang="zh-CN" altLang="en-US" sz="2200" dirty="0"/>
              <a:t>        在网络环境中，由程序创建的“字节序列”被称作“分组报文”，一组报文包括了网络用来完成工作的控制信息，还包括了数据内容。协议相当于互联网中相互通信的程序间的一种约定，它规定了分组报文数据交换的方式与含义。</a:t>
            </a:r>
          </a:p>
          <a:p>
            <a:pPr marL="0" indent="0">
              <a:buNone/>
            </a:pPr>
            <a:r>
              <a:rPr lang="zh-CN" altLang="en-US" sz="2200" dirty="0"/>
              <a:t>        有计算机网络基础的都知道，在网络层中，</a:t>
            </a:r>
            <a:r>
              <a:rPr lang="en-US" altLang="zh-CN" sz="2200" dirty="0"/>
              <a:t>IP</a:t>
            </a:r>
            <a:r>
              <a:rPr lang="zh-CN" altLang="en-US" sz="2200" dirty="0"/>
              <a:t>协议完成将分组报文传输到指定的目的地，这时网络通信完成了点对点（</a:t>
            </a:r>
            <a:r>
              <a:rPr lang="en-US" altLang="zh-CN" sz="2200" dirty="0" err="1"/>
              <a:t>Prot</a:t>
            </a:r>
            <a:r>
              <a:rPr lang="en-US" altLang="zh-CN" sz="2200" dirty="0"/>
              <a:t> to Port</a:t>
            </a:r>
            <a:r>
              <a:rPr lang="zh-CN" altLang="en-US" sz="2200" dirty="0"/>
              <a:t>）的传输，但并不能精确到程序。在传输层中</a:t>
            </a:r>
            <a:r>
              <a:rPr lang="en-US" altLang="zh-CN" sz="2200" dirty="0"/>
              <a:t>TCP</a:t>
            </a:r>
            <a:r>
              <a:rPr lang="zh-CN" altLang="en-US" sz="2200" dirty="0"/>
              <a:t>协议负责更细的寻址操作，将报文发送到对应的程序中，这就完成了端对端（</a:t>
            </a:r>
            <a:r>
              <a:rPr lang="en-US" altLang="zh-CN" sz="2200" dirty="0"/>
              <a:t>End to End</a:t>
            </a:r>
            <a:r>
              <a:rPr lang="zh-CN" altLang="en-US" sz="2200" dirty="0"/>
              <a:t>）的传输。</a:t>
            </a:r>
          </a:p>
          <a:p>
            <a:pPr marL="0" indent="0">
              <a:buNone/>
            </a:pPr>
            <a:r>
              <a:rPr lang="zh-CN" altLang="en-US" sz="2200" dirty="0"/>
              <a:t>        在网络连接中最基础的两个协议就是</a:t>
            </a:r>
            <a:r>
              <a:rPr lang="en-US" altLang="zh-CN" sz="2200" dirty="0"/>
              <a:t>TCP/IP</a:t>
            </a:r>
            <a:r>
              <a:rPr lang="zh-CN" altLang="en-US" sz="2200" dirty="0"/>
              <a:t>与</a:t>
            </a:r>
            <a:r>
              <a:rPr lang="en-US" altLang="zh-CN" sz="2200" dirty="0"/>
              <a:t>UDP</a:t>
            </a:r>
            <a:r>
              <a:rPr lang="zh-CN" altLang="en-US" sz="2200" dirty="0"/>
              <a:t>，前者是面向连接的协议，能够为数据提供高效可靠的传输机制；而后者则是面向无连接的广播通信机制，适用于数据量少对通行质量不高的环境。在</a:t>
            </a:r>
            <a:r>
              <a:rPr lang="en-US" altLang="zh-CN" sz="2200" dirty="0"/>
              <a:t>Android</a:t>
            </a:r>
            <a:r>
              <a:rPr lang="zh-CN" altLang="en-US" sz="2200" dirty="0"/>
              <a:t>网络编程中，为保证数据通行安全可靠，大都使用</a:t>
            </a:r>
            <a:r>
              <a:rPr lang="en-US" altLang="zh-CN" sz="2200" dirty="0"/>
              <a:t>TCP</a:t>
            </a:r>
            <a:r>
              <a:rPr lang="zh-CN" altLang="en-US" sz="2200" dirty="0"/>
              <a:t>数据通信，从而本节将会重点介绍</a:t>
            </a:r>
            <a:r>
              <a:rPr lang="en-US" altLang="zh-CN" sz="2200" dirty="0"/>
              <a:t>TCP</a:t>
            </a:r>
            <a:r>
              <a:rPr lang="zh-CN" altLang="en-US" sz="2200" dirty="0"/>
              <a:t>协议的网络编程方法。</a:t>
            </a:r>
          </a:p>
          <a:p>
            <a:pPr marL="0" indent="0">
              <a:buNone/>
            </a:pPr>
            <a:endParaRPr kumimoji="1" lang="zh-CN" altLang="en-US" dirty="0"/>
          </a:p>
        </p:txBody>
      </p:sp>
    </p:spTree>
    <p:extLst>
      <p:ext uri="{BB962C8B-B14F-4D97-AF65-F5344CB8AC3E}">
        <p14:creationId xmlns:p14="http://schemas.microsoft.com/office/powerpoint/2010/main" val="851977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601200" cy="894806"/>
          </a:xfrm>
        </p:spPr>
        <p:txBody>
          <a:bodyPr>
            <a:normAutofit fontScale="90000"/>
          </a:bodyPr>
          <a:lstStyle/>
          <a:p>
            <a:r>
              <a:rPr lang="en-US" altLang="zh-CN" b="1" dirty="0"/>
              <a:t>10.3.3 JavaScript</a:t>
            </a:r>
            <a:r>
              <a:rPr lang="zh-CN" altLang="en-US" b="1" dirty="0"/>
              <a:t>交互调用</a:t>
            </a:r>
            <a:br>
              <a:rPr lang="zh-CN" altLang="zh-CN" b="1" dirty="0"/>
            </a:br>
            <a:endParaRPr kumimoji="1" lang="zh-CN" altLang="en-US" dirty="0"/>
          </a:p>
        </p:txBody>
      </p:sp>
      <p:sp>
        <p:nvSpPr>
          <p:cNvPr id="3" name="内容占位符 2"/>
          <p:cNvSpPr>
            <a:spLocks noGrp="1"/>
          </p:cNvSpPr>
          <p:nvPr>
            <p:ph idx="1"/>
          </p:nvPr>
        </p:nvSpPr>
        <p:spPr>
          <a:xfrm>
            <a:off x="1371600" y="1580606"/>
            <a:ext cx="10019211" cy="1711234"/>
          </a:xfrm>
        </p:spPr>
        <p:txBody>
          <a:bodyPr>
            <a:normAutofit/>
          </a:bodyPr>
          <a:lstStyle/>
          <a:p>
            <a:pPr marL="0" indent="0">
              <a:buNone/>
            </a:pPr>
            <a:r>
              <a:rPr kumimoji="1" lang="zh-CN" altLang="en-US" dirty="0"/>
              <a:t>        上述加载本地</a:t>
            </a:r>
            <a:r>
              <a:rPr kumimoji="1" lang="en-US" altLang="zh-CN" dirty="0"/>
              <a:t>html</a:t>
            </a:r>
            <a:r>
              <a:rPr kumimoji="1" lang="zh-CN" altLang="en-US" dirty="0"/>
              <a:t>文件的示例只是加载了界面视图，但涉及到更多复杂的页面就无法实现了。通常</a:t>
            </a:r>
            <a:r>
              <a:rPr kumimoji="1" lang="en-US" altLang="zh-CN" dirty="0"/>
              <a:t>html</a:t>
            </a:r>
            <a:r>
              <a:rPr kumimoji="1" lang="zh-CN" altLang="en-US" dirty="0"/>
              <a:t>文件中通常带有的</a:t>
            </a:r>
            <a:r>
              <a:rPr kumimoji="1" lang="en-US" altLang="zh-CN" dirty="0"/>
              <a:t>JavaScript</a:t>
            </a:r>
            <a:r>
              <a:rPr kumimoji="1" lang="zh-CN" altLang="en-US" dirty="0"/>
              <a:t>脚本，</a:t>
            </a:r>
            <a:r>
              <a:rPr kumimoji="1" lang="en-US" altLang="zh-CN" dirty="0"/>
              <a:t>Android</a:t>
            </a:r>
            <a:r>
              <a:rPr kumimoji="1" lang="zh-CN" altLang="en-US" dirty="0"/>
              <a:t>可以和</a:t>
            </a:r>
            <a:r>
              <a:rPr kumimoji="1" lang="en-US" altLang="zh-CN" dirty="0"/>
              <a:t>JavaScript</a:t>
            </a:r>
            <a:r>
              <a:rPr kumimoji="1" lang="zh-CN" altLang="en-US" dirty="0"/>
              <a:t>细心的读者可能发现在加载网页视图时，由于没有对</a:t>
            </a:r>
            <a:r>
              <a:rPr kumimoji="1" lang="en-US" altLang="zh-CN" dirty="0" err="1"/>
              <a:t>WebView</a:t>
            </a:r>
            <a:r>
              <a:rPr kumimoji="1" lang="zh-CN" altLang="en-US" dirty="0"/>
              <a:t>进行设置，在某些界面会看到如图所示的界面</a:t>
            </a: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7288" y="2996815"/>
            <a:ext cx="4483917" cy="3674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7228114" y="3711919"/>
            <a:ext cx="3836126" cy="1938992"/>
          </a:xfrm>
          <a:prstGeom prst="rect">
            <a:avLst/>
          </a:prstGeom>
        </p:spPr>
        <p:txBody>
          <a:bodyPr wrap="square">
            <a:spAutoFit/>
          </a:bodyPr>
          <a:lstStyle/>
          <a:p>
            <a:r>
              <a:rPr lang="zh-CN" altLang="zh-CN" kern="100" dirty="0">
                <a:latin typeface="Calibri" panose="020F0502020204030204" pitchFamily="34" charset="0"/>
                <a:ea typeface="Times New Roman" panose="02020603050405020304" pitchFamily="18" charset="0"/>
                <a:cs typeface="Times New Roman" panose="02020603050405020304" pitchFamily="18" charset="0"/>
              </a:rPr>
              <a:t> </a:t>
            </a:r>
            <a:r>
              <a:rPr kumimoji="1" lang="zh-CN" altLang="zh-CN" sz="2000" dirty="0">
                <a:solidFill>
                  <a:schemeClr val="tx2"/>
                </a:solidFill>
              </a:rPr>
              <a:t>这时就需要用到</a:t>
            </a:r>
            <a:r>
              <a:rPr kumimoji="1" lang="en-US" altLang="zh-CN" sz="2000" dirty="0" err="1">
                <a:solidFill>
                  <a:schemeClr val="tx2"/>
                </a:solidFill>
              </a:rPr>
              <a:t>WebSetting</a:t>
            </a:r>
            <a:r>
              <a:rPr kumimoji="1" lang="zh-CN" altLang="zh-CN" sz="2000" dirty="0">
                <a:solidFill>
                  <a:schemeClr val="tx2"/>
                </a:solidFill>
              </a:rPr>
              <a:t>类对</a:t>
            </a:r>
            <a:r>
              <a:rPr kumimoji="1" lang="en-US" altLang="zh-CN" sz="2000" dirty="0" err="1">
                <a:solidFill>
                  <a:schemeClr val="tx2"/>
                </a:solidFill>
              </a:rPr>
              <a:t>WebView</a:t>
            </a:r>
            <a:r>
              <a:rPr kumimoji="1" lang="zh-CN" altLang="zh-CN" sz="2000" dirty="0">
                <a:solidFill>
                  <a:schemeClr val="tx2"/>
                </a:solidFill>
              </a:rPr>
              <a:t>进行设置开启</a:t>
            </a:r>
            <a:r>
              <a:rPr kumimoji="1" lang="en-US" altLang="zh-CN" sz="2000" dirty="0">
                <a:solidFill>
                  <a:schemeClr val="tx2"/>
                </a:solidFill>
              </a:rPr>
              <a:t>JavaScript</a:t>
            </a:r>
            <a:r>
              <a:rPr kumimoji="1" lang="zh-CN" altLang="zh-CN" sz="2000" dirty="0">
                <a:solidFill>
                  <a:schemeClr val="tx2"/>
                </a:solidFill>
              </a:rPr>
              <a:t>支持，通过</a:t>
            </a:r>
            <a:r>
              <a:rPr kumimoji="1" lang="en-US" altLang="zh-CN" sz="2000" dirty="0" err="1">
                <a:solidFill>
                  <a:schemeClr val="tx2"/>
                </a:solidFill>
              </a:rPr>
              <a:t>WevView</a:t>
            </a:r>
            <a:r>
              <a:rPr kumimoji="1" lang="zh-CN" altLang="zh-CN" sz="2000" dirty="0">
                <a:solidFill>
                  <a:schemeClr val="tx2"/>
                </a:solidFill>
              </a:rPr>
              <a:t>提供的</a:t>
            </a:r>
            <a:r>
              <a:rPr kumimoji="1" lang="en-US" altLang="zh-CN" sz="2000" dirty="0" err="1">
                <a:solidFill>
                  <a:schemeClr val="tx2"/>
                </a:solidFill>
              </a:rPr>
              <a:t>getSettings</a:t>
            </a:r>
            <a:r>
              <a:rPr kumimoji="1" lang="en-US" altLang="zh-CN" sz="2000" dirty="0">
                <a:solidFill>
                  <a:schemeClr val="tx2"/>
                </a:solidFill>
              </a:rPr>
              <a:t>()</a:t>
            </a:r>
            <a:r>
              <a:rPr kumimoji="1" lang="zh-CN" altLang="zh-CN" sz="2000" dirty="0">
                <a:solidFill>
                  <a:schemeClr val="tx2"/>
                </a:solidFill>
              </a:rPr>
              <a:t>方法可以获取该对象。在表</a:t>
            </a:r>
            <a:r>
              <a:rPr kumimoji="1" lang="en-US" altLang="zh-CN" sz="2000" dirty="0">
                <a:solidFill>
                  <a:schemeClr val="tx2"/>
                </a:solidFill>
              </a:rPr>
              <a:t>10.10</a:t>
            </a:r>
            <a:r>
              <a:rPr kumimoji="1" lang="zh-CN" altLang="zh-CN" sz="2000" dirty="0">
                <a:solidFill>
                  <a:schemeClr val="tx2"/>
                </a:solidFill>
              </a:rPr>
              <a:t>中展示了</a:t>
            </a:r>
            <a:r>
              <a:rPr kumimoji="1" lang="en-US" altLang="zh-CN" sz="2000" dirty="0" err="1">
                <a:solidFill>
                  <a:schemeClr val="tx2"/>
                </a:solidFill>
              </a:rPr>
              <a:t>WebSetting</a:t>
            </a:r>
            <a:r>
              <a:rPr kumimoji="1" lang="zh-CN" altLang="zh-CN" sz="2000" dirty="0">
                <a:solidFill>
                  <a:schemeClr val="tx2"/>
                </a:solidFill>
              </a:rPr>
              <a:t>类的常用方法。</a:t>
            </a:r>
          </a:p>
        </p:txBody>
      </p:sp>
    </p:spTree>
    <p:extLst>
      <p:ext uri="{BB962C8B-B14F-4D97-AF65-F5344CB8AC3E}">
        <p14:creationId xmlns:p14="http://schemas.microsoft.com/office/powerpoint/2010/main" val="30998237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2556522997"/>
              </p:ext>
            </p:extLst>
          </p:nvPr>
        </p:nvGraphicFramePr>
        <p:xfrm>
          <a:off x="1103586" y="291739"/>
          <a:ext cx="10611844" cy="3091541"/>
        </p:xfrm>
        <a:graphic>
          <a:graphicData uri="http://schemas.openxmlformats.org/drawingml/2006/table">
            <a:tbl>
              <a:tblPr firstRow="1" firstCol="1" bandRow="1">
                <a:tableStyleId>{5C22544A-7EE6-4342-B048-85BDC9FD1C3A}</a:tableStyleId>
              </a:tblPr>
              <a:tblGrid>
                <a:gridCol w="1387249">
                  <a:extLst>
                    <a:ext uri="{9D8B030D-6E8A-4147-A177-3AD203B41FA5}">
                      <a16:colId xmlns:a16="http://schemas.microsoft.com/office/drawing/2014/main" val="1013432622"/>
                    </a:ext>
                  </a:extLst>
                </a:gridCol>
                <a:gridCol w="4873788">
                  <a:extLst>
                    <a:ext uri="{9D8B030D-6E8A-4147-A177-3AD203B41FA5}">
                      <a16:colId xmlns:a16="http://schemas.microsoft.com/office/drawing/2014/main" val="1090865969"/>
                    </a:ext>
                  </a:extLst>
                </a:gridCol>
                <a:gridCol w="4350807">
                  <a:extLst>
                    <a:ext uri="{9D8B030D-6E8A-4147-A177-3AD203B41FA5}">
                      <a16:colId xmlns:a16="http://schemas.microsoft.com/office/drawing/2014/main" val="2279420075"/>
                    </a:ext>
                  </a:extLst>
                </a:gridCol>
              </a:tblGrid>
              <a:tr h="309154">
                <a:tc>
                  <a:txBody>
                    <a:bodyPr/>
                    <a:lstStyle/>
                    <a:p>
                      <a:pPr algn="ctr">
                        <a:spcAft>
                          <a:spcPts val="0"/>
                        </a:spcAft>
                      </a:pPr>
                      <a:r>
                        <a:rPr lang="zh-CN" sz="2000" kern="0">
                          <a:effectLst/>
                        </a:rPr>
                        <a:t>类 型</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32495" marR="132495" marT="0" marB="0"/>
                </a:tc>
                <a:tc>
                  <a:txBody>
                    <a:bodyPr/>
                    <a:lstStyle/>
                    <a:p>
                      <a:pPr algn="ctr">
                        <a:spcAft>
                          <a:spcPts val="0"/>
                        </a:spcAft>
                      </a:pPr>
                      <a:r>
                        <a:rPr lang="zh-CN" sz="2000" kern="0" dirty="0">
                          <a:effectLst/>
                        </a:rPr>
                        <a:t>方 法</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32495" marR="132495" marT="0" marB="0"/>
                </a:tc>
                <a:tc>
                  <a:txBody>
                    <a:bodyPr/>
                    <a:lstStyle/>
                    <a:p>
                      <a:pPr algn="ctr">
                        <a:spcAft>
                          <a:spcPts val="0"/>
                        </a:spcAft>
                      </a:pPr>
                      <a:r>
                        <a:rPr lang="zh-CN" sz="2000" kern="0">
                          <a:effectLst/>
                        </a:rPr>
                        <a:t>简 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32495" marR="132495" marT="0" marB="0"/>
                </a:tc>
                <a:extLst>
                  <a:ext uri="{0D108BD9-81ED-4DB2-BD59-A6C34878D82A}">
                    <a16:rowId xmlns:a16="http://schemas.microsoft.com/office/drawing/2014/main" val="4187519775"/>
                  </a:ext>
                </a:extLst>
              </a:tr>
              <a:tr h="309154">
                <a:tc>
                  <a:txBody>
                    <a:bodyPr/>
                    <a:lstStyle/>
                    <a:p>
                      <a:pPr algn="l">
                        <a:spcAft>
                          <a:spcPts val="0"/>
                        </a:spcAft>
                      </a:pPr>
                      <a:r>
                        <a:rPr lang="en-US" sz="2000" kern="0">
                          <a:effectLst/>
                        </a:rPr>
                        <a:t>void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32495" marR="132495" marT="0" marB="0" anchor="ctr"/>
                </a:tc>
                <a:tc>
                  <a:txBody>
                    <a:bodyPr/>
                    <a:lstStyle/>
                    <a:p>
                      <a:pPr algn="l">
                        <a:spcAft>
                          <a:spcPts val="0"/>
                        </a:spcAft>
                      </a:pPr>
                      <a:r>
                        <a:rPr lang="en-US" sz="2000" kern="0" dirty="0" err="1">
                          <a:effectLst/>
                        </a:rPr>
                        <a:t>setAllowFileAccess</a:t>
                      </a:r>
                      <a:r>
                        <a:rPr lang="en-US" sz="2000" kern="0" dirty="0">
                          <a:effectLst/>
                        </a:rPr>
                        <a:t>((boolean allow))</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32495" marR="132495" marT="0" marB="0"/>
                </a:tc>
                <a:tc>
                  <a:txBody>
                    <a:bodyPr/>
                    <a:lstStyle/>
                    <a:p>
                      <a:pPr algn="just">
                        <a:spcAft>
                          <a:spcPts val="0"/>
                        </a:spcAft>
                      </a:pPr>
                      <a:r>
                        <a:rPr lang="zh-CN" sz="2000" kern="0">
                          <a:effectLst/>
                        </a:rPr>
                        <a:t>设置可以访问文件</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32495" marR="132495" marT="0" marB="0"/>
                </a:tc>
                <a:extLst>
                  <a:ext uri="{0D108BD9-81ED-4DB2-BD59-A6C34878D82A}">
                    <a16:rowId xmlns:a16="http://schemas.microsoft.com/office/drawing/2014/main" val="1942951148"/>
                  </a:ext>
                </a:extLst>
              </a:tr>
              <a:tr h="309154">
                <a:tc>
                  <a:txBody>
                    <a:bodyPr/>
                    <a:lstStyle/>
                    <a:p>
                      <a:pPr algn="l">
                        <a:spcAft>
                          <a:spcPts val="0"/>
                        </a:spcAft>
                      </a:pPr>
                      <a:r>
                        <a:rPr lang="en-US" sz="2000" kern="0">
                          <a:effectLst/>
                        </a:rPr>
                        <a:t>void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32495" marR="132495" marT="0" marB="0" anchor="ctr"/>
                </a:tc>
                <a:tc>
                  <a:txBody>
                    <a:bodyPr/>
                    <a:lstStyle/>
                    <a:p>
                      <a:pPr algn="l">
                        <a:spcAft>
                          <a:spcPts val="0"/>
                        </a:spcAft>
                      </a:pPr>
                      <a:r>
                        <a:rPr lang="en-US" sz="2000" kern="0">
                          <a:effectLst/>
                        </a:rPr>
                        <a:t>setBuiltInZoomControls(boolean enabled)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32495" marR="132495" marT="0" marB="0"/>
                </a:tc>
                <a:tc>
                  <a:txBody>
                    <a:bodyPr/>
                    <a:lstStyle/>
                    <a:p>
                      <a:pPr algn="just">
                        <a:spcAft>
                          <a:spcPts val="0"/>
                        </a:spcAft>
                      </a:pPr>
                      <a:r>
                        <a:rPr lang="zh-CN" sz="2000" kern="0">
                          <a:effectLst/>
                        </a:rPr>
                        <a:t>设置是否可以所缩放操作</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32495" marR="132495" marT="0" marB="0"/>
                </a:tc>
                <a:extLst>
                  <a:ext uri="{0D108BD9-81ED-4DB2-BD59-A6C34878D82A}">
                    <a16:rowId xmlns:a16="http://schemas.microsoft.com/office/drawing/2014/main" val="4103861927"/>
                  </a:ext>
                </a:extLst>
              </a:tr>
              <a:tr h="309154">
                <a:tc>
                  <a:txBody>
                    <a:bodyPr/>
                    <a:lstStyle/>
                    <a:p>
                      <a:pPr algn="l">
                        <a:spcAft>
                          <a:spcPts val="0"/>
                        </a:spcAft>
                      </a:pPr>
                      <a:r>
                        <a:rPr lang="en-US" sz="2000" kern="0">
                          <a:effectLst/>
                        </a:rPr>
                        <a:t>void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32495" marR="132495" marT="0" marB="0" anchor="ctr"/>
                </a:tc>
                <a:tc>
                  <a:txBody>
                    <a:bodyPr/>
                    <a:lstStyle/>
                    <a:p>
                      <a:pPr algn="l">
                        <a:spcAft>
                          <a:spcPts val="0"/>
                        </a:spcAft>
                      </a:pPr>
                      <a:r>
                        <a:rPr lang="en-US" sz="2000" kern="0">
                          <a:effectLst/>
                        </a:rPr>
                        <a:t>setBlockNetworkImage(boolean flag)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32495" marR="132495" marT="0" marB="0"/>
                </a:tc>
                <a:tc>
                  <a:txBody>
                    <a:bodyPr/>
                    <a:lstStyle/>
                    <a:p>
                      <a:pPr algn="just">
                        <a:spcAft>
                          <a:spcPts val="0"/>
                        </a:spcAft>
                      </a:pPr>
                      <a:r>
                        <a:rPr lang="zh-CN" sz="2000" kern="0">
                          <a:effectLst/>
                        </a:rPr>
                        <a:t>是否显示网络图像</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32495" marR="132495" marT="0" marB="0"/>
                </a:tc>
                <a:extLst>
                  <a:ext uri="{0D108BD9-81ED-4DB2-BD59-A6C34878D82A}">
                    <a16:rowId xmlns:a16="http://schemas.microsoft.com/office/drawing/2014/main" val="2186070097"/>
                  </a:ext>
                </a:extLst>
              </a:tr>
              <a:tr h="309154">
                <a:tc>
                  <a:txBody>
                    <a:bodyPr/>
                    <a:lstStyle/>
                    <a:p>
                      <a:pPr algn="l">
                        <a:spcAft>
                          <a:spcPts val="0"/>
                        </a:spcAft>
                      </a:pPr>
                      <a:r>
                        <a:rPr lang="en-US" sz="2000" kern="0">
                          <a:effectLst/>
                        </a:rPr>
                        <a:t>void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32495" marR="132495" marT="0" marB="0"/>
                </a:tc>
                <a:tc>
                  <a:txBody>
                    <a:bodyPr/>
                    <a:lstStyle/>
                    <a:p>
                      <a:pPr algn="l">
                        <a:spcAft>
                          <a:spcPts val="0"/>
                        </a:spcAft>
                      </a:pPr>
                      <a:r>
                        <a:rPr lang="en-US" sz="2000" kern="0">
                          <a:effectLst/>
                        </a:rPr>
                        <a:t>setJavaScriptEnabled(boolean enabled)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32495" marR="132495" marT="0" marB="0"/>
                </a:tc>
                <a:tc>
                  <a:txBody>
                    <a:bodyPr/>
                    <a:lstStyle/>
                    <a:p>
                      <a:pPr algn="just">
                        <a:spcAft>
                          <a:spcPts val="0"/>
                        </a:spcAft>
                      </a:pPr>
                      <a:r>
                        <a:rPr lang="zh-CN" sz="2000" kern="0">
                          <a:effectLst/>
                        </a:rPr>
                        <a:t>设置是否启用</a:t>
                      </a:r>
                      <a:r>
                        <a:rPr lang="en-US" sz="2000" kern="0">
                          <a:effectLst/>
                        </a:rPr>
                        <a:t>JavaScript</a:t>
                      </a:r>
                      <a:r>
                        <a:rPr lang="zh-CN" sz="2000" kern="0">
                          <a:effectLst/>
                        </a:rPr>
                        <a:t>支持</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32495" marR="132495" marT="0" marB="0"/>
                </a:tc>
                <a:extLst>
                  <a:ext uri="{0D108BD9-81ED-4DB2-BD59-A6C34878D82A}">
                    <a16:rowId xmlns:a16="http://schemas.microsoft.com/office/drawing/2014/main" val="870588033"/>
                  </a:ext>
                </a:extLst>
              </a:tr>
              <a:tr h="309154">
                <a:tc>
                  <a:txBody>
                    <a:bodyPr/>
                    <a:lstStyle/>
                    <a:p>
                      <a:pPr algn="l">
                        <a:spcAft>
                          <a:spcPts val="0"/>
                        </a:spcAft>
                      </a:pPr>
                      <a:r>
                        <a:rPr lang="en-US" sz="2000" kern="0">
                          <a:effectLst/>
                        </a:rPr>
                        <a:t>void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32495" marR="132495" marT="0" marB="0"/>
                </a:tc>
                <a:tc>
                  <a:txBody>
                    <a:bodyPr/>
                    <a:lstStyle/>
                    <a:p>
                      <a:pPr algn="l">
                        <a:spcAft>
                          <a:spcPts val="0"/>
                        </a:spcAft>
                      </a:pPr>
                      <a:r>
                        <a:rPr lang="en-US" sz="2000" kern="0">
                          <a:effectLst/>
                        </a:rPr>
                        <a:t>setDefaultFontSize(int size)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32495" marR="132495" marT="0" marB="0"/>
                </a:tc>
                <a:tc>
                  <a:txBody>
                    <a:bodyPr/>
                    <a:lstStyle/>
                    <a:p>
                      <a:pPr algn="just">
                        <a:spcAft>
                          <a:spcPts val="0"/>
                        </a:spcAft>
                      </a:pPr>
                      <a:r>
                        <a:rPr lang="zh-CN" sz="2000" kern="0">
                          <a:effectLst/>
                        </a:rPr>
                        <a:t>设置默认字体大小</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32495" marR="132495" marT="0" marB="0"/>
                </a:tc>
                <a:extLst>
                  <a:ext uri="{0D108BD9-81ED-4DB2-BD59-A6C34878D82A}">
                    <a16:rowId xmlns:a16="http://schemas.microsoft.com/office/drawing/2014/main" val="1398011686"/>
                  </a:ext>
                </a:extLst>
              </a:tr>
              <a:tr h="618309">
                <a:tc>
                  <a:txBody>
                    <a:bodyPr/>
                    <a:lstStyle/>
                    <a:p>
                      <a:pPr algn="l">
                        <a:spcAft>
                          <a:spcPts val="0"/>
                        </a:spcAft>
                      </a:pPr>
                      <a:r>
                        <a:rPr lang="en-US" sz="2000" kern="0">
                          <a:effectLst/>
                        </a:rPr>
                        <a:t>void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32495" marR="132495" marT="0" marB="0"/>
                </a:tc>
                <a:tc>
                  <a:txBody>
                    <a:bodyPr/>
                    <a:lstStyle/>
                    <a:p>
                      <a:pPr algn="l">
                        <a:spcAft>
                          <a:spcPts val="0"/>
                        </a:spcAft>
                      </a:pPr>
                      <a:r>
                        <a:rPr lang="en-US" sz="2000" kern="0">
                          <a:effectLst/>
                        </a:rPr>
                        <a:t>setDefaultTextEncodingName(String encoding)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32495" marR="132495" marT="0" marB="0"/>
                </a:tc>
                <a:tc>
                  <a:txBody>
                    <a:bodyPr/>
                    <a:lstStyle/>
                    <a:p>
                      <a:pPr algn="just">
                        <a:spcAft>
                          <a:spcPts val="0"/>
                        </a:spcAft>
                      </a:pPr>
                      <a:r>
                        <a:rPr lang="zh-CN" sz="2000" kern="0">
                          <a:effectLst/>
                        </a:rPr>
                        <a:t>设置默认字符集格式</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32495" marR="132495" marT="0" marB="0"/>
                </a:tc>
                <a:extLst>
                  <a:ext uri="{0D108BD9-81ED-4DB2-BD59-A6C34878D82A}">
                    <a16:rowId xmlns:a16="http://schemas.microsoft.com/office/drawing/2014/main" val="759501111"/>
                  </a:ext>
                </a:extLst>
              </a:tr>
              <a:tr h="309154">
                <a:tc>
                  <a:txBody>
                    <a:bodyPr/>
                    <a:lstStyle/>
                    <a:p>
                      <a:pPr algn="l">
                        <a:spcAft>
                          <a:spcPts val="0"/>
                        </a:spcAft>
                      </a:pPr>
                      <a:r>
                        <a:rPr lang="en-US" sz="2000" kern="0">
                          <a:effectLst/>
                        </a:rPr>
                        <a:t>void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32495" marR="132495" marT="0" marB="0"/>
                </a:tc>
                <a:tc>
                  <a:txBody>
                    <a:bodyPr/>
                    <a:lstStyle/>
                    <a:p>
                      <a:pPr algn="l">
                        <a:spcAft>
                          <a:spcPts val="0"/>
                        </a:spcAft>
                      </a:pPr>
                      <a:r>
                        <a:rPr lang="en-US" sz="2000" kern="0">
                          <a:effectLst/>
                        </a:rPr>
                        <a:t>setGeolocationEnabled(boolean enabled)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32495" marR="132495" marT="0" marB="0"/>
                </a:tc>
                <a:tc>
                  <a:txBody>
                    <a:bodyPr/>
                    <a:lstStyle/>
                    <a:p>
                      <a:pPr algn="just">
                        <a:spcAft>
                          <a:spcPts val="0"/>
                        </a:spcAft>
                      </a:pPr>
                      <a:r>
                        <a:rPr lang="zh-CN" sz="2000" kern="0">
                          <a:effectLst/>
                        </a:rPr>
                        <a:t>设置是否可以获取地理位置信息</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32495" marR="132495" marT="0" marB="0"/>
                </a:tc>
                <a:extLst>
                  <a:ext uri="{0D108BD9-81ED-4DB2-BD59-A6C34878D82A}">
                    <a16:rowId xmlns:a16="http://schemas.microsoft.com/office/drawing/2014/main" val="3107486288"/>
                  </a:ext>
                </a:extLst>
              </a:tr>
              <a:tr h="309154">
                <a:tc>
                  <a:txBody>
                    <a:bodyPr/>
                    <a:lstStyle/>
                    <a:p>
                      <a:pPr algn="l">
                        <a:spcAft>
                          <a:spcPts val="0"/>
                        </a:spcAft>
                      </a:pPr>
                      <a:r>
                        <a:rPr lang="en-US" sz="2000" kern="0">
                          <a:effectLst/>
                        </a:rPr>
                        <a:t>void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32495" marR="132495" marT="0" marB="0"/>
                </a:tc>
                <a:tc>
                  <a:txBody>
                    <a:bodyPr/>
                    <a:lstStyle/>
                    <a:p>
                      <a:pPr algn="l">
                        <a:spcAft>
                          <a:spcPts val="0"/>
                        </a:spcAft>
                      </a:pPr>
                      <a:r>
                        <a:rPr lang="en-US" sz="2000" kern="0">
                          <a:effectLst/>
                        </a:rPr>
                        <a:t>getTitle()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32495" marR="132495" marT="0" marB="0"/>
                </a:tc>
                <a:tc>
                  <a:txBody>
                    <a:bodyPr/>
                    <a:lstStyle/>
                    <a:p>
                      <a:pPr algn="just">
                        <a:spcAft>
                          <a:spcPts val="0"/>
                        </a:spcAft>
                      </a:pPr>
                      <a:r>
                        <a:rPr lang="zh-CN" sz="2000" kern="0" dirty="0">
                          <a:effectLst/>
                        </a:rPr>
                        <a:t>得到当前访问页的标题</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32495" marR="132495" marT="0" marB="0"/>
                </a:tc>
                <a:extLst>
                  <a:ext uri="{0D108BD9-81ED-4DB2-BD59-A6C34878D82A}">
                    <a16:rowId xmlns:a16="http://schemas.microsoft.com/office/drawing/2014/main" val="4001744145"/>
                  </a:ext>
                </a:extLst>
              </a:tr>
            </a:tbl>
          </a:graphicData>
        </a:graphic>
      </p:graphicFrame>
      <p:sp>
        <p:nvSpPr>
          <p:cNvPr id="7" name="矩形 6"/>
          <p:cNvSpPr/>
          <p:nvPr/>
        </p:nvSpPr>
        <p:spPr>
          <a:xfrm>
            <a:off x="971005" y="3508781"/>
            <a:ext cx="10877006" cy="3231654"/>
          </a:xfrm>
          <a:prstGeom prst="rect">
            <a:avLst/>
          </a:prstGeom>
        </p:spPr>
        <p:txBody>
          <a:bodyPr wrap="squar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所以为了开启对</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JavaScript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的支持，在例</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10.5</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中还需要在</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loadUrl</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方法之前设置</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WebView</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属性，方法如下所示：</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WebSettings</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webSettings</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webview.getSettings</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设置</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WebView</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属性，能够执行</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Javascript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脚本</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webSettings.setJavaScriptEnabled</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(true);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设置可以访问文件</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webSettings.setAllowFileAccess</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(true);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设置支持缩放</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webSettings.setBuiltInZoomControls</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(true);</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http</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页面中植入</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JavaScript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最大的好处在于能和</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Android</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进行交互操作，如在</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app</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中弹出</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Toast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，或者展示列表，或者调用手机的通话功能，直接拨打页面上的电话号码。下面用一个例子展示</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JavaScript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调用</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Android</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的通话功能。</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26421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10358846" cy="894806"/>
          </a:xfrm>
        </p:spPr>
        <p:txBody>
          <a:bodyPr>
            <a:normAutofit/>
          </a:bodyPr>
          <a:lstStyle/>
          <a:p>
            <a:r>
              <a:rPr lang="en-US" altLang="zh-CN" sz="4000" b="1" dirty="0"/>
              <a:t>【</a:t>
            </a:r>
            <a:r>
              <a:rPr lang="zh-CN" altLang="en-US" sz="4000" b="1" dirty="0"/>
              <a:t>例</a:t>
            </a:r>
            <a:r>
              <a:rPr lang="en-US" altLang="zh-CN" sz="4000" b="1" dirty="0"/>
              <a:t>10.7】JavaScript</a:t>
            </a:r>
            <a:r>
              <a:rPr lang="zh-CN" altLang="en-US" sz="4000" b="1" dirty="0"/>
              <a:t>与</a:t>
            </a:r>
            <a:r>
              <a:rPr lang="en-US" altLang="zh-CN" sz="4000" b="1" dirty="0"/>
              <a:t>Android</a:t>
            </a:r>
            <a:r>
              <a:rPr lang="zh-CN" altLang="en-US" sz="4000" b="1" dirty="0"/>
              <a:t>交互实例</a:t>
            </a:r>
            <a:endParaRPr kumimoji="1" lang="zh-CN" altLang="en-US" sz="4000"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2100" y="2383790"/>
            <a:ext cx="5927366" cy="251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48359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601200" cy="894806"/>
          </a:xfrm>
        </p:spPr>
        <p:txBody>
          <a:bodyPr>
            <a:normAutofit fontScale="90000"/>
          </a:bodyPr>
          <a:lstStyle/>
          <a:p>
            <a:r>
              <a:rPr lang="en-US" altLang="zh-CN" b="1" dirty="0"/>
              <a:t>10.4 </a:t>
            </a:r>
            <a:r>
              <a:rPr lang="zh-CN" altLang="en-US" b="1" dirty="0"/>
              <a:t>使用</a:t>
            </a:r>
            <a:r>
              <a:rPr lang="en-US" altLang="zh-CN" b="1" dirty="0"/>
              <a:t>Web Service</a:t>
            </a:r>
            <a:r>
              <a:rPr lang="zh-CN" altLang="en-US" b="1" dirty="0"/>
              <a:t>进行网络编程</a:t>
            </a:r>
            <a:br>
              <a:rPr lang="zh-CN" altLang="zh-CN" b="1" dirty="0"/>
            </a:br>
            <a:endParaRPr kumimoji="1" lang="zh-CN" altLang="en-US" dirty="0"/>
          </a:p>
        </p:txBody>
      </p:sp>
      <p:sp>
        <p:nvSpPr>
          <p:cNvPr id="3" name="内容占位符 2"/>
          <p:cNvSpPr>
            <a:spLocks noGrp="1"/>
          </p:cNvSpPr>
          <p:nvPr>
            <p:ph idx="1"/>
          </p:nvPr>
        </p:nvSpPr>
        <p:spPr>
          <a:xfrm>
            <a:off x="1371600" y="2651760"/>
            <a:ext cx="10411096" cy="3357154"/>
          </a:xfrm>
        </p:spPr>
        <p:txBody>
          <a:bodyPr>
            <a:normAutofit/>
          </a:bodyPr>
          <a:lstStyle/>
          <a:p>
            <a:pPr marL="0" indent="0">
              <a:buNone/>
            </a:pPr>
            <a:r>
              <a:rPr kumimoji="1" lang="zh-CN" altLang="en-US" dirty="0"/>
              <a:t>         在之前的小节中我们介绍了多种与后台服务通信的操作，但是在那种开发模式下会存在平台的约束，对于一个支持多平台的后台业务中心来说，</a:t>
            </a:r>
            <a:r>
              <a:rPr kumimoji="1" lang="en-US" altLang="zh-CN" dirty="0"/>
              <a:t>WebService</a:t>
            </a:r>
            <a:r>
              <a:rPr kumimoji="1" lang="zh-CN" altLang="en-US" dirty="0"/>
              <a:t>是不错的解决方案，例如我们上述的</a:t>
            </a:r>
            <a:r>
              <a:rPr kumimoji="1" lang="en-US" altLang="zh-CN" dirty="0" err="1"/>
              <a:t>JavaWeb</a:t>
            </a:r>
            <a:r>
              <a:rPr kumimoji="1" lang="zh-CN" altLang="en-US" dirty="0"/>
              <a:t>开发的网络程序只适用于</a:t>
            </a:r>
            <a:r>
              <a:rPr kumimoji="1" lang="en-US" altLang="zh-CN" dirty="0"/>
              <a:t>Java</a:t>
            </a:r>
            <a:r>
              <a:rPr kumimoji="1" lang="zh-CN" altLang="en-US" dirty="0"/>
              <a:t>编写的客户端显示，如果一个应用程序需要跨平台操作，则可以采用</a:t>
            </a:r>
            <a:r>
              <a:rPr kumimoji="1" lang="en-US" altLang="zh-CN" dirty="0"/>
              <a:t>WebService</a:t>
            </a:r>
            <a:r>
              <a:rPr kumimoji="1" lang="zh-CN" altLang="en-US" dirty="0"/>
              <a:t>作为后台服务端，采用</a:t>
            </a:r>
            <a:r>
              <a:rPr kumimoji="1" lang="en-US" altLang="zh-CN" dirty="0"/>
              <a:t>SOAP(</a:t>
            </a:r>
            <a:r>
              <a:rPr kumimoji="1" lang="zh-CN" altLang="en-US" dirty="0"/>
              <a:t>简单对象访问协议</a:t>
            </a:r>
            <a:r>
              <a:rPr kumimoji="1" lang="en-US" altLang="zh-CN" dirty="0"/>
              <a:t>)</a:t>
            </a:r>
            <a:r>
              <a:rPr kumimoji="1" lang="zh-CN" altLang="en-US" dirty="0"/>
              <a:t>进行通信，通过统一的</a:t>
            </a:r>
            <a:r>
              <a:rPr kumimoji="1" lang="en-US" altLang="zh-CN" dirty="0"/>
              <a:t>XML</a:t>
            </a:r>
            <a:r>
              <a:rPr kumimoji="1" lang="zh-CN" altLang="en-US" dirty="0"/>
              <a:t>语言传输数据。</a:t>
            </a:r>
          </a:p>
          <a:p>
            <a:pPr marL="0" indent="0">
              <a:buNone/>
            </a:pPr>
            <a:r>
              <a:rPr kumimoji="1" lang="zh-CN" altLang="en-US" dirty="0"/>
              <a:t>	 </a:t>
            </a:r>
            <a:r>
              <a:rPr kumimoji="1" lang="en-US" altLang="zh-CN" dirty="0"/>
              <a:t>WebService</a:t>
            </a:r>
            <a:r>
              <a:rPr kumimoji="1" lang="zh-CN" altLang="en-US" dirty="0"/>
              <a:t>简单来说就是一个网络应用程序，它向外部暴露了能够通过</a:t>
            </a:r>
            <a:r>
              <a:rPr kumimoji="1" lang="en-US" altLang="zh-CN" dirty="0"/>
              <a:t>Web</a:t>
            </a:r>
            <a:r>
              <a:rPr kumimoji="1" lang="zh-CN" altLang="en-US" dirty="0"/>
              <a:t>调用的</a:t>
            </a:r>
            <a:r>
              <a:rPr kumimoji="1" lang="en-US" altLang="zh-CN" dirty="0"/>
              <a:t>API</a:t>
            </a:r>
            <a:r>
              <a:rPr kumimoji="1" lang="zh-CN" altLang="en-US" dirty="0"/>
              <a:t>接口。因为需要普遍使用实现互操作性，</a:t>
            </a:r>
            <a:r>
              <a:rPr kumimoji="1" lang="en-US" altLang="zh-CN" dirty="0"/>
              <a:t>WebService</a:t>
            </a:r>
            <a:r>
              <a:rPr kumimoji="1" lang="zh-CN" altLang="en-US" dirty="0"/>
              <a:t>平台需要一套协议用于实现分布式应用程序的创建，所以</a:t>
            </a:r>
            <a:r>
              <a:rPr kumimoji="1" lang="en-US" altLang="zh-CN" dirty="0"/>
              <a:t>WebService</a:t>
            </a:r>
            <a:r>
              <a:rPr kumimoji="1" lang="zh-CN" altLang="en-US" dirty="0"/>
              <a:t>平台的具有三大核心技术：</a:t>
            </a:r>
          </a:p>
          <a:p>
            <a:pPr marL="0" indent="0">
              <a:buNone/>
            </a:pPr>
            <a:endParaRPr kumimoji="1" lang="zh-CN" altLang="en-US" dirty="0"/>
          </a:p>
        </p:txBody>
      </p:sp>
      <p:sp>
        <p:nvSpPr>
          <p:cNvPr id="6" name="标题 1"/>
          <p:cNvSpPr txBox="1">
            <a:spLocks/>
          </p:cNvSpPr>
          <p:nvPr/>
        </p:nvSpPr>
        <p:spPr>
          <a:xfrm>
            <a:off x="1384663" y="1717766"/>
            <a:ext cx="9601200" cy="894806"/>
          </a:xfrm>
          <a:prstGeom prst="rect">
            <a:avLst/>
          </a:prstGeom>
        </p:spPr>
        <p:txBody>
          <a:bodyPr vert="horz" lIns="91440" tIns="45720" rIns="91440" bIns="45720" rtlCol="0" anchor="t">
            <a:normAutofit fontScale="82500" lnSpcReduction="2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altLang="zh-CN" b="1" dirty="0"/>
              <a:t>10.4.1 WebService</a:t>
            </a:r>
            <a:r>
              <a:rPr lang="zh-CN" altLang="en-US" b="1" dirty="0"/>
              <a:t>基础</a:t>
            </a:r>
            <a:br>
              <a:rPr lang="zh-CN" altLang="zh-CN" b="1" dirty="0"/>
            </a:br>
            <a:endParaRPr kumimoji="1" lang="zh-CN" altLang="en-US" dirty="0"/>
          </a:p>
        </p:txBody>
      </p:sp>
    </p:spTree>
    <p:extLst>
      <p:ext uri="{BB962C8B-B14F-4D97-AF65-F5344CB8AC3E}">
        <p14:creationId xmlns:p14="http://schemas.microsoft.com/office/powerpoint/2010/main" val="28939111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71599" y="222070"/>
            <a:ext cx="10084526" cy="1515289"/>
          </a:xfrm>
        </p:spPr>
        <p:txBody>
          <a:bodyPr>
            <a:normAutofit/>
          </a:bodyPr>
          <a:lstStyle/>
          <a:p>
            <a:pPr lvl="0">
              <a:buFont typeface="Wingdings" panose="05000000000000000000" pitchFamily="2" charset="2"/>
              <a:buChar char="l"/>
            </a:pPr>
            <a:r>
              <a:rPr lang="en-US" altLang="zh-CN" b="1" dirty="0"/>
              <a:t>ML+XSD</a:t>
            </a:r>
            <a:endParaRPr lang="zh-CN" altLang="zh-CN" dirty="0"/>
          </a:p>
          <a:p>
            <a:pPr marL="0" indent="0">
              <a:buNone/>
            </a:pPr>
            <a:r>
              <a:rPr lang="en-US" altLang="zh-CN" dirty="0"/>
              <a:t>         WebService</a:t>
            </a:r>
            <a:r>
              <a:rPr lang="zh-CN" altLang="zh-CN" dirty="0"/>
              <a:t>采用了</a:t>
            </a:r>
            <a:r>
              <a:rPr lang="en-US" altLang="zh-CN" dirty="0"/>
              <a:t>HTTP</a:t>
            </a:r>
            <a:r>
              <a:rPr lang="zh-CN" altLang="zh-CN" dirty="0"/>
              <a:t>协议传输数据，采用</a:t>
            </a:r>
            <a:r>
              <a:rPr lang="en-US" altLang="zh-CN" dirty="0"/>
              <a:t>XML</a:t>
            </a:r>
            <a:r>
              <a:rPr lang="zh-CN" altLang="zh-CN" dirty="0"/>
              <a:t>封装数据，</a:t>
            </a:r>
            <a:r>
              <a:rPr lang="en-US" altLang="zh-CN" dirty="0"/>
              <a:t>XML</a:t>
            </a:r>
            <a:r>
              <a:rPr lang="zh-CN" altLang="zh-CN" dirty="0"/>
              <a:t>的有点在于易于创建、便于分析以及有着很好的平台无关性，任何平台都可以轻松的解析数据，而</a:t>
            </a:r>
            <a:r>
              <a:rPr lang="en-US" altLang="zh-CN" dirty="0"/>
              <a:t>XML</a:t>
            </a:r>
            <a:r>
              <a:rPr lang="zh-CN" altLang="zh-CN" dirty="0"/>
              <a:t>没有定义一套标准的数据类型，正好与</a:t>
            </a:r>
            <a:r>
              <a:rPr lang="en-US" altLang="zh-CN" dirty="0"/>
              <a:t>XSD</a:t>
            </a:r>
            <a:r>
              <a:rPr lang="zh-CN" altLang="zh-CN" dirty="0"/>
              <a:t>相结合，解决了数据类型的定义。</a:t>
            </a:r>
          </a:p>
          <a:p>
            <a:pPr marL="0" indent="0">
              <a:buNone/>
            </a:pPr>
            <a:endParaRPr kumimoji="1" lang="zh-CN" altLang="en-US" dirty="0"/>
          </a:p>
        </p:txBody>
      </p:sp>
      <p:sp>
        <p:nvSpPr>
          <p:cNvPr id="7" name="内容占位符 2"/>
          <p:cNvSpPr txBox="1">
            <a:spLocks/>
          </p:cNvSpPr>
          <p:nvPr/>
        </p:nvSpPr>
        <p:spPr>
          <a:xfrm>
            <a:off x="1371599" y="1776549"/>
            <a:ext cx="10411097" cy="3174273"/>
          </a:xfrm>
          <a:prstGeom prst="rect">
            <a:avLst/>
          </a:prstGeom>
        </p:spPr>
        <p:txBody>
          <a:bodyPr vert="horz" lIns="91440" tIns="45720" rIns="91440" bIns="45720" rtlCol="0">
            <a:normAutofit fontScale="400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nSpc>
                <a:spcPct val="120000"/>
              </a:lnSpc>
              <a:spcBef>
                <a:spcPts val="200"/>
              </a:spcBef>
              <a:buFont typeface="Wingdings" panose="05000000000000000000" pitchFamily="2" charset="2"/>
              <a:buChar char="l"/>
            </a:pPr>
            <a:r>
              <a:rPr lang="en-US" altLang="zh-CN" sz="5000" b="1" dirty="0"/>
              <a:t>SOAP</a:t>
            </a:r>
            <a:r>
              <a:rPr lang="zh-CN" altLang="en-US" sz="5000" b="1" dirty="0"/>
              <a:t>（简单对象访问协议）</a:t>
            </a:r>
            <a:endParaRPr lang="en-US" altLang="zh-CN" sz="5000" b="1" dirty="0"/>
          </a:p>
          <a:p>
            <a:pPr marL="0" indent="0">
              <a:lnSpc>
                <a:spcPct val="120000"/>
              </a:lnSpc>
              <a:spcBef>
                <a:spcPts val="200"/>
              </a:spcBef>
              <a:buNone/>
            </a:pPr>
            <a:r>
              <a:rPr lang="en-US" altLang="zh-CN" sz="5000" dirty="0"/>
              <a:t>         SOAP</a:t>
            </a:r>
            <a:r>
              <a:rPr lang="zh-CN" altLang="en-US" sz="5000" dirty="0"/>
              <a:t>是交换数据的一种协议规范，是一种轻量的基于</a:t>
            </a:r>
            <a:r>
              <a:rPr lang="en-US" altLang="zh-CN" sz="5000" dirty="0"/>
              <a:t>XML</a:t>
            </a:r>
            <a:r>
              <a:rPr lang="zh-CN" altLang="en-US" sz="5000" dirty="0"/>
              <a:t>的协议，其数据传输可以通过</a:t>
            </a:r>
            <a:r>
              <a:rPr lang="en-US" altLang="zh-CN" sz="5000" dirty="0"/>
              <a:t>HTTP</a:t>
            </a:r>
            <a:r>
              <a:rPr lang="zh-CN" altLang="en-US" sz="5000" dirty="0"/>
              <a:t>或</a:t>
            </a:r>
            <a:r>
              <a:rPr lang="en-US" altLang="zh-CN" sz="5000" dirty="0"/>
              <a:t>SMTP</a:t>
            </a:r>
            <a:r>
              <a:rPr lang="zh-CN" altLang="en-US" sz="5000" dirty="0"/>
              <a:t>协议，</a:t>
            </a:r>
            <a:r>
              <a:rPr lang="en-US" altLang="zh-CN" sz="5000" dirty="0"/>
              <a:t>SOAP</a:t>
            </a:r>
            <a:r>
              <a:rPr lang="zh-CN" altLang="en-US" sz="5000" dirty="0"/>
              <a:t>消息通常都是从发送端到接收端的单向传输，一条完成的</a:t>
            </a:r>
            <a:r>
              <a:rPr lang="en-US" altLang="zh-CN" sz="5000" dirty="0"/>
              <a:t>SOAP</a:t>
            </a:r>
            <a:r>
              <a:rPr lang="zh-CN" altLang="en-US" sz="5000" dirty="0"/>
              <a:t>消息包含：</a:t>
            </a:r>
          </a:p>
          <a:p>
            <a:pPr marL="0" indent="0">
              <a:lnSpc>
                <a:spcPct val="120000"/>
              </a:lnSpc>
              <a:spcBef>
                <a:spcPts val="200"/>
              </a:spcBef>
              <a:buNone/>
            </a:pPr>
            <a:r>
              <a:rPr lang="en-US" altLang="zh-CN" sz="5000" dirty="0"/>
              <a:t>1</a:t>
            </a:r>
            <a:r>
              <a:rPr lang="zh-CN" altLang="en-US" sz="5000" dirty="0"/>
              <a:t>）必需的 </a:t>
            </a:r>
            <a:r>
              <a:rPr lang="en-US" altLang="zh-CN" sz="5000" dirty="0"/>
              <a:t>Envelope </a:t>
            </a:r>
            <a:r>
              <a:rPr lang="zh-CN" altLang="en-US" sz="5000" dirty="0"/>
              <a:t>元素，可把此 </a:t>
            </a:r>
            <a:r>
              <a:rPr lang="en-US" altLang="zh-CN" sz="5000" dirty="0"/>
              <a:t>XML </a:t>
            </a:r>
            <a:r>
              <a:rPr lang="zh-CN" altLang="en-US" sz="5000" dirty="0"/>
              <a:t>文档标识为一条 </a:t>
            </a:r>
            <a:r>
              <a:rPr lang="en-US" altLang="zh-CN" sz="5000" dirty="0"/>
              <a:t>SOAP </a:t>
            </a:r>
            <a:r>
              <a:rPr lang="zh-CN" altLang="en-US" sz="5000" dirty="0"/>
              <a:t>消息；</a:t>
            </a:r>
          </a:p>
          <a:p>
            <a:pPr marL="0" indent="0">
              <a:lnSpc>
                <a:spcPct val="120000"/>
              </a:lnSpc>
              <a:spcBef>
                <a:spcPts val="200"/>
              </a:spcBef>
              <a:buNone/>
            </a:pPr>
            <a:r>
              <a:rPr lang="en-US" altLang="zh-CN" sz="5000" dirty="0"/>
              <a:t>2</a:t>
            </a:r>
            <a:r>
              <a:rPr lang="zh-CN" altLang="en-US" sz="5000" dirty="0"/>
              <a:t>）可选的 </a:t>
            </a:r>
            <a:r>
              <a:rPr lang="en-US" altLang="zh-CN" sz="5000" dirty="0"/>
              <a:t>Header </a:t>
            </a:r>
            <a:r>
              <a:rPr lang="zh-CN" altLang="en-US" sz="5000" dirty="0"/>
              <a:t>元素，包含头部信息；</a:t>
            </a:r>
          </a:p>
          <a:p>
            <a:pPr marL="0" indent="0">
              <a:lnSpc>
                <a:spcPct val="120000"/>
              </a:lnSpc>
              <a:spcBef>
                <a:spcPts val="200"/>
              </a:spcBef>
              <a:buNone/>
            </a:pPr>
            <a:r>
              <a:rPr lang="en-US" altLang="zh-CN" sz="5000" dirty="0"/>
              <a:t>3</a:t>
            </a:r>
            <a:r>
              <a:rPr lang="zh-CN" altLang="en-US" sz="5000" dirty="0"/>
              <a:t>）必需的 </a:t>
            </a:r>
            <a:r>
              <a:rPr lang="en-US" altLang="zh-CN" sz="5000" dirty="0"/>
              <a:t>Body </a:t>
            </a:r>
            <a:r>
              <a:rPr lang="zh-CN" altLang="en-US" sz="5000" dirty="0"/>
              <a:t>元素，包含所有的调用和响应信息；</a:t>
            </a:r>
          </a:p>
          <a:p>
            <a:pPr marL="0" indent="0">
              <a:lnSpc>
                <a:spcPct val="120000"/>
              </a:lnSpc>
              <a:spcBef>
                <a:spcPts val="200"/>
              </a:spcBef>
              <a:buNone/>
            </a:pPr>
            <a:r>
              <a:rPr lang="en-US" altLang="zh-CN" sz="5000" dirty="0"/>
              <a:t>4</a:t>
            </a:r>
            <a:r>
              <a:rPr lang="zh-CN" altLang="en-US" sz="5000" dirty="0"/>
              <a:t>）可选的 </a:t>
            </a:r>
            <a:r>
              <a:rPr lang="en-US" altLang="zh-CN" sz="5000" dirty="0"/>
              <a:t>Fault </a:t>
            </a:r>
            <a:r>
              <a:rPr lang="zh-CN" altLang="en-US" sz="5000" dirty="0"/>
              <a:t>元素，提供有关在处理此消息所发生错误的信息。</a:t>
            </a:r>
          </a:p>
          <a:p>
            <a:pPr marL="0" indent="0">
              <a:buNone/>
            </a:pPr>
            <a:endParaRPr kumimoji="1" lang="zh-CN" altLang="en-US" dirty="0"/>
          </a:p>
        </p:txBody>
      </p:sp>
      <p:sp>
        <p:nvSpPr>
          <p:cNvPr id="8" name="内容占位符 2"/>
          <p:cNvSpPr txBox="1">
            <a:spLocks/>
          </p:cNvSpPr>
          <p:nvPr/>
        </p:nvSpPr>
        <p:spPr>
          <a:xfrm>
            <a:off x="1371598" y="4689567"/>
            <a:ext cx="10411097" cy="2534192"/>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buFont typeface="Wingdings" panose="05000000000000000000" pitchFamily="2" charset="2"/>
              <a:buChar char="l"/>
            </a:pPr>
            <a:r>
              <a:rPr lang="en-US" altLang="zh-CN" b="1" dirty="0"/>
              <a:t>WSDL</a:t>
            </a:r>
            <a:r>
              <a:rPr lang="zh-CN" altLang="zh-CN" dirty="0"/>
              <a:t>（</a:t>
            </a:r>
            <a:r>
              <a:rPr lang="en-US" altLang="zh-CN" dirty="0"/>
              <a:t>WebService</a:t>
            </a:r>
            <a:r>
              <a:rPr lang="zh-CN" altLang="zh-CN" dirty="0"/>
              <a:t>描述语言）</a:t>
            </a:r>
          </a:p>
          <a:p>
            <a:pPr marL="0" indent="0">
              <a:buNone/>
            </a:pPr>
            <a:r>
              <a:rPr lang="zh-CN" altLang="en-US" dirty="0"/>
              <a:t>当一个</a:t>
            </a:r>
            <a:r>
              <a:rPr lang="en-US" altLang="zh-CN" dirty="0"/>
              <a:t>WebService</a:t>
            </a:r>
            <a:r>
              <a:rPr lang="zh-CN" altLang="en-US" dirty="0"/>
              <a:t>完成后，如何让其它的开发人员调用这其中的功能，这时候就需要一定的规范性操作，基于</a:t>
            </a:r>
            <a:r>
              <a:rPr lang="en-US" altLang="zh-CN" dirty="0"/>
              <a:t>XML</a:t>
            </a:r>
            <a:r>
              <a:rPr lang="zh-CN" altLang="en-US" dirty="0"/>
              <a:t>的</a:t>
            </a:r>
            <a:r>
              <a:rPr lang="en-US" altLang="zh-CN" dirty="0"/>
              <a:t>WebService</a:t>
            </a:r>
            <a:r>
              <a:rPr lang="zh-CN" altLang="en-US" dirty="0"/>
              <a:t>描述语言就是用于描述</a:t>
            </a:r>
            <a:r>
              <a:rPr lang="en-US" altLang="zh-CN" dirty="0"/>
              <a:t>WebService</a:t>
            </a:r>
            <a:r>
              <a:rPr lang="zh-CN" altLang="en-US" dirty="0"/>
              <a:t>及其函数、参数与返回值，对于一些软件能够直接获取或生成</a:t>
            </a:r>
            <a:r>
              <a:rPr lang="en-US" altLang="zh-CN" dirty="0"/>
              <a:t>WSDL</a:t>
            </a:r>
            <a:r>
              <a:rPr lang="zh-CN" altLang="en-US" dirty="0"/>
              <a:t>这是十分方便的，</a:t>
            </a:r>
            <a:r>
              <a:rPr lang="en-US" altLang="zh-CN" dirty="0"/>
              <a:t>WSDL </a:t>
            </a:r>
            <a:r>
              <a:rPr lang="zh-CN" altLang="en-US" dirty="0"/>
              <a:t>描述了</a:t>
            </a:r>
            <a:r>
              <a:rPr lang="en-US" altLang="zh-CN" dirty="0"/>
              <a:t>WebService</a:t>
            </a:r>
            <a:r>
              <a:rPr lang="zh-CN" altLang="en-US" dirty="0"/>
              <a:t>的三个基本属性：</a:t>
            </a:r>
          </a:p>
          <a:p>
            <a:pPr marL="0" indent="0">
              <a:buNone/>
            </a:pPr>
            <a:r>
              <a:rPr lang="en-US" altLang="zh-CN" dirty="0"/>
              <a:t>1</a:t>
            </a:r>
            <a:r>
              <a:rPr lang="zh-CN" altLang="en-US" dirty="0"/>
              <a:t>）服务所提供的操作；  </a:t>
            </a:r>
            <a:r>
              <a:rPr lang="en-US" altLang="zh-CN" dirty="0"/>
              <a:t>2</a:t>
            </a:r>
            <a:r>
              <a:rPr lang="zh-CN" altLang="en-US" dirty="0"/>
              <a:t>）如何访问服务；   </a:t>
            </a:r>
            <a:r>
              <a:rPr lang="en-US" altLang="zh-CN" dirty="0"/>
              <a:t>3</a:t>
            </a:r>
            <a:r>
              <a:rPr lang="zh-CN" altLang="en-US" dirty="0"/>
              <a:t>）服务位于何处（通过 </a:t>
            </a:r>
            <a:r>
              <a:rPr lang="en-US" altLang="zh-CN" dirty="0"/>
              <a:t>URL </a:t>
            </a:r>
            <a:r>
              <a:rPr lang="zh-CN" altLang="en-US" dirty="0"/>
              <a:t>来确定）。</a:t>
            </a:r>
          </a:p>
          <a:p>
            <a:pPr marL="0" indent="0">
              <a:buFont typeface="Franklin Gothic Book" panose="020B0503020102020204" pitchFamily="34" charset="0"/>
              <a:buNone/>
            </a:pPr>
            <a:endParaRPr kumimoji="1" lang="zh-CN" altLang="en-US" dirty="0"/>
          </a:p>
        </p:txBody>
      </p:sp>
    </p:spTree>
    <p:extLst>
      <p:ext uri="{BB962C8B-B14F-4D97-AF65-F5344CB8AC3E}">
        <p14:creationId xmlns:p14="http://schemas.microsoft.com/office/powerpoint/2010/main" val="17658903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71600" y="1188720"/>
            <a:ext cx="10411096" cy="1214846"/>
          </a:xfrm>
        </p:spPr>
        <p:txBody>
          <a:bodyPr>
            <a:normAutofit/>
          </a:bodyPr>
          <a:lstStyle/>
          <a:p>
            <a:pPr marL="0" indent="0">
              <a:buNone/>
            </a:pPr>
            <a:r>
              <a:rPr kumimoji="1" lang="zh-CN" altLang="en-US" dirty="0"/>
              <a:t>         </a:t>
            </a:r>
            <a:r>
              <a:rPr kumimoji="1" lang="en-US" altLang="zh-CN" dirty="0"/>
              <a:t>Android</a:t>
            </a:r>
            <a:r>
              <a:rPr kumimoji="1" lang="zh-CN" altLang="en-US" dirty="0"/>
              <a:t>平台调用</a:t>
            </a:r>
            <a:r>
              <a:rPr kumimoji="1" lang="en-US" altLang="zh-CN" dirty="0"/>
              <a:t>Web Service</a:t>
            </a:r>
            <a:r>
              <a:rPr kumimoji="1" lang="zh-CN" altLang="en-US" dirty="0"/>
              <a:t>需要依赖于第三方类库</a:t>
            </a:r>
            <a:r>
              <a:rPr kumimoji="1" lang="en-US" altLang="zh-CN" dirty="0"/>
              <a:t>ksoap2-android</a:t>
            </a:r>
            <a:r>
              <a:rPr kumimoji="1" lang="zh-CN" altLang="en-US" dirty="0"/>
              <a:t>，</a:t>
            </a:r>
            <a:r>
              <a:rPr kumimoji="1" lang="en-US" altLang="zh-CN" dirty="0"/>
              <a:t>ksoap2-android</a:t>
            </a:r>
            <a:r>
              <a:rPr kumimoji="1" lang="zh-CN" altLang="en-US" dirty="0"/>
              <a:t>是</a:t>
            </a:r>
            <a:r>
              <a:rPr kumimoji="1" lang="en-US" altLang="zh-CN" dirty="0"/>
              <a:t>Google</a:t>
            </a:r>
            <a:r>
              <a:rPr kumimoji="1" lang="zh-CN" altLang="en-US" dirty="0"/>
              <a:t>为</a:t>
            </a:r>
            <a:r>
              <a:rPr kumimoji="1" lang="en-US" altLang="zh-CN" dirty="0"/>
              <a:t>Android</a:t>
            </a:r>
            <a:r>
              <a:rPr kumimoji="1" lang="zh-CN" altLang="en-US" dirty="0"/>
              <a:t>平台开发</a:t>
            </a:r>
            <a:r>
              <a:rPr kumimoji="1" lang="en-US" altLang="zh-CN" dirty="0"/>
              <a:t>WebService</a:t>
            </a:r>
            <a:r>
              <a:rPr kumimoji="1" lang="zh-CN" altLang="en-US" dirty="0"/>
              <a:t>客户端提供的开源项目，所以在开发之前，我们需要将</a:t>
            </a:r>
            <a:r>
              <a:rPr kumimoji="1" lang="en-US" altLang="zh-CN" dirty="0"/>
              <a:t>ksoap2-android</a:t>
            </a:r>
            <a:r>
              <a:rPr kumimoji="1" lang="zh-CN" altLang="en-US" dirty="0"/>
              <a:t>的</a:t>
            </a:r>
            <a:r>
              <a:rPr kumimoji="1" lang="en-US" altLang="zh-CN" dirty="0"/>
              <a:t>jar</a:t>
            </a:r>
            <a:r>
              <a:rPr kumimoji="1" lang="zh-CN" altLang="en-US" dirty="0"/>
              <a:t>包添加到</a:t>
            </a:r>
            <a:r>
              <a:rPr kumimoji="1" lang="en-US" altLang="zh-CN" dirty="0"/>
              <a:t>Android</a:t>
            </a:r>
            <a:r>
              <a:rPr kumimoji="1" lang="zh-CN" altLang="en-US" dirty="0"/>
              <a:t>工程中，步骤如下所示：</a:t>
            </a:r>
          </a:p>
        </p:txBody>
      </p:sp>
      <p:sp>
        <p:nvSpPr>
          <p:cNvPr id="6" name="标题 1"/>
          <p:cNvSpPr txBox="1">
            <a:spLocks/>
          </p:cNvSpPr>
          <p:nvPr/>
        </p:nvSpPr>
        <p:spPr>
          <a:xfrm>
            <a:off x="1384663" y="515983"/>
            <a:ext cx="9601200" cy="894806"/>
          </a:xfrm>
          <a:prstGeom prst="rect">
            <a:avLst/>
          </a:prstGeom>
        </p:spPr>
        <p:txBody>
          <a:bodyPr vert="horz" lIns="91440" tIns="45720" rIns="91440" bIns="45720" rtlCol="0" anchor="t">
            <a:normAutofit fontScale="82500" lnSpcReduction="2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altLang="zh-CN" b="1" dirty="0"/>
              <a:t>10.4.2 </a:t>
            </a:r>
            <a:r>
              <a:rPr lang="zh-CN" altLang="en-US" b="1" dirty="0"/>
              <a:t>调用</a:t>
            </a:r>
            <a:r>
              <a:rPr lang="en-US" altLang="zh-CN" b="1" dirty="0" err="1"/>
              <a:t>WebServise</a:t>
            </a:r>
            <a:br>
              <a:rPr lang="zh-CN" altLang="zh-CN" b="1" dirty="0"/>
            </a:br>
            <a:endParaRPr kumimoji="1" lang="zh-CN" altLang="en-US" dirty="0"/>
          </a:p>
        </p:txBody>
      </p:sp>
      <p:sp>
        <p:nvSpPr>
          <p:cNvPr id="5" name="矩形 4"/>
          <p:cNvSpPr/>
          <p:nvPr/>
        </p:nvSpPr>
        <p:spPr>
          <a:xfrm>
            <a:off x="1384662" y="2286001"/>
            <a:ext cx="10215155" cy="1015663"/>
          </a:xfrm>
          <a:prstGeom prst="rect">
            <a:avLst/>
          </a:prstGeom>
        </p:spPr>
        <p:txBody>
          <a:bodyPr wrap="square">
            <a:spAutoFit/>
          </a:bodyPr>
          <a:lstStyle/>
          <a:p>
            <a:pPr lvl="0"/>
            <a:r>
              <a:rPr kumimoji="1" lang="en-US" altLang="zh-CN" sz="2000" dirty="0">
                <a:solidFill>
                  <a:schemeClr val="tx2"/>
                </a:solidFill>
              </a:rPr>
              <a:t>1</a:t>
            </a:r>
            <a:r>
              <a:rPr kumimoji="1" lang="zh-CN" altLang="en-US" sz="2000" dirty="0">
                <a:solidFill>
                  <a:schemeClr val="tx2"/>
                </a:solidFill>
              </a:rPr>
              <a:t>）</a:t>
            </a:r>
            <a:r>
              <a:rPr kumimoji="1" lang="zh-CN" altLang="zh-CN" sz="2000" dirty="0">
                <a:solidFill>
                  <a:schemeClr val="tx2"/>
                </a:solidFill>
              </a:rPr>
              <a:t>在</a:t>
            </a:r>
            <a:r>
              <a:rPr kumimoji="1" lang="en-US" altLang="zh-CN" sz="2000" dirty="0">
                <a:solidFill>
                  <a:schemeClr val="tx2"/>
                </a:solidFill>
              </a:rPr>
              <a:t>Google</a:t>
            </a:r>
            <a:r>
              <a:rPr kumimoji="1" lang="zh-CN" altLang="zh-CN" sz="2000" dirty="0">
                <a:solidFill>
                  <a:schemeClr val="tx2"/>
                </a:solidFill>
              </a:rPr>
              <a:t>提供的项目下载网站中下载开发包，网址为：“</a:t>
            </a:r>
            <a:r>
              <a:rPr kumimoji="1" lang="en-US" altLang="zh-CN" sz="2000" dirty="0">
                <a:solidFill>
                  <a:schemeClr val="tx2"/>
                </a:solidFill>
              </a:rPr>
              <a:t>https://code.google.com/archive/p/ksoap2-android/source</a:t>
            </a:r>
            <a:r>
              <a:rPr kumimoji="1" lang="zh-CN" altLang="zh-CN" sz="2000" dirty="0">
                <a:solidFill>
                  <a:schemeClr val="tx2"/>
                </a:solidFill>
              </a:rPr>
              <a:t>”，点击</a:t>
            </a:r>
            <a:r>
              <a:rPr kumimoji="1" lang="en-US" altLang="zh-CN" sz="2000" dirty="0">
                <a:solidFill>
                  <a:schemeClr val="tx2"/>
                </a:solidFill>
              </a:rPr>
              <a:t>Downloads</a:t>
            </a:r>
            <a:r>
              <a:rPr kumimoji="1" lang="zh-CN" altLang="zh-CN" sz="2000" dirty="0">
                <a:solidFill>
                  <a:schemeClr val="tx2"/>
                </a:solidFill>
              </a:rPr>
              <a:t>，选择</a:t>
            </a:r>
            <a:r>
              <a:rPr kumimoji="1" lang="en-US" altLang="zh-CN" sz="2000" dirty="0">
                <a:solidFill>
                  <a:schemeClr val="tx2"/>
                </a:solidFill>
              </a:rPr>
              <a:t>ksoap2-android-assembly-2.4-jar-with-dependencies.jar</a:t>
            </a:r>
            <a:r>
              <a:rPr kumimoji="1" lang="zh-CN" altLang="zh-CN" sz="2000" dirty="0">
                <a:solidFill>
                  <a:schemeClr val="tx2"/>
                </a:solidFill>
              </a:rPr>
              <a:t>，如图所示：</a:t>
            </a: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602" y="3419229"/>
            <a:ext cx="7927321" cy="323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45322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1384663" y="515983"/>
            <a:ext cx="9601200" cy="894806"/>
          </a:xfrm>
          <a:prstGeom prst="rect">
            <a:avLst/>
          </a:prstGeom>
        </p:spPr>
        <p:txBody>
          <a:bodyPr vert="horz" lIns="91440" tIns="45720" rIns="91440" bIns="45720" rtlCol="0" anchor="t">
            <a:normAutofit fontScale="82500" lnSpcReduction="2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altLang="zh-CN" b="1" dirty="0"/>
              <a:t>10.4.2 </a:t>
            </a:r>
            <a:r>
              <a:rPr lang="zh-CN" altLang="en-US" b="1" dirty="0"/>
              <a:t>调用</a:t>
            </a:r>
            <a:r>
              <a:rPr lang="en-US" altLang="zh-CN" b="1" dirty="0" err="1"/>
              <a:t>WebServise</a:t>
            </a:r>
            <a:br>
              <a:rPr lang="zh-CN" altLang="zh-CN" b="1" dirty="0"/>
            </a:br>
            <a:endParaRPr kumimoji="1" lang="zh-CN" altLang="en-US" dirty="0"/>
          </a:p>
        </p:txBody>
      </p:sp>
      <p:sp>
        <p:nvSpPr>
          <p:cNvPr id="5" name="矩形 4"/>
          <p:cNvSpPr/>
          <p:nvPr/>
        </p:nvSpPr>
        <p:spPr>
          <a:xfrm>
            <a:off x="1384662" y="1267098"/>
            <a:ext cx="10215155" cy="646331"/>
          </a:xfrm>
          <a:prstGeom prst="rect">
            <a:avLst/>
          </a:prstGeom>
        </p:spPr>
        <p:txBody>
          <a:bodyPr wrap="square">
            <a:spAutoFit/>
          </a:bodyPr>
          <a:lstStyle/>
          <a:p>
            <a:pPr lvl="0"/>
            <a:r>
              <a:rPr lang="zh-CN" altLang="zh-CN" dirty="0"/>
              <a:t>将下载的</a:t>
            </a:r>
            <a:r>
              <a:rPr lang="en-US" altLang="zh-CN" dirty="0"/>
              <a:t>ksoap2-android</a:t>
            </a:r>
            <a:r>
              <a:rPr lang="zh-CN" altLang="zh-CN" dirty="0"/>
              <a:t>的</a:t>
            </a:r>
            <a:r>
              <a:rPr lang="en-US" altLang="zh-CN" dirty="0"/>
              <a:t>jar</a:t>
            </a:r>
            <a:r>
              <a:rPr lang="zh-CN" altLang="zh-CN" dirty="0"/>
              <a:t>包添加到工程的</a:t>
            </a:r>
            <a:r>
              <a:rPr lang="en-US" altLang="zh-CN" dirty="0"/>
              <a:t>lib</a:t>
            </a:r>
            <a:r>
              <a:rPr lang="zh-CN" altLang="zh-CN" dirty="0"/>
              <a:t>目录下，并右键点击选择“</a:t>
            </a:r>
            <a:r>
              <a:rPr lang="en-US" altLang="zh-CN" dirty="0"/>
              <a:t>Add as library</a:t>
            </a:r>
            <a:r>
              <a:rPr lang="zh-CN" altLang="zh-CN" dirty="0"/>
              <a:t>”，这样就将</a:t>
            </a:r>
            <a:r>
              <a:rPr lang="en-US" altLang="zh-CN" dirty="0"/>
              <a:t>ksoap2-android</a:t>
            </a:r>
            <a:r>
              <a:rPr lang="zh-CN" altLang="zh-CN" dirty="0"/>
              <a:t>集成到了</a:t>
            </a:r>
            <a:r>
              <a:rPr lang="en-US" altLang="zh-CN" dirty="0"/>
              <a:t>Android</a:t>
            </a:r>
            <a:r>
              <a:rPr lang="zh-CN" altLang="zh-CN" dirty="0"/>
              <a:t>项目中了。如图所示：</a:t>
            </a:r>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7403" y="2161904"/>
            <a:ext cx="3715719" cy="3811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64934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62149" y="235132"/>
            <a:ext cx="11220993" cy="6463308"/>
          </a:xfrm>
          <a:prstGeom prst="rect">
            <a:avLst/>
          </a:prstGeom>
        </p:spPr>
        <p:txBody>
          <a:bodyPr wrap="square">
            <a:spAutoFit/>
          </a:bodyPr>
          <a:lstStyle/>
          <a:p>
            <a:pPr lvl="0"/>
            <a:r>
              <a:rPr lang="zh-CN" altLang="en-US" dirty="0"/>
              <a:t>使用 </a:t>
            </a:r>
            <a:r>
              <a:rPr lang="en-US" altLang="zh-CN" dirty="0"/>
              <a:t>kspoap2-android</a:t>
            </a:r>
            <a:r>
              <a:rPr lang="zh-CN" altLang="en-US" dirty="0"/>
              <a:t>调用</a:t>
            </a:r>
            <a:r>
              <a:rPr lang="en-US" altLang="zh-CN" dirty="0" err="1"/>
              <a:t>WebSerice</a:t>
            </a:r>
            <a:r>
              <a:rPr lang="zh-CN" altLang="en-US" dirty="0"/>
              <a:t>操作的步骤如下：</a:t>
            </a:r>
          </a:p>
          <a:p>
            <a:pPr marL="285750" lvl="0" indent="-285750">
              <a:buFont typeface="Wingdings" panose="05000000000000000000" pitchFamily="2" charset="2"/>
              <a:buChar char="l"/>
            </a:pPr>
            <a:r>
              <a:rPr lang="zh-CN" altLang="en-US" dirty="0"/>
              <a:t>创建</a:t>
            </a:r>
            <a:r>
              <a:rPr lang="en-US" altLang="zh-CN" dirty="0" err="1"/>
              <a:t>HttpTransportSE</a:t>
            </a:r>
            <a:r>
              <a:rPr lang="zh-CN" altLang="en-US" dirty="0"/>
              <a:t>传输对象，传入</a:t>
            </a:r>
            <a:r>
              <a:rPr lang="en-US" altLang="zh-CN" dirty="0"/>
              <a:t>WebService</a:t>
            </a:r>
            <a:r>
              <a:rPr lang="zh-CN" altLang="en-US" dirty="0"/>
              <a:t>服务器地址，例如：</a:t>
            </a:r>
          </a:p>
          <a:p>
            <a:pPr lvl="0" algn="ctr"/>
            <a:r>
              <a:rPr lang="en-US" altLang="zh-CN" b="1" dirty="0"/>
              <a:t>      final </a:t>
            </a:r>
            <a:r>
              <a:rPr lang="en-US" altLang="zh-CN" b="1" dirty="0" err="1"/>
              <a:t>HttpTransportSE</a:t>
            </a:r>
            <a:r>
              <a:rPr lang="en-US" altLang="zh-CN" b="1" dirty="0"/>
              <a:t> </a:t>
            </a:r>
            <a:r>
              <a:rPr lang="en-US" altLang="zh-CN" b="1" dirty="0" err="1"/>
              <a:t>httpSE</a:t>
            </a:r>
            <a:r>
              <a:rPr lang="en-US" altLang="zh-CN" b="1" dirty="0"/>
              <a:t> = new </a:t>
            </a:r>
            <a:r>
              <a:rPr lang="en-US" altLang="zh-CN" b="1" dirty="0" err="1"/>
              <a:t>HttpTransportSE</a:t>
            </a:r>
            <a:r>
              <a:rPr lang="en-US" altLang="zh-CN" b="1" dirty="0"/>
              <a:t>(SERVER_URL);  </a:t>
            </a:r>
          </a:p>
          <a:p>
            <a:pPr marL="285750" lvl="0" indent="-285750">
              <a:buFont typeface="Wingdings" panose="05000000000000000000" pitchFamily="2" charset="2"/>
              <a:buChar char="l"/>
            </a:pPr>
            <a:r>
              <a:rPr lang="zh-CN" altLang="en-US" dirty="0"/>
              <a:t>创建</a:t>
            </a:r>
            <a:r>
              <a:rPr lang="en-US" altLang="zh-CN" dirty="0" err="1"/>
              <a:t>SoapObject</a:t>
            </a:r>
            <a:r>
              <a:rPr lang="zh-CN" altLang="en-US" dirty="0"/>
              <a:t>对象，创建该对象时需要传入所要调用</a:t>
            </a:r>
            <a:r>
              <a:rPr lang="en-US" altLang="zh-CN" dirty="0"/>
              <a:t>WebService</a:t>
            </a:r>
            <a:r>
              <a:rPr lang="zh-CN" altLang="en-US" dirty="0"/>
              <a:t>的命名空间、</a:t>
            </a:r>
            <a:r>
              <a:rPr lang="en-US" altLang="zh-CN" dirty="0"/>
              <a:t>WebService</a:t>
            </a:r>
            <a:r>
              <a:rPr lang="zh-CN" altLang="en-US" dirty="0"/>
              <a:t>方法名，例如：</a:t>
            </a:r>
          </a:p>
          <a:p>
            <a:pPr lvl="0" algn="ctr"/>
            <a:r>
              <a:rPr lang="en-US" altLang="zh-CN" b="1" dirty="0" err="1"/>
              <a:t>SoapObject</a:t>
            </a:r>
            <a:r>
              <a:rPr lang="en-US" altLang="zh-CN" b="1" dirty="0"/>
              <a:t> </a:t>
            </a:r>
            <a:r>
              <a:rPr lang="en-US" altLang="zh-CN" b="1" dirty="0" err="1"/>
              <a:t>soapObject</a:t>
            </a:r>
            <a:r>
              <a:rPr lang="en-US" altLang="zh-CN" b="1" dirty="0"/>
              <a:t> = new </a:t>
            </a:r>
            <a:r>
              <a:rPr lang="en-US" altLang="zh-CN" b="1" dirty="0" err="1"/>
              <a:t>SoapObject</a:t>
            </a:r>
            <a:r>
              <a:rPr lang="en-US" altLang="zh-CN" b="1" dirty="0"/>
              <a:t>(PACE, M_NAME); </a:t>
            </a:r>
          </a:p>
          <a:p>
            <a:pPr lvl="0"/>
            <a:r>
              <a:rPr lang="zh-CN" altLang="en-US" dirty="0"/>
              <a:t>调用</a:t>
            </a:r>
            <a:r>
              <a:rPr lang="en-US" altLang="zh-CN" dirty="0" err="1"/>
              <a:t>SoapObject</a:t>
            </a:r>
            <a:r>
              <a:rPr lang="zh-CN" altLang="en-US" dirty="0"/>
              <a:t>对象的</a:t>
            </a:r>
            <a:r>
              <a:rPr lang="en-US" altLang="zh-CN" dirty="0" err="1"/>
              <a:t>addProperty</a:t>
            </a:r>
            <a:r>
              <a:rPr lang="en-US" altLang="zh-CN" dirty="0"/>
              <a:t>(String </a:t>
            </a:r>
            <a:r>
              <a:rPr lang="en-US" altLang="zh-CN" dirty="0" err="1"/>
              <a:t>name,Object</a:t>
            </a:r>
            <a:r>
              <a:rPr lang="en-US" altLang="zh-CN" dirty="0"/>
              <a:t> value)</a:t>
            </a:r>
            <a:r>
              <a:rPr lang="zh-CN" altLang="en-US" dirty="0"/>
              <a:t>方法来设置参数，该方法的</a:t>
            </a:r>
            <a:r>
              <a:rPr lang="en-US" altLang="zh-CN" dirty="0"/>
              <a:t>name</a:t>
            </a:r>
            <a:r>
              <a:rPr lang="zh-CN" altLang="en-US" dirty="0"/>
              <a:t>为参数名；</a:t>
            </a:r>
            <a:r>
              <a:rPr lang="en-US" altLang="zh-CN" dirty="0"/>
              <a:t>value</a:t>
            </a:r>
            <a:r>
              <a:rPr lang="zh-CN" altLang="en-US" dirty="0"/>
              <a:t>为参数值，例如：</a:t>
            </a:r>
          </a:p>
          <a:p>
            <a:pPr lvl="0"/>
            <a:r>
              <a:rPr lang="en-US" altLang="zh-CN" dirty="0" err="1"/>
              <a:t>soapObject.addProperty</a:t>
            </a:r>
            <a:r>
              <a:rPr lang="en-US" altLang="zh-CN" dirty="0"/>
              <a:t>("</a:t>
            </a:r>
            <a:r>
              <a:rPr lang="en-US" altLang="zh-CN" dirty="0" err="1"/>
              <a:t>byProvinceName</a:t>
            </a:r>
            <a:r>
              <a:rPr lang="en-US" altLang="zh-CN" dirty="0"/>
              <a:t> ", </a:t>
            </a:r>
            <a:r>
              <a:rPr lang="en-US" altLang="zh-CN" dirty="0" err="1"/>
              <a:t>citys</a:t>
            </a:r>
            <a:r>
              <a:rPr lang="en-US" altLang="zh-CN" dirty="0"/>
              <a:t>); </a:t>
            </a:r>
          </a:p>
          <a:p>
            <a:pPr marL="285750" lvl="0" indent="-285750">
              <a:buFont typeface="Wingdings" panose="05000000000000000000" pitchFamily="2" charset="2"/>
              <a:buChar char="l"/>
            </a:pPr>
            <a:r>
              <a:rPr lang="zh-CN" altLang="en-US" dirty="0"/>
              <a:t>创建</a:t>
            </a:r>
            <a:r>
              <a:rPr lang="en-US" altLang="zh-CN" dirty="0" err="1"/>
              <a:t>SoapSerializationEnelope</a:t>
            </a:r>
            <a:r>
              <a:rPr lang="zh-CN" altLang="en-US" dirty="0"/>
              <a:t>对象，并传入</a:t>
            </a:r>
            <a:r>
              <a:rPr lang="en-US" altLang="zh-CN" dirty="0"/>
              <a:t>SOAP</a:t>
            </a:r>
            <a:r>
              <a:rPr lang="zh-CN" altLang="en-US" dirty="0"/>
              <a:t>协议的版本号；并设置对象的</a:t>
            </a:r>
            <a:r>
              <a:rPr lang="en-US" altLang="zh-CN" dirty="0" err="1"/>
              <a:t>bodyOut</a:t>
            </a:r>
            <a:r>
              <a:rPr lang="zh-CN" altLang="en-US" dirty="0"/>
              <a:t>属性，例如：</a:t>
            </a:r>
          </a:p>
          <a:p>
            <a:pPr lvl="0"/>
            <a:r>
              <a:rPr lang="en-US" altLang="zh-CN" dirty="0"/>
              <a:t>      	final </a:t>
            </a:r>
            <a:r>
              <a:rPr lang="en-US" altLang="zh-CN" dirty="0" err="1"/>
              <a:t>SoapSerializationEnvelope</a:t>
            </a:r>
            <a:r>
              <a:rPr lang="en-US" altLang="zh-CN" dirty="0"/>
              <a:t> </a:t>
            </a:r>
            <a:r>
              <a:rPr lang="en-US" altLang="zh-CN" dirty="0" err="1"/>
              <a:t>soapserial</a:t>
            </a:r>
            <a:r>
              <a:rPr lang="en-US" altLang="zh-CN" dirty="0"/>
              <a:t> = new </a:t>
            </a:r>
            <a:r>
              <a:rPr lang="en-US" altLang="zh-CN" dirty="0" err="1"/>
              <a:t>SoapSerializationEnvelope</a:t>
            </a:r>
            <a:r>
              <a:rPr lang="en-US" altLang="zh-CN" dirty="0"/>
              <a:t>(  </a:t>
            </a:r>
          </a:p>
          <a:p>
            <a:pPr lvl="0"/>
            <a:r>
              <a:rPr lang="en-US" altLang="zh-CN" dirty="0"/>
              <a:t>            SoapEnvelope.VER11);    </a:t>
            </a:r>
          </a:p>
          <a:p>
            <a:pPr lvl="0"/>
            <a:r>
              <a:rPr lang="en-US" altLang="zh-CN" dirty="0"/>
              <a:t>     	</a:t>
            </a:r>
            <a:r>
              <a:rPr lang="en-US" altLang="zh-CN" dirty="0" err="1"/>
              <a:t>soapserial.bodyOut</a:t>
            </a:r>
            <a:r>
              <a:rPr lang="en-US" altLang="zh-CN" dirty="0"/>
              <a:t> = </a:t>
            </a:r>
            <a:r>
              <a:rPr lang="en-US" altLang="zh-CN" dirty="0" err="1"/>
              <a:t>soapObject</a:t>
            </a:r>
            <a:r>
              <a:rPr lang="en-US" altLang="zh-CN" dirty="0"/>
              <a:t>;  </a:t>
            </a:r>
          </a:p>
          <a:p>
            <a:pPr lvl="0"/>
            <a:r>
              <a:rPr lang="en-US" altLang="zh-CN" dirty="0"/>
              <a:t>     	</a:t>
            </a:r>
            <a:r>
              <a:rPr lang="en-US" altLang="zh-CN" dirty="0" err="1"/>
              <a:t>soapserial.dotNet</a:t>
            </a:r>
            <a:r>
              <a:rPr lang="en-US" altLang="zh-CN" dirty="0"/>
              <a:t> = true;</a:t>
            </a:r>
          </a:p>
          <a:p>
            <a:pPr marL="285750" lvl="0" indent="-285750">
              <a:buFont typeface="Wingdings" panose="05000000000000000000" pitchFamily="2" charset="2"/>
              <a:buChar char="l"/>
            </a:pPr>
            <a:r>
              <a:rPr lang="zh-CN" altLang="en-US" dirty="0"/>
              <a:t>调用</a:t>
            </a:r>
            <a:r>
              <a:rPr lang="en-US" altLang="zh-CN" dirty="0" err="1"/>
              <a:t>HttpTransportSE</a:t>
            </a:r>
            <a:r>
              <a:rPr lang="zh-CN" altLang="en-US" dirty="0"/>
              <a:t>对象的</a:t>
            </a:r>
            <a:r>
              <a:rPr lang="en-US" altLang="zh-CN" dirty="0"/>
              <a:t>call()</a:t>
            </a:r>
            <a:r>
              <a:rPr lang="zh-CN" altLang="en-US" dirty="0"/>
              <a:t>方法，其中</a:t>
            </a:r>
            <a:r>
              <a:rPr lang="en-US" altLang="zh-CN" dirty="0"/>
              <a:t>call</a:t>
            </a:r>
            <a:r>
              <a:rPr lang="zh-CN" altLang="en-US" dirty="0"/>
              <a:t>的第一个参数为</a:t>
            </a:r>
            <a:r>
              <a:rPr lang="en-US" altLang="zh-CN" dirty="0" err="1"/>
              <a:t>soapAction</a:t>
            </a:r>
            <a:r>
              <a:rPr lang="zh-CN" altLang="en-US" dirty="0"/>
              <a:t>，第二个为</a:t>
            </a:r>
            <a:r>
              <a:rPr lang="en-US" altLang="zh-CN" dirty="0"/>
              <a:t>	</a:t>
            </a:r>
            <a:r>
              <a:rPr lang="en-US" altLang="zh-CN" dirty="0" err="1"/>
              <a:t>SoapSerializationEvelope</a:t>
            </a:r>
            <a:r>
              <a:rPr lang="zh-CN" altLang="en-US" dirty="0"/>
              <a:t>对象，调用远程</a:t>
            </a:r>
            <a:r>
              <a:rPr lang="en-US" altLang="zh-CN" dirty="0"/>
              <a:t>WebService</a:t>
            </a:r>
            <a:r>
              <a:rPr lang="zh-CN" altLang="en-US" dirty="0"/>
              <a:t>；</a:t>
            </a:r>
          </a:p>
          <a:p>
            <a:pPr lvl="0"/>
            <a:r>
              <a:rPr lang="en-US" altLang="zh-CN" dirty="0"/>
              <a:t>    	 </a:t>
            </a:r>
            <a:r>
              <a:rPr lang="en-US" altLang="zh-CN" dirty="0" err="1"/>
              <a:t>httpSE.call</a:t>
            </a:r>
            <a:r>
              <a:rPr lang="en-US" altLang="zh-CN" dirty="0"/>
              <a:t>(PACE + M_NAME, </a:t>
            </a:r>
            <a:r>
              <a:rPr lang="en-US" altLang="zh-CN" dirty="0" err="1"/>
              <a:t>soapserial</a:t>
            </a:r>
            <a:r>
              <a:rPr lang="en-US" altLang="zh-CN" dirty="0"/>
              <a:t>);</a:t>
            </a:r>
          </a:p>
          <a:p>
            <a:pPr marL="285750" lvl="0" indent="-285750">
              <a:buFont typeface="Wingdings" panose="05000000000000000000" pitchFamily="2" charset="2"/>
              <a:buChar char="l"/>
            </a:pPr>
            <a:r>
              <a:rPr lang="zh-CN" altLang="en-US" dirty="0"/>
              <a:t>在调用之后，可以访问</a:t>
            </a:r>
            <a:r>
              <a:rPr lang="en-US" altLang="zh-CN" dirty="0" err="1"/>
              <a:t>SoapSerializationEnvelope</a:t>
            </a:r>
            <a:r>
              <a:rPr lang="zh-CN" altLang="en-US" dirty="0"/>
              <a:t>对象的</a:t>
            </a:r>
            <a:r>
              <a:rPr lang="en-US" altLang="zh-CN" dirty="0" err="1"/>
              <a:t>bodyIn</a:t>
            </a:r>
            <a:r>
              <a:rPr lang="zh-CN" altLang="en-US" dirty="0"/>
              <a:t>属性，该属性将返回一个</a:t>
            </a:r>
            <a:r>
              <a:rPr lang="en-US" altLang="zh-CN" dirty="0" err="1"/>
              <a:t>SoapObject</a:t>
            </a:r>
            <a:r>
              <a:rPr lang="zh-CN" altLang="en-US" dirty="0"/>
              <a:t>对象，解析后即可获得结果，如：</a:t>
            </a:r>
          </a:p>
          <a:p>
            <a:pPr lvl="1"/>
            <a:r>
              <a:rPr lang="en-US" altLang="zh-CN" dirty="0" err="1"/>
              <a:t>SoapObject</a:t>
            </a:r>
            <a:r>
              <a:rPr lang="en-US" altLang="zh-CN" dirty="0"/>
              <a:t> result = (</a:t>
            </a:r>
            <a:r>
              <a:rPr lang="en-US" altLang="zh-CN" dirty="0" err="1"/>
              <a:t>SoapObject</a:t>
            </a:r>
            <a:r>
              <a:rPr lang="en-US" altLang="zh-CN" dirty="0"/>
              <a:t>) </a:t>
            </a:r>
            <a:r>
              <a:rPr lang="en-US" altLang="zh-CN" dirty="0" err="1"/>
              <a:t>soapserial.bodyIn</a:t>
            </a:r>
            <a:r>
              <a:rPr lang="en-US" altLang="zh-CN" dirty="0"/>
              <a:t>;  </a:t>
            </a:r>
          </a:p>
          <a:p>
            <a:pPr lvl="1"/>
            <a:r>
              <a:rPr lang="en-US" altLang="zh-CN" dirty="0" err="1"/>
              <a:t>SoapObject</a:t>
            </a:r>
            <a:r>
              <a:rPr lang="en-US" altLang="zh-CN" dirty="0"/>
              <a:t> detail = (</a:t>
            </a:r>
            <a:r>
              <a:rPr lang="en-US" altLang="zh-CN" dirty="0" err="1"/>
              <a:t>SoapObject</a:t>
            </a:r>
            <a:r>
              <a:rPr lang="en-US" altLang="zh-CN" dirty="0"/>
              <a:t>) </a:t>
            </a:r>
            <a:r>
              <a:rPr lang="en-US" altLang="zh-CN" dirty="0" err="1"/>
              <a:t>result.getProperty</a:t>
            </a:r>
            <a:r>
              <a:rPr lang="en-US" altLang="zh-CN" dirty="0"/>
              <a:t>("</a:t>
            </a:r>
            <a:r>
              <a:rPr lang="en-US" altLang="zh-CN" dirty="0" err="1"/>
              <a:t>getSupportProvinceResult</a:t>
            </a:r>
            <a:r>
              <a:rPr lang="en-US" altLang="zh-CN" dirty="0"/>
              <a:t>");</a:t>
            </a:r>
          </a:p>
          <a:p>
            <a:pPr lvl="1"/>
            <a:r>
              <a:rPr lang="en-US" altLang="zh-CN" dirty="0"/>
              <a:t>for (int </a:t>
            </a:r>
            <a:r>
              <a:rPr lang="en-US" altLang="zh-CN" dirty="0" err="1"/>
              <a:t>i</a:t>
            </a:r>
            <a:r>
              <a:rPr lang="en-US" altLang="zh-CN" dirty="0"/>
              <a:t> = 0; </a:t>
            </a:r>
            <a:r>
              <a:rPr lang="en-US" altLang="zh-CN" dirty="0" err="1"/>
              <a:t>i</a:t>
            </a:r>
            <a:r>
              <a:rPr lang="en-US" altLang="zh-CN" dirty="0"/>
              <a:t> &lt; </a:t>
            </a:r>
            <a:r>
              <a:rPr lang="en-US" altLang="zh-CN" dirty="0" err="1"/>
              <a:t>detail.getPropertyCount</a:t>
            </a:r>
            <a:r>
              <a:rPr lang="en-US" altLang="zh-CN" dirty="0"/>
              <a:t>(); </a:t>
            </a:r>
            <a:r>
              <a:rPr lang="en-US" altLang="zh-CN" dirty="0" err="1"/>
              <a:t>i</a:t>
            </a:r>
            <a:r>
              <a:rPr lang="en-US" altLang="zh-CN" dirty="0"/>
              <a:t>++) {  </a:t>
            </a:r>
          </a:p>
          <a:p>
            <a:pPr lvl="1"/>
            <a:r>
              <a:rPr lang="en-US" altLang="zh-CN" dirty="0" err="1"/>
              <a:t>citys.add</a:t>
            </a:r>
            <a:r>
              <a:rPr lang="en-US" altLang="zh-CN" dirty="0"/>
              <a:t>(</a:t>
            </a:r>
            <a:r>
              <a:rPr lang="en-US" altLang="zh-CN" dirty="0" err="1"/>
              <a:t>detail.getProperty</a:t>
            </a:r>
            <a:r>
              <a:rPr lang="en-US" altLang="zh-CN" dirty="0"/>
              <a:t>(</a:t>
            </a:r>
            <a:r>
              <a:rPr lang="en-US" altLang="zh-CN" dirty="0" err="1"/>
              <a:t>i</a:t>
            </a:r>
            <a:r>
              <a:rPr lang="en-US" altLang="zh-CN" dirty="0"/>
              <a:t>).</a:t>
            </a:r>
            <a:r>
              <a:rPr lang="en-US" altLang="zh-CN" dirty="0" err="1"/>
              <a:t>toString</a:t>
            </a:r>
            <a:r>
              <a:rPr lang="en-US" altLang="zh-CN" dirty="0"/>
              <a:t>());  </a:t>
            </a:r>
          </a:p>
          <a:p>
            <a:pPr lvl="1"/>
            <a:r>
              <a:rPr lang="en-US" altLang="zh-CN" dirty="0"/>
              <a:t>}</a:t>
            </a:r>
          </a:p>
        </p:txBody>
      </p:sp>
    </p:spTree>
    <p:extLst>
      <p:ext uri="{BB962C8B-B14F-4D97-AF65-F5344CB8AC3E}">
        <p14:creationId xmlns:p14="http://schemas.microsoft.com/office/powerpoint/2010/main" val="25570527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71600" y="1188719"/>
            <a:ext cx="10411096" cy="2024743"/>
          </a:xfrm>
        </p:spPr>
        <p:txBody>
          <a:bodyPr>
            <a:normAutofit/>
          </a:bodyPr>
          <a:lstStyle/>
          <a:p>
            <a:pPr marL="0" indent="0">
              <a:buNone/>
            </a:pPr>
            <a:r>
              <a:rPr kumimoji="1" lang="zh-CN" altLang="en-US" dirty="0"/>
              <a:t>在了解了</a:t>
            </a:r>
            <a:r>
              <a:rPr kumimoji="1" lang="en-US" altLang="zh-CN" dirty="0"/>
              <a:t>WebService</a:t>
            </a:r>
            <a:r>
              <a:rPr kumimoji="1" lang="zh-CN" altLang="en-US" dirty="0"/>
              <a:t>的基本访问方法之后，我们就可以根据网上开放的</a:t>
            </a:r>
            <a:r>
              <a:rPr kumimoji="1" lang="en-US" altLang="zh-CN" dirty="0"/>
              <a:t>WebService</a:t>
            </a:r>
            <a:r>
              <a:rPr kumimoji="1" lang="zh-CN" altLang="en-US" dirty="0"/>
              <a:t>服务开发自己的应用程序了，在这一节中将展示如何实现一个手机归属地查询的小应用，我们使用的</a:t>
            </a:r>
            <a:r>
              <a:rPr kumimoji="1" lang="en-US" altLang="zh-CN" dirty="0"/>
              <a:t>WebService</a:t>
            </a:r>
            <a:r>
              <a:rPr kumimoji="1" lang="zh-CN" altLang="en-US" dirty="0"/>
              <a:t>服务地址为：</a:t>
            </a:r>
          </a:p>
          <a:p>
            <a:pPr marL="0" indent="0">
              <a:buNone/>
            </a:pPr>
            <a:r>
              <a:rPr kumimoji="1" lang="en-US" altLang="zh-CN" dirty="0">
                <a:hlinkClick r:id="rId2"/>
              </a:rPr>
              <a:t>http://ws.webxml.com.cn/WebServices/MobileCodeWS.asmx</a:t>
            </a:r>
            <a:endParaRPr kumimoji="1" lang="en-US" altLang="zh-CN" dirty="0"/>
          </a:p>
          <a:p>
            <a:pPr marL="0" indent="0">
              <a:buNone/>
            </a:pPr>
            <a:r>
              <a:rPr lang="zh-CN" altLang="zh-CN" dirty="0"/>
              <a:t>打开网址后点击“</a:t>
            </a:r>
            <a:r>
              <a:rPr lang="en-US" altLang="zh-CN" dirty="0" err="1"/>
              <a:t>getMobileCodeInfo</a:t>
            </a:r>
            <a:r>
              <a:rPr lang="zh-CN" altLang="zh-CN" dirty="0"/>
              <a:t>”进入说明页，如图所示：</a:t>
            </a:r>
            <a:endParaRPr kumimoji="1" lang="en-US" altLang="zh-CN" dirty="0"/>
          </a:p>
        </p:txBody>
      </p:sp>
      <p:sp>
        <p:nvSpPr>
          <p:cNvPr id="6" name="标题 1"/>
          <p:cNvSpPr txBox="1">
            <a:spLocks/>
          </p:cNvSpPr>
          <p:nvPr/>
        </p:nvSpPr>
        <p:spPr>
          <a:xfrm>
            <a:off x="1384663" y="515983"/>
            <a:ext cx="9601200" cy="894806"/>
          </a:xfrm>
          <a:prstGeom prst="rect">
            <a:avLst/>
          </a:prstGeom>
        </p:spPr>
        <p:txBody>
          <a:bodyPr vert="horz" lIns="91440" tIns="45720" rIns="91440" bIns="45720" rtlCol="0" anchor="t">
            <a:normAutofit fontScale="82500" lnSpcReduction="2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altLang="zh-CN" b="1" dirty="0"/>
              <a:t>10.4.3 </a:t>
            </a:r>
            <a:r>
              <a:rPr lang="zh-CN" altLang="en-US" b="1" dirty="0"/>
              <a:t>实现手机归属地查询</a:t>
            </a:r>
            <a:br>
              <a:rPr lang="zh-CN" altLang="zh-CN" b="1" dirty="0"/>
            </a:br>
            <a:endParaRPr kumimoji="1" lang="zh-CN" altLang="en-US" dirty="0"/>
          </a:p>
        </p:txBody>
      </p:sp>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3110" y="3213462"/>
            <a:ext cx="5720262" cy="3523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85307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71600" y="1188720"/>
            <a:ext cx="10411096" cy="927464"/>
          </a:xfrm>
        </p:spPr>
        <p:txBody>
          <a:bodyPr>
            <a:normAutofit/>
          </a:bodyPr>
          <a:lstStyle/>
          <a:p>
            <a:pPr marL="0" indent="0">
              <a:buNone/>
            </a:pPr>
            <a:r>
              <a:rPr kumimoji="1" lang="zh-CN" altLang="en-US" dirty="0"/>
              <a:t>在</a:t>
            </a:r>
            <a:r>
              <a:rPr kumimoji="1" lang="en-US" altLang="zh-CN" dirty="0"/>
              <a:t>http://ws.webxml.com.cn/WebServices/MobileCodeWS.asmx</a:t>
            </a:r>
            <a:r>
              <a:rPr kumimoji="1" lang="zh-CN" altLang="en-US" dirty="0"/>
              <a:t>后加上“</a:t>
            </a:r>
            <a:r>
              <a:rPr kumimoji="1" lang="en-US" altLang="zh-CN" dirty="0"/>
              <a:t>?</a:t>
            </a:r>
            <a:r>
              <a:rPr kumimoji="1" lang="en-US" altLang="zh-CN" dirty="0" err="1"/>
              <a:t>wsdl</a:t>
            </a:r>
            <a:r>
              <a:rPr kumimoji="1" lang="en-US" altLang="zh-CN" dirty="0"/>
              <a:t>”</a:t>
            </a:r>
            <a:r>
              <a:rPr kumimoji="1" lang="zh-CN" altLang="en-US" dirty="0"/>
              <a:t>就可以访问其</a:t>
            </a:r>
            <a:r>
              <a:rPr kumimoji="1" lang="en-US" altLang="zh-CN" dirty="0" err="1"/>
              <a:t>wsdl</a:t>
            </a:r>
            <a:r>
              <a:rPr kumimoji="1" lang="zh-CN" altLang="en-US" dirty="0"/>
              <a:t>说明，如下图所示：</a:t>
            </a:r>
            <a:endParaRPr kumimoji="1" lang="en-US" altLang="zh-CN" dirty="0"/>
          </a:p>
        </p:txBody>
      </p:sp>
      <p:sp>
        <p:nvSpPr>
          <p:cNvPr id="6" name="标题 1"/>
          <p:cNvSpPr txBox="1">
            <a:spLocks/>
          </p:cNvSpPr>
          <p:nvPr/>
        </p:nvSpPr>
        <p:spPr>
          <a:xfrm>
            <a:off x="1384663" y="515983"/>
            <a:ext cx="9601200" cy="894806"/>
          </a:xfrm>
          <a:prstGeom prst="rect">
            <a:avLst/>
          </a:prstGeom>
        </p:spPr>
        <p:txBody>
          <a:bodyPr vert="horz" lIns="91440" tIns="45720" rIns="91440" bIns="45720" rtlCol="0" anchor="t">
            <a:normAutofit fontScale="82500" lnSpcReduction="2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altLang="zh-CN" b="1" dirty="0"/>
              <a:t>10.4.3 </a:t>
            </a:r>
            <a:r>
              <a:rPr lang="zh-CN" altLang="en-US" b="1" dirty="0"/>
              <a:t>实现手机归属地查询</a:t>
            </a:r>
            <a:br>
              <a:rPr lang="zh-CN" altLang="zh-CN" b="1" dirty="0"/>
            </a:br>
            <a:endParaRPr kumimoji="1" lang="zh-CN" altLang="en-US" dirty="0"/>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529" y="2788921"/>
            <a:ext cx="6662056" cy="2990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7933508" y="2853171"/>
            <a:ext cx="4084319" cy="2862322"/>
          </a:xfrm>
          <a:prstGeom prst="rect">
            <a:avLst/>
          </a:prstGeom>
        </p:spPr>
        <p:txBody>
          <a:bodyPr wrap="square">
            <a:spAutoFit/>
          </a:bodyPr>
          <a:lstStyle/>
          <a:p>
            <a:pPr>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如图</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10.16</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所示，我们可以得到几个很关键的点：</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spcAft>
                <a:spcPts val="0"/>
              </a:spcAft>
              <a:buFont typeface="Wingdings" panose="05000000000000000000" pitchFamily="2" charset="2"/>
              <a:buChar char=""/>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作用域</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TargetNameSpace</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 http://WebXml.com.cn/</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spcAft>
                <a:spcPts val="0"/>
              </a:spcAft>
              <a:buFont typeface="Wingdings" panose="05000000000000000000" pitchFamily="2" charset="2"/>
              <a:buChar char=""/>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查询的方法名为</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getMobileCodeInfo</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，需要带上“</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mobileCode</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”与“</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userID</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”两个参数；</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spcAft>
                <a:spcPts val="0"/>
              </a:spcAft>
              <a:buFont typeface="Wingdings" panose="05000000000000000000" pitchFamily="2" charset="2"/>
              <a:buChar char=""/>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返回的结果存在</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getMobileCodeInfoResult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中</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11747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10.1.1 TCP/IP</a:t>
            </a:r>
            <a:r>
              <a:rPr lang="zh-CN" altLang="en-US" b="1" dirty="0"/>
              <a:t>协议基础</a:t>
            </a:r>
            <a:br>
              <a:rPr lang="zh-CN" altLang="zh-CN" b="1" dirty="0"/>
            </a:br>
            <a:endParaRPr kumimoji="1" lang="zh-CN" altLang="en-US" dirty="0"/>
          </a:p>
        </p:txBody>
      </p:sp>
      <p:sp>
        <p:nvSpPr>
          <p:cNvPr id="3" name="内容占位符 2"/>
          <p:cNvSpPr>
            <a:spLocks noGrp="1"/>
          </p:cNvSpPr>
          <p:nvPr>
            <p:ph idx="1"/>
          </p:nvPr>
        </p:nvSpPr>
        <p:spPr>
          <a:xfrm>
            <a:off x="1371600" y="1494064"/>
            <a:ext cx="10019211" cy="3448595"/>
          </a:xfrm>
        </p:spPr>
        <p:txBody>
          <a:bodyPr>
            <a:normAutofit/>
          </a:bodyPr>
          <a:lstStyle/>
          <a:p>
            <a:pPr marL="0" indent="0">
              <a:buNone/>
            </a:pPr>
            <a:r>
              <a:rPr lang="en-US" altLang="zh-CN" dirty="0"/>
              <a:t>        TCP(Transmission Control Protocol</a:t>
            </a:r>
            <a:r>
              <a:rPr lang="zh-CN" altLang="zh-CN" dirty="0"/>
              <a:t>，传输控制协议</a:t>
            </a:r>
            <a:r>
              <a:rPr lang="en-US" altLang="zh-CN" dirty="0"/>
              <a:t>)</a:t>
            </a:r>
            <a:r>
              <a:rPr lang="zh-CN" altLang="zh-CN" dirty="0"/>
              <a:t>是基于连接的通信协议，就是说在互联网设备通信之前，数据交流的双方必须建立安全可靠的连接。这一过程就类似与打电话一样，在拨通电话后，先说一声“喂”，等对方确认了再开始正常通话。 </a:t>
            </a:r>
            <a:r>
              <a:rPr lang="en-US" altLang="zh-CN" dirty="0"/>
              <a:t>TCP</a:t>
            </a:r>
            <a:r>
              <a:rPr lang="zh-CN" altLang="zh-CN" dirty="0"/>
              <a:t>协议使用了重传机制，在接收端接收到发送端发送的一个报文之后，会返回响应报文，如果发送端没有收到这个响应报文，则会继续重发，这样即便在网络拥塞时，也不会出现传输错误的情况。</a:t>
            </a:r>
          </a:p>
          <a:p>
            <a:pPr marL="0" indent="0">
              <a:buNone/>
            </a:pPr>
            <a:r>
              <a:rPr lang="en-US" altLang="zh-CN" dirty="0"/>
              <a:t>        Java</a:t>
            </a:r>
            <a:r>
              <a:rPr lang="zh-CN" altLang="zh-CN" dirty="0"/>
              <a:t>网络开发中</a:t>
            </a:r>
            <a:r>
              <a:rPr lang="en-US" altLang="zh-CN" dirty="0"/>
              <a:t>JDK</a:t>
            </a:r>
            <a:r>
              <a:rPr lang="zh-CN" altLang="zh-CN" dirty="0"/>
              <a:t>提供了的</a:t>
            </a:r>
            <a:r>
              <a:rPr lang="en-US" altLang="zh-CN" dirty="0"/>
              <a:t>TCP</a:t>
            </a:r>
            <a:r>
              <a:rPr lang="zh-CN" altLang="zh-CN" dirty="0"/>
              <a:t>、</a:t>
            </a:r>
            <a:r>
              <a:rPr lang="en-US" altLang="zh-CN" dirty="0"/>
              <a:t>UDP</a:t>
            </a:r>
            <a:r>
              <a:rPr lang="zh-CN" altLang="zh-CN" dirty="0"/>
              <a:t>网络通信的</a:t>
            </a:r>
            <a:r>
              <a:rPr lang="en-US" altLang="zh-CN" dirty="0"/>
              <a:t>API</a:t>
            </a:r>
            <a:r>
              <a:rPr lang="zh-CN" altLang="zh-CN" dirty="0"/>
              <a:t>，其中的</a:t>
            </a:r>
            <a:r>
              <a:rPr lang="en-US" altLang="zh-CN" dirty="0"/>
              <a:t>Socket</a:t>
            </a:r>
            <a:r>
              <a:rPr lang="zh-CN" altLang="zh-CN" dirty="0"/>
              <a:t>，</a:t>
            </a:r>
            <a:r>
              <a:rPr lang="en-US" altLang="zh-CN" dirty="0" err="1"/>
              <a:t>ServerSocket</a:t>
            </a:r>
            <a:r>
              <a:rPr lang="zh-CN" altLang="zh-CN" dirty="0"/>
              <a:t>两个类用来建立</a:t>
            </a:r>
            <a:r>
              <a:rPr lang="en-US" altLang="zh-CN" dirty="0"/>
              <a:t>TCP/IP</a:t>
            </a:r>
            <a:r>
              <a:rPr lang="zh-CN" altLang="zh-CN" dirty="0"/>
              <a:t>协议的网络通信，</a:t>
            </a:r>
            <a:r>
              <a:rPr lang="en-US" altLang="zh-CN" dirty="0"/>
              <a:t>Socket</a:t>
            </a:r>
            <a:r>
              <a:rPr lang="zh-CN" altLang="zh-CN" dirty="0"/>
              <a:t>本质上就是对传输层中的</a:t>
            </a:r>
            <a:r>
              <a:rPr lang="en-US" altLang="zh-CN" dirty="0"/>
              <a:t>TCP</a:t>
            </a:r>
            <a:r>
              <a:rPr lang="zh-CN" altLang="zh-CN" dirty="0"/>
              <a:t>协议进行了的封装，由于</a:t>
            </a:r>
            <a:r>
              <a:rPr lang="en-US" altLang="zh-CN" dirty="0"/>
              <a:t>TCP</a:t>
            </a:r>
            <a:r>
              <a:rPr lang="zh-CN" altLang="zh-CN" dirty="0"/>
              <a:t>是端到端的通信，要实现</a:t>
            </a:r>
            <a:r>
              <a:rPr lang="en-US" altLang="zh-CN" dirty="0"/>
              <a:t>Socket</a:t>
            </a:r>
            <a:r>
              <a:rPr lang="zh-CN" altLang="zh-CN" dirty="0"/>
              <a:t>的传输，就要构建客户端与服务端。其原理图如图所示：</a:t>
            </a:r>
            <a:endParaRPr kumimoji="1" lang="zh-CN" altLang="en-US" dirty="0"/>
          </a:p>
        </p:txBody>
      </p:sp>
      <p:pic>
        <p:nvPicPr>
          <p:cNvPr id="5" name="图片 4"/>
          <p:cNvPicPr>
            <a:picLocks noChangeAspect="1"/>
          </p:cNvPicPr>
          <p:nvPr/>
        </p:nvPicPr>
        <p:blipFill>
          <a:blip r:embed="rId2"/>
          <a:stretch>
            <a:fillRect/>
          </a:stretch>
        </p:blipFill>
        <p:spPr>
          <a:xfrm>
            <a:off x="2979193" y="4858653"/>
            <a:ext cx="5580472" cy="1784540"/>
          </a:xfrm>
          <a:prstGeom prst="rect">
            <a:avLst/>
          </a:prstGeom>
        </p:spPr>
      </p:pic>
    </p:spTree>
    <p:extLst>
      <p:ext uri="{BB962C8B-B14F-4D97-AF65-F5344CB8AC3E}">
        <p14:creationId xmlns:p14="http://schemas.microsoft.com/office/powerpoint/2010/main" val="4415675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11090366" cy="894806"/>
          </a:xfrm>
        </p:spPr>
        <p:txBody>
          <a:bodyPr>
            <a:noAutofit/>
          </a:bodyPr>
          <a:lstStyle/>
          <a:p>
            <a:r>
              <a:rPr lang="en-US" altLang="zh-CN" sz="3600" b="1" dirty="0"/>
              <a:t>【</a:t>
            </a:r>
            <a:r>
              <a:rPr lang="zh-CN" altLang="en-US" sz="3600" b="1" dirty="0"/>
              <a:t>例</a:t>
            </a:r>
            <a:r>
              <a:rPr lang="en-US" altLang="zh-CN" sz="3600" b="1"/>
              <a:t>10.8】</a:t>
            </a:r>
            <a:r>
              <a:rPr lang="en-US" altLang="zh-CN" sz="3600"/>
              <a:t> </a:t>
            </a:r>
            <a:r>
              <a:rPr lang="en-US" altLang="zh-CN" sz="3600" dirty="0"/>
              <a:t>WebService</a:t>
            </a:r>
            <a:r>
              <a:rPr lang="zh-CN" altLang="zh-CN" sz="3600" dirty="0"/>
              <a:t>实现手机归属地查询实例</a:t>
            </a:r>
            <a:br>
              <a:rPr lang="zh-CN" altLang="zh-CN" sz="3600" b="1" dirty="0"/>
            </a:br>
            <a:endParaRPr kumimoji="1" lang="zh-CN" altLang="en-US" sz="3600"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4534" y="1938065"/>
            <a:ext cx="6787923" cy="396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7478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10.1.2 Socket</a:t>
            </a:r>
            <a:r>
              <a:rPr lang="zh-CN" altLang="en-US" b="1" dirty="0"/>
              <a:t>与</a:t>
            </a:r>
            <a:r>
              <a:rPr lang="en-US" altLang="zh-CN" b="1" dirty="0" err="1"/>
              <a:t>ServerSocket</a:t>
            </a:r>
            <a:r>
              <a:rPr lang="zh-CN" altLang="en-US" b="1" dirty="0"/>
              <a:t>建立通信</a:t>
            </a:r>
            <a:br>
              <a:rPr lang="zh-CN" altLang="zh-CN" b="1" dirty="0"/>
            </a:br>
            <a:endParaRPr kumimoji="1" lang="zh-CN" altLang="en-US" dirty="0"/>
          </a:p>
        </p:txBody>
      </p:sp>
      <p:sp>
        <p:nvSpPr>
          <p:cNvPr id="3" name="内容占位符 2"/>
          <p:cNvSpPr>
            <a:spLocks noGrp="1"/>
          </p:cNvSpPr>
          <p:nvPr>
            <p:ph idx="1"/>
          </p:nvPr>
        </p:nvSpPr>
        <p:spPr>
          <a:xfrm>
            <a:off x="1371600" y="1494065"/>
            <a:ext cx="10019211" cy="677636"/>
          </a:xfrm>
        </p:spPr>
        <p:txBody>
          <a:bodyPr>
            <a:normAutofit/>
          </a:bodyPr>
          <a:lstStyle/>
          <a:p>
            <a:pPr marL="0" indent="0">
              <a:buNone/>
            </a:pPr>
            <a:r>
              <a:rPr lang="zh-CN" altLang="en-US" dirty="0"/>
              <a:t>在学习</a:t>
            </a:r>
            <a:r>
              <a:rPr lang="en-US" altLang="zh-CN" dirty="0"/>
              <a:t>Socket</a:t>
            </a:r>
            <a:r>
              <a:rPr lang="zh-CN" altLang="en-US" dirty="0"/>
              <a:t>与</a:t>
            </a:r>
            <a:r>
              <a:rPr lang="en-US" altLang="zh-CN" dirty="0" err="1"/>
              <a:t>ServerSocket</a:t>
            </a:r>
            <a:r>
              <a:rPr lang="zh-CN" altLang="en-US" dirty="0"/>
              <a:t>通信之前，需要了解一下数据通信中涉及到的一些异常类型，这在后文中将会用到。如表</a:t>
            </a:r>
            <a:r>
              <a:rPr lang="en-US" altLang="zh-CN" dirty="0"/>
              <a:t>10.1</a:t>
            </a:r>
            <a:r>
              <a:rPr lang="zh-CN" altLang="en-US" dirty="0"/>
              <a:t>所示 </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537327547"/>
              </p:ext>
            </p:extLst>
          </p:nvPr>
        </p:nvGraphicFramePr>
        <p:xfrm>
          <a:off x="1178891" y="2464251"/>
          <a:ext cx="10450162" cy="1715590"/>
        </p:xfrm>
        <a:graphic>
          <a:graphicData uri="http://schemas.openxmlformats.org/drawingml/2006/table">
            <a:tbl>
              <a:tblPr firstRow="1" firstCol="1" bandRow="1">
                <a:tableStyleId>{5C22544A-7EE6-4342-B048-85BDC9FD1C3A}</a:tableStyleId>
              </a:tblPr>
              <a:tblGrid>
                <a:gridCol w="3043646">
                  <a:extLst>
                    <a:ext uri="{9D8B030D-6E8A-4147-A177-3AD203B41FA5}">
                      <a16:colId xmlns:a16="http://schemas.microsoft.com/office/drawing/2014/main" val="4103087928"/>
                    </a:ext>
                  </a:extLst>
                </a:gridCol>
                <a:gridCol w="7406516">
                  <a:extLst>
                    <a:ext uri="{9D8B030D-6E8A-4147-A177-3AD203B41FA5}">
                      <a16:colId xmlns:a16="http://schemas.microsoft.com/office/drawing/2014/main" val="2490956324"/>
                    </a:ext>
                  </a:extLst>
                </a:gridCol>
              </a:tblGrid>
              <a:tr h="299629">
                <a:tc>
                  <a:txBody>
                    <a:bodyPr/>
                    <a:lstStyle/>
                    <a:p>
                      <a:pPr algn="ctr">
                        <a:spcAft>
                          <a:spcPts val="0"/>
                        </a:spcAft>
                      </a:pPr>
                      <a:r>
                        <a:rPr lang="zh-CN" sz="2000" kern="0">
                          <a:effectLst/>
                        </a:rPr>
                        <a:t>异常类型</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8413" marR="128413" marT="0" marB="0"/>
                </a:tc>
                <a:tc>
                  <a:txBody>
                    <a:bodyPr/>
                    <a:lstStyle/>
                    <a:p>
                      <a:pPr algn="ctr">
                        <a:spcAft>
                          <a:spcPts val="0"/>
                        </a:spcAft>
                      </a:pPr>
                      <a:r>
                        <a:rPr lang="zh-CN" sz="2000" kern="0">
                          <a:effectLst/>
                        </a:rPr>
                        <a:t>描述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8413" marR="128413" marT="0" marB="0"/>
                </a:tc>
                <a:extLst>
                  <a:ext uri="{0D108BD9-81ED-4DB2-BD59-A6C34878D82A}">
                    <a16:rowId xmlns:a16="http://schemas.microsoft.com/office/drawing/2014/main" val="1356507680"/>
                  </a:ext>
                </a:extLst>
              </a:tr>
              <a:tr h="299629">
                <a:tc>
                  <a:txBody>
                    <a:bodyPr/>
                    <a:lstStyle/>
                    <a:p>
                      <a:pPr algn="l">
                        <a:spcAft>
                          <a:spcPts val="0"/>
                        </a:spcAft>
                      </a:pPr>
                      <a:r>
                        <a:rPr lang="en-US" sz="2000" kern="0">
                          <a:effectLst/>
                        </a:rPr>
                        <a:t>UnkownHostException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8413" marR="128413" marT="0" marB="0"/>
                </a:tc>
                <a:tc>
                  <a:txBody>
                    <a:bodyPr/>
                    <a:lstStyle/>
                    <a:p>
                      <a:pPr algn="l">
                        <a:spcAft>
                          <a:spcPts val="0"/>
                        </a:spcAft>
                      </a:pPr>
                      <a:r>
                        <a:rPr lang="zh-CN" sz="2000" kern="0">
                          <a:effectLst/>
                        </a:rPr>
                        <a:t>主机名字或</a:t>
                      </a:r>
                      <a:r>
                        <a:rPr lang="en-US" sz="2000" kern="0">
                          <a:effectLst/>
                        </a:rPr>
                        <a:t>IP</a:t>
                      </a:r>
                      <a:r>
                        <a:rPr lang="zh-CN" sz="2000" kern="0">
                          <a:effectLst/>
                        </a:rPr>
                        <a:t>错误</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8413" marR="128413" marT="0" marB="0"/>
                </a:tc>
                <a:extLst>
                  <a:ext uri="{0D108BD9-81ED-4DB2-BD59-A6C34878D82A}">
                    <a16:rowId xmlns:a16="http://schemas.microsoft.com/office/drawing/2014/main" val="1230609825"/>
                  </a:ext>
                </a:extLst>
              </a:tr>
              <a:tr h="299629">
                <a:tc>
                  <a:txBody>
                    <a:bodyPr/>
                    <a:lstStyle/>
                    <a:p>
                      <a:pPr algn="l">
                        <a:spcAft>
                          <a:spcPts val="0"/>
                        </a:spcAft>
                      </a:pPr>
                      <a:r>
                        <a:rPr lang="en-US" sz="2000" kern="0">
                          <a:effectLst/>
                        </a:rPr>
                        <a:t>ConnectException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8413" marR="128413" marT="0" marB="0"/>
                </a:tc>
                <a:tc>
                  <a:txBody>
                    <a:bodyPr/>
                    <a:lstStyle/>
                    <a:p>
                      <a:pPr algn="just">
                        <a:spcAft>
                          <a:spcPts val="0"/>
                        </a:spcAft>
                      </a:pPr>
                      <a:r>
                        <a:rPr lang="zh-CN" sz="2000" kern="0">
                          <a:effectLst/>
                        </a:rPr>
                        <a:t>服务器拒绝连接、服务器没有启动、（超出队列数，拒绝连接）</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8413" marR="128413" marT="0" marB="0"/>
                </a:tc>
                <a:extLst>
                  <a:ext uri="{0D108BD9-81ED-4DB2-BD59-A6C34878D82A}">
                    <a16:rowId xmlns:a16="http://schemas.microsoft.com/office/drawing/2014/main" val="721841809"/>
                  </a:ext>
                </a:extLst>
              </a:tr>
              <a:tr h="496390">
                <a:tc>
                  <a:txBody>
                    <a:bodyPr/>
                    <a:lstStyle/>
                    <a:p>
                      <a:pPr algn="l">
                        <a:spcAft>
                          <a:spcPts val="0"/>
                        </a:spcAft>
                      </a:pPr>
                      <a:r>
                        <a:rPr lang="en-US" sz="2000" kern="0">
                          <a:effectLst/>
                        </a:rPr>
                        <a:t>SocketTimeoutException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8413" marR="128413" marT="0" marB="0"/>
                </a:tc>
                <a:tc>
                  <a:txBody>
                    <a:bodyPr/>
                    <a:lstStyle/>
                    <a:p>
                      <a:pPr algn="just">
                        <a:spcAft>
                          <a:spcPts val="0"/>
                        </a:spcAft>
                      </a:pPr>
                      <a:r>
                        <a:rPr lang="zh-CN" sz="2000" kern="0" dirty="0">
                          <a:effectLst/>
                        </a:rPr>
                        <a:t>连接超时</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8413" marR="128413" marT="0" marB="0"/>
                </a:tc>
                <a:extLst>
                  <a:ext uri="{0D108BD9-81ED-4DB2-BD59-A6C34878D82A}">
                    <a16:rowId xmlns:a16="http://schemas.microsoft.com/office/drawing/2014/main" val="661646681"/>
                  </a:ext>
                </a:extLst>
              </a:tr>
              <a:tr h="299629">
                <a:tc>
                  <a:txBody>
                    <a:bodyPr/>
                    <a:lstStyle/>
                    <a:p>
                      <a:pPr algn="l">
                        <a:spcAft>
                          <a:spcPts val="0"/>
                        </a:spcAft>
                      </a:pPr>
                      <a:r>
                        <a:rPr lang="en-US" sz="2000" kern="0">
                          <a:effectLst/>
                        </a:rPr>
                        <a:t>BindException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8413" marR="128413" marT="0" marB="0"/>
                </a:tc>
                <a:tc>
                  <a:txBody>
                    <a:bodyPr/>
                    <a:lstStyle/>
                    <a:p>
                      <a:pPr algn="just">
                        <a:spcAft>
                          <a:spcPts val="0"/>
                        </a:spcAft>
                      </a:pPr>
                      <a:r>
                        <a:rPr lang="en-US" sz="2000" kern="0" dirty="0">
                          <a:effectLst/>
                        </a:rPr>
                        <a:t>Socket</a:t>
                      </a:r>
                      <a:r>
                        <a:rPr lang="zh-CN" sz="2000" kern="0" dirty="0">
                          <a:effectLst/>
                        </a:rPr>
                        <a:t>对象无法与制定的本地</a:t>
                      </a:r>
                      <a:r>
                        <a:rPr lang="en-US" sz="2000" kern="0" dirty="0">
                          <a:effectLst/>
                        </a:rPr>
                        <a:t>IP</a:t>
                      </a:r>
                      <a:r>
                        <a:rPr lang="zh-CN" sz="2000" kern="0" dirty="0">
                          <a:effectLst/>
                        </a:rPr>
                        <a:t>地址或端口绑定</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8413" marR="128413" marT="0" marB="0"/>
                </a:tc>
                <a:extLst>
                  <a:ext uri="{0D108BD9-81ED-4DB2-BD59-A6C34878D82A}">
                    <a16:rowId xmlns:a16="http://schemas.microsoft.com/office/drawing/2014/main" val="4278834193"/>
                  </a:ext>
                </a:extLst>
              </a:tr>
            </a:tbl>
          </a:graphicData>
        </a:graphic>
      </p:graphicFrame>
      <p:sp>
        <p:nvSpPr>
          <p:cNvPr id="6" name="内容占位符 2"/>
          <p:cNvSpPr txBox="1">
            <a:spLocks/>
          </p:cNvSpPr>
          <p:nvPr/>
        </p:nvSpPr>
        <p:spPr>
          <a:xfrm>
            <a:off x="1286629" y="4603025"/>
            <a:ext cx="10234687" cy="1823901"/>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zh-CN" altLang="en-US" dirty="0"/>
              <a:t>在图</a:t>
            </a:r>
            <a:r>
              <a:rPr lang="en-US" altLang="zh-CN" dirty="0"/>
              <a:t>10.1</a:t>
            </a:r>
            <a:r>
              <a:rPr lang="zh-CN" altLang="en-US" dirty="0"/>
              <a:t>所示的</a:t>
            </a:r>
            <a:r>
              <a:rPr lang="en-US" altLang="zh-CN" dirty="0"/>
              <a:t>TCP</a:t>
            </a:r>
            <a:r>
              <a:rPr lang="zh-CN" altLang="en-US" dirty="0"/>
              <a:t>通信原理图中，由于两个通信实体已经连接，所以并没有区分客户端与服务端，但在两个通信实体通信之前，其中作为服务端的一方需要建立等待连接的机制，等待客户端的请求，这时就需要</a:t>
            </a:r>
            <a:r>
              <a:rPr lang="en-US" altLang="zh-CN" dirty="0" err="1"/>
              <a:t>ServerSocket</a:t>
            </a:r>
            <a:r>
              <a:rPr lang="zh-CN" altLang="en-US" dirty="0"/>
              <a:t>对象来监听来自客户端的</a:t>
            </a:r>
            <a:r>
              <a:rPr lang="en-US" altLang="zh-CN" dirty="0"/>
              <a:t>Socket</a:t>
            </a:r>
            <a:r>
              <a:rPr lang="zh-CN" altLang="en-US" dirty="0"/>
              <a:t>连接，如果没有连接，将会一直处于等待状态。</a:t>
            </a:r>
            <a:r>
              <a:rPr lang="en-US" altLang="zh-CN" dirty="0"/>
              <a:t>Socket</a:t>
            </a:r>
            <a:r>
              <a:rPr lang="zh-CN" altLang="en-US" dirty="0"/>
              <a:t>与</a:t>
            </a:r>
            <a:r>
              <a:rPr lang="en-US" altLang="zh-CN" dirty="0" err="1"/>
              <a:t>ServerSocket</a:t>
            </a:r>
            <a:r>
              <a:rPr lang="zh-CN" altLang="en-US" dirty="0"/>
              <a:t>的交互原理如图</a:t>
            </a:r>
            <a:r>
              <a:rPr lang="en-US" altLang="zh-CN" dirty="0"/>
              <a:t>10.2</a:t>
            </a:r>
            <a:r>
              <a:rPr lang="zh-CN" altLang="en-US" dirty="0"/>
              <a:t>所示</a:t>
            </a:r>
            <a:endParaRPr kumimoji="1" lang="zh-CN" altLang="en-US" dirty="0"/>
          </a:p>
        </p:txBody>
      </p:sp>
    </p:spTree>
    <p:extLst>
      <p:ext uri="{BB962C8B-B14F-4D97-AF65-F5344CB8AC3E}">
        <p14:creationId xmlns:p14="http://schemas.microsoft.com/office/powerpoint/2010/main" val="3356906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10.1.2 Socket</a:t>
            </a:r>
            <a:r>
              <a:rPr lang="zh-CN" altLang="en-US" b="1" dirty="0"/>
              <a:t>与</a:t>
            </a:r>
            <a:r>
              <a:rPr lang="en-US" altLang="zh-CN" b="1" dirty="0" err="1"/>
              <a:t>ServerSocket</a:t>
            </a:r>
            <a:r>
              <a:rPr lang="zh-CN" altLang="en-US" b="1" dirty="0"/>
              <a:t>建立通信</a:t>
            </a:r>
            <a:br>
              <a:rPr lang="zh-CN" altLang="zh-CN" b="1" dirty="0"/>
            </a:br>
            <a:endParaRPr kumimoji="1" lang="zh-CN" altLang="en-US" dirty="0"/>
          </a:p>
        </p:txBody>
      </p:sp>
      <p:pic>
        <p:nvPicPr>
          <p:cNvPr id="8" name="图片 7"/>
          <p:cNvPicPr>
            <a:picLocks noChangeAspect="1"/>
          </p:cNvPicPr>
          <p:nvPr/>
        </p:nvPicPr>
        <p:blipFill>
          <a:blip r:embed="rId2"/>
          <a:stretch>
            <a:fillRect/>
          </a:stretch>
        </p:blipFill>
        <p:spPr>
          <a:xfrm>
            <a:off x="1498517" y="1428750"/>
            <a:ext cx="9609660" cy="5111552"/>
          </a:xfrm>
          <a:prstGeom prst="rect">
            <a:avLst/>
          </a:prstGeom>
        </p:spPr>
      </p:pic>
    </p:spTree>
    <p:extLst>
      <p:ext uri="{BB962C8B-B14F-4D97-AF65-F5344CB8AC3E}">
        <p14:creationId xmlns:p14="http://schemas.microsoft.com/office/powerpoint/2010/main" val="1335783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71600" y="572735"/>
            <a:ext cx="10019211" cy="677636"/>
          </a:xfrm>
        </p:spPr>
        <p:txBody>
          <a:bodyPr>
            <a:normAutofit/>
          </a:bodyPr>
          <a:lstStyle/>
          <a:p>
            <a:pPr marL="0" indent="0">
              <a:buNone/>
            </a:pPr>
            <a:r>
              <a:rPr lang="zh-CN" altLang="en-US" dirty="0"/>
              <a:t>如上图所示，需要完成</a:t>
            </a:r>
            <a:r>
              <a:rPr lang="en-US" altLang="zh-CN" dirty="0"/>
              <a:t>Socket</a:t>
            </a:r>
            <a:r>
              <a:rPr lang="zh-CN" altLang="en-US" dirty="0"/>
              <a:t>通信首先需要使用</a:t>
            </a:r>
            <a:r>
              <a:rPr lang="en-US" altLang="zh-CN" dirty="0" err="1"/>
              <a:t>ServerSocket</a:t>
            </a:r>
            <a:r>
              <a:rPr lang="zh-CN" altLang="en-US" dirty="0"/>
              <a:t>建立服务端，</a:t>
            </a:r>
            <a:r>
              <a:rPr lang="en-US" altLang="zh-CN" dirty="0" err="1"/>
              <a:t>ServerSocket</a:t>
            </a:r>
            <a:r>
              <a:rPr lang="zh-CN" altLang="en-US" dirty="0"/>
              <a:t>类提供了如表</a:t>
            </a:r>
            <a:r>
              <a:rPr lang="en-US" altLang="zh-CN" dirty="0"/>
              <a:t>10.2</a:t>
            </a:r>
            <a:r>
              <a:rPr lang="zh-CN" altLang="en-US" dirty="0"/>
              <a:t>所示的构造方法，用于创建</a:t>
            </a:r>
            <a:r>
              <a:rPr lang="en-US" altLang="zh-CN" dirty="0" err="1"/>
              <a:t>ServerSocket</a:t>
            </a:r>
            <a:r>
              <a:rPr lang="zh-CN" altLang="en-US" dirty="0"/>
              <a:t>对象：</a:t>
            </a:r>
            <a:endParaRPr kumimoji="1"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373273265"/>
              </p:ext>
            </p:extLst>
          </p:nvPr>
        </p:nvGraphicFramePr>
        <p:xfrm>
          <a:off x="1268612" y="1492233"/>
          <a:ext cx="10305078" cy="2068286"/>
        </p:xfrm>
        <a:graphic>
          <a:graphicData uri="http://schemas.openxmlformats.org/drawingml/2006/table">
            <a:tbl>
              <a:tblPr firstRow="1" firstCol="1" bandRow="1">
                <a:tableStyleId>{5C22544A-7EE6-4342-B048-85BDC9FD1C3A}</a:tableStyleId>
              </a:tblPr>
              <a:tblGrid>
                <a:gridCol w="5026496">
                  <a:extLst>
                    <a:ext uri="{9D8B030D-6E8A-4147-A177-3AD203B41FA5}">
                      <a16:colId xmlns:a16="http://schemas.microsoft.com/office/drawing/2014/main" val="3903404551"/>
                    </a:ext>
                  </a:extLst>
                </a:gridCol>
                <a:gridCol w="5278582">
                  <a:extLst>
                    <a:ext uri="{9D8B030D-6E8A-4147-A177-3AD203B41FA5}">
                      <a16:colId xmlns:a16="http://schemas.microsoft.com/office/drawing/2014/main" val="613778560"/>
                    </a:ext>
                  </a:extLst>
                </a:gridCol>
              </a:tblGrid>
              <a:tr h="295469">
                <a:tc>
                  <a:txBody>
                    <a:bodyPr/>
                    <a:lstStyle/>
                    <a:p>
                      <a:pPr algn="ctr">
                        <a:spcAft>
                          <a:spcPts val="0"/>
                        </a:spcAft>
                      </a:pPr>
                      <a:r>
                        <a:rPr lang="zh-CN" sz="1900" kern="0">
                          <a:effectLst/>
                        </a:rPr>
                        <a:t>方法</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126630" marR="126630" marT="0" marB="0"/>
                </a:tc>
                <a:tc>
                  <a:txBody>
                    <a:bodyPr/>
                    <a:lstStyle/>
                    <a:p>
                      <a:pPr algn="ctr">
                        <a:spcAft>
                          <a:spcPts val="0"/>
                        </a:spcAft>
                      </a:pPr>
                      <a:r>
                        <a:rPr lang="zh-CN" sz="1900" kern="0" dirty="0">
                          <a:effectLst/>
                        </a:rPr>
                        <a:t>描述</a:t>
                      </a:r>
                      <a:endParaRPr lang="zh-CN" sz="1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6630" marR="126630" marT="0" marB="0"/>
                </a:tc>
                <a:extLst>
                  <a:ext uri="{0D108BD9-81ED-4DB2-BD59-A6C34878D82A}">
                    <a16:rowId xmlns:a16="http://schemas.microsoft.com/office/drawing/2014/main" val="3275987682"/>
                  </a:ext>
                </a:extLst>
              </a:tr>
              <a:tr h="590939">
                <a:tc>
                  <a:txBody>
                    <a:bodyPr/>
                    <a:lstStyle/>
                    <a:p>
                      <a:pPr algn="l">
                        <a:spcAft>
                          <a:spcPts val="0"/>
                        </a:spcAft>
                      </a:pPr>
                      <a:r>
                        <a:rPr lang="en-US" sz="1900" kern="0">
                          <a:effectLst/>
                        </a:rPr>
                        <a:t>ServerSocket(int port) throws IOException</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126630" marR="126630" marT="0" marB="0"/>
                </a:tc>
                <a:tc>
                  <a:txBody>
                    <a:bodyPr/>
                    <a:lstStyle/>
                    <a:p>
                      <a:pPr algn="l">
                        <a:spcAft>
                          <a:spcPts val="0"/>
                        </a:spcAft>
                      </a:pPr>
                      <a:r>
                        <a:rPr lang="zh-CN" sz="1900" kern="0">
                          <a:effectLst/>
                        </a:rPr>
                        <a:t>创建一个指定端口的</a:t>
                      </a:r>
                      <a:r>
                        <a:rPr lang="en-US" sz="1900" kern="0">
                          <a:effectLst/>
                        </a:rPr>
                        <a:t>ServerSocket</a:t>
                      </a:r>
                      <a:r>
                        <a:rPr lang="zh-CN" sz="1900" kern="0">
                          <a:effectLst/>
                        </a:rPr>
                        <a:t>，端口范围为</a:t>
                      </a:r>
                      <a:r>
                        <a:rPr lang="en-US" sz="1900" kern="0">
                          <a:effectLst/>
                        </a:rPr>
                        <a:t>0~65535</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126630" marR="126630" marT="0" marB="0"/>
                </a:tc>
                <a:extLst>
                  <a:ext uri="{0D108BD9-81ED-4DB2-BD59-A6C34878D82A}">
                    <a16:rowId xmlns:a16="http://schemas.microsoft.com/office/drawing/2014/main" val="3258275964"/>
                  </a:ext>
                </a:extLst>
              </a:tr>
              <a:tr h="590939">
                <a:tc>
                  <a:txBody>
                    <a:bodyPr/>
                    <a:lstStyle/>
                    <a:p>
                      <a:pPr algn="l">
                        <a:spcAft>
                          <a:spcPts val="0"/>
                        </a:spcAft>
                      </a:pPr>
                      <a:r>
                        <a:rPr lang="en-US" sz="1900" kern="0">
                          <a:effectLst/>
                        </a:rPr>
                        <a:t>ServerSocket(int port, int backlog)throws IOException</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126630" marR="126630" marT="0" marB="0"/>
                </a:tc>
                <a:tc>
                  <a:txBody>
                    <a:bodyPr/>
                    <a:lstStyle/>
                    <a:p>
                      <a:pPr algn="l">
                        <a:spcAft>
                          <a:spcPts val="0"/>
                        </a:spcAft>
                      </a:pPr>
                      <a:r>
                        <a:rPr lang="zh-CN" sz="1900" kern="0">
                          <a:effectLst/>
                        </a:rPr>
                        <a:t>增加</a:t>
                      </a:r>
                      <a:r>
                        <a:rPr lang="en-US" sz="1900" kern="0">
                          <a:effectLst/>
                        </a:rPr>
                        <a:t>backlog</a:t>
                      </a:r>
                      <a:r>
                        <a:rPr lang="zh-CN" sz="1900" kern="0">
                          <a:effectLst/>
                        </a:rPr>
                        <a:t>参数用于改变连接队列长度</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126630" marR="126630" marT="0" marB="0"/>
                </a:tc>
                <a:extLst>
                  <a:ext uri="{0D108BD9-81ED-4DB2-BD59-A6C34878D82A}">
                    <a16:rowId xmlns:a16="http://schemas.microsoft.com/office/drawing/2014/main" val="818887898"/>
                  </a:ext>
                </a:extLst>
              </a:tr>
              <a:tr h="590939">
                <a:tc>
                  <a:txBody>
                    <a:bodyPr/>
                    <a:lstStyle/>
                    <a:p>
                      <a:pPr algn="l">
                        <a:spcAft>
                          <a:spcPts val="0"/>
                        </a:spcAft>
                      </a:pPr>
                      <a:r>
                        <a:rPr lang="en-US" sz="1900" kern="0">
                          <a:effectLst/>
                        </a:rPr>
                        <a:t>ServerSocket(int port, int backlog, InetAddress bindAddr)throws IOException</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126630" marR="126630" marT="0" marB="0"/>
                </a:tc>
                <a:tc>
                  <a:txBody>
                    <a:bodyPr/>
                    <a:lstStyle/>
                    <a:p>
                      <a:pPr algn="l">
                        <a:spcAft>
                          <a:spcPts val="0"/>
                        </a:spcAft>
                      </a:pPr>
                      <a:r>
                        <a:rPr lang="zh-CN" sz="1900" kern="0" dirty="0">
                          <a:effectLst/>
                        </a:rPr>
                        <a:t>增加</a:t>
                      </a:r>
                      <a:r>
                        <a:rPr lang="en-US" sz="1900" kern="0" dirty="0" err="1">
                          <a:effectLst/>
                        </a:rPr>
                        <a:t>localAddr</a:t>
                      </a:r>
                      <a:r>
                        <a:rPr lang="zh-CN" sz="1900" kern="0" dirty="0">
                          <a:effectLst/>
                        </a:rPr>
                        <a:t>参数用于将</a:t>
                      </a:r>
                      <a:r>
                        <a:rPr lang="en-US" sz="1900" kern="0" dirty="0" err="1">
                          <a:effectLst/>
                        </a:rPr>
                        <a:t>ServerSocket</a:t>
                      </a:r>
                      <a:r>
                        <a:rPr lang="zh-CN" sz="1900" kern="0" dirty="0">
                          <a:effectLst/>
                        </a:rPr>
                        <a:t>绑定到指定的</a:t>
                      </a:r>
                      <a:r>
                        <a:rPr lang="en-US" sz="1900" kern="0" dirty="0">
                          <a:effectLst/>
                        </a:rPr>
                        <a:t>IP</a:t>
                      </a:r>
                      <a:r>
                        <a:rPr lang="zh-CN" sz="1900" kern="0" dirty="0">
                          <a:effectLst/>
                        </a:rPr>
                        <a:t>地址</a:t>
                      </a:r>
                      <a:endParaRPr lang="zh-CN" sz="1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6630" marR="126630" marT="0" marB="0"/>
                </a:tc>
                <a:extLst>
                  <a:ext uri="{0D108BD9-81ED-4DB2-BD59-A6C34878D82A}">
                    <a16:rowId xmlns:a16="http://schemas.microsoft.com/office/drawing/2014/main" val="32770611"/>
                  </a:ext>
                </a:extLst>
              </a:tr>
            </a:tbl>
          </a:graphicData>
        </a:graphic>
      </p:graphicFrame>
      <p:sp>
        <p:nvSpPr>
          <p:cNvPr id="7" name="矩形 6"/>
          <p:cNvSpPr/>
          <p:nvPr/>
        </p:nvSpPr>
        <p:spPr>
          <a:xfrm>
            <a:off x="1099456" y="3702053"/>
            <a:ext cx="10563497" cy="3170099"/>
          </a:xfrm>
          <a:prstGeom prst="rect">
            <a:avLst/>
          </a:prstGeom>
        </p:spPr>
        <p:txBody>
          <a:bodyPr wrap="square">
            <a:spAutoFit/>
          </a:bodyPr>
          <a:lstStyle/>
          <a:p>
            <a:pPr indent="266700"/>
            <a:r>
              <a:rPr lang="zh-CN" altLang="zh-CN" sz="2000" dirty="0">
                <a:solidFill>
                  <a:schemeClr val="tx2"/>
                </a:solidFill>
              </a:rPr>
              <a:t>在指定了服务端之后，便需要监听来自客户端的连接请求，</a:t>
            </a:r>
            <a:r>
              <a:rPr lang="en-US" altLang="zh-CN" sz="2000" dirty="0" err="1">
                <a:solidFill>
                  <a:schemeClr val="tx2"/>
                </a:solidFill>
              </a:rPr>
              <a:t>ServerSocket</a:t>
            </a:r>
            <a:r>
              <a:rPr lang="zh-CN" altLang="zh-CN" sz="2000" dirty="0">
                <a:solidFill>
                  <a:schemeClr val="tx2"/>
                </a:solidFill>
              </a:rPr>
              <a:t>提供了</a:t>
            </a:r>
            <a:r>
              <a:rPr lang="en-US" altLang="zh-CN" sz="2000" dirty="0">
                <a:solidFill>
                  <a:schemeClr val="tx2"/>
                </a:solidFill>
              </a:rPr>
              <a:t>accept()</a:t>
            </a:r>
            <a:r>
              <a:rPr lang="zh-CN" altLang="zh-CN" sz="2000" dirty="0">
                <a:solidFill>
                  <a:schemeClr val="tx2"/>
                </a:solidFill>
              </a:rPr>
              <a:t>方法，如果服务端接收到了客户端的</a:t>
            </a:r>
            <a:r>
              <a:rPr lang="en-US" altLang="zh-CN" sz="2000" dirty="0">
                <a:solidFill>
                  <a:schemeClr val="tx2"/>
                </a:solidFill>
              </a:rPr>
              <a:t>Socket</a:t>
            </a:r>
            <a:r>
              <a:rPr lang="zh-CN" altLang="zh-CN" sz="2000" dirty="0">
                <a:solidFill>
                  <a:schemeClr val="tx2"/>
                </a:solidFill>
              </a:rPr>
              <a:t>连接请求，该方法将返回一个与连接客户端</a:t>
            </a:r>
            <a:r>
              <a:rPr lang="en-US" altLang="zh-CN" sz="2000" dirty="0">
                <a:solidFill>
                  <a:schemeClr val="tx2"/>
                </a:solidFill>
              </a:rPr>
              <a:t>Socket</a:t>
            </a:r>
            <a:r>
              <a:rPr lang="zh-CN" altLang="zh-CN" sz="2000" dirty="0">
                <a:solidFill>
                  <a:schemeClr val="tx2"/>
                </a:solidFill>
              </a:rPr>
              <a:t>对应的</a:t>
            </a:r>
            <a:r>
              <a:rPr lang="en-US" altLang="zh-CN" sz="2000" dirty="0">
                <a:solidFill>
                  <a:schemeClr val="tx2"/>
                </a:solidFill>
              </a:rPr>
              <a:t>Socket</a:t>
            </a:r>
            <a:r>
              <a:rPr lang="zh-CN" altLang="zh-CN" sz="2000" dirty="0">
                <a:solidFill>
                  <a:schemeClr val="tx2"/>
                </a:solidFill>
              </a:rPr>
              <a:t>，正如图</a:t>
            </a:r>
            <a:r>
              <a:rPr lang="en-US" altLang="zh-CN" sz="2000" dirty="0">
                <a:solidFill>
                  <a:schemeClr val="tx2"/>
                </a:solidFill>
              </a:rPr>
              <a:t>10.1</a:t>
            </a:r>
            <a:r>
              <a:rPr lang="zh-CN" altLang="zh-CN" sz="2000" dirty="0">
                <a:solidFill>
                  <a:schemeClr val="tx2"/>
                </a:solidFill>
              </a:rPr>
              <a:t>所示，</a:t>
            </a:r>
            <a:r>
              <a:rPr lang="en-US" altLang="zh-CN" sz="2000" dirty="0">
                <a:solidFill>
                  <a:schemeClr val="tx2"/>
                </a:solidFill>
              </a:rPr>
              <a:t>TCP</a:t>
            </a:r>
            <a:r>
              <a:rPr lang="zh-CN" altLang="zh-CN" sz="2000" dirty="0">
                <a:solidFill>
                  <a:schemeClr val="tx2"/>
                </a:solidFill>
              </a:rPr>
              <a:t>通信双方都需要有一个</a:t>
            </a:r>
            <a:r>
              <a:rPr lang="en-US" altLang="zh-CN" sz="2000" dirty="0">
                <a:solidFill>
                  <a:schemeClr val="tx2"/>
                </a:solidFill>
              </a:rPr>
              <a:t>Socket</a:t>
            </a:r>
            <a:r>
              <a:rPr lang="zh-CN" altLang="zh-CN" sz="2000" dirty="0">
                <a:solidFill>
                  <a:schemeClr val="tx2"/>
                </a:solidFill>
              </a:rPr>
              <a:t>。</a:t>
            </a:r>
          </a:p>
          <a:p>
            <a:pPr indent="266700"/>
            <a:r>
              <a:rPr lang="zh-CN" altLang="zh-CN" sz="2000" dirty="0">
                <a:solidFill>
                  <a:schemeClr val="tx2"/>
                </a:solidFill>
              </a:rPr>
              <a:t>在使用</a:t>
            </a:r>
            <a:r>
              <a:rPr lang="en-US" altLang="zh-CN" sz="2000" dirty="0" err="1">
                <a:solidFill>
                  <a:schemeClr val="tx2"/>
                </a:solidFill>
              </a:rPr>
              <a:t>ServerSocket</a:t>
            </a:r>
            <a:r>
              <a:rPr lang="zh-CN" altLang="zh-CN" sz="2000" dirty="0">
                <a:solidFill>
                  <a:schemeClr val="tx2"/>
                </a:solidFill>
              </a:rPr>
              <a:t>时需要注意以下几点：</a:t>
            </a:r>
          </a:p>
          <a:p>
            <a:pPr marL="342900" lvl="0" indent="-342900">
              <a:buFont typeface="Wingdings" panose="05000000000000000000" pitchFamily="2" charset="2"/>
              <a:buChar char=""/>
            </a:pPr>
            <a:r>
              <a:rPr lang="zh-CN" altLang="zh-CN" sz="2000" dirty="0">
                <a:solidFill>
                  <a:schemeClr val="tx2"/>
                </a:solidFill>
              </a:rPr>
              <a:t>如果端口被占用或者没有权限使用某些端口会抛出</a:t>
            </a:r>
            <a:r>
              <a:rPr lang="en-US" altLang="zh-CN" sz="2000" dirty="0" err="1">
                <a:solidFill>
                  <a:schemeClr val="tx2"/>
                </a:solidFill>
              </a:rPr>
              <a:t>BindException</a:t>
            </a:r>
            <a:r>
              <a:rPr lang="zh-CN" altLang="zh-CN" sz="2000" dirty="0">
                <a:solidFill>
                  <a:schemeClr val="tx2"/>
                </a:solidFill>
              </a:rPr>
              <a:t>错误。譬如</a:t>
            </a:r>
            <a:r>
              <a:rPr lang="en-US" altLang="zh-CN" sz="2000" dirty="0">
                <a:solidFill>
                  <a:schemeClr val="tx2"/>
                </a:solidFill>
              </a:rPr>
              <a:t>1~1023</a:t>
            </a:r>
            <a:r>
              <a:rPr lang="zh-CN" altLang="zh-CN" sz="2000" dirty="0">
                <a:solidFill>
                  <a:schemeClr val="tx2"/>
                </a:solidFill>
              </a:rPr>
              <a:t>的端口需要管理员才拥有权限绑定。</a:t>
            </a:r>
          </a:p>
          <a:p>
            <a:pPr marL="342900" lvl="0" indent="-342900">
              <a:buFont typeface="Wingdings" panose="05000000000000000000" pitchFamily="2" charset="2"/>
              <a:buChar char=""/>
            </a:pPr>
            <a:r>
              <a:rPr lang="zh-CN" altLang="zh-CN" sz="2000" dirty="0">
                <a:solidFill>
                  <a:schemeClr val="tx2"/>
                </a:solidFill>
              </a:rPr>
              <a:t>如果设置端口为</a:t>
            </a:r>
            <a:r>
              <a:rPr lang="en-US" altLang="zh-CN" sz="2000" dirty="0">
                <a:solidFill>
                  <a:schemeClr val="tx2"/>
                </a:solidFill>
              </a:rPr>
              <a:t>0</a:t>
            </a:r>
            <a:r>
              <a:rPr lang="zh-CN" altLang="zh-CN" sz="2000" dirty="0">
                <a:solidFill>
                  <a:schemeClr val="tx2"/>
                </a:solidFill>
              </a:rPr>
              <a:t>，则系统会自动为其分配一个端口；</a:t>
            </a:r>
          </a:p>
          <a:p>
            <a:pPr marL="342900" lvl="0" indent="-342900">
              <a:buFont typeface="Wingdings" panose="05000000000000000000" pitchFamily="2" charset="2"/>
              <a:buChar char=""/>
            </a:pPr>
            <a:r>
              <a:rPr lang="en-US" altLang="zh-CN" sz="2000" dirty="0" err="1">
                <a:solidFill>
                  <a:schemeClr val="tx2"/>
                </a:solidFill>
              </a:rPr>
              <a:t>ServerSocket</a:t>
            </a:r>
            <a:r>
              <a:rPr lang="zh-CN" altLang="zh-CN" sz="2000" dirty="0">
                <a:solidFill>
                  <a:schemeClr val="tx2"/>
                </a:solidFill>
              </a:rPr>
              <a:t>一旦绑定了监听端口，就无法更改。</a:t>
            </a:r>
            <a:r>
              <a:rPr lang="en-US" altLang="zh-CN" sz="2000" dirty="0" err="1">
                <a:solidFill>
                  <a:schemeClr val="tx2"/>
                </a:solidFill>
              </a:rPr>
              <a:t>ServerSocket</a:t>
            </a:r>
            <a:r>
              <a:rPr lang="en-US" altLang="zh-CN" sz="2000" dirty="0">
                <a:solidFill>
                  <a:schemeClr val="tx2"/>
                </a:solidFill>
              </a:rPr>
              <a:t>()</a:t>
            </a:r>
            <a:r>
              <a:rPr lang="zh-CN" altLang="zh-CN" sz="2000" dirty="0">
                <a:solidFill>
                  <a:schemeClr val="tx2"/>
                </a:solidFill>
              </a:rPr>
              <a:t>可以实现在绑定端口前设置其他的参数。</a:t>
            </a:r>
          </a:p>
          <a:p>
            <a:pPr indent="269875"/>
            <a:r>
              <a:rPr lang="zh-CN" altLang="zh-CN" sz="2000" dirty="0">
                <a:solidFill>
                  <a:schemeClr val="tx2"/>
                </a:solidFill>
              </a:rPr>
              <a:t>通常在使用完</a:t>
            </a:r>
            <a:r>
              <a:rPr lang="en-US" altLang="zh-CN" sz="2000" dirty="0" err="1">
                <a:solidFill>
                  <a:schemeClr val="tx2"/>
                </a:solidFill>
              </a:rPr>
              <a:t>ServerSocket</a:t>
            </a:r>
            <a:r>
              <a:rPr lang="zh-CN" altLang="zh-CN" sz="2000" dirty="0">
                <a:solidFill>
                  <a:schemeClr val="tx2"/>
                </a:solidFill>
              </a:rPr>
              <a:t>之后，应当使用</a:t>
            </a:r>
            <a:r>
              <a:rPr lang="en-US" altLang="zh-CN" sz="2000" dirty="0" err="1">
                <a:solidFill>
                  <a:schemeClr val="tx2"/>
                </a:solidFill>
              </a:rPr>
              <a:t>ServerSocket</a:t>
            </a:r>
            <a:r>
              <a:rPr lang="zh-CN" altLang="zh-CN" sz="2000" dirty="0">
                <a:solidFill>
                  <a:schemeClr val="tx2"/>
                </a:solidFill>
              </a:rPr>
              <a:t>的</a:t>
            </a:r>
            <a:r>
              <a:rPr lang="en-US" altLang="zh-CN" sz="2000" dirty="0">
                <a:solidFill>
                  <a:schemeClr val="tx2"/>
                </a:solidFill>
              </a:rPr>
              <a:t>close()</a:t>
            </a:r>
            <a:r>
              <a:rPr lang="zh-CN" altLang="zh-CN" sz="2000" dirty="0">
                <a:solidFill>
                  <a:schemeClr val="tx2"/>
                </a:solidFill>
              </a:rPr>
              <a:t>方法关闭该</a:t>
            </a:r>
            <a:r>
              <a:rPr lang="en-US" altLang="zh-CN" sz="2000" dirty="0" err="1">
                <a:solidFill>
                  <a:schemeClr val="tx2"/>
                </a:solidFill>
              </a:rPr>
              <a:t>ServerSocket</a:t>
            </a:r>
            <a:r>
              <a:rPr lang="zh-CN" altLang="zh-CN" sz="2000" dirty="0">
                <a:solidFill>
                  <a:schemeClr val="tx2"/>
                </a:solidFill>
              </a:rPr>
              <a:t>。</a:t>
            </a:r>
          </a:p>
        </p:txBody>
      </p:sp>
    </p:spTree>
    <p:extLst>
      <p:ext uri="{BB962C8B-B14F-4D97-AF65-F5344CB8AC3E}">
        <p14:creationId xmlns:p14="http://schemas.microsoft.com/office/powerpoint/2010/main" val="1344622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58092" y="402917"/>
            <a:ext cx="10541726" cy="6285265"/>
          </a:xfrm>
        </p:spPr>
        <p:txBody>
          <a:bodyPr>
            <a:normAutofit fontScale="92500" lnSpcReduction="10000"/>
          </a:bodyPr>
          <a:lstStyle/>
          <a:p>
            <a:pPr marL="0" indent="0">
              <a:buNone/>
            </a:pPr>
            <a:r>
              <a:rPr lang="zh-CN" altLang="en-US" dirty="0"/>
              <a:t>下面的代码展示了如何运用</a:t>
            </a:r>
            <a:r>
              <a:rPr lang="en-US" altLang="zh-CN" dirty="0" err="1"/>
              <a:t>ServerSocket</a:t>
            </a:r>
            <a:r>
              <a:rPr lang="zh-CN" altLang="en-US" dirty="0"/>
              <a:t>建立服务端：</a:t>
            </a:r>
          </a:p>
          <a:p>
            <a:pPr marL="0" indent="0">
              <a:buNone/>
            </a:pPr>
            <a:r>
              <a:rPr lang="en-US" altLang="zh-CN" dirty="0" err="1"/>
              <a:t>ServerSocket</a:t>
            </a:r>
            <a:r>
              <a:rPr lang="en-US" altLang="zh-CN" dirty="0"/>
              <a:t> </a:t>
            </a:r>
            <a:r>
              <a:rPr lang="en-US" altLang="zh-CN" dirty="0" err="1"/>
              <a:t>serverSocket</a:t>
            </a:r>
            <a:r>
              <a:rPr lang="en-US" altLang="zh-CN" dirty="0"/>
              <a:t> = new </a:t>
            </a:r>
            <a:r>
              <a:rPr lang="en-US" altLang="zh-CN" dirty="0" err="1"/>
              <a:t>ServerSocket</a:t>
            </a:r>
            <a:r>
              <a:rPr lang="en-US" altLang="zh-CN" dirty="0"/>
              <a:t>(8888);//</a:t>
            </a:r>
            <a:r>
              <a:rPr lang="zh-CN" altLang="en-US" dirty="0"/>
              <a:t>设置服务端的端口为</a:t>
            </a:r>
            <a:r>
              <a:rPr lang="en-US" altLang="zh-CN" dirty="0"/>
              <a:t>8888</a:t>
            </a:r>
          </a:p>
          <a:p>
            <a:pPr marL="0" indent="0">
              <a:buNone/>
            </a:pPr>
            <a:r>
              <a:rPr lang="en-US" altLang="zh-CN" dirty="0"/>
              <a:t>while(true){</a:t>
            </a:r>
          </a:p>
          <a:p>
            <a:pPr marL="0" indent="0">
              <a:buNone/>
            </a:pPr>
            <a:r>
              <a:rPr lang="en-US" altLang="zh-CN" dirty="0"/>
              <a:t>try{</a:t>
            </a:r>
          </a:p>
          <a:p>
            <a:pPr marL="0" indent="0">
              <a:buNone/>
            </a:pPr>
            <a:r>
              <a:rPr lang="en-US" altLang="zh-CN" dirty="0"/>
              <a:t>Socket socket=</a:t>
            </a:r>
            <a:r>
              <a:rPr lang="en-US" altLang="zh-CN" dirty="0" err="1"/>
              <a:t>serverSocket.accept</a:t>
            </a:r>
            <a:r>
              <a:rPr lang="en-US" altLang="zh-CN" dirty="0"/>
              <a:t>();</a:t>
            </a:r>
          </a:p>
          <a:p>
            <a:pPr marL="0" indent="0">
              <a:buNone/>
            </a:pPr>
            <a:r>
              <a:rPr lang="en-US" altLang="zh-CN" dirty="0"/>
              <a:t>//</a:t>
            </a:r>
            <a:r>
              <a:rPr lang="zh-CN" altLang="en-US" dirty="0"/>
              <a:t>从连接队列中取出一个连接，如果没有则等待</a:t>
            </a:r>
          </a:p>
          <a:p>
            <a:pPr marL="0" indent="0">
              <a:buNone/>
            </a:pPr>
            <a:r>
              <a:rPr lang="en-US" altLang="zh-CN" dirty="0" err="1"/>
              <a:t>System.out.println</a:t>
            </a:r>
            <a:r>
              <a:rPr lang="en-US" altLang="zh-CN" dirty="0"/>
              <a:t>("</a:t>
            </a:r>
            <a:r>
              <a:rPr lang="zh-CN" altLang="en-US" dirty="0"/>
              <a:t>新增连接：</a:t>
            </a:r>
            <a:r>
              <a:rPr lang="en-US" altLang="zh-CN" dirty="0"/>
              <a:t>"+</a:t>
            </a:r>
            <a:r>
              <a:rPr lang="en-US" altLang="zh-CN" dirty="0" err="1"/>
              <a:t>socket.getInetAddress</a:t>
            </a:r>
            <a:r>
              <a:rPr lang="en-US" altLang="zh-CN" dirty="0"/>
              <a:t>()+":"+</a:t>
            </a:r>
            <a:r>
              <a:rPr lang="en-US" altLang="zh-CN" dirty="0" err="1"/>
              <a:t>socket.getPort</a:t>
            </a:r>
            <a:r>
              <a:rPr lang="en-US" altLang="zh-CN" dirty="0"/>
              <a:t>());</a:t>
            </a:r>
          </a:p>
          <a:p>
            <a:pPr marL="0" indent="0">
              <a:buNone/>
            </a:pPr>
            <a:r>
              <a:rPr lang="en-US" altLang="zh-CN" dirty="0"/>
              <a:t>            ...//</a:t>
            </a:r>
            <a:r>
              <a:rPr lang="zh-CN" altLang="en-US" dirty="0"/>
              <a:t>接收和发送数据</a:t>
            </a:r>
          </a:p>
          <a:p>
            <a:pPr marL="0" indent="0">
              <a:buNone/>
            </a:pPr>
            <a:r>
              <a:rPr lang="en-US" altLang="zh-CN" dirty="0"/>
              <a:t>}catch(</a:t>
            </a:r>
            <a:r>
              <a:rPr lang="en-US" altLang="zh-CN" dirty="0" err="1"/>
              <a:t>IOException</a:t>
            </a:r>
            <a:r>
              <a:rPr lang="en-US" altLang="zh-CN" dirty="0"/>
              <a:t> e){</a:t>
            </a:r>
            <a:r>
              <a:rPr lang="en-US" altLang="zh-CN" dirty="0" err="1"/>
              <a:t>e.printStackTrace</a:t>
            </a:r>
            <a:r>
              <a:rPr lang="en-US" altLang="zh-CN" dirty="0"/>
              <a:t>();}</a:t>
            </a:r>
          </a:p>
          <a:p>
            <a:pPr marL="0" indent="0">
              <a:buNone/>
            </a:pPr>
            <a:r>
              <a:rPr lang="en-US" altLang="zh-CN" dirty="0"/>
              <a:t>finally{</a:t>
            </a:r>
          </a:p>
          <a:p>
            <a:pPr marL="0" indent="0">
              <a:buNone/>
            </a:pPr>
            <a:r>
              <a:rPr lang="en-US" altLang="zh-CN" dirty="0"/>
              <a:t>try{</a:t>
            </a:r>
          </a:p>
          <a:p>
            <a:pPr marL="0" indent="0">
              <a:buNone/>
            </a:pPr>
            <a:r>
              <a:rPr lang="en-US" altLang="zh-CN" dirty="0"/>
              <a:t>       if(socket!=null) </a:t>
            </a:r>
          </a:p>
          <a:p>
            <a:pPr marL="0" indent="0">
              <a:buNone/>
            </a:pPr>
            <a:r>
              <a:rPr lang="en-US" altLang="zh-CN" dirty="0" err="1"/>
              <a:t>socket.close</a:t>
            </a:r>
            <a:r>
              <a:rPr lang="en-US" altLang="zh-CN" dirty="0"/>
              <a:t>();//</a:t>
            </a:r>
            <a:r>
              <a:rPr lang="zh-CN" altLang="en-US" dirty="0"/>
              <a:t>与一个客户端通信结束后，要关闭</a:t>
            </a:r>
            <a:r>
              <a:rPr lang="en-US" altLang="zh-CN" dirty="0"/>
              <a:t>Socket</a:t>
            </a:r>
          </a:p>
          <a:p>
            <a:pPr marL="0" indent="0">
              <a:buNone/>
            </a:pPr>
            <a:r>
              <a:rPr lang="en-US" altLang="zh-CN" dirty="0"/>
              <a:t>}catch(</a:t>
            </a:r>
            <a:r>
              <a:rPr lang="en-US" altLang="zh-CN" dirty="0" err="1"/>
              <a:t>IOException</a:t>
            </a:r>
            <a:r>
              <a:rPr lang="en-US" altLang="zh-CN" dirty="0"/>
              <a:t> e){</a:t>
            </a:r>
            <a:r>
              <a:rPr lang="en-US" altLang="zh-CN" dirty="0" err="1"/>
              <a:t>e.printStackTrace</a:t>
            </a:r>
            <a:r>
              <a:rPr lang="en-US" altLang="zh-CN" dirty="0"/>
              <a:t>();}</a:t>
            </a:r>
          </a:p>
          <a:p>
            <a:pPr marL="0" indent="0">
              <a:buNone/>
            </a:pPr>
            <a:r>
              <a:rPr lang="en-US" altLang="zh-CN" dirty="0"/>
              <a:t>}</a:t>
            </a:r>
          </a:p>
          <a:p>
            <a:pPr marL="0" indent="0">
              <a:buNone/>
            </a:pPr>
            <a:r>
              <a:rPr lang="en-US" altLang="zh-CN" dirty="0"/>
              <a:t>}</a:t>
            </a:r>
          </a:p>
        </p:txBody>
      </p:sp>
    </p:spTree>
    <p:extLst>
      <p:ext uri="{BB962C8B-B14F-4D97-AF65-F5344CB8AC3E}">
        <p14:creationId xmlns:p14="http://schemas.microsoft.com/office/powerpoint/2010/main" val="1576131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58092" y="938494"/>
            <a:ext cx="10541726" cy="1608763"/>
          </a:xfrm>
        </p:spPr>
        <p:txBody>
          <a:bodyPr>
            <a:normAutofit/>
          </a:bodyPr>
          <a:lstStyle/>
          <a:p>
            <a:pPr marL="0" indent="0">
              <a:buNone/>
            </a:pPr>
            <a:r>
              <a:rPr lang="zh-CN" altLang="en-US" dirty="0"/>
              <a:t>        注意由于服务端通常运行在有固定</a:t>
            </a:r>
            <a:r>
              <a:rPr lang="en-US" altLang="zh-CN" dirty="0"/>
              <a:t>IP</a:t>
            </a:r>
            <a:r>
              <a:rPr lang="zh-CN" altLang="en-US" dirty="0"/>
              <a:t>地址的服务器上，所以以上代码可以直接运行在</a:t>
            </a:r>
            <a:r>
              <a:rPr lang="en-US" altLang="zh-CN" dirty="0"/>
              <a:t>PC</a:t>
            </a:r>
            <a:r>
              <a:rPr lang="zh-CN" altLang="en-US" dirty="0"/>
              <a:t>上，将</a:t>
            </a:r>
            <a:r>
              <a:rPr lang="en-US" altLang="zh-CN" dirty="0"/>
              <a:t>PC</a:t>
            </a:r>
            <a:r>
              <a:rPr lang="zh-CN" altLang="en-US" dirty="0"/>
              <a:t>机作为服务端。</a:t>
            </a:r>
          </a:p>
          <a:p>
            <a:pPr marL="0" indent="0">
              <a:buNone/>
            </a:pPr>
            <a:r>
              <a:rPr lang="zh-CN" altLang="en-US" dirty="0"/>
              <a:t>        建立好服务端之后，就可以开始建立客户端，通常使用</a:t>
            </a:r>
            <a:r>
              <a:rPr lang="en-US" altLang="zh-CN" dirty="0"/>
              <a:t>Socket</a:t>
            </a:r>
            <a:r>
              <a:rPr lang="zh-CN" altLang="en-US" dirty="0"/>
              <a:t>构造函数直接指定需要连接的服务器</a:t>
            </a:r>
            <a:r>
              <a:rPr lang="en-US" altLang="zh-CN" dirty="0"/>
              <a:t>IP</a:t>
            </a:r>
            <a:r>
              <a:rPr lang="zh-CN" altLang="en-US" dirty="0"/>
              <a:t>地址，</a:t>
            </a:r>
            <a:r>
              <a:rPr lang="en-US" altLang="zh-CN" dirty="0"/>
              <a:t>Socket</a:t>
            </a:r>
            <a:r>
              <a:rPr lang="zh-CN" altLang="en-US" dirty="0"/>
              <a:t>提供了如表</a:t>
            </a:r>
            <a:r>
              <a:rPr lang="en-US" altLang="zh-CN" dirty="0"/>
              <a:t>10.3</a:t>
            </a:r>
            <a:r>
              <a:rPr lang="zh-CN" altLang="en-US" dirty="0"/>
              <a:t>所示的几个构造方法。</a:t>
            </a:r>
          </a:p>
        </p:txBody>
      </p:sp>
      <p:graphicFrame>
        <p:nvGraphicFramePr>
          <p:cNvPr id="2" name="表格 1"/>
          <p:cNvGraphicFramePr>
            <a:graphicFrameLocks noGrp="1"/>
          </p:cNvGraphicFramePr>
          <p:nvPr>
            <p:extLst>
              <p:ext uri="{D42A27DB-BD31-4B8C-83A1-F6EECF244321}">
                <p14:modId xmlns:p14="http://schemas.microsoft.com/office/powerpoint/2010/main" val="942200661"/>
              </p:ext>
            </p:extLst>
          </p:nvPr>
        </p:nvGraphicFramePr>
        <p:xfrm>
          <a:off x="1058092" y="2706733"/>
          <a:ext cx="10398034" cy="2701290"/>
        </p:xfrm>
        <a:graphic>
          <a:graphicData uri="http://schemas.openxmlformats.org/drawingml/2006/table">
            <a:tbl>
              <a:tblPr firstRow="1" firstCol="1" bandRow="1">
                <a:tableStyleId>{5C22544A-7EE6-4342-B048-85BDC9FD1C3A}</a:tableStyleId>
              </a:tblPr>
              <a:tblGrid>
                <a:gridCol w="5136491">
                  <a:extLst>
                    <a:ext uri="{9D8B030D-6E8A-4147-A177-3AD203B41FA5}">
                      <a16:colId xmlns:a16="http://schemas.microsoft.com/office/drawing/2014/main" val="1237088239"/>
                    </a:ext>
                  </a:extLst>
                </a:gridCol>
                <a:gridCol w="5261543">
                  <a:extLst>
                    <a:ext uri="{9D8B030D-6E8A-4147-A177-3AD203B41FA5}">
                      <a16:colId xmlns:a16="http://schemas.microsoft.com/office/drawing/2014/main" val="2557919068"/>
                    </a:ext>
                  </a:extLst>
                </a:gridCol>
              </a:tblGrid>
              <a:tr h="482937">
                <a:tc>
                  <a:txBody>
                    <a:bodyPr/>
                    <a:lstStyle/>
                    <a:p>
                      <a:pPr algn="ctr">
                        <a:spcAft>
                          <a:spcPts val="0"/>
                        </a:spcAft>
                      </a:pPr>
                      <a:r>
                        <a:rPr lang="zh-CN" sz="2000" kern="0">
                          <a:effectLst/>
                        </a:rPr>
                        <a:t>方法</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0">
                          <a:effectLst/>
                        </a:rPr>
                        <a:t>描述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81901113"/>
                  </a:ext>
                </a:extLst>
              </a:tr>
              <a:tr h="1147198">
                <a:tc>
                  <a:txBody>
                    <a:bodyPr/>
                    <a:lstStyle/>
                    <a:p>
                      <a:pPr algn="l">
                        <a:spcAft>
                          <a:spcPts val="0"/>
                        </a:spcAft>
                      </a:pPr>
                      <a:r>
                        <a:rPr lang="en-US" sz="2000" kern="0">
                          <a:effectLst/>
                        </a:rPr>
                        <a:t>Socket(InetAddress address/String host, int port)throws UnknownHostException, IOException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2000" kern="0" dirty="0">
                          <a:effectLst/>
                        </a:rPr>
                        <a:t>创建连接到指定的远程</a:t>
                      </a:r>
                      <a:r>
                        <a:rPr lang="en-US" sz="2000" kern="0" dirty="0">
                          <a:effectLst/>
                        </a:rPr>
                        <a:t>IP</a:t>
                      </a:r>
                      <a:r>
                        <a:rPr lang="zh-CN" sz="2000" kern="0" dirty="0">
                          <a:effectLst/>
                        </a:rPr>
                        <a:t>地址及端口的</a:t>
                      </a:r>
                      <a:r>
                        <a:rPr lang="en-US" sz="2000" kern="0" dirty="0">
                          <a:effectLst/>
                        </a:rPr>
                        <a:t>Socket</a:t>
                      </a:r>
                      <a:r>
                        <a:rPr lang="zh-CN" sz="2000" kern="0" dirty="0">
                          <a:effectLst/>
                        </a:rPr>
                        <a:t>，未指定本地</a:t>
                      </a:r>
                      <a:r>
                        <a:rPr lang="en-US" sz="2000" kern="0" dirty="0">
                          <a:effectLst/>
                        </a:rPr>
                        <a:t>IP</a:t>
                      </a:r>
                      <a:r>
                        <a:rPr lang="zh-CN" sz="2000" kern="0" dirty="0">
                          <a:effectLst/>
                        </a:rPr>
                        <a:t>地址及端口，则采用本地主机的。</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92283070"/>
                  </a:ext>
                </a:extLst>
              </a:tr>
              <a:tr h="1071155">
                <a:tc>
                  <a:txBody>
                    <a:bodyPr/>
                    <a:lstStyle/>
                    <a:p>
                      <a:pPr algn="l">
                        <a:spcAft>
                          <a:spcPts val="0"/>
                        </a:spcAft>
                      </a:pPr>
                      <a:r>
                        <a:rPr lang="en-US" sz="2000" kern="0">
                          <a:effectLst/>
                        </a:rPr>
                        <a:t>Socket(InetAddress address/String host, int port, InetAddress localAddress/String host, int localPort)throws IOException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2000" kern="0" dirty="0">
                          <a:effectLst/>
                        </a:rPr>
                        <a:t>对比与上面的方法，指定了本地的</a:t>
                      </a:r>
                      <a:r>
                        <a:rPr lang="en-US" sz="2000" kern="0" dirty="0">
                          <a:effectLst/>
                        </a:rPr>
                        <a:t>IP</a:t>
                      </a:r>
                      <a:r>
                        <a:rPr lang="zh-CN" sz="2000" kern="0" dirty="0">
                          <a:effectLst/>
                        </a:rPr>
                        <a:t>地址及端口。</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38662884"/>
                  </a:ext>
                </a:extLst>
              </a:tr>
            </a:tbl>
          </a:graphicData>
        </a:graphic>
      </p:graphicFrame>
    </p:spTree>
    <p:extLst>
      <p:ext uri="{BB962C8B-B14F-4D97-AF65-F5344CB8AC3E}">
        <p14:creationId xmlns:p14="http://schemas.microsoft.com/office/powerpoint/2010/main" val="2147426090"/>
      </p:ext>
    </p:extLst>
  </p:cSld>
  <p:clrMapOvr>
    <a:masterClrMapping/>
  </p:clrMapOvr>
</p:sld>
</file>

<file path=ppt/theme/theme1.xml><?xml version="1.0" encoding="utf-8"?>
<a:theme xmlns:a="http://schemas.openxmlformats.org/drawingml/2006/main" name="裁剪">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裁剪</Template>
  <TotalTime>195</TotalTime>
  <Words>4153</Words>
  <Application>Microsoft Office PowerPoint</Application>
  <PresentationFormat>宽屏</PresentationFormat>
  <Paragraphs>363</Paragraphs>
  <Slides>40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40</vt:i4>
      </vt:variant>
    </vt:vector>
  </HeadingPairs>
  <TitlesOfParts>
    <vt:vector size="47" baseType="lpstr">
      <vt:lpstr>宋体</vt:lpstr>
      <vt:lpstr>Arial</vt:lpstr>
      <vt:lpstr>Calibri</vt:lpstr>
      <vt:lpstr>Franklin Gothic Book</vt:lpstr>
      <vt:lpstr>Times New Roman</vt:lpstr>
      <vt:lpstr>Wingdings</vt:lpstr>
      <vt:lpstr>裁剪</vt:lpstr>
      <vt:lpstr> Android应用程序开发教程——Android Studio版</vt:lpstr>
      <vt:lpstr>PowerPoint 演示文稿</vt:lpstr>
      <vt:lpstr>10.1 基于TCP协议的网络通信 </vt:lpstr>
      <vt:lpstr>10.1.1 TCP/IP协议基础 </vt:lpstr>
      <vt:lpstr>10.1.2 Socket与ServerSocket建立通信 </vt:lpstr>
      <vt:lpstr>10.1.2 Socket与ServerSocket建立通信 </vt:lpstr>
      <vt:lpstr>PowerPoint 演示文稿</vt:lpstr>
      <vt:lpstr>PowerPoint 演示文稿</vt:lpstr>
      <vt:lpstr>PowerPoint 演示文稿</vt:lpstr>
      <vt:lpstr>PowerPoint 演示文稿</vt:lpstr>
      <vt:lpstr>【例10.1.1】建立客户端程序实例 </vt:lpstr>
      <vt:lpstr>10.2.1 使用URL获取网络资源 </vt:lpstr>
      <vt:lpstr>PowerPoint 演示文稿</vt:lpstr>
      <vt:lpstr>PowerPoint 演示文稿</vt:lpstr>
      <vt:lpstr>PowerPoint 演示文稿</vt:lpstr>
      <vt:lpstr>【例10.2】访问URL网络资源实例 </vt:lpstr>
      <vt:lpstr>10.2.2 使用URLConnection提交请求 </vt:lpstr>
      <vt:lpstr>PowerPoint 演示文稿</vt:lpstr>
      <vt:lpstr>PowerPoint 演示文稿</vt:lpstr>
      <vt:lpstr>PowerPoint 演示文稿</vt:lpstr>
      <vt:lpstr>PowerPoint 演示文稿</vt:lpstr>
      <vt:lpstr>PowerPoint 演示文稿</vt:lpstr>
      <vt:lpstr>10.2.3使用HttpURLConnection实现网络通信 </vt:lpstr>
      <vt:lpstr>PowerPoint 演示文稿</vt:lpstr>
      <vt:lpstr>10.3 使用WebView </vt:lpstr>
      <vt:lpstr>10.3.1 使用WebView浏览网页 </vt:lpstr>
      <vt:lpstr>【例10.5】使用WebView加载网页视图实例 </vt:lpstr>
      <vt:lpstr>10.3.2 加载本地html页面 </vt:lpstr>
      <vt:lpstr>【例10.6】使用WebView加载本地html实例 </vt:lpstr>
      <vt:lpstr>10.3.3 JavaScript交互调用 </vt:lpstr>
      <vt:lpstr>PowerPoint 演示文稿</vt:lpstr>
      <vt:lpstr>【例10.7】JavaScript与Android交互实例</vt:lpstr>
      <vt:lpstr>10.4 使用Web Service进行网络编程 </vt:lpstr>
      <vt:lpstr>PowerPoint 演示文稿</vt:lpstr>
      <vt:lpstr>PowerPoint 演示文稿</vt:lpstr>
      <vt:lpstr>PowerPoint 演示文稿</vt:lpstr>
      <vt:lpstr>PowerPoint 演示文稿</vt:lpstr>
      <vt:lpstr>PowerPoint 演示文稿</vt:lpstr>
      <vt:lpstr>PowerPoint 演示文稿</vt:lpstr>
      <vt:lpstr>【例10.8】 WebService实现手机归属地查询实例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Android应用程序开发教程——Android Studio版</dc:title>
  <dc:creator>77 mar</dc:creator>
  <cp:lastModifiedBy>黄天祥</cp:lastModifiedBy>
  <cp:revision>198</cp:revision>
  <dcterms:created xsi:type="dcterms:W3CDTF">2016-09-05T08:50:20Z</dcterms:created>
  <dcterms:modified xsi:type="dcterms:W3CDTF">2016-09-11T02:36:50Z</dcterms:modified>
</cp:coreProperties>
</file>