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63" r:id="rId3"/>
    <p:sldId id="391" r:id="rId4"/>
    <p:sldId id="392" r:id="rId5"/>
    <p:sldId id="393" r:id="rId6"/>
    <p:sldId id="394" r:id="rId7"/>
    <p:sldId id="395" r:id="rId8"/>
    <p:sldId id="396" r:id="rId9"/>
    <p:sldId id="397" r:id="rId10"/>
    <p:sldId id="398" r:id="rId11"/>
    <p:sldId id="399" r:id="rId12"/>
    <p:sldId id="400" r:id="rId13"/>
    <p:sldId id="401" r:id="rId14"/>
    <p:sldId id="402" r:id="rId15"/>
    <p:sldId id="403" r:id="rId16"/>
    <p:sldId id="404" r:id="rId17"/>
    <p:sldId id="405" r:id="rId18"/>
    <p:sldId id="406" r:id="rId19"/>
    <p:sldId id="407" r:id="rId20"/>
    <p:sldId id="408" r:id="rId21"/>
    <p:sldId id="409" r:id="rId22"/>
    <p:sldId id="410" r:id="rId23"/>
    <p:sldId id="411" r:id="rId24"/>
    <p:sldId id="412" r:id="rId25"/>
    <p:sldId id="413" r:id="rId26"/>
    <p:sldId id="41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4"/>
  </p:normalViewPr>
  <p:slideViewPr>
    <p:cSldViewPr snapToGrid="0" snapToObjects="1">
      <p:cViewPr varScale="1">
        <p:scale>
          <a:sx n="50" d="100"/>
          <a:sy n="50" d="100"/>
        </p:scale>
        <p:origin x="60"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9/11/2016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9/11/2016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9/11/2016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9/11/2016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9/11/2016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5400" b="1" dirty="0"/>
              <a:t> </a:t>
            </a:r>
            <a:r>
              <a:rPr lang="en-US" altLang="zh-CN" sz="5400" b="1" dirty="0"/>
              <a:t>Android</a:t>
            </a:r>
            <a:r>
              <a:rPr lang="zh-CN" altLang="en-US" sz="5400" b="1" dirty="0"/>
              <a:t>应用程序开发教程</a:t>
            </a:r>
            <a:r>
              <a:rPr lang="en-US" altLang="zh-CN" sz="5400" b="1" dirty="0"/>
              <a:t>——Android Studio</a:t>
            </a:r>
            <a:r>
              <a:rPr lang="zh-CN" altLang="en-US" sz="5400" b="1" dirty="0"/>
              <a:t>版</a:t>
            </a:r>
            <a:endParaRPr kumimoji="1" lang="zh-CN" altLang="en-US" sz="5400" dirty="0"/>
          </a:p>
        </p:txBody>
      </p:sp>
      <p:sp>
        <p:nvSpPr>
          <p:cNvPr id="3" name="副标题 2"/>
          <p:cNvSpPr>
            <a:spLocks noGrp="1"/>
          </p:cNvSpPr>
          <p:nvPr>
            <p:ph type="subTitle" idx="1"/>
          </p:nvPr>
        </p:nvSpPr>
        <p:spPr>
          <a:xfrm>
            <a:off x="2297516" y="4083279"/>
            <a:ext cx="7596451" cy="1086237"/>
          </a:xfrm>
        </p:spPr>
        <p:txBody>
          <a:bodyPr>
            <a:normAutofit/>
          </a:bodyPr>
          <a:lstStyle/>
          <a:p>
            <a:r>
              <a:rPr kumimoji="1" lang="zh-CN" altLang="en-US" sz="3200" dirty="0"/>
              <a:t>第</a:t>
            </a:r>
            <a:r>
              <a:rPr kumimoji="1" lang="en-US" altLang="zh-CN" sz="3200" dirty="0"/>
              <a:t>11</a:t>
            </a:r>
            <a:r>
              <a:rPr kumimoji="1" lang="zh-CN" altLang="en-US" sz="3200" dirty="0"/>
              <a:t>章  </a:t>
            </a:r>
            <a:r>
              <a:rPr kumimoji="1" lang="en-US" altLang="zh-CN" sz="3200" dirty="0"/>
              <a:t>Android</a:t>
            </a:r>
            <a:r>
              <a:rPr kumimoji="1" lang="zh-CN" altLang="en-US" sz="3200" dirty="0"/>
              <a:t>数据存储</a:t>
            </a:r>
          </a:p>
        </p:txBody>
      </p:sp>
    </p:spTree>
    <p:extLst>
      <p:ext uri="{BB962C8B-B14F-4D97-AF65-F5344CB8AC3E}">
        <p14:creationId xmlns:p14="http://schemas.microsoft.com/office/powerpoint/2010/main" val="1029278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371600" y="698326"/>
            <a:ext cx="9601200" cy="930058"/>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altLang="zh-CN" sz="3600" b="1"/>
              <a:t>11.2.3 </a:t>
            </a:r>
            <a:r>
              <a:rPr lang="zh-CN" altLang="en-US" sz="3600" b="1"/>
              <a:t>将文件保存到</a:t>
            </a:r>
            <a:r>
              <a:rPr lang="en-US" altLang="zh-CN" sz="3600" b="1"/>
              <a:t>SD</a:t>
            </a:r>
            <a:r>
              <a:rPr lang="zh-CN" altLang="en-US" sz="3600" b="1"/>
              <a:t>卡</a:t>
            </a:r>
            <a:endParaRPr kumimoji="1" lang="zh-CN" altLang="en-US" sz="3600"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882454972"/>
              </p:ext>
            </p:extLst>
          </p:nvPr>
        </p:nvGraphicFramePr>
        <p:xfrm>
          <a:off x="1490598" y="2492682"/>
          <a:ext cx="9632514" cy="3933171"/>
        </p:xfrm>
        <a:graphic>
          <a:graphicData uri="http://schemas.openxmlformats.org/drawingml/2006/table">
            <a:tbl>
              <a:tblPr firstRow="1" firstCol="1" bandRow="1">
                <a:tableStyleId>{5C22544A-7EE6-4342-B048-85BDC9FD1C3A}</a:tableStyleId>
              </a:tblPr>
              <a:tblGrid>
                <a:gridCol w="1627522">
                  <a:extLst>
                    <a:ext uri="{9D8B030D-6E8A-4147-A177-3AD203B41FA5}">
                      <a16:colId xmlns:a16="http://schemas.microsoft.com/office/drawing/2014/main" val="1155005233"/>
                    </a:ext>
                  </a:extLst>
                </a:gridCol>
                <a:gridCol w="4763102">
                  <a:extLst>
                    <a:ext uri="{9D8B030D-6E8A-4147-A177-3AD203B41FA5}">
                      <a16:colId xmlns:a16="http://schemas.microsoft.com/office/drawing/2014/main" val="3597449202"/>
                    </a:ext>
                  </a:extLst>
                </a:gridCol>
                <a:gridCol w="3241890">
                  <a:extLst>
                    <a:ext uri="{9D8B030D-6E8A-4147-A177-3AD203B41FA5}">
                      <a16:colId xmlns:a16="http://schemas.microsoft.com/office/drawing/2014/main" val="2183930251"/>
                    </a:ext>
                  </a:extLst>
                </a:gridCol>
              </a:tblGrid>
              <a:tr h="357561">
                <a:tc>
                  <a:txBody>
                    <a:bodyPr/>
                    <a:lstStyle/>
                    <a:p>
                      <a:pPr algn="just">
                        <a:spcAft>
                          <a:spcPts val="0"/>
                        </a:spcAft>
                      </a:pPr>
                      <a:r>
                        <a:rPr lang="zh-CN" sz="1800" kern="100">
                          <a:effectLst/>
                        </a:rPr>
                        <a:t>返回类型</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常量或方法名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描述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60281836"/>
                  </a:ext>
                </a:extLst>
              </a:tr>
              <a:tr h="357561">
                <a:tc>
                  <a:txBody>
                    <a:bodyPr/>
                    <a:lstStyle/>
                    <a:p>
                      <a:pPr algn="just">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MEDIA_BAD_REMOVAL</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存储设备被移除</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61128877"/>
                  </a:ext>
                </a:extLst>
              </a:tr>
              <a:tr h="357561">
                <a:tc>
                  <a:txBody>
                    <a:bodyPr/>
                    <a:lstStyle/>
                    <a:p>
                      <a:pPr algn="just">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MEDIA_CHECKING</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存储设备正在检查</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0921135"/>
                  </a:ext>
                </a:extLst>
              </a:tr>
              <a:tr h="357561">
                <a:tc>
                  <a:txBody>
                    <a:bodyPr/>
                    <a:lstStyle/>
                    <a:p>
                      <a:pPr algn="just">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MEDIA_MOUNTED</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存储设备可读写</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01164367"/>
                  </a:ext>
                </a:extLst>
              </a:tr>
              <a:tr h="357561">
                <a:tc>
                  <a:txBody>
                    <a:bodyPr/>
                    <a:lstStyle/>
                    <a:p>
                      <a:pPr algn="just">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MEDIA_MOUNTED_READ_ONLY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存储设备只读</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27218826"/>
                  </a:ext>
                </a:extLst>
              </a:tr>
              <a:tr h="357561">
                <a:tc>
                  <a:txBody>
                    <a:bodyPr/>
                    <a:lstStyle/>
                    <a:p>
                      <a:pPr algn="just">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MEDIA_REMOVED</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存储设备不存在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59248570"/>
                  </a:ext>
                </a:extLst>
              </a:tr>
              <a:tr h="357561">
                <a:tc>
                  <a:txBody>
                    <a:bodyPr/>
                    <a:lstStyle/>
                    <a:p>
                      <a:pPr algn="just">
                        <a:spcAft>
                          <a:spcPts val="0"/>
                        </a:spcAft>
                      </a:pPr>
                      <a:r>
                        <a:rPr lang="en-US" sz="1800" kern="100">
                          <a:effectLst/>
                        </a:rPr>
                        <a:t>static File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getDataDirectory()</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获取用户</a:t>
                      </a:r>
                      <a:r>
                        <a:rPr lang="en-US" sz="1800" kern="100">
                          <a:effectLst/>
                        </a:rPr>
                        <a:t>data</a:t>
                      </a:r>
                      <a:r>
                        <a:rPr lang="zh-CN" sz="1800" kern="100">
                          <a:effectLst/>
                        </a:rPr>
                        <a:t>目录</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60680782"/>
                  </a:ext>
                </a:extLst>
              </a:tr>
              <a:tr h="357561">
                <a:tc>
                  <a:txBody>
                    <a:bodyPr/>
                    <a:lstStyle/>
                    <a:p>
                      <a:pPr algn="just">
                        <a:spcAft>
                          <a:spcPts val="0"/>
                        </a:spcAft>
                      </a:pPr>
                      <a:r>
                        <a:rPr lang="en-US" sz="1800" kern="100">
                          <a:effectLst/>
                        </a:rPr>
                        <a:t>static File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getDownloadCacheDirectory()</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获取下载内容目录</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49121548"/>
                  </a:ext>
                </a:extLst>
              </a:tr>
              <a:tr h="357561">
                <a:tc>
                  <a:txBody>
                    <a:bodyPr/>
                    <a:lstStyle/>
                    <a:p>
                      <a:pPr algn="just">
                        <a:spcAft>
                          <a:spcPts val="0"/>
                        </a:spcAft>
                      </a:pPr>
                      <a:r>
                        <a:rPr lang="en-US" sz="1800" kern="100">
                          <a:effectLst/>
                        </a:rPr>
                        <a:t>static File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getExternalStorageDirectory()</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获取扩展存储目录</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75620216"/>
                  </a:ext>
                </a:extLst>
              </a:tr>
              <a:tr h="357561">
                <a:tc>
                  <a:txBody>
                    <a:bodyPr/>
                    <a:lstStyle/>
                    <a:p>
                      <a:pPr algn="just">
                        <a:spcAft>
                          <a:spcPts val="0"/>
                        </a:spcAft>
                      </a:pPr>
                      <a:r>
                        <a:rPr lang="en-US" sz="1800" kern="100">
                          <a:effectLst/>
                        </a:rPr>
                        <a:t>static String</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getExternalStorageState(File path)</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获取扩展存储状态</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24292693"/>
                  </a:ext>
                </a:extLst>
              </a:tr>
              <a:tr h="357561">
                <a:tc>
                  <a:txBody>
                    <a:bodyPr/>
                    <a:lstStyle/>
                    <a:p>
                      <a:pPr algn="just">
                        <a:spcAft>
                          <a:spcPts val="0"/>
                        </a:spcAft>
                      </a:pPr>
                      <a:r>
                        <a:rPr lang="en-US" sz="1800" kern="100">
                          <a:effectLst/>
                        </a:rPr>
                        <a:t>static File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getRootDirectory()</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获取更目录</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74282336"/>
                  </a:ext>
                </a:extLst>
              </a:tr>
            </a:tbl>
          </a:graphicData>
        </a:graphic>
      </p:graphicFrame>
      <p:sp>
        <p:nvSpPr>
          <p:cNvPr id="6" name="矩形 5"/>
          <p:cNvSpPr/>
          <p:nvPr/>
        </p:nvSpPr>
        <p:spPr>
          <a:xfrm>
            <a:off x="1371600" y="1414201"/>
            <a:ext cx="9601200" cy="646331"/>
          </a:xfrm>
          <a:prstGeom prst="rect">
            <a:avLst/>
          </a:prstGeom>
        </p:spPr>
        <p:txBody>
          <a:bodyPr wrap="square">
            <a:spAutoFit/>
          </a:bodyPr>
          <a:lstStyle/>
          <a:p>
            <a:r>
              <a:rPr lang="zh-CN" altLang="zh-CN" kern="0" dirty="0">
                <a:latin typeface="Times New Roman" panose="02020603050405020304" pitchFamily="18" charset="0"/>
                <a:ea typeface="宋体" panose="02010600030101010101" pitchFamily="2" charset="-122"/>
                <a:cs typeface="宋体" panose="02010600030101010101" pitchFamily="2" charset="-122"/>
              </a:rPr>
              <a:t>除了上述的方法，</a:t>
            </a:r>
            <a:r>
              <a:rPr lang="en-US" altLang="zh-CN" kern="0" dirty="0">
                <a:latin typeface="Times New Roman" panose="02020603050405020304" pitchFamily="18" charset="0"/>
                <a:ea typeface="宋体" panose="02010600030101010101" pitchFamily="2" charset="-122"/>
                <a:cs typeface="宋体" panose="02010600030101010101" pitchFamily="2" charset="-122"/>
              </a:rPr>
              <a:t>Environment</a:t>
            </a:r>
            <a:r>
              <a:rPr lang="zh-CN" altLang="zh-CN" kern="0" dirty="0">
                <a:latin typeface="Times New Roman" panose="02020603050405020304" pitchFamily="18" charset="0"/>
                <a:ea typeface="宋体" panose="02010600030101010101" pitchFamily="2" charset="-122"/>
                <a:cs typeface="宋体" panose="02010600030101010101" pitchFamily="2" charset="-122"/>
              </a:rPr>
              <a:t>类还提供了一些其它的方法，让我们更方便的操作外部存储目录，如表所示：</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10638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930058"/>
          </a:xfrm>
        </p:spPr>
        <p:txBody>
          <a:bodyPr>
            <a:normAutofit fontScale="90000"/>
          </a:bodyPr>
          <a:lstStyle/>
          <a:p>
            <a:r>
              <a:rPr lang="en-US" altLang="zh-CN" b="1" dirty="0"/>
              <a:t>11.3 SQLite</a:t>
            </a:r>
            <a:r>
              <a:rPr lang="zh-CN" altLang="en-US" b="1" dirty="0"/>
              <a:t>数据库</a:t>
            </a:r>
            <a:br>
              <a:rPr lang="zh-CN" altLang="zh-CN" b="1" dirty="0"/>
            </a:br>
            <a:endParaRPr kumimoji="1" lang="zh-CN" altLang="en-US" dirty="0"/>
          </a:p>
        </p:txBody>
      </p:sp>
      <p:sp>
        <p:nvSpPr>
          <p:cNvPr id="3" name="内容占位符 2"/>
          <p:cNvSpPr>
            <a:spLocks noGrp="1"/>
          </p:cNvSpPr>
          <p:nvPr>
            <p:ph idx="1"/>
          </p:nvPr>
        </p:nvSpPr>
        <p:spPr>
          <a:xfrm>
            <a:off x="1371600" y="2448838"/>
            <a:ext cx="10240027" cy="3889332"/>
          </a:xfrm>
        </p:spPr>
        <p:txBody>
          <a:bodyPr>
            <a:normAutofit/>
          </a:bodyPr>
          <a:lstStyle/>
          <a:p>
            <a:pPr marL="0" indent="0">
              <a:buNone/>
            </a:pPr>
            <a:r>
              <a:rPr lang="zh-CN" altLang="en-US" dirty="0"/>
              <a:t>        通过以上的介绍，已经能够存储简单的键值对，或者其它类型的文件，但在软件项目中，这些是远远不够的。有时需要对数据表单进行处理，一些数据表甚至达到上百上千行。如果没有一个稳健的数据库存储机制，这样的工作是无法进行的。所以</a:t>
            </a:r>
            <a:r>
              <a:rPr lang="en-US" altLang="zh-CN" dirty="0"/>
              <a:t>Android</a:t>
            </a:r>
            <a:r>
              <a:rPr lang="zh-CN" altLang="en-US" dirty="0"/>
              <a:t>中也支持</a:t>
            </a:r>
            <a:r>
              <a:rPr lang="en-US" altLang="zh-CN" dirty="0"/>
              <a:t>SQLite</a:t>
            </a:r>
            <a:r>
              <a:rPr lang="zh-CN" altLang="en-US" dirty="0"/>
              <a:t>数据库，用其处理复杂的数据表。</a:t>
            </a:r>
            <a:r>
              <a:rPr lang="en-US" altLang="zh-CN" dirty="0"/>
              <a:t>SQLite</a:t>
            </a:r>
            <a:r>
              <a:rPr lang="zh-CN" altLang="en-US" dirty="0"/>
              <a:t>是轻量级数据存储工具，是遵守</a:t>
            </a:r>
            <a:r>
              <a:rPr lang="en-US" altLang="zh-CN" dirty="0"/>
              <a:t>ACID</a:t>
            </a:r>
            <a:r>
              <a:rPr lang="zh-CN" altLang="en-US" dirty="0"/>
              <a:t>（增删改查）的关系型数据库管理系统。它具备</a:t>
            </a:r>
            <a:r>
              <a:rPr lang="en-US" altLang="zh-CN" dirty="0"/>
              <a:t>SQL</a:t>
            </a:r>
            <a:r>
              <a:rPr lang="zh-CN" altLang="en-US" dirty="0"/>
              <a:t>数据库的所有优点，能够通过</a:t>
            </a:r>
            <a:r>
              <a:rPr lang="en-US" altLang="zh-CN" dirty="0"/>
              <a:t>SQL</a:t>
            </a:r>
            <a:r>
              <a:rPr lang="zh-CN" altLang="en-US" dirty="0"/>
              <a:t>语句操作数据表。</a:t>
            </a:r>
            <a:endParaRPr lang="zh-CN" altLang="zh-CN" dirty="0"/>
          </a:p>
        </p:txBody>
      </p:sp>
    </p:spTree>
    <p:extLst>
      <p:ext uri="{BB962C8B-B14F-4D97-AF65-F5344CB8AC3E}">
        <p14:creationId xmlns:p14="http://schemas.microsoft.com/office/powerpoint/2010/main" val="3947928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930058"/>
          </a:xfrm>
        </p:spPr>
        <p:txBody>
          <a:bodyPr>
            <a:normAutofit fontScale="90000"/>
          </a:bodyPr>
          <a:lstStyle/>
          <a:p>
            <a:r>
              <a:rPr lang="en-US" altLang="zh-CN" b="1" dirty="0"/>
              <a:t>11.3.1 SQLite</a:t>
            </a:r>
            <a:r>
              <a:rPr lang="zh-CN" altLang="en-US" b="1" dirty="0"/>
              <a:t>介绍</a:t>
            </a:r>
            <a:br>
              <a:rPr lang="zh-CN" altLang="zh-CN" b="1" dirty="0"/>
            </a:br>
            <a:endParaRPr kumimoji="1" lang="zh-CN" altLang="en-US" dirty="0"/>
          </a:p>
        </p:txBody>
      </p:sp>
      <p:sp>
        <p:nvSpPr>
          <p:cNvPr id="3" name="内容占位符 2"/>
          <p:cNvSpPr>
            <a:spLocks noGrp="1"/>
          </p:cNvSpPr>
          <p:nvPr>
            <p:ph idx="1"/>
          </p:nvPr>
        </p:nvSpPr>
        <p:spPr>
          <a:xfrm>
            <a:off x="1171184" y="1659699"/>
            <a:ext cx="4924816" cy="4277638"/>
          </a:xfrm>
        </p:spPr>
        <p:txBody>
          <a:bodyPr>
            <a:normAutofit/>
          </a:bodyPr>
          <a:lstStyle/>
          <a:p>
            <a:pPr marL="0" indent="0">
              <a:buNone/>
            </a:pPr>
            <a:r>
              <a:rPr lang="en-US" altLang="zh-CN" dirty="0"/>
              <a:t>        </a:t>
            </a:r>
            <a:r>
              <a:rPr lang="zh-CN" altLang="zh-CN" dirty="0"/>
              <a:t>在</a:t>
            </a:r>
            <a:r>
              <a:rPr lang="en-US" altLang="zh-CN" dirty="0"/>
              <a:t>Android</a:t>
            </a:r>
            <a:r>
              <a:rPr lang="zh-CN" altLang="zh-CN" dirty="0"/>
              <a:t>上使用</a:t>
            </a:r>
            <a:r>
              <a:rPr lang="en-US" altLang="zh-CN" dirty="0"/>
              <a:t>SQLite</a:t>
            </a:r>
            <a:r>
              <a:rPr lang="zh-CN" altLang="zh-CN" dirty="0"/>
              <a:t>之前，我们需要先了解</a:t>
            </a:r>
            <a:r>
              <a:rPr lang="en-US" altLang="zh-CN" dirty="0"/>
              <a:t>SQLite</a:t>
            </a:r>
            <a:r>
              <a:rPr lang="zh-CN" altLang="zh-CN" dirty="0"/>
              <a:t>的存储机制以及</a:t>
            </a:r>
            <a:r>
              <a:rPr lang="en-US" altLang="zh-CN" dirty="0"/>
              <a:t>SQL</a:t>
            </a:r>
            <a:r>
              <a:rPr lang="zh-CN" altLang="zh-CN" dirty="0"/>
              <a:t>常用操作语句。</a:t>
            </a:r>
            <a:r>
              <a:rPr lang="en-US" altLang="zh-CN" dirty="0"/>
              <a:t>SQLite </a:t>
            </a:r>
            <a:r>
              <a:rPr lang="zh-CN" altLang="zh-CN" dirty="0"/>
              <a:t>是一个开源的嵌入式关系数据库，实现自包容、零配置、支持事务的</a:t>
            </a:r>
            <a:r>
              <a:rPr lang="en-US" altLang="zh-CN" dirty="0"/>
              <a:t>SQL</a:t>
            </a:r>
            <a:r>
              <a:rPr lang="zh-CN" altLang="zh-CN" dirty="0"/>
              <a:t>数据库引擎。</a:t>
            </a:r>
            <a:r>
              <a:rPr lang="en-US" altLang="zh-CN" dirty="0"/>
              <a:t>SQLite</a:t>
            </a:r>
            <a:r>
              <a:rPr lang="zh-CN" altLang="zh-CN" dirty="0"/>
              <a:t>在易用性、便携性、紧凑性、高效性和可靠性方面的表现十分优秀，</a:t>
            </a:r>
            <a:r>
              <a:rPr lang="en-US" altLang="zh-CN" dirty="0"/>
              <a:t>SQLite</a:t>
            </a:r>
            <a:r>
              <a:rPr lang="zh-CN" altLang="zh-CN" dirty="0"/>
              <a:t>的安装和运行非常简单，在大多数情况下只要确保</a:t>
            </a:r>
            <a:r>
              <a:rPr lang="en-US" altLang="zh-CN" dirty="0"/>
              <a:t>SQLite</a:t>
            </a:r>
            <a:r>
              <a:rPr lang="zh-CN" altLang="zh-CN" dirty="0"/>
              <a:t>的二进制文件存在即可开始创建、连接和使用数据库。如果需要一个嵌入式数据库项目或解决方案，</a:t>
            </a:r>
            <a:r>
              <a:rPr lang="en-US" altLang="zh-CN" dirty="0"/>
              <a:t>SQLite</a:t>
            </a:r>
            <a:r>
              <a:rPr lang="zh-CN" altLang="zh-CN" dirty="0"/>
              <a:t>是绝对值得考虑的。</a:t>
            </a:r>
          </a:p>
          <a:p>
            <a:pPr marL="0" indent="0">
              <a:buNone/>
            </a:pPr>
            <a:r>
              <a:rPr lang="en-US" altLang="zh-CN" dirty="0"/>
              <a:t>        SQLite</a:t>
            </a:r>
            <a:r>
              <a:rPr lang="zh-CN" altLang="zh-CN" dirty="0"/>
              <a:t>具有一个十分简洁明了的体系结构，如图</a:t>
            </a:r>
            <a:r>
              <a:rPr lang="en-US" altLang="zh-CN" dirty="0"/>
              <a:t>10.9</a:t>
            </a:r>
            <a:r>
              <a:rPr lang="zh-CN" altLang="zh-CN" dirty="0"/>
              <a:t>所示。</a:t>
            </a:r>
          </a:p>
          <a:p>
            <a:pPr marL="0" indent="0">
              <a:buNone/>
            </a:pPr>
            <a:endParaRPr lang="zh-CN" altLang="zh-CN" dirty="0"/>
          </a:p>
        </p:txBody>
      </p:sp>
      <p:pic>
        <p:nvPicPr>
          <p:cNvPr id="7" name="图片 6"/>
          <p:cNvPicPr>
            <a:picLocks noChangeAspect="1"/>
          </p:cNvPicPr>
          <p:nvPr/>
        </p:nvPicPr>
        <p:blipFill>
          <a:blip r:embed="rId2"/>
          <a:stretch>
            <a:fillRect/>
          </a:stretch>
        </p:blipFill>
        <p:spPr>
          <a:xfrm>
            <a:off x="6096000" y="1424361"/>
            <a:ext cx="5580472" cy="4360008"/>
          </a:xfrm>
          <a:prstGeom prst="rect">
            <a:avLst/>
          </a:prstGeom>
        </p:spPr>
      </p:pic>
    </p:spTree>
    <p:extLst>
      <p:ext uri="{BB962C8B-B14F-4D97-AF65-F5344CB8AC3E}">
        <p14:creationId xmlns:p14="http://schemas.microsoft.com/office/powerpoint/2010/main" val="3921315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930058"/>
          </a:xfrm>
        </p:spPr>
        <p:txBody>
          <a:bodyPr>
            <a:normAutofit fontScale="90000"/>
          </a:bodyPr>
          <a:lstStyle/>
          <a:p>
            <a:r>
              <a:rPr lang="en-US" altLang="zh-CN" b="1" dirty="0"/>
              <a:t>11.3.1 SQLite</a:t>
            </a:r>
            <a:r>
              <a:rPr lang="zh-CN" altLang="en-US" b="1" dirty="0"/>
              <a:t>介绍</a:t>
            </a:r>
            <a:br>
              <a:rPr lang="zh-CN" altLang="zh-CN" b="1" dirty="0"/>
            </a:br>
            <a:endParaRPr kumimoji="1" lang="zh-CN" altLang="en-US" dirty="0"/>
          </a:p>
        </p:txBody>
      </p:sp>
      <p:sp>
        <p:nvSpPr>
          <p:cNvPr id="3" name="内容占位符 2"/>
          <p:cNvSpPr>
            <a:spLocks noGrp="1"/>
          </p:cNvSpPr>
          <p:nvPr>
            <p:ph idx="1"/>
          </p:nvPr>
        </p:nvSpPr>
        <p:spPr>
          <a:xfrm>
            <a:off x="1171183" y="1659699"/>
            <a:ext cx="10127293" cy="2974931"/>
          </a:xfrm>
        </p:spPr>
        <p:txBody>
          <a:bodyPr>
            <a:normAutofit/>
          </a:bodyPr>
          <a:lstStyle/>
          <a:p>
            <a:pPr marL="0" indent="0">
              <a:buNone/>
            </a:pPr>
            <a:r>
              <a:rPr lang="en-US" altLang="zh-CN" dirty="0"/>
              <a:t>        </a:t>
            </a:r>
            <a:r>
              <a:rPr lang="zh-CN" altLang="en-US" dirty="0"/>
              <a:t> 如上图所示，这些模块的分工清晰，将查询过程划分为几个独立的任务，就像在流水线上操作一样。首先让开发人员通过开放的接口与</a:t>
            </a:r>
            <a:r>
              <a:rPr lang="en-US" altLang="zh-CN" dirty="0"/>
              <a:t>SQLite</a:t>
            </a:r>
            <a:r>
              <a:rPr lang="zh-CN" altLang="en-US" dirty="0"/>
              <a:t>进行交互；然后再经过</a:t>
            </a:r>
            <a:r>
              <a:rPr lang="en-US" altLang="zh-CN" dirty="0"/>
              <a:t>Tokenizer</a:t>
            </a:r>
            <a:r>
              <a:rPr lang="zh-CN" altLang="en-US" dirty="0"/>
              <a:t>（分析器）与</a:t>
            </a:r>
            <a:r>
              <a:rPr lang="en-US" altLang="zh-CN" dirty="0"/>
              <a:t>Parser</a:t>
            </a:r>
            <a:r>
              <a:rPr lang="zh-CN" altLang="en-US" dirty="0"/>
              <a:t>（语法分析器）进行编译，转化为底层能更方便处理的层次化数据结构；之后再交给虚拟机完成具体的数据库操作（比如打开一个表的游标、查询一列等）；最后在后端中负责数据的排序、读写等操作。</a:t>
            </a:r>
          </a:p>
          <a:p>
            <a:pPr marL="0" indent="0">
              <a:buNone/>
            </a:pPr>
            <a:r>
              <a:rPr lang="zh-CN" altLang="en-US" dirty="0"/>
              <a:t>        在了解</a:t>
            </a:r>
            <a:r>
              <a:rPr lang="en-US" altLang="zh-CN" dirty="0"/>
              <a:t>SQLite</a:t>
            </a:r>
            <a:r>
              <a:rPr lang="zh-CN" altLang="en-US" dirty="0"/>
              <a:t>的机制之后，还需要学习</a:t>
            </a:r>
            <a:r>
              <a:rPr lang="en-US" altLang="zh-CN" dirty="0"/>
              <a:t>SQLite</a:t>
            </a:r>
            <a:r>
              <a:rPr lang="zh-CN" altLang="en-US" dirty="0"/>
              <a:t>中的</a:t>
            </a:r>
            <a:r>
              <a:rPr lang="en-US" altLang="zh-CN" dirty="0"/>
              <a:t>SQL</a:t>
            </a:r>
            <a:r>
              <a:rPr lang="zh-CN" altLang="en-US" dirty="0"/>
              <a:t>。</a:t>
            </a:r>
            <a:r>
              <a:rPr lang="en-US" altLang="zh-CN" dirty="0"/>
              <a:t>SQL</a:t>
            </a:r>
            <a:r>
              <a:rPr lang="zh-CN" altLang="en-US" dirty="0"/>
              <a:t>是学习数据库的基础，也是关系数据库通信的唯一渠道。使用</a:t>
            </a:r>
            <a:r>
              <a:rPr lang="en-US" altLang="zh-CN" dirty="0"/>
              <a:t>SQL</a:t>
            </a:r>
            <a:r>
              <a:rPr lang="zh-CN" altLang="en-US" dirty="0"/>
              <a:t>能够十分便捷地构建、读写、排序、过滤、计算、分组等常用的信息管理。本节主要介绍</a:t>
            </a:r>
            <a:r>
              <a:rPr lang="en-US" altLang="zh-CN" dirty="0"/>
              <a:t>SQLite</a:t>
            </a:r>
            <a:r>
              <a:rPr lang="zh-CN" altLang="en-US" dirty="0"/>
              <a:t>中</a:t>
            </a:r>
            <a:r>
              <a:rPr lang="en-US" altLang="zh-CN" dirty="0"/>
              <a:t>SQL</a:t>
            </a:r>
            <a:r>
              <a:rPr lang="zh-CN" altLang="en-US" dirty="0"/>
              <a:t>语句的使用，不做深入讲解。</a:t>
            </a:r>
          </a:p>
          <a:p>
            <a:pPr marL="0" indent="0">
              <a:buNone/>
            </a:pPr>
            <a:endParaRPr lang="zh-CN" altLang="zh-CN" dirty="0"/>
          </a:p>
        </p:txBody>
      </p:sp>
    </p:spTree>
    <p:extLst>
      <p:ext uri="{BB962C8B-B14F-4D97-AF65-F5344CB8AC3E}">
        <p14:creationId xmlns:p14="http://schemas.microsoft.com/office/powerpoint/2010/main" val="1260787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930058"/>
          </a:xfrm>
        </p:spPr>
        <p:txBody>
          <a:bodyPr>
            <a:normAutofit fontScale="90000"/>
          </a:bodyPr>
          <a:lstStyle/>
          <a:p>
            <a:r>
              <a:rPr lang="en-US" altLang="zh-CN" b="1" dirty="0"/>
              <a:t>11.3.1 SQLite</a:t>
            </a:r>
            <a:r>
              <a:rPr lang="zh-CN" altLang="en-US" b="1" dirty="0"/>
              <a:t>介绍</a:t>
            </a:r>
            <a:r>
              <a:rPr lang="en-US" altLang="zh-CN" b="1" dirty="0"/>
              <a:t>-</a:t>
            </a:r>
            <a:r>
              <a:rPr lang="zh-CN" altLang="en-US" b="1" dirty="0"/>
              <a:t>语法</a:t>
            </a:r>
            <a:br>
              <a:rPr lang="zh-CN" altLang="zh-CN" b="1" dirty="0"/>
            </a:br>
            <a:endParaRPr kumimoji="1" lang="zh-CN" altLang="en-US" dirty="0"/>
          </a:p>
        </p:txBody>
      </p:sp>
      <p:sp>
        <p:nvSpPr>
          <p:cNvPr id="3" name="内容占位符 2"/>
          <p:cNvSpPr>
            <a:spLocks noGrp="1"/>
          </p:cNvSpPr>
          <p:nvPr>
            <p:ph idx="1"/>
          </p:nvPr>
        </p:nvSpPr>
        <p:spPr>
          <a:xfrm>
            <a:off x="1171183" y="1320801"/>
            <a:ext cx="10127293" cy="3390900"/>
          </a:xfrm>
        </p:spPr>
        <p:txBody>
          <a:bodyPr>
            <a:normAutofit/>
          </a:bodyPr>
          <a:lstStyle/>
          <a:p>
            <a:pPr marL="0" indent="0">
              <a:buNone/>
            </a:pPr>
            <a:r>
              <a:rPr lang="zh-CN" altLang="en-US" dirty="0"/>
              <a:t>        大体上我们可以把 </a:t>
            </a:r>
            <a:r>
              <a:rPr lang="en-US" altLang="zh-CN" dirty="0"/>
              <a:t>SQL </a:t>
            </a:r>
            <a:r>
              <a:rPr lang="zh-CN" altLang="en-US" dirty="0"/>
              <a:t>分为两个部分：数据操作语言 </a:t>
            </a:r>
            <a:r>
              <a:rPr lang="en-US" altLang="zh-CN" dirty="0"/>
              <a:t>(DML) </a:t>
            </a:r>
            <a:r>
              <a:rPr lang="zh-CN" altLang="en-US" dirty="0"/>
              <a:t>和 数据定义语言 </a:t>
            </a:r>
            <a:r>
              <a:rPr lang="en-US" altLang="zh-CN" dirty="0"/>
              <a:t>(DDL)</a:t>
            </a:r>
            <a:r>
              <a:rPr lang="zh-CN" altLang="en-US" dirty="0"/>
              <a:t>。</a:t>
            </a:r>
          </a:p>
          <a:p>
            <a:pPr marL="0" indent="0">
              <a:buNone/>
            </a:pPr>
            <a:r>
              <a:rPr lang="zh-CN" altLang="en-US" dirty="0"/>
              <a:t>查询和更新指令构成了</a:t>
            </a:r>
            <a:r>
              <a:rPr lang="en-US" altLang="zh-CN" dirty="0"/>
              <a:t>DML </a:t>
            </a:r>
            <a:r>
              <a:rPr lang="zh-CN" altLang="en-US" dirty="0"/>
              <a:t>部分：</a:t>
            </a:r>
          </a:p>
          <a:p>
            <a:pPr>
              <a:buFont typeface="Wingdings" panose="05000000000000000000" pitchFamily="2" charset="2"/>
              <a:buChar char="l"/>
            </a:pPr>
            <a:r>
              <a:rPr lang="en-US" altLang="zh-CN" dirty="0"/>
              <a:t>select</a:t>
            </a:r>
            <a:r>
              <a:rPr lang="zh-CN" altLang="en-US" dirty="0"/>
              <a:t>：从数据库表中获取数据</a:t>
            </a:r>
          </a:p>
          <a:p>
            <a:pPr>
              <a:buFont typeface="Wingdings" panose="05000000000000000000" pitchFamily="2" charset="2"/>
              <a:buChar char="l"/>
            </a:pPr>
            <a:r>
              <a:rPr lang="en-US" altLang="zh-CN" dirty="0"/>
              <a:t>update</a:t>
            </a:r>
            <a:r>
              <a:rPr lang="zh-CN" altLang="en-US" dirty="0"/>
              <a:t>：更新数据库表中的数据</a:t>
            </a:r>
          </a:p>
          <a:p>
            <a:pPr>
              <a:buFont typeface="Wingdings" panose="05000000000000000000" pitchFamily="2" charset="2"/>
              <a:buChar char="l"/>
            </a:pPr>
            <a:r>
              <a:rPr lang="en-US" altLang="zh-CN" dirty="0"/>
              <a:t>delete</a:t>
            </a:r>
            <a:r>
              <a:rPr lang="zh-CN" altLang="en-US" dirty="0"/>
              <a:t>：从数据库表中删除数据</a:t>
            </a:r>
          </a:p>
          <a:p>
            <a:pPr>
              <a:buFont typeface="Wingdings" panose="05000000000000000000" pitchFamily="2" charset="2"/>
              <a:buChar char="l"/>
            </a:pPr>
            <a:r>
              <a:rPr lang="en-US" altLang="zh-CN" dirty="0"/>
              <a:t>insert into</a:t>
            </a:r>
            <a:r>
              <a:rPr lang="zh-CN" altLang="en-US" dirty="0"/>
              <a:t>：向数据库表中插入数据</a:t>
            </a:r>
          </a:p>
          <a:p>
            <a:pPr marL="0" indent="0">
              <a:buNone/>
            </a:pPr>
            <a:r>
              <a:rPr lang="en-US" altLang="zh-CN" dirty="0"/>
              <a:t>         SQL </a:t>
            </a:r>
            <a:r>
              <a:rPr lang="zh-CN" altLang="en-US" dirty="0"/>
              <a:t>的数据定义语言 </a:t>
            </a:r>
            <a:r>
              <a:rPr lang="en-US" altLang="zh-CN" dirty="0"/>
              <a:t>(DDL) </a:t>
            </a:r>
            <a:r>
              <a:rPr lang="zh-CN" altLang="en-US" dirty="0"/>
              <a:t>部分使我们有能力创建或删除表格。我们也可以定义索引（键），规定表之间的链接，以及施加表间的约束。</a:t>
            </a:r>
          </a:p>
          <a:p>
            <a:pPr marL="0" indent="0">
              <a:buNone/>
            </a:pPr>
            <a:endParaRPr lang="zh-CN" altLang="zh-CN" dirty="0"/>
          </a:p>
        </p:txBody>
      </p:sp>
      <p:sp>
        <p:nvSpPr>
          <p:cNvPr id="5" name="内容占位符 2"/>
          <p:cNvSpPr txBox="1">
            <a:spLocks/>
          </p:cNvSpPr>
          <p:nvPr/>
        </p:nvSpPr>
        <p:spPr>
          <a:xfrm>
            <a:off x="1171183" y="4786771"/>
            <a:ext cx="4594617" cy="189334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altLang="zh-CN" dirty="0"/>
              <a:t>SQL </a:t>
            </a:r>
            <a:r>
              <a:rPr lang="zh-CN" altLang="en-US" dirty="0"/>
              <a:t>中最重要的 </a:t>
            </a:r>
            <a:r>
              <a:rPr lang="en-US" altLang="zh-CN" dirty="0"/>
              <a:t>DDL </a:t>
            </a:r>
            <a:r>
              <a:rPr lang="zh-CN" altLang="en-US" dirty="0"/>
              <a:t>语句</a:t>
            </a:r>
            <a:r>
              <a:rPr lang="en-US" altLang="zh-CN" dirty="0"/>
              <a:t>:</a:t>
            </a:r>
          </a:p>
          <a:p>
            <a:pPr>
              <a:buFont typeface="Wingdings" panose="05000000000000000000" pitchFamily="2" charset="2"/>
              <a:buChar char="l"/>
            </a:pPr>
            <a:r>
              <a:rPr lang="en-US" altLang="zh-CN" dirty="0"/>
              <a:t>create database</a:t>
            </a:r>
            <a:r>
              <a:rPr lang="zh-CN" altLang="en-US" dirty="0"/>
              <a:t>：创建新数据库</a:t>
            </a:r>
          </a:p>
          <a:p>
            <a:pPr>
              <a:buFont typeface="Wingdings" panose="05000000000000000000" pitchFamily="2" charset="2"/>
              <a:buChar char="l"/>
            </a:pPr>
            <a:r>
              <a:rPr lang="en-US" altLang="zh-CN" dirty="0"/>
              <a:t>alter database</a:t>
            </a:r>
            <a:r>
              <a:rPr lang="zh-CN" altLang="en-US" dirty="0"/>
              <a:t>：修改数据库</a:t>
            </a:r>
          </a:p>
          <a:p>
            <a:pPr>
              <a:buFont typeface="Wingdings" panose="05000000000000000000" pitchFamily="2" charset="2"/>
              <a:buChar char="l"/>
            </a:pPr>
            <a:r>
              <a:rPr lang="en-US" altLang="zh-CN" dirty="0"/>
              <a:t>create table</a:t>
            </a:r>
            <a:r>
              <a:rPr lang="zh-CN" altLang="en-US" dirty="0"/>
              <a:t>：创建新表</a:t>
            </a:r>
            <a:endParaRPr lang="zh-CN" altLang="zh-CN" dirty="0"/>
          </a:p>
        </p:txBody>
      </p:sp>
      <p:sp>
        <p:nvSpPr>
          <p:cNvPr id="6" name="内容占位符 2"/>
          <p:cNvSpPr txBox="1">
            <a:spLocks/>
          </p:cNvSpPr>
          <p:nvPr/>
        </p:nvSpPr>
        <p:spPr>
          <a:xfrm>
            <a:off x="6172200" y="4831741"/>
            <a:ext cx="4594617" cy="184837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buFont typeface="Wingdings" panose="05000000000000000000" pitchFamily="2" charset="2"/>
              <a:buChar char="l"/>
            </a:pPr>
            <a:r>
              <a:rPr lang="en-US" altLang="zh-CN" dirty="0"/>
              <a:t>alter table</a:t>
            </a:r>
            <a:r>
              <a:rPr lang="zh-CN" altLang="en-US" dirty="0"/>
              <a:t>：变更（改变）数据库表</a:t>
            </a:r>
          </a:p>
          <a:p>
            <a:pPr>
              <a:buFont typeface="Wingdings" panose="05000000000000000000" pitchFamily="2" charset="2"/>
              <a:buChar char="l"/>
            </a:pPr>
            <a:r>
              <a:rPr lang="en-US" altLang="zh-CN" dirty="0"/>
              <a:t>drop table</a:t>
            </a:r>
            <a:r>
              <a:rPr lang="zh-CN" altLang="en-US" dirty="0"/>
              <a:t>：删除表</a:t>
            </a:r>
          </a:p>
          <a:p>
            <a:pPr>
              <a:buFont typeface="Wingdings" panose="05000000000000000000" pitchFamily="2" charset="2"/>
              <a:buChar char="l"/>
            </a:pPr>
            <a:r>
              <a:rPr lang="en-US" altLang="zh-CN" dirty="0"/>
              <a:t>create index</a:t>
            </a:r>
            <a:r>
              <a:rPr lang="zh-CN" altLang="en-US" dirty="0"/>
              <a:t>：创建索引（搜索键）</a:t>
            </a:r>
          </a:p>
          <a:p>
            <a:pPr>
              <a:buFont typeface="Wingdings" panose="05000000000000000000" pitchFamily="2" charset="2"/>
              <a:buChar char="l"/>
            </a:pPr>
            <a:r>
              <a:rPr lang="en-US" altLang="zh-CN" dirty="0"/>
              <a:t>drop index</a:t>
            </a:r>
            <a:r>
              <a:rPr lang="zh-CN" altLang="en-US" dirty="0"/>
              <a:t>：删除索引</a:t>
            </a:r>
          </a:p>
          <a:p>
            <a:pPr marL="0" indent="0">
              <a:buFont typeface="Franklin Gothic Book" panose="020B0503020102020204" pitchFamily="34" charset="0"/>
              <a:buNone/>
            </a:pPr>
            <a:endParaRPr lang="zh-CN" altLang="zh-CN" dirty="0"/>
          </a:p>
        </p:txBody>
      </p:sp>
    </p:spTree>
    <p:extLst>
      <p:ext uri="{BB962C8B-B14F-4D97-AF65-F5344CB8AC3E}">
        <p14:creationId xmlns:p14="http://schemas.microsoft.com/office/powerpoint/2010/main" val="1667633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930058"/>
          </a:xfrm>
        </p:spPr>
        <p:txBody>
          <a:bodyPr>
            <a:normAutofit fontScale="90000"/>
          </a:bodyPr>
          <a:lstStyle/>
          <a:p>
            <a:r>
              <a:rPr lang="en-US" altLang="zh-CN" b="1" dirty="0"/>
              <a:t>11.3.1 SQLite</a:t>
            </a:r>
            <a:r>
              <a:rPr lang="zh-CN" altLang="en-US" b="1" dirty="0"/>
              <a:t>介绍</a:t>
            </a:r>
            <a:r>
              <a:rPr lang="en-US" altLang="zh-CN" b="1" dirty="0"/>
              <a:t>-</a:t>
            </a:r>
            <a:r>
              <a:rPr lang="zh-CN" altLang="en-US" b="1" dirty="0"/>
              <a:t>语法</a:t>
            </a:r>
            <a:br>
              <a:rPr lang="zh-CN" altLang="zh-CN" b="1" dirty="0"/>
            </a:br>
            <a:endParaRPr kumimoji="1" lang="zh-CN" altLang="en-US" dirty="0"/>
          </a:p>
        </p:txBody>
      </p:sp>
      <p:sp>
        <p:nvSpPr>
          <p:cNvPr id="4" name="矩形 3"/>
          <p:cNvSpPr/>
          <p:nvPr/>
        </p:nvSpPr>
        <p:spPr>
          <a:xfrm>
            <a:off x="1244600" y="1615858"/>
            <a:ext cx="10452100" cy="646331"/>
          </a:xfrm>
          <a:prstGeom prst="rect">
            <a:avLst/>
          </a:prstGeom>
        </p:spPr>
        <p:txBody>
          <a:bodyPr wrap="square">
            <a:spAutoFit/>
          </a:bodyPr>
          <a:lstStyle/>
          <a:p>
            <a:pPr indent="266700"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SQL</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采用声明式的语法规则，就类似与自然语言的表达方式一样，可以清楚地描述需要，而不需要制定如何做。例如我们以处理一个成绩表单为例，表单如下：</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770896940"/>
              </p:ext>
            </p:extLst>
          </p:nvPr>
        </p:nvGraphicFramePr>
        <p:xfrm>
          <a:off x="2814319" y="2357119"/>
          <a:ext cx="7688581" cy="1219200"/>
        </p:xfrm>
        <a:graphic>
          <a:graphicData uri="http://schemas.openxmlformats.org/drawingml/2006/table">
            <a:tbl>
              <a:tblPr firstRow="1" firstCol="1" bandRow="1">
                <a:tableStyleId>{5C22544A-7EE6-4342-B048-85BDC9FD1C3A}</a:tableStyleId>
              </a:tblPr>
              <a:tblGrid>
                <a:gridCol w="928450">
                  <a:extLst>
                    <a:ext uri="{9D8B030D-6E8A-4147-A177-3AD203B41FA5}">
                      <a16:colId xmlns:a16="http://schemas.microsoft.com/office/drawing/2014/main" val="614265974"/>
                    </a:ext>
                  </a:extLst>
                </a:gridCol>
                <a:gridCol w="1690610">
                  <a:extLst>
                    <a:ext uri="{9D8B030D-6E8A-4147-A177-3AD203B41FA5}">
                      <a16:colId xmlns:a16="http://schemas.microsoft.com/office/drawing/2014/main" val="1490223988"/>
                    </a:ext>
                  </a:extLst>
                </a:gridCol>
                <a:gridCol w="1800315">
                  <a:extLst>
                    <a:ext uri="{9D8B030D-6E8A-4147-A177-3AD203B41FA5}">
                      <a16:colId xmlns:a16="http://schemas.microsoft.com/office/drawing/2014/main" val="2415283078"/>
                    </a:ext>
                  </a:extLst>
                </a:gridCol>
                <a:gridCol w="1631716">
                  <a:extLst>
                    <a:ext uri="{9D8B030D-6E8A-4147-A177-3AD203B41FA5}">
                      <a16:colId xmlns:a16="http://schemas.microsoft.com/office/drawing/2014/main" val="687637487"/>
                    </a:ext>
                  </a:extLst>
                </a:gridCol>
                <a:gridCol w="1637490">
                  <a:extLst>
                    <a:ext uri="{9D8B030D-6E8A-4147-A177-3AD203B41FA5}">
                      <a16:colId xmlns:a16="http://schemas.microsoft.com/office/drawing/2014/main" val="2338330780"/>
                    </a:ext>
                  </a:extLst>
                </a:gridCol>
              </a:tblGrid>
              <a:tr h="233778">
                <a:tc>
                  <a:txBody>
                    <a:bodyPr/>
                    <a:lstStyle/>
                    <a:p>
                      <a:pPr algn="just">
                        <a:spcAft>
                          <a:spcPts val="0"/>
                        </a:spcAft>
                      </a:pPr>
                      <a:r>
                        <a:rPr lang="en-US" sz="2000" kern="100">
                          <a:effectLst/>
                        </a:rPr>
                        <a:t>id</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31257" marR="131257" marT="0" marB="0"/>
                </a:tc>
                <a:tc>
                  <a:txBody>
                    <a:bodyPr/>
                    <a:lstStyle/>
                    <a:p>
                      <a:pPr algn="just">
                        <a:spcAft>
                          <a:spcPts val="0"/>
                        </a:spcAft>
                      </a:pPr>
                      <a:r>
                        <a:rPr lang="en-US" sz="2000" kern="100">
                          <a:effectLst/>
                        </a:rPr>
                        <a:t>name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31257" marR="131257" marT="0" marB="0"/>
                </a:tc>
                <a:tc>
                  <a:txBody>
                    <a:bodyPr/>
                    <a:lstStyle/>
                    <a:p>
                      <a:pPr algn="just">
                        <a:spcAft>
                          <a:spcPts val="0"/>
                        </a:spcAft>
                      </a:pPr>
                      <a:r>
                        <a:rPr lang="en-US" sz="2000" kern="100">
                          <a:effectLst/>
                        </a:rPr>
                        <a:t>sex</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31257" marR="131257" marT="0" marB="0"/>
                </a:tc>
                <a:tc>
                  <a:txBody>
                    <a:bodyPr/>
                    <a:lstStyle/>
                    <a:p>
                      <a:pPr algn="just">
                        <a:spcAft>
                          <a:spcPts val="0"/>
                        </a:spcAft>
                      </a:pPr>
                      <a:r>
                        <a:rPr lang="en-US" sz="2000" kern="100">
                          <a:effectLst/>
                        </a:rPr>
                        <a:t>chinese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31257" marR="131257" marT="0" marB="0"/>
                </a:tc>
                <a:tc>
                  <a:txBody>
                    <a:bodyPr/>
                    <a:lstStyle/>
                    <a:p>
                      <a:pPr algn="just">
                        <a:spcAft>
                          <a:spcPts val="0"/>
                        </a:spcAft>
                      </a:pPr>
                      <a:r>
                        <a:rPr lang="en-US" sz="2000" kern="100">
                          <a:effectLst/>
                        </a:rPr>
                        <a:t>math</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31257" marR="131257" marT="0" marB="0"/>
                </a:tc>
                <a:extLst>
                  <a:ext uri="{0D108BD9-81ED-4DB2-BD59-A6C34878D82A}">
                    <a16:rowId xmlns:a16="http://schemas.microsoft.com/office/drawing/2014/main" val="1623469681"/>
                  </a:ext>
                </a:extLst>
              </a:tr>
              <a:tr h="233778">
                <a:tc>
                  <a:txBody>
                    <a:bodyPr/>
                    <a:lstStyle/>
                    <a:p>
                      <a:pPr algn="just">
                        <a:spcAft>
                          <a:spcPts val="0"/>
                        </a:spcAft>
                      </a:pPr>
                      <a:r>
                        <a:rPr lang="en-US" sz="2000" kern="100">
                          <a:effectLst/>
                        </a:rPr>
                        <a:t>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31257" marR="131257" marT="0" marB="0"/>
                </a:tc>
                <a:tc>
                  <a:txBody>
                    <a:bodyPr/>
                    <a:lstStyle/>
                    <a:p>
                      <a:pPr algn="just">
                        <a:spcAft>
                          <a:spcPts val="0"/>
                        </a:spcAft>
                      </a:pPr>
                      <a:r>
                        <a:rPr lang="en-US" sz="2000" kern="100" dirty="0" err="1">
                          <a:effectLst/>
                        </a:rPr>
                        <a:t>Xiaoming</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31257" marR="131257" marT="0" marB="0"/>
                </a:tc>
                <a:tc>
                  <a:txBody>
                    <a:bodyPr/>
                    <a:lstStyle/>
                    <a:p>
                      <a:pPr algn="just">
                        <a:spcAft>
                          <a:spcPts val="0"/>
                        </a:spcAft>
                      </a:pPr>
                      <a:r>
                        <a:rPr lang="en-US" sz="2000" kern="100" dirty="0">
                          <a:effectLst/>
                        </a:rPr>
                        <a:t>male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31257" marR="131257" marT="0" marB="0"/>
                </a:tc>
                <a:tc>
                  <a:txBody>
                    <a:bodyPr/>
                    <a:lstStyle/>
                    <a:p>
                      <a:pPr algn="just">
                        <a:spcAft>
                          <a:spcPts val="0"/>
                        </a:spcAft>
                      </a:pPr>
                      <a:r>
                        <a:rPr lang="en-US" sz="2000" kern="100">
                          <a:effectLst/>
                        </a:rPr>
                        <a:t>89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31257" marR="131257" marT="0" marB="0"/>
                </a:tc>
                <a:tc>
                  <a:txBody>
                    <a:bodyPr/>
                    <a:lstStyle/>
                    <a:p>
                      <a:pPr algn="just">
                        <a:spcAft>
                          <a:spcPts val="0"/>
                        </a:spcAft>
                      </a:pPr>
                      <a:r>
                        <a:rPr lang="en-US" sz="2000" kern="100">
                          <a:effectLst/>
                        </a:rPr>
                        <a:t>99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31257" marR="131257" marT="0" marB="0"/>
                </a:tc>
                <a:extLst>
                  <a:ext uri="{0D108BD9-81ED-4DB2-BD59-A6C34878D82A}">
                    <a16:rowId xmlns:a16="http://schemas.microsoft.com/office/drawing/2014/main" val="272667796"/>
                  </a:ext>
                </a:extLst>
              </a:tr>
              <a:tr h="233778">
                <a:tc>
                  <a:txBody>
                    <a:bodyPr/>
                    <a:lstStyle/>
                    <a:p>
                      <a:pPr algn="just">
                        <a:spcAft>
                          <a:spcPts val="0"/>
                        </a:spcAft>
                      </a:pPr>
                      <a:r>
                        <a:rPr lang="en-US" sz="2000" kern="100">
                          <a:effectLst/>
                        </a:rPr>
                        <a:t>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31257" marR="131257" marT="0" marB="0"/>
                </a:tc>
                <a:tc>
                  <a:txBody>
                    <a:bodyPr/>
                    <a:lstStyle/>
                    <a:p>
                      <a:pPr algn="just">
                        <a:spcAft>
                          <a:spcPts val="0"/>
                        </a:spcAft>
                      </a:pPr>
                      <a:r>
                        <a:rPr lang="en-US" sz="2000" kern="100">
                          <a:effectLst/>
                        </a:rPr>
                        <a:t>Xiaoming</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31257" marR="131257" marT="0" marB="0"/>
                </a:tc>
                <a:tc>
                  <a:txBody>
                    <a:bodyPr/>
                    <a:lstStyle/>
                    <a:p>
                      <a:pPr algn="just">
                        <a:spcAft>
                          <a:spcPts val="0"/>
                        </a:spcAft>
                      </a:pPr>
                      <a:r>
                        <a:rPr lang="en-US" sz="2000" kern="100">
                          <a:effectLst/>
                        </a:rPr>
                        <a:t>female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31257" marR="131257" marT="0" marB="0"/>
                </a:tc>
                <a:tc>
                  <a:txBody>
                    <a:bodyPr/>
                    <a:lstStyle/>
                    <a:p>
                      <a:pPr algn="just">
                        <a:spcAft>
                          <a:spcPts val="0"/>
                        </a:spcAft>
                      </a:pPr>
                      <a:r>
                        <a:rPr lang="en-US" sz="2000" kern="100">
                          <a:effectLst/>
                        </a:rPr>
                        <a:t>78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31257" marR="131257" marT="0" marB="0"/>
                </a:tc>
                <a:tc>
                  <a:txBody>
                    <a:bodyPr/>
                    <a:lstStyle/>
                    <a:p>
                      <a:pPr algn="just">
                        <a:spcAft>
                          <a:spcPts val="0"/>
                        </a:spcAft>
                      </a:pPr>
                      <a:r>
                        <a:rPr lang="en-US" sz="2000" kern="100" dirty="0">
                          <a:effectLst/>
                        </a:rPr>
                        <a:t>89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31257" marR="131257" marT="0" marB="0"/>
                </a:tc>
                <a:extLst>
                  <a:ext uri="{0D108BD9-81ED-4DB2-BD59-A6C34878D82A}">
                    <a16:rowId xmlns:a16="http://schemas.microsoft.com/office/drawing/2014/main" val="901274930"/>
                  </a:ext>
                </a:extLst>
              </a:tr>
              <a:tr h="233778">
                <a:tc>
                  <a:txBody>
                    <a:bodyPr/>
                    <a:lstStyle/>
                    <a:p>
                      <a:pPr algn="just">
                        <a:spcAft>
                          <a:spcPts val="0"/>
                        </a:spcAft>
                      </a:pPr>
                      <a:r>
                        <a:rPr lang="en-US" sz="2000" kern="100">
                          <a:effectLst/>
                        </a:rPr>
                        <a:t>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31257" marR="131257" marT="0" marB="0"/>
                </a:tc>
                <a:tc>
                  <a:txBody>
                    <a:bodyPr/>
                    <a:lstStyle/>
                    <a:p>
                      <a:pPr algn="just">
                        <a:spcAft>
                          <a:spcPts val="0"/>
                        </a:spcAft>
                      </a:pPr>
                      <a:r>
                        <a:rPr lang="en-US" sz="2000" kern="100">
                          <a:effectLst/>
                        </a:rPr>
                        <a:t>Zhangwei</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31257" marR="131257" marT="0" marB="0"/>
                </a:tc>
                <a:tc>
                  <a:txBody>
                    <a:bodyPr/>
                    <a:lstStyle/>
                    <a:p>
                      <a:pPr algn="just">
                        <a:spcAft>
                          <a:spcPts val="0"/>
                        </a:spcAft>
                      </a:pPr>
                      <a:r>
                        <a:rPr lang="en-US" sz="2000" kern="100">
                          <a:effectLst/>
                        </a:rPr>
                        <a:t>male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31257" marR="131257" marT="0" marB="0"/>
                </a:tc>
                <a:tc>
                  <a:txBody>
                    <a:bodyPr/>
                    <a:lstStyle/>
                    <a:p>
                      <a:pPr algn="just">
                        <a:spcAft>
                          <a:spcPts val="0"/>
                        </a:spcAft>
                      </a:pPr>
                      <a:r>
                        <a:rPr lang="en-US" sz="2000" kern="100">
                          <a:effectLst/>
                        </a:rPr>
                        <a:t>85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131257" marR="131257" marT="0" marB="0"/>
                </a:tc>
                <a:tc>
                  <a:txBody>
                    <a:bodyPr/>
                    <a:lstStyle/>
                    <a:p>
                      <a:pPr algn="just">
                        <a:spcAft>
                          <a:spcPts val="0"/>
                        </a:spcAft>
                      </a:pPr>
                      <a:r>
                        <a:rPr lang="en-US" sz="2000" kern="100" dirty="0">
                          <a:effectLst/>
                        </a:rPr>
                        <a:t>92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31257" marR="131257" marT="0" marB="0"/>
                </a:tc>
                <a:extLst>
                  <a:ext uri="{0D108BD9-81ED-4DB2-BD59-A6C34878D82A}">
                    <a16:rowId xmlns:a16="http://schemas.microsoft.com/office/drawing/2014/main" val="2881816261"/>
                  </a:ext>
                </a:extLst>
              </a:tr>
            </a:tbl>
          </a:graphicData>
        </a:graphic>
      </p:graphicFrame>
      <p:sp>
        <p:nvSpPr>
          <p:cNvPr id="10" name="矩形 9"/>
          <p:cNvSpPr/>
          <p:nvPr/>
        </p:nvSpPr>
        <p:spPr>
          <a:xfrm>
            <a:off x="1244600" y="3670664"/>
            <a:ext cx="10452100" cy="646331"/>
          </a:xfrm>
          <a:prstGeom prst="rect">
            <a:avLst/>
          </a:prstGeom>
        </p:spPr>
        <p:txBody>
          <a:bodyPr wrap="square">
            <a:spAutoFit/>
          </a:bodyPr>
          <a:lstStyle/>
          <a:p>
            <a:pPr algn="just">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如果需要查询某一个人的成绩你一定会说：查一下小明的语文成绩，男的那个小明。使用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SQL</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语句的表达方式为：</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11" name="图片 10"/>
          <p:cNvPicPr>
            <a:picLocks noChangeAspect="1"/>
          </p:cNvPicPr>
          <p:nvPr/>
        </p:nvPicPr>
        <p:blipFill>
          <a:blip r:embed="rId2"/>
          <a:stretch>
            <a:fillRect/>
          </a:stretch>
        </p:blipFill>
        <p:spPr>
          <a:xfrm>
            <a:off x="3693114" y="4278895"/>
            <a:ext cx="5580472" cy="793976"/>
          </a:xfrm>
          <a:prstGeom prst="rect">
            <a:avLst/>
          </a:prstGeom>
        </p:spPr>
      </p:pic>
      <p:sp>
        <p:nvSpPr>
          <p:cNvPr id="13" name="矩形 12"/>
          <p:cNvSpPr/>
          <p:nvPr/>
        </p:nvSpPr>
        <p:spPr>
          <a:xfrm>
            <a:off x="1365250" y="5220037"/>
            <a:ext cx="10521950" cy="1477328"/>
          </a:xfrm>
          <a:prstGeom prst="rect">
            <a:avLst/>
          </a:prstGeom>
        </p:spPr>
        <p:txBody>
          <a:bodyPr wrap="square">
            <a:spAutoFit/>
          </a:bodyPr>
          <a:lstStyle/>
          <a:p>
            <a:pPr indent="269875" algn="just">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正如上述语句所示，</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SQL</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非常简单，交互方式十分便捷。但要注意，上述语句中有制定含义的单词如</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“SELECT”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“UPDATE”</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“DELETE”</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“INSERT”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“DROP”</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等都是关键字，</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SQL</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不区分关键字的大小写，例如下面的写法都是相同的语句：</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SELECT name from Grades;</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seLeCt</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name From Grades;</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61565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930058"/>
          </a:xfrm>
        </p:spPr>
        <p:txBody>
          <a:bodyPr>
            <a:normAutofit fontScale="90000"/>
          </a:bodyPr>
          <a:lstStyle/>
          <a:p>
            <a:r>
              <a:rPr lang="en-US" altLang="zh-CN" b="1" dirty="0"/>
              <a:t>11.3.1 SQLite</a:t>
            </a:r>
            <a:r>
              <a:rPr lang="zh-CN" altLang="en-US" b="1" dirty="0"/>
              <a:t>介绍</a:t>
            </a:r>
            <a:r>
              <a:rPr lang="en-US" altLang="zh-CN" b="1" dirty="0"/>
              <a:t>-</a:t>
            </a:r>
            <a:r>
              <a:rPr lang="zh-CN" altLang="en-US" b="1" dirty="0"/>
              <a:t>创建数据表</a:t>
            </a:r>
            <a:br>
              <a:rPr lang="zh-CN" altLang="zh-CN" b="1" dirty="0"/>
            </a:br>
            <a:endParaRPr kumimoji="1" lang="zh-CN" altLang="en-US" dirty="0"/>
          </a:p>
        </p:txBody>
      </p:sp>
      <p:sp>
        <p:nvSpPr>
          <p:cNvPr id="3" name="内容占位符 2"/>
          <p:cNvSpPr>
            <a:spLocks noGrp="1"/>
          </p:cNvSpPr>
          <p:nvPr>
            <p:ph idx="1"/>
          </p:nvPr>
        </p:nvSpPr>
        <p:spPr>
          <a:xfrm>
            <a:off x="1171183" y="1320800"/>
            <a:ext cx="10127293" cy="4610100"/>
          </a:xfrm>
        </p:spPr>
        <p:txBody>
          <a:bodyPr>
            <a:normAutofit lnSpcReduction="10000"/>
          </a:bodyPr>
          <a:lstStyle/>
          <a:p>
            <a:pPr marL="0" indent="0">
              <a:buNone/>
            </a:pPr>
            <a:r>
              <a:rPr lang="zh-CN" altLang="en-US" dirty="0"/>
              <a:t>        在上述内容中可以知道，创建表的语句属于</a:t>
            </a:r>
            <a:r>
              <a:rPr lang="en-US" altLang="zh-CN" dirty="0"/>
              <a:t>DDL</a:t>
            </a:r>
            <a:r>
              <a:rPr lang="zh-CN" altLang="en-US" dirty="0"/>
              <a:t>部分。可以用</a:t>
            </a:r>
            <a:r>
              <a:rPr lang="en-US" altLang="zh-CN" dirty="0"/>
              <a:t>CREATE TABLE</a:t>
            </a:r>
            <a:r>
              <a:rPr lang="zh-CN" altLang="en-US" dirty="0"/>
              <a:t>创建表，在创建表时需要指定表名、字段名、字段类型以及其约束。在</a:t>
            </a:r>
            <a:r>
              <a:rPr lang="en-US" altLang="zh-CN" dirty="0"/>
              <a:t>SQLite</a:t>
            </a:r>
            <a:r>
              <a:rPr lang="zh-CN" altLang="en-US" dirty="0"/>
              <a:t>中有以下几种数据类型：</a:t>
            </a:r>
          </a:p>
          <a:p>
            <a:pPr>
              <a:buFont typeface="Wingdings" panose="05000000000000000000" pitchFamily="2" charset="2"/>
              <a:buChar char="l"/>
            </a:pPr>
            <a:r>
              <a:rPr lang="en-US" altLang="zh-CN" dirty="0" err="1"/>
              <a:t>vachar</a:t>
            </a:r>
            <a:r>
              <a:rPr lang="en-US" altLang="zh-CN" dirty="0"/>
              <a:t>(n)</a:t>
            </a:r>
            <a:r>
              <a:rPr lang="zh-CN" altLang="en-US" dirty="0"/>
              <a:t>：长度不固定且其最大长度为 </a:t>
            </a:r>
            <a:r>
              <a:rPr lang="en-US" altLang="zh-CN" dirty="0"/>
              <a:t>n </a:t>
            </a:r>
            <a:r>
              <a:rPr lang="zh-CN" altLang="en-US" dirty="0"/>
              <a:t>的字串，</a:t>
            </a:r>
            <a:r>
              <a:rPr lang="en-US" altLang="zh-CN" dirty="0"/>
              <a:t>n</a:t>
            </a:r>
            <a:r>
              <a:rPr lang="zh-CN" altLang="en-US" dirty="0"/>
              <a:t>不能超过 </a:t>
            </a:r>
            <a:r>
              <a:rPr lang="en-US" altLang="zh-CN" dirty="0"/>
              <a:t>4000</a:t>
            </a:r>
          </a:p>
          <a:p>
            <a:pPr>
              <a:buFont typeface="Wingdings" panose="05000000000000000000" pitchFamily="2" charset="2"/>
              <a:buChar char="l"/>
            </a:pPr>
            <a:r>
              <a:rPr lang="en-US" altLang="zh-CN" dirty="0"/>
              <a:t>char(n)</a:t>
            </a:r>
            <a:r>
              <a:rPr lang="zh-CN" altLang="en-US" dirty="0"/>
              <a:t>：长度固定为</a:t>
            </a:r>
            <a:r>
              <a:rPr lang="en-US" altLang="zh-CN" dirty="0"/>
              <a:t>n</a:t>
            </a:r>
            <a:r>
              <a:rPr lang="zh-CN" altLang="en-US" dirty="0"/>
              <a:t>的字串，</a:t>
            </a:r>
            <a:r>
              <a:rPr lang="en-US" altLang="zh-CN" dirty="0"/>
              <a:t>n</a:t>
            </a:r>
            <a:r>
              <a:rPr lang="zh-CN" altLang="en-US" dirty="0"/>
              <a:t>不能超过 </a:t>
            </a:r>
            <a:r>
              <a:rPr lang="en-US" altLang="zh-CN" dirty="0"/>
              <a:t>254</a:t>
            </a:r>
          </a:p>
          <a:p>
            <a:pPr>
              <a:buFont typeface="Wingdings" panose="05000000000000000000" pitchFamily="2" charset="2"/>
              <a:buChar char="l"/>
            </a:pPr>
            <a:r>
              <a:rPr lang="en-US" altLang="zh-CN" dirty="0" err="1"/>
              <a:t>interger</a:t>
            </a:r>
            <a:r>
              <a:rPr lang="en-US" altLang="zh-CN" dirty="0"/>
              <a:t>: </a:t>
            </a:r>
            <a:r>
              <a:rPr lang="zh-CN" altLang="en-US" dirty="0"/>
              <a:t>值被标识为整数</a:t>
            </a:r>
          </a:p>
          <a:p>
            <a:pPr>
              <a:buFont typeface="Wingdings" panose="05000000000000000000" pitchFamily="2" charset="2"/>
              <a:buChar char="l"/>
            </a:pPr>
            <a:r>
              <a:rPr lang="en-US" altLang="zh-CN" dirty="0"/>
              <a:t>real: </a:t>
            </a:r>
            <a:r>
              <a:rPr lang="zh-CN" altLang="en-US" dirty="0"/>
              <a:t>所有值都是浮动的数值</a:t>
            </a:r>
            <a:r>
              <a:rPr lang="en-US" altLang="zh-CN" dirty="0"/>
              <a:t>,</a:t>
            </a:r>
            <a:r>
              <a:rPr lang="zh-CN" altLang="en-US" dirty="0"/>
              <a:t>被存储为</a:t>
            </a:r>
            <a:r>
              <a:rPr lang="en-US" altLang="zh-CN" dirty="0"/>
              <a:t>8</a:t>
            </a:r>
            <a:r>
              <a:rPr lang="zh-CN" altLang="en-US" dirty="0"/>
              <a:t>字节的</a:t>
            </a:r>
            <a:r>
              <a:rPr lang="en-US" altLang="zh-CN" dirty="0"/>
              <a:t>IEEE</a:t>
            </a:r>
            <a:r>
              <a:rPr lang="zh-CN" altLang="en-US" dirty="0"/>
              <a:t>浮动标记序号</a:t>
            </a:r>
          </a:p>
          <a:p>
            <a:pPr>
              <a:buFont typeface="Wingdings" panose="05000000000000000000" pitchFamily="2" charset="2"/>
              <a:buChar char="l"/>
            </a:pPr>
            <a:r>
              <a:rPr lang="en-US" altLang="zh-CN" dirty="0"/>
              <a:t>text: </a:t>
            </a:r>
            <a:r>
              <a:rPr lang="zh-CN" altLang="en-US" dirty="0"/>
              <a:t>值为文本字符串</a:t>
            </a:r>
            <a:r>
              <a:rPr lang="en-US" altLang="zh-CN" dirty="0"/>
              <a:t>,</a:t>
            </a:r>
            <a:r>
              <a:rPr lang="zh-CN" altLang="en-US" dirty="0"/>
              <a:t>使用数据库编码存储</a:t>
            </a:r>
          </a:p>
          <a:p>
            <a:pPr>
              <a:buFont typeface="Wingdings" panose="05000000000000000000" pitchFamily="2" charset="2"/>
              <a:buChar char="l"/>
            </a:pPr>
            <a:r>
              <a:rPr lang="en-US" altLang="zh-CN" dirty="0"/>
              <a:t>blob: </a:t>
            </a:r>
            <a:r>
              <a:rPr lang="zh-CN" altLang="en-US" dirty="0"/>
              <a:t>值是</a:t>
            </a:r>
            <a:r>
              <a:rPr lang="en-US" altLang="zh-CN" dirty="0"/>
              <a:t>blob</a:t>
            </a:r>
            <a:r>
              <a:rPr lang="zh-CN" altLang="en-US" dirty="0"/>
              <a:t>数据块，以输入的数据格式进行存储。如何输入就如何存储</a:t>
            </a:r>
            <a:r>
              <a:rPr lang="en-US" altLang="zh-CN" dirty="0"/>
              <a:t>,</a:t>
            </a:r>
            <a:r>
              <a:rPr lang="zh-CN" altLang="en-US" dirty="0"/>
              <a:t>不改  变格式</a:t>
            </a:r>
          </a:p>
          <a:p>
            <a:pPr>
              <a:buFont typeface="Wingdings" panose="05000000000000000000" pitchFamily="2" charset="2"/>
              <a:buChar char="l"/>
            </a:pPr>
            <a:r>
              <a:rPr lang="en-US" altLang="zh-CN" dirty="0"/>
              <a:t>data</a:t>
            </a:r>
            <a:r>
              <a:rPr lang="zh-CN" altLang="en-US" dirty="0"/>
              <a:t>：包含年份、月份、日期</a:t>
            </a:r>
          </a:p>
          <a:p>
            <a:pPr>
              <a:buFont typeface="Wingdings" panose="05000000000000000000" pitchFamily="2" charset="2"/>
              <a:buChar char="l"/>
            </a:pPr>
            <a:r>
              <a:rPr lang="en-US" altLang="zh-CN" dirty="0"/>
              <a:t>time</a:t>
            </a:r>
            <a:r>
              <a:rPr lang="zh-CN" altLang="en-US" dirty="0"/>
              <a:t>：包含小时、分钟、秒</a:t>
            </a:r>
          </a:p>
          <a:p>
            <a:pPr marL="0" indent="0">
              <a:buNone/>
            </a:pPr>
            <a:endParaRPr lang="zh-CN" altLang="zh-CN" dirty="0"/>
          </a:p>
        </p:txBody>
      </p:sp>
    </p:spTree>
    <p:extLst>
      <p:ext uri="{BB962C8B-B14F-4D97-AF65-F5344CB8AC3E}">
        <p14:creationId xmlns:p14="http://schemas.microsoft.com/office/powerpoint/2010/main" val="2722478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930058"/>
          </a:xfrm>
        </p:spPr>
        <p:txBody>
          <a:bodyPr>
            <a:normAutofit fontScale="90000"/>
          </a:bodyPr>
          <a:lstStyle/>
          <a:p>
            <a:r>
              <a:rPr lang="en-US" altLang="zh-CN" b="1" dirty="0"/>
              <a:t>11.3.1 SQLite</a:t>
            </a:r>
            <a:r>
              <a:rPr lang="zh-CN" altLang="en-US" b="1" dirty="0"/>
              <a:t>介绍</a:t>
            </a:r>
            <a:r>
              <a:rPr lang="en-US" altLang="zh-CN" b="1" dirty="0"/>
              <a:t>-</a:t>
            </a:r>
            <a:r>
              <a:rPr lang="zh-CN" altLang="en-US" b="1" dirty="0"/>
              <a:t>创建数据表</a:t>
            </a:r>
            <a:br>
              <a:rPr lang="zh-CN" altLang="zh-CN" b="1" dirty="0"/>
            </a:br>
            <a:endParaRPr kumimoji="1" lang="zh-CN" altLang="en-US" dirty="0"/>
          </a:p>
        </p:txBody>
      </p:sp>
      <p:sp>
        <p:nvSpPr>
          <p:cNvPr id="3" name="内容占位符 2"/>
          <p:cNvSpPr>
            <a:spLocks noGrp="1"/>
          </p:cNvSpPr>
          <p:nvPr>
            <p:ph idx="1"/>
          </p:nvPr>
        </p:nvSpPr>
        <p:spPr>
          <a:xfrm>
            <a:off x="1171183" y="1320800"/>
            <a:ext cx="10127293" cy="4610100"/>
          </a:xfrm>
        </p:spPr>
        <p:txBody>
          <a:bodyPr>
            <a:normAutofit/>
          </a:bodyPr>
          <a:lstStyle/>
          <a:p>
            <a:pPr marL="0" indent="0">
              <a:buNone/>
            </a:pPr>
            <a:r>
              <a:rPr lang="en-US" altLang="zh-CN" dirty="0"/>
              <a:t>        </a:t>
            </a:r>
            <a:r>
              <a:rPr lang="zh-CN" altLang="zh-CN" dirty="0"/>
              <a:t>可以看到这几种数据类型对于学过数据库的来说并不陌生。</a:t>
            </a:r>
            <a:r>
              <a:rPr lang="en-US" altLang="zh-CN" dirty="0"/>
              <a:t>“</a:t>
            </a:r>
            <a:r>
              <a:rPr lang="zh-CN" altLang="zh-CN" dirty="0"/>
              <a:t>约束</a:t>
            </a:r>
            <a:r>
              <a:rPr lang="en-US" altLang="zh-CN" dirty="0"/>
              <a:t>”</a:t>
            </a:r>
            <a:r>
              <a:rPr lang="zh-CN" altLang="zh-CN" dirty="0"/>
              <a:t>用来控制什么样的值可以存储在该字段中。如果需要创建如表</a:t>
            </a:r>
            <a:r>
              <a:rPr lang="en-US" altLang="zh-CN" dirty="0"/>
              <a:t>10.2</a:t>
            </a:r>
            <a:r>
              <a:rPr lang="zh-CN" altLang="zh-CN" dirty="0"/>
              <a:t>所示的表，其</a:t>
            </a:r>
            <a:r>
              <a:rPr lang="en-US" altLang="zh-CN" dirty="0"/>
              <a:t>SQL</a:t>
            </a:r>
            <a:r>
              <a:rPr lang="zh-CN" altLang="zh-CN" dirty="0"/>
              <a:t>语句如下：</a:t>
            </a:r>
          </a:p>
          <a:p>
            <a:pPr marL="0" indent="0">
              <a:buNone/>
            </a:pPr>
            <a:r>
              <a:rPr lang="en-US" altLang="zh-CN" dirty="0"/>
              <a:t>create table grades(</a:t>
            </a:r>
            <a:endParaRPr lang="zh-CN" altLang="zh-CN" dirty="0"/>
          </a:p>
          <a:p>
            <a:pPr marL="0" indent="0">
              <a:buNone/>
            </a:pPr>
            <a:r>
              <a:rPr lang="en-US" altLang="zh-CN" dirty="0"/>
              <a:t>id             integer    identity(1,1)  primary key,</a:t>
            </a:r>
            <a:endParaRPr lang="zh-CN" altLang="zh-CN" dirty="0"/>
          </a:p>
          <a:p>
            <a:pPr marL="0" indent="0">
              <a:buNone/>
            </a:pPr>
            <a:r>
              <a:rPr lang="en-US" altLang="zh-CN" dirty="0"/>
              <a:t>name      varchar     not      null,</a:t>
            </a:r>
            <a:endParaRPr lang="zh-CN" altLang="zh-CN" dirty="0"/>
          </a:p>
          <a:p>
            <a:pPr marL="0" indent="0">
              <a:buNone/>
            </a:pPr>
            <a:r>
              <a:rPr lang="en-US" altLang="zh-CN" dirty="0"/>
              <a:t>sex          varchar	    not 	  null,</a:t>
            </a:r>
            <a:endParaRPr lang="zh-CN" altLang="zh-CN" dirty="0"/>
          </a:p>
          <a:p>
            <a:pPr marL="0" indent="0">
              <a:buNone/>
            </a:pPr>
            <a:r>
              <a:rPr lang="en-US" altLang="zh-CN" dirty="0" err="1"/>
              <a:t>chinese</a:t>
            </a:r>
            <a:r>
              <a:rPr lang="en-US" altLang="zh-CN" dirty="0"/>
              <a:t>   </a:t>
            </a:r>
            <a:r>
              <a:rPr lang="en-US" altLang="zh-CN" dirty="0" err="1"/>
              <a:t>interger</a:t>
            </a:r>
            <a:r>
              <a:rPr lang="en-US" altLang="zh-CN" dirty="0"/>
              <a:t>    not      null,</a:t>
            </a:r>
            <a:endParaRPr lang="zh-CN" altLang="zh-CN" dirty="0"/>
          </a:p>
          <a:p>
            <a:pPr marL="0" indent="0">
              <a:buNone/>
            </a:pPr>
            <a:r>
              <a:rPr lang="en-US" altLang="zh-CN" dirty="0"/>
              <a:t>math       </a:t>
            </a:r>
            <a:r>
              <a:rPr lang="en-US" altLang="zh-CN" dirty="0" err="1"/>
              <a:t>interger</a:t>
            </a:r>
            <a:r>
              <a:rPr lang="en-US" altLang="zh-CN" dirty="0"/>
              <a:t>    not      null</a:t>
            </a:r>
            <a:endParaRPr lang="zh-CN" altLang="zh-CN" dirty="0"/>
          </a:p>
          <a:p>
            <a:pPr marL="0" indent="0">
              <a:buNone/>
            </a:pPr>
            <a:r>
              <a:rPr lang="en-US" altLang="zh-CN" dirty="0"/>
              <a:t>)</a:t>
            </a:r>
            <a:endParaRPr lang="zh-CN" altLang="zh-CN" dirty="0"/>
          </a:p>
          <a:p>
            <a:pPr marL="0" indent="0">
              <a:buNone/>
            </a:pPr>
            <a:r>
              <a:rPr lang="zh-CN" altLang="zh-CN" dirty="0"/>
              <a:t>在上述语句中列属性“</a:t>
            </a:r>
            <a:r>
              <a:rPr lang="en-US" altLang="zh-CN" dirty="0"/>
              <a:t>identity(</a:t>
            </a:r>
            <a:r>
              <a:rPr lang="zh-CN" altLang="zh-CN" dirty="0"/>
              <a:t>起始值，递增量</a:t>
            </a:r>
            <a:r>
              <a:rPr lang="en-US" altLang="zh-CN" dirty="0"/>
              <a:t>)</a:t>
            </a:r>
            <a:r>
              <a:rPr lang="zh-CN" altLang="zh-CN" dirty="0"/>
              <a:t>”表示“</a:t>
            </a:r>
            <a:r>
              <a:rPr lang="en-US" altLang="zh-CN" dirty="0"/>
              <a:t>id</a:t>
            </a:r>
            <a:r>
              <a:rPr lang="zh-CN" altLang="zh-CN" dirty="0"/>
              <a:t>”列为自动编号</a:t>
            </a:r>
            <a:r>
              <a:rPr lang="en-US" altLang="zh-CN" dirty="0"/>
              <a:t>, </a:t>
            </a:r>
            <a:r>
              <a:rPr lang="zh-CN" altLang="zh-CN" dirty="0"/>
              <a:t>也称为标识列。</a:t>
            </a:r>
          </a:p>
          <a:p>
            <a:pPr marL="0" indent="0">
              <a:buNone/>
            </a:pPr>
            <a:endParaRPr lang="zh-CN" altLang="zh-CN" dirty="0"/>
          </a:p>
        </p:txBody>
      </p:sp>
    </p:spTree>
    <p:extLst>
      <p:ext uri="{BB962C8B-B14F-4D97-AF65-F5344CB8AC3E}">
        <p14:creationId xmlns:p14="http://schemas.microsoft.com/office/powerpoint/2010/main" val="400613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20771"/>
            <a:ext cx="9601200" cy="930058"/>
          </a:xfrm>
        </p:spPr>
        <p:txBody>
          <a:bodyPr>
            <a:normAutofit fontScale="90000"/>
          </a:bodyPr>
          <a:lstStyle/>
          <a:p>
            <a:r>
              <a:rPr lang="en-US" altLang="zh-CN" b="1" dirty="0"/>
              <a:t>11.3.1 SQLite</a:t>
            </a:r>
            <a:r>
              <a:rPr lang="zh-CN" altLang="en-US" b="1" dirty="0"/>
              <a:t>介绍</a:t>
            </a:r>
            <a:r>
              <a:rPr lang="en-US" altLang="zh-CN" b="1" dirty="0"/>
              <a:t>-</a:t>
            </a:r>
            <a:r>
              <a:rPr lang="zh-CN" altLang="en-US" b="1" dirty="0"/>
              <a:t>数据库常用操作</a:t>
            </a:r>
            <a:br>
              <a:rPr lang="zh-CN" altLang="zh-CN" b="1" dirty="0"/>
            </a:br>
            <a:endParaRPr kumimoji="1" lang="zh-CN" altLang="en-US" dirty="0"/>
          </a:p>
        </p:txBody>
      </p:sp>
      <p:sp>
        <p:nvSpPr>
          <p:cNvPr id="3" name="内容占位符 2"/>
          <p:cNvSpPr>
            <a:spLocks noGrp="1"/>
          </p:cNvSpPr>
          <p:nvPr>
            <p:ph idx="1"/>
          </p:nvPr>
        </p:nvSpPr>
        <p:spPr>
          <a:xfrm>
            <a:off x="1171183" y="1150829"/>
            <a:ext cx="10804917" cy="6037371"/>
          </a:xfrm>
        </p:spPr>
        <p:txBody>
          <a:bodyPr>
            <a:normAutofit fontScale="77500" lnSpcReduction="20000"/>
          </a:bodyPr>
          <a:lstStyle/>
          <a:p>
            <a:pPr marL="0" indent="0">
              <a:lnSpc>
                <a:spcPct val="120000"/>
              </a:lnSpc>
              <a:spcBef>
                <a:spcPts val="200"/>
              </a:spcBef>
              <a:buNone/>
            </a:pPr>
            <a:r>
              <a:rPr lang="zh-CN" altLang="en-US" sz="2100" b="1" dirty="0"/>
              <a:t>查询</a:t>
            </a:r>
            <a:r>
              <a:rPr lang="zh-CN" altLang="en-US" sz="2100" dirty="0"/>
              <a:t>：</a:t>
            </a:r>
            <a:r>
              <a:rPr lang="en-US" altLang="zh-CN" sz="2100" dirty="0"/>
              <a:t>select</a:t>
            </a:r>
            <a:r>
              <a:rPr lang="zh-CN" altLang="en-US" sz="2100" dirty="0"/>
              <a:t>作为查询数据库的唯一命令，是</a:t>
            </a:r>
            <a:r>
              <a:rPr lang="en-US" altLang="zh-CN" sz="2100" dirty="0"/>
              <a:t>SQL</a:t>
            </a:r>
            <a:r>
              <a:rPr lang="zh-CN" altLang="en-US" sz="2100" dirty="0"/>
              <a:t>中功能最为强大的，但也是最复杂的命令。</a:t>
            </a:r>
            <a:r>
              <a:rPr lang="en-US" altLang="zh-CN" sz="2100" dirty="0"/>
              <a:t>select</a:t>
            </a:r>
            <a:r>
              <a:rPr lang="zh-CN" altLang="en-US" sz="2100" dirty="0"/>
              <a:t>命令采用一系列的字句将很多关系操作组合在一起。从而可以在数据表中只选择获取所需要的数据。</a:t>
            </a:r>
          </a:p>
          <a:p>
            <a:pPr marL="0" indent="0">
              <a:lnSpc>
                <a:spcPct val="120000"/>
              </a:lnSpc>
              <a:spcBef>
                <a:spcPts val="200"/>
              </a:spcBef>
              <a:buNone/>
            </a:pPr>
            <a:r>
              <a:rPr lang="en-US" altLang="zh-CN" sz="2100" dirty="0"/>
              <a:t>select</a:t>
            </a:r>
            <a:r>
              <a:rPr lang="zh-CN" altLang="en-US" sz="2100" dirty="0"/>
              <a:t>命令的通用形式如下：</a:t>
            </a:r>
          </a:p>
          <a:p>
            <a:pPr marL="0" indent="0">
              <a:lnSpc>
                <a:spcPct val="120000"/>
              </a:lnSpc>
              <a:spcBef>
                <a:spcPts val="200"/>
              </a:spcBef>
              <a:buNone/>
            </a:pPr>
            <a:r>
              <a:rPr lang="en-US" altLang="zh-CN" sz="2100" dirty="0"/>
              <a:t>select [distinct] heading </a:t>
            </a:r>
          </a:p>
          <a:p>
            <a:pPr marL="0" indent="0">
              <a:lnSpc>
                <a:spcPct val="120000"/>
              </a:lnSpc>
              <a:spcBef>
                <a:spcPts val="200"/>
              </a:spcBef>
              <a:buNone/>
            </a:pPr>
            <a:r>
              <a:rPr lang="en-US" altLang="zh-CN" sz="2100" dirty="0"/>
              <a:t>from tables 	//</a:t>
            </a:r>
            <a:r>
              <a:rPr lang="zh-CN" altLang="en-US" sz="2100" dirty="0"/>
              <a:t>指定在哪一个表中</a:t>
            </a:r>
          </a:p>
          <a:p>
            <a:pPr marL="0" indent="0">
              <a:lnSpc>
                <a:spcPct val="120000"/>
              </a:lnSpc>
              <a:spcBef>
                <a:spcPts val="200"/>
              </a:spcBef>
              <a:buNone/>
            </a:pPr>
            <a:r>
              <a:rPr lang="en-US" altLang="zh-CN" sz="2100" dirty="0"/>
              <a:t>where predicate 	//</a:t>
            </a:r>
            <a:r>
              <a:rPr lang="zh-CN" altLang="en-US" sz="2100" dirty="0"/>
              <a:t>对字段进行过滤</a:t>
            </a:r>
          </a:p>
          <a:p>
            <a:pPr marL="0" indent="0">
              <a:lnSpc>
                <a:spcPct val="120000"/>
              </a:lnSpc>
              <a:spcBef>
                <a:spcPts val="200"/>
              </a:spcBef>
              <a:buNone/>
            </a:pPr>
            <a:r>
              <a:rPr lang="en-US" altLang="zh-CN" sz="2100" dirty="0"/>
              <a:t>group by columns	//</a:t>
            </a:r>
            <a:r>
              <a:rPr lang="zh-CN" altLang="en-US" sz="2100" dirty="0"/>
              <a:t>分组</a:t>
            </a:r>
          </a:p>
          <a:p>
            <a:pPr marL="0" indent="0">
              <a:lnSpc>
                <a:spcPct val="120000"/>
              </a:lnSpc>
              <a:spcBef>
                <a:spcPts val="200"/>
              </a:spcBef>
              <a:buNone/>
            </a:pPr>
            <a:r>
              <a:rPr lang="en-US" altLang="zh-CN" sz="2100" dirty="0"/>
              <a:t>having predicate</a:t>
            </a:r>
          </a:p>
          <a:p>
            <a:pPr marL="0" indent="0">
              <a:lnSpc>
                <a:spcPct val="120000"/>
              </a:lnSpc>
              <a:spcBef>
                <a:spcPts val="200"/>
              </a:spcBef>
              <a:buNone/>
            </a:pPr>
            <a:r>
              <a:rPr lang="en-US" altLang="zh-CN" sz="2100" dirty="0"/>
              <a:t>order by </a:t>
            </a:r>
            <a:r>
              <a:rPr lang="en-US" altLang="zh-CN" sz="2100" dirty="0" err="1"/>
              <a:t>colums</a:t>
            </a:r>
            <a:r>
              <a:rPr lang="en-US" altLang="zh-CN" sz="2100" dirty="0"/>
              <a:t>	//</a:t>
            </a:r>
            <a:r>
              <a:rPr lang="zh-CN" altLang="en-US" sz="2100" dirty="0"/>
              <a:t>按照什么顺序</a:t>
            </a:r>
          </a:p>
          <a:p>
            <a:pPr marL="0" indent="0">
              <a:lnSpc>
                <a:spcPct val="120000"/>
              </a:lnSpc>
              <a:spcBef>
                <a:spcPts val="200"/>
              </a:spcBef>
              <a:buNone/>
            </a:pPr>
            <a:r>
              <a:rPr lang="en-US" altLang="zh-CN" sz="2100" dirty="0"/>
              <a:t>limit </a:t>
            </a:r>
            <a:r>
              <a:rPr lang="en-US" altLang="zh-CN" sz="2100" dirty="0" err="1"/>
              <a:t>count,offset</a:t>
            </a:r>
            <a:r>
              <a:rPr lang="en-US" altLang="zh-CN" sz="2100" dirty="0"/>
              <a:t>;	//</a:t>
            </a:r>
            <a:r>
              <a:rPr lang="zh-CN" altLang="en-US" sz="2100" dirty="0"/>
              <a:t>限定与排序</a:t>
            </a:r>
          </a:p>
          <a:p>
            <a:pPr marL="0" indent="0">
              <a:lnSpc>
                <a:spcPct val="120000"/>
              </a:lnSpc>
              <a:spcBef>
                <a:spcPts val="200"/>
              </a:spcBef>
              <a:buNone/>
            </a:pPr>
            <a:r>
              <a:rPr lang="zh-CN" altLang="en-US" sz="2100" b="1" dirty="0"/>
              <a:t>增加</a:t>
            </a:r>
            <a:r>
              <a:rPr lang="zh-CN" altLang="en-US" sz="2100" dirty="0"/>
              <a:t>：使用</a:t>
            </a:r>
            <a:r>
              <a:rPr lang="en-US" altLang="zh-CN" sz="2100" dirty="0"/>
              <a:t>insert</a:t>
            </a:r>
            <a:r>
              <a:rPr lang="zh-CN" altLang="en-US" sz="2100" dirty="0"/>
              <a:t>命令向表中插入记录。使用</a:t>
            </a:r>
            <a:r>
              <a:rPr lang="en-US" altLang="zh-CN" sz="2100" dirty="0"/>
              <a:t>insert</a:t>
            </a:r>
            <a:r>
              <a:rPr lang="zh-CN" altLang="en-US" sz="2100" dirty="0"/>
              <a:t>命令可以一次插入一条记录，</a:t>
            </a:r>
            <a:r>
              <a:rPr lang="en-US" altLang="zh-CN" sz="2100" dirty="0"/>
              <a:t>insert</a:t>
            </a:r>
            <a:r>
              <a:rPr lang="zh-CN" altLang="en-US" sz="2100" dirty="0"/>
              <a:t>语句的一般格式为：</a:t>
            </a:r>
          </a:p>
          <a:p>
            <a:pPr marL="0" indent="0">
              <a:lnSpc>
                <a:spcPct val="120000"/>
              </a:lnSpc>
              <a:spcBef>
                <a:spcPts val="200"/>
              </a:spcBef>
              <a:buNone/>
            </a:pPr>
            <a:r>
              <a:rPr lang="en-US" altLang="zh-CN" sz="2100" dirty="0"/>
              <a:t>insert into </a:t>
            </a:r>
            <a:r>
              <a:rPr lang="en-US" altLang="zh-CN" sz="2100" dirty="0" err="1"/>
              <a:t>table_name</a:t>
            </a:r>
            <a:r>
              <a:rPr lang="en-US" altLang="zh-CN" sz="2100" dirty="0"/>
              <a:t> (list1,list2…) values (value1,value2…);</a:t>
            </a:r>
          </a:p>
          <a:p>
            <a:pPr marL="0" indent="0">
              <a:lnSpc>
                <a:spcPct val="120000"/>
              </a:lnSpc>
              <a:spcBef>
                <a:spcPts val="200"/>
              </a:spcBef>
              <a:buNone/>
            </a:pPr>
            <a:r>
              <a:rPr lang="zh-CN" altLang="en-US" sz="2100" dirty="0"/>
              <a:t>变量</a:t>
            </a:r>
            <a:r>
              <a:rPr lang="en-US" altLang="zh-CN" sz="2100" dirty="0" err="1"/>
              <a:t>table_name</a:t>
            </a:r>
            <a:r>
              <a:rPr lang="zh-CN" altLang="en-US" sz="2100" dirty="0"/>
              <a:t>表示数据插入到那个表中，</a:t>
            </a:r>
            <a:r>
              <a:rPr lang="en-US" altLang="zh-CN" sz="2100" dirty="0"/>
              <a:t>list1</a:t>
            </a:r>
            <a:r>
              <a:rPr lang="zh-CN" altLang="en-US" sz="2100" dirty="0"/>
              <a:t>，</a:t>
            </a:r>
            <a:r>
              <a:rPr lang="en-US" altLang="zh-CN" sz="2100" dirty="0"/>
              <a:t>list2…</a:t>
            </a:r>
            <a:r>
              <a:rPr lang="zh-CN" altLang="en-US" sz="2100" dirty="0"/>
              <a:t>是用逗号分隔的字段名称。这些字段必须是表中存在的，并一一对应于</a:t>
            </a:r>
            <a:r>
              <a:rPr lang="en-US" altLang="zh-CN" sz="2100" dirty="0"/>
              <a:t>value1,value2…</a:t>
            </a:r>
            <a:r>
              <a:rPr lang="zh-CN" altLang="en-US" sz="2100" dirty="0"/>
              <a:t>。</a:t>
            </a:r>
          </a:p>
          <a:p>
            <a:pPr marL="0" indent="0">
              <a:lnSpc>
                <a:spcPct val="120000"/>
              </a:lnSpc>
              <a:spcBef>
                <a:spcPts val="200"/>
              </a:spcBef>
              <a:buNone/>
            </a:pPr>
            <a:r>
              <a:rPr lang="zh-CN" altLang="en-US" sz="2100" b="1" dirty="0"/>
              <a:t>更新</a:t>
            </a:r>
            <a:r>
              <a:rPr lang="zh-CN" altLang="en-US" sz="2100" dirty="0"/>
              <a:t>：使用</a:t>
            </a:r>
            <a:r>
              <a:rPr lang="en-US" altLang="zh-CN" sz="2100" dirty="0"/>
              <a:t>update</a:t>
            </a:r>
            <a:r>
              <a:rPr lang="zh-CN" altLang="en-US" sz="2100" dirty="0"/>
              <a:t>命令用于更新表中的记录，使用</a:t>
            </a:r>
            <a:r>
              <a:rPr lang="en-US" altLang="zh-CN" sz="2100" dirty="0"/>
              <a:t>update</a:t>
            </a:r>
            <a:r>
              <a:rPr lang="zh-CN" altLang="en-US" sz="2100" dirty="0"/>
              <a:t>令可以修改一个表中的一行或者多行中的一个或多个字段，</a:t>
            </a:r>
            <a:r>
              <a:rPr lang="en-US" altLang="zh-CN" sz="2100" dirty="0"/>
              <a:t>update</a:t>
            </a:r>
            <a:r>
              <a:rPr lang="zh-CN" altLang="en-US" sz="2100" dirty="0"/>
              <a:t>语句的一般格式为：</a:t>
            </a:r>
          </a:p>
          <a:p>
            <a:pPr marL="0" indent="0">
              <a:lnSpc>
                <a:spcPct val="120000"/>
              </a:lnSpc>
              <a:spcBef>
                <a:spcPts val="200"/>
              </a:spcBef>
              <a:buNone/>
            </a:pPr>
            <a:r>
              <a:rPr lang="en-US" altLang="zh-CN" sz="2100" dirty="0"/>
              <a:t>update </a:t>
            </a:r>
            <a:r>
              <a:rPr lang="zh-CN" altLang="en-US" sz="2100" dirty="0"/>
              <a:t>表名称 </a:t>
            </a:r>
            <a:r>
              <a:rPr lang="en-US" altLang="zh-CN" sz="2100" dirty="0"/>
              <a:t>set </a:t>
            </a:r>
            <a:r>
              <a:rPr lang="zh-CN" altLang="en-US" sz="2100" dirty="0"/>
              <a:t>列名称 </a:t>
            </a:r>
            <a:r>
              <a:rPr lang="en-US" altLang="zh-CN" sz="2100" dirty="0"/>
              <a:t>= </a:t>
            </a:r>
            <a:r>
              <a:rPr lang="zh-CN" altLang="en-US" sz="2100" dirty="0"/>
              <a:t>新值 </a:t>
            </a:r>
            <a:r>
              <a:rPr lang="en-US" altLang="zh-CN" sz="2100" dirty="0"/>
              <a:t>where </a:t>
            </a:r>
            <a:r>
              <a:rPr lang="zh-CN" altLang="en-US" sz="2100" dirty="0"/>
              <a:t>列名称 </a:t>
            </a:r>
            <a:r>
              <a:rPr lang="en-US" altLang="zh-CN" sz="2100" dirty="0"/>
              <a:t>= </a:t>
            </a:r>
            <a:r>
              <a:rPr lang="zh-CN" altLang="en-US" sz="2100" dirty="0"/>
              <a:t>某值</a:t>
            </a:r>
            <a:r>
              <a:rPr lang="en-US" altLang="zh-CN" sz="2100" dirty="0"/>
              <a:t>;</a:t>
            </a:r>
          </a:p>
          <a:p>
            <a:pPr marL="0" indent="0">
              <a:lnSpc>
                <a:spcPct val="120000"/>
              </a:lnSpc>
              <a:spcBef>
                <a:spcPts val="200"/>
              </a:spcBef>
              <a:buNone/>
            </a:pPr>
            <a:r>
              <a:rPr lang="zh-CN" altLang="en-US" sz="2100" b="1" dirty="0"/>
              <a:t>删除</a:t>
            </a:r>
            <a:r>
              <a:rPr lang="zh-CN" altLang="en-US" sz="2100" dirty="0"/>
              <a:t>：使用</a:t>
            </a:r>
            <a:r>
              <a:rPr lang="en-US" altLang="zh-CN" sz="2100" dirty="0"/>
              <a:t>delete</a:t>
            </a:r>
            <a:r>
              <a:rPr lang="zh-CN" altLang="en-US" sz="2100" dirty="0"/>
              <a:t>命令可以删除表中的记录，</a:t>
            </a:r>
            <a:r>
              <a:rPr lang="en-US" altLang="zh-CN" sz="2100" dirty="0"/>
              <a:t>delete</a:t>
            </a:r>
            <a:r>
              <a:rPr lang="zh-CN" altLang="en-US" sz="2100" dirty="0"/>
              <a:t>语句的一般格式为：</a:t>
            </a:r>
          </a:p>
          <a:p>
            <a:pPr marL="0" indent="0">
              <a:lnSpc>
                <a:spcPct val="120000"/>
              </a:lnSpc>
              <a:spcBef>
                <a:spcPts val="200"/>
              </a:spcBef>
              <a:buNone/>
            </a:pPr>
            <a:r>
              <a:rPr lang="en-US" altLang="zh-CN" sz="2100" dirty="0"/>
              <a:t>delete from </a:t>
            </a:r>
            <a:r>
              <a:rPr lang="zh-CN" altLang="en-US" sz="2100" dirty="0"/>
              <a:t>表名称 </a:t>
            </a:r>
            <a:r>
              <a:rPr lang="en-US" altLang="zh-CN" sz="2100" dirty="0"/>
              <a:t>where </a:t>
            </a:r>
            <a:r>
              <a:rPr lang="zh-CN" altLang="en-US" sz="2100" dirty="0"/>
              <a:t>列名称 </a:t>
            </a:r>
            <a:r>
              <a:rPr lang="en-US" altLang="zh-CN" sz="2100" dirty="0"/>
              <a:t>= </a:t>
            </a:r>
            <a:r>
              <a:rPr lang="zh-CN" altLang="en-US" sz="2100" dirty="0"/>
              <a:t>值</a:t>
            </a:r>
            <a:r>
              <a:rPr lang="en-US" altLang="zh-CN" sz="2100" dirty="0"/>
              <a:t>;</a:t>
            </a:r>
          </a:p>
          <a:p>
            <a:pPr marL="0" indent="0">
              <a:buNone/>
            </a:pPr>
            <a:endParaRPr lang="zh-CN" altLang="zh-CN" dirty="0"/>
          </a:p>
        </p:txBody>
      </p:sp>
    </p:spTree>
    <p:extLst>
      <p:ext uri="{BB962C8B-B14F-4D97-AF65-F5344CB8AC3E}">
        <p14:creationId xmlns:p14="http://schemas.microsoft.com/office/powerpoint/2010/main" val="2185251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20771"/>
            <a:ext cx="9601200" cy="930058"/>
          </a:xfrm>
        </p:spPr>
        <p:txBody>
          <a:bodyPr>
            <a:normAutofit fontScale="90000"/>
          </a:bodyPr>
          <a:lstStyle/>
          <a:p>
            <a:r>
              <a:rPr lang="en-US" altLang="zh-CN" b="1" dirty="0"/>
              <a:t>11.3.2 SQLite</a:t>
            </a:r>
            <a:r>
              <a:rPr lang="zh-CN" altLang="en-US" b="1" dirty="0"/>
              <a:t>数据库操作</a:t>
            </a:r>
            <a:br>
              <a:rPr lang="zh-CN" altLang="zh-CN" b="1" dirty="0"/>
            </a:br>
            <a:endParaRPr kumimoji="1" lang="zh-CN" altLang="en-US" dirty="0"/>
          </a:p>
        </p:txBody>
      </p:sp>
      <p:sp>
        <p:nvSpPr>
          <p:cNvPr id="3" name="内容占位符 2"/>
          <p:cNvSpPr>
            <a:spLocks noGrp="1"/>
          </p:cNvSpPr>
          <p:nvPr>
            <p:ph idx="1"/>
          </p:nvPr>
        </p:nvSpPr>
        <p:spPr>
          <a:xfrm>
            <a:off x="1171183" y="1150829"/>
            <a:ext cx="10804917" cy="982771"/>
          </a:xfrm>
        </p:spPr>
        <p:txBody>
          <a:bodyPr>
            <a:normAutofit/>
          </a:bodyPr>
          <a:lstStyle/>
          <a:p>
            <a:pPr marL="0" indent="0">
              <a:lnSpc>
                <a:spcPct val="120000"/>
              </a:lnSpc>
              <a:spcBef>
                <a:spcPts val="200"/>
              </a:spcBef>
              <a:buNone/>
            </a:pPr>
            <a:r>
              <a:rPr lang="en-US" altLang="zh-CN" dirty="0"/>
              <a:t>Android</a:t>
            </a:r>
            <a:r>
              <a:rPr lang="zh-CN" altLang="en-US" dirty="0"/>
              <a:t>平台为了方便开发者操作</a:t>
            </a:r>
            <a:r>
              <a:rPr lang="en-US" altLang="zh-CN" dirty="0"/>
              <a:t>SQLite</a:t>
            </a:r>
            <a:r>
              <a:rPr lang="zh-CN" altLang="en-US" dirty="0"/>
              <a:t>，为我们封装了创建和使用</a:t>
            </a:r>
            <a:r>
              <a:rPr lang="en-US" altLang="zh-CN" dirty="0"/>
              <a:t>SQLite</a:t>
            </a:r>
            <a:r>
              <a:rPr lang="zh-CN" altLang="en-US" dirty="0"/>
              <a:t>数据库的</a:t>
            </a:r>
            <a:r>
              <a:rPr lang="en-US" altLang="zh-CN" dirty="0"/>
              <a:t>API</a:t>
            </a:r>
            <a:r>
              <a:rPr lang="zh-CN" altLang="en-US" dirty="0"/>
              <a:t>。从而可以在应用程序中管理自有的数据库，如表所示：</a:t>
            </a:r>
            <a:endParaRPr lang="zh-CN" altLang="zh-CN" sz="1800" dirty="0"/>
          </a:p>
        </p:txBody>
      </p:sp>
      <p:graphicFrame>
        <p:nvGraphicFramePr>
          <p:cNvPr id="4" name="表格 3"/>
          <p:cNvGraphicFramePr>
            <a:graphicFrameLocks noGrp="1"/>
          </p:cNvGraphicFramePr>
          <p:nvPr>
            <p:extLst>
              <p:ext uri="{D42A27DB-BD31-4B8C-83A1-F6EECF244321}">
                <p14:modId xmlns:p14="http://schemas.microsoft.com/office/powerpoint/2010/main" val="1365152140"/>
              </p:ext>
            </p:extLst>
          </p:nvPr>
        </p:nvGraphicFramePr>
        <p:xfrm>
          <a:off x="1371600" y="2400300"/>
          <a:ext cx="10515600" cy="1943100"/>
        </p:xfrm>
        <a:graphic>
          <a:graphicData uri="http://schemas.openxmlformats.org/drawingml/2006/table">
            <a:tbl>
              <a:tblPr firstRow="1" firstCol="1" bandRow="1">
                <a:tableStyleId>{5C22544A-7EE6-4342-B048-85BDC9FD1C3A}</a:tableStyleId>
              </a:tblPr>
              <a:tblGrid>
                <a:gridCol w="3262719">
                  <a:extLst>
                    <a:ext uri="{9D8B030D-6E8A-4147-A177-3AD203B41FA5}">
                      <a16:colId xmlns:a16="http://schemas.microsoft.com/office/drawing/2014/main" val="4088578113"/>
                    </a:ext>
                  </a:extLst>
                </a:gridCol>
                <a:gridCol w="7252881">
                  <a:extLst>
                    <a:ext uri="{9D8B030D-6E8A-4147-A177-3AD203B41FA5}">
                      <a16:colId xmlns:a16="http://schemas.microsoft.com/office/drawing/2014/main" val="666664099"/>
                    </a:ext>
                  </a:extLst>
                </a:gridCol>
              </a:tblGrid>
              <a:tr h="388620">
                <a:tc>
                  <a:txBody>
                    <a:bodyPr/>
                    <a:lstStyle/>
                    <a:p>
                      <a:pPr algn="just">
                        <a:spcAft>
                          <a:spcPts val="0"/>
                        </a:spcAft>
                      </a:pPr>
                      <a:r>
                        <a:rPr lang="zh-CN" sz="2000" kern="100">
                          <a:effectLst/>
                        </a:rPr>
                        <a:t>类名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描述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73008487"/>
                  </a:ext>
                </a:extLst>
              </a:tr>
              <a:tr h="388620">
                <a:tc>
                  <a:txBody>
                    <a:bodyPr/>
                    <a:lstStyle/>
                    <a:p>
                      <a:pPr algn="just">
                        <a:spcAft>
                          <a:spcPts val="0"/>
                        </a:spcAft>
                      </a:pPr>
                      <a:r>
                        <a:rPr lang="en-US" sz="2000" kern="100">
                          <a:effectLst/>
                        </a:rPr>
                        <a:t>SQLiteCursor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游标，实现从数据库中返回查询结果。</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19290302"/>
                  </a:ext>
                </a:extLst>
              </a:tr>
              <a:tr h="388620">
                <a:tc>
                  <a:txBody>
                    <a:bodyPr/>
                    <a:lstStyle/>
                    <a:p>
                      <a:pPr algn="just">
                        <a:spcAft>
                          <a:spcPts val="0"/>
                        </a:spcAft>
                      </a:pPr>
                      <a:r>
                        <a:rPr lang="en-US" sz="2000" kern="100">
                          <a:effectLst/>
                        </a:rPr>
                        <a:t>SQLiteDatabase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提供管理</a:t>
                      </a:r>
                      <a:r>
                        <a:rPr lang="en-US" sz="2000" kern="100" dirty="0">
                          <a:effectLst/>
                        </a:rPr>
                        <a:t>SQLite</a:t>
                      </a:r>
                      <a:r>
                        <a:rPr lang="zh-CN" sz="2000" kern="100" dirty="0">
                          <a:effectLst/>
                        </a:rPr>
                        <a:t>数据库的操作方法。</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56511733"/>
                  </a:ext>
                </a:extLst>
              </a:tr>
              <a:tr h="388620">
                <a:tc>
                  <a:txBody>
                    <a:bodyPr/>
                    <a:lstStyle/>
                    <a:p>
                      <a:pPr algn="just">
                        <a:spcAft>
                          <a:spcPts val="0"/>
                        </a:spcAft>
                      </a:pPr>
                      <a:r>
                        <a:rPr lang="en-US" sz="2000" kern="100">
                          <a:effectLst/>
                        </a:rPr>
                        <a:t>SQLiteOpenHelper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辅助类来管理数据库的建立和版本。</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62571159"/>
                  </a:ext>
                </a:extLst>
              </a:tr>
              <a:tr h="388620">
                <a:tc>
                  <a:txBody>
                    <a:bodyPr/>
                    <a:lstStyle/>
                    <a:p>
                      <a:pPr algn="just">
                        <a:spcAft>
                          <a:spcPts val="0"/>
                        </a:spcAft>
                      </a:pPr>
                      <a:r>
                        <a:rPr lang="en-US" sz="2000" kern="100">
                          <a:effectLst/>
                        </a:rPr>
                        <a:t>SQLiteQuery</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读取结果行。</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82313479"/>
                  </a:ext>
                </a:extLst>
              </a:tr>
            </a:tbl>
          </a:graphicData>
        </a:graphic>
      </p:graphicFrame>
    </p:spTree>
    <p:extLst>
      <p:ext uri="{BB962C8B-B14F-4D97-AF65-F5344CB8AC3E}">
        <p14:creationId xmlns:p14="http://schemas.microsoft.com/office/powerpoint/2010/main" val="4076977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930058"/>
          </a:xfrm>
        </p:spPr>
        <p:txBody>
          <a:bodyPr>
            <a:normAutofit fontScale="90000"/>
          </a:bodyPr>
          <a:lstStyle/>
          <a:p>
            <a:r>
              <a:rPr lang="en-US" altLang="zh-CN" b="1" dirty="0"/>
              <a:t>11.1 </a:t>
            </a:r>
            <a:r>
              <a:rPr lang="zh-CN" altLang="en-US" b="1" dirty="0"/>
              <a:t>使用</a:t>
            </a:r>
            <a:r>
              <a:rPr lang="en-US" altLang="zh-CN" b="1" dirty="0" err="1"/>
              <a:t>SharedPreferences</a:t>
            </a:r>
            <a:br>
              <a:rPr lang="zh-CN" altLang="zh-CN" b="1" dirty="0"/>
            </a:br>
            <a:endParaRPr kumimoji="1" lang="zh-CN" altLang="en-US" dirty="0"/>
          </a:p>
        </p:txBody>
      </p:sp>
      <p:sp>
        <p:nvSpPr>
          <p:cNvPr id="3" name="内容占位符 2"/>
          <p:cNvSpPr>
            <a:spLocks noGrp="1"/>
          </p:cNvSpPr>
          <p:nvPr>
            <p:ph idx="1"/>
          </p:nvPr>
        </p:nvSpPr>
        <p:spPr>
          <a:xfrm>
            <a:off x="1371600" y="2286000"/>
            <a:ext cx="9601200" cy="2362200"/>
          </a:xfrm>
        </p:spPr>
        <p:txBody>
          <a:bodyPr>
            <a:normAutofit/>
          </a:bodyPr>
          <a:lstStyle/>
          <a:p>
            <a:pPr marL="0" indent="0">
              <a:buNone/>
            </a:pPr>
            <a:r>
              <a:rPr lang="zh-CN" altLang="en-US" sz="2200" dirty="0"/>
              <a:t>        在</a:t>
            </a:r>
            <a:r>
              <a:rPr lang="en-US" altLang="zh-CN" sz="2200" dirty="0"/>
              <a:t>Android</a:t>
            </a:r>
            <a:r>
              <a:rPr lang="zh-CN" altLang="en-US" sz="2200" dirty="0"/>
              <a:t>中，很多应用都需要存储一些参数，例如在天气</a:t>
            </a:r>
            <a:r>
              <a:rPr lang="en-US" altLang="zh-CN" sz="2200" dirty="0"/>
              <a:t>App</a:t>
            </a:r>
            <a:r>
              <a:rPr lang="zh-CN" altLang="en-US" sz="2200" dirty="0"/>
              <a:t>中，在这次使用</a:t>
            </a:r>
            <a:r>
              <a:rPr lang="en-US" altLang="zh-CN" sz="2200" dirty="0"/>
              <a:t>App</a:t>
            </a:r>
            <a:r>
              <a:rPr lang="zh-CN" altLang="en-US" sz="2200" dirty="0"/>
              <a:t>时添加了多个城市，当用户下一次打开时也希望之前设置的城市会保留在手机中以方便直接获取信息，这个时候就需要</a:t>
            </a:r>
            <a:r>
              <a:rPr lang="en-US" altLang="zh-CN" sz="2200" dirty="0" err="1"/>
              <a:t>SharedPreference</a:t>
            </a:r>
            <a:r>
              <a:rPr lang="zh-CN" altLang="en-US" sz="2200" dirty="0"/>
              <a:t>类的辅助，利用它来存储一些键值对（</a:t>
            </a:r>
            <a:r>
              <a:rPr lang="en-US" altLang="zh-CN" sz="2200" dirty="0"/>
              <a:t>key-value</a:t>
            </a:r>
            <a:r>
              <a:rPr lang="zh-CN" altLang="en-US" sz="2200" dirty="0"/>
              <a:t>）参数。</a:t>
            </a:r>
            <a:r>
              <a:rPr lang="en-US" altLang="zh-CN" sz="2200" dirty="0" err="1"/>
              <a:t>SharedPreference</a:t>
            </a:r>
            <a:r>
              <a:rPr lang="zh-CN" altLang="en-US" sz="2200" dirty="0"/>
              <a:t>类是</a:t>
            </a:r>
            <a:r>
              <a:rPr lang="en-US" altLang="zh-CN" sz="2200" dirty="0"/>
              <a:t>Android</a:t>
            </a:r>
            <a:r>
              <a:rPr lang="zh-CN" altLang="en-US" sz="2200" dirty="0"/>
              <a:t>提供的一个轻量级的存储类，特别适用于软件的各项参数的存储。</a:t>
            </a:r>
            <a:endParaRPr kumimoji="1" lang="zh-CN" altLang="en-US" dirty="0"/>
          </a:p>
        </p:txBody>
      </p:sp>
    </p:spTree>
    <p:extLst>
      <p:ext uri="{BB962C8B-B14F-4D97-AF65-F5344CB8AC3E}">
        <p14:creationId xmlns:p14="http://schemas.microsoft.com/office/powerpoint/2010/main" val="851977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71183" y="350729"/>
            <a:ext cx="10804917" cy="982771"/>
          </a:xfrm>
        </p:spPr>
        <p:txBody>
          <a:bodyPr>
            <a:normAutofit fontScale="92500" lnSpcReduction="20000"/>
          </a:bodyPr>
          <a:lstStyle/>
          <a:p>
            <a:pPr marL="0" indent="0">
              <a:lnSpc>
                <a:spcPct val="120000"/>
              </a:lnSpc>
              <a:spcBef>
                <a:spcPts val="200"/>
              </a:spcBef>
              <a:buNone/>
            </a:pPr>
            <a:r>
              <a:rPr lang="zh-CN" altLang="en-US" dirty="0"/>
              <a:t>每一个</a:t>
            </a:r>
            <a:r>
              <a:rPr lang="en-US" altLang="zh-CN" dirty="0" err="1"/>
              <a:t>SQLiteDatabase</a:t>
            </a:r>
            <a:r>
              <a:rPr lang="zh-CN" altLang="en-US" dirty="0"/>
              <a:t>类都代表一个数据库对象，提供了操作数据库的一些方法。在</a:t>
            </a:r>
            <a:r>
              <a:rPr lang="en-US" altLang="zh-CN" dirty="0"/>
              <a:t>Android</a:t>
            </a:r>
            <a:r>
              <a:rPr lang="zh-CN" altLang="en-US" dirty="0"/>
              <a:t>的</a:t>
            </a:r>
            <a:r>
              <a:rPr lang="en-US" altLang="zh-CN" dirty="0"/>
              <a:t>SDK</a:t>
            </a:r>
            <a:r>
              <a:rPr lang="zh-CN" altLang="en-US" dirty="0"/>
              <a:t>目录下有</a:t>
            </a:r>
            <a:r>
              <a:rPr lang="en-US" altLang="zh-CN" dirty="0"/>
              <a:t>sqlite3</a:t>
            </a:r>
            <a:r>
              <a:rPr lang="zh-CN" altLang="en-US" dirty="0"/>
              <a:t>工具，我们可以利用它创建数据库、创建表和执行一些</a:t>
            </a:r>
            <a:r>
              <a:rPr lang="en-US" altLang="zh-CN" dirty="0"/>
              <a:t>SQL</a:t>
            </a:r>
            <a:r>
              <a:rPr lang="zh-CN" altLang="en-US" dirty="0"/>
              <a:t>语句。下面是</a:t>
            </a:r>
            <a:r>
              <a:rPr lang="en-US" altLang="zh-CN" dirty="0" err="1"/>
              <a:t>SQLiteDatabase</a:t>
            </a:r>
            <a:r>
              <a:rPr lang="zh-CN" altLang="en-US" dirty="0"/>
              <a:t>的常用方法。</a:t>
            </a:r>
            <a:endParaRPr lang="zh-CN" altLang="zh-CN" sz="1800" dirty="0"/>
          </a:p>
        </p:txBody>
      </p:sp>
      <p:graphicFrame>
        <p:nvGraphicFramePr>
          <p:cNvPr id="5" name="表格 4"/>
          <p:cNvGraphicFramePr>
            <a:graphicFrameLocks noGrp="1"/>
          </p:cNvGraphicFramePr>
          <p:nvPr>
            <p:extLst>
              <p:ext uri="{D42A27DB-BD31-4B8C-83A1-F6EECF244321}">
                <p14:modId xmlns:p14="http://schemas.microsoft.com/office/powerpoint/2010/main" val="156776261"/>
              </p:ext>
            </p:extLst>
          </p:nvPr>
        </p:nvGraphicFramePr>
        <p:xfrm>
          <a:off x="1171184" y="1460500"/>
          <a:ext cx="10804916" cy="5137380"/>
        </p:xfrm>
        <a:graphic>
          <a:graphicData uri="http://schemas.openxmlformats.org/drawingml/2006/table">
            <a:tbl>
              <a:tblPr firstRow="1" firstCol="1" bandRow="1">
                <a:tableStyleId>{5C22544A-7EE6-4342-B048-85BDC9FD1C3A}</a:tableStyleId>
              </a:tblPr>
              <a:tblGrid>
                <a:gridCol w="1914267">
                  <a:extLst>
                    <a:ext uri="{9D8B030D-6E8A-4147-A177-3AD203B41FA5}">
                      <a16:colId xmlns:a16="http://schemas.microsoft.com/office/drawing/2014/main" val="3051602450"/>
                    </a:ext>
                  </a:extLst>
                </a:gridCol>
                <a:gridCol w="5300937">
                  <a:extLst>
                    <a:ext uri="{9D8B030D-6E8A-4147-A177-3AD203B41FA5}">
                      <a16:colId xmlns:a16="http://schemas.microsoft.com/office/drawing/2014/main" val="3246944603"/>
                    </a:ext>
                  </a:extLst>
                </a:gridCol>
                <a:gridCol w="3589712">
                  <a:extLst>
                    <a:ext uri="{9D8B030D-6E8A-4147-A177-3AD203B41FA5}">
                      <a16:colId xmlns:a16="http://schemas.microsoft.com/office/drawing/2014/main" val="2318070983"/>
                    </a:ext>
                  </a:extLst>
                </a:gridCol>
              </a:tblGrid>
              <a:tr h="184554">
                <a:tc>
                  <a:txBody>
                    <a:bodyPr/>
                    <a:lstStyle/>
                    <a:p>
                      <a:pPr algn="just">
                        <a:spcAft>
                          <a:spcPts val="0"/>
                        </a:spcAft>
                      </a:pPr>
                      <a:r>
                        <a:rPr lang="zh-CN" sz="1800" kern="100">
                          <a:effectLst/>
                        </a:rPr>
                        <a:t>返回类型</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方法名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描述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37453198"/>
                  </a:ext>
                </a:extLst>
              </a:tr>
              <a:tr h="369108">
                <a:tc>
                  <a:txBody>
                    <a:bodyPr/>
                    <a:lstStyle/>
                    <a:p>
                      <a:pPr algn="just">
                        <a:spcAft>
                          <a:spcPts val="0"/>
                        </a:spcAft>
                      </a:pPr>
                      <a:r>
                        <a:rPr lang="en-US" sz="1800" kern="100">
                          <a:effectLst/>
                        </a:rPr>
                        <a:t>static SQLiteDatabase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openDatabase(String path, SQLiteDatabase</a:t>
                      </a:r>
                      <a:endParaRPr lang="zh-CN" sz="1800" kern="100">
                        <a:effectLst/>
                      </a:endParaRPr>
                    </a:p>
                    <a:p>
                      <a:pPr algn="l">
                        <a:spcAft>
                          <a:spcPts val="0"/>
                        </a:spcAft>
                      </a:pPr>
                      <a:r>
                        <a:rPr lang="en-US" sz="1800" kern="100">
                          <a:effectLst/>
                        </a:rPr>
                        <a:t>.CursorFactory factory, int flags)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打开指定路径下的数据库</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48420927"/>
                  </a:ext>
                </a:extLst>
              </a:tr>
              <a:tr h="553662">
                <a:tc>
                  <a:txBody>
                    <a:bodyPr/>
                    <a:lstStyle/>
                    <a:p>
                      <a:pPr algn="just">
                        <a:spcAft>
                          <a:spcPts val="0"/>
                        </a:spcAft>
                      </a:pPr>
                      <a:r>
                        <a:rPr lang="en-US" sz="1800" kern="100">
                          <a:effectLst/>
                        </a:rPr>
                        <a:t>static SQLiteDatabase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openOrCreateDatabase(String path, SQLiteDatabase</a:t>
                      </a:r>
                      <a:endParaRPr lang="zh-CN" sz="1800" kern="100">
                        <a:effectLst/>
                      </a:endParaRPr>
                    </a:p>
                    <a:p>
                      <a:pPr algn="l">
                        <a:spcAft>
                          <a:spcPts val="0"/>
                        </a:spcAft>
                      </a:pPr>
                      <a:r>
                        <a:rPr lang="en-US" sz="1800" kern="100">
                          <a:effectLst/>
                        </a:rPr>
                        <a:t>.CursorFactory factory)</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打开或创建指定路径下的数据库</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98407078"/>
                  </a:ext>
                </a:extLst>
              </a:tr>
              <a:tr h="369108">
                <a:tc>
                  <a:txBody>
                    <a:bodyPr/>
                    <a:lstStyle/>
                    <a:p>
                      <a:pPr algn="just">
                        <a:spcAft>
                          <a:spcPts val="0"/>
                        </a:spcAft>
                      </a:pPr>
                      <a:r>
                        <a:rPr lang="en-US" sz="1800" kern="100">
                          <a:effectLst/>
                        </a:rPr>
                        <a:t>long</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insert(String table,String nullColumnHack</a:t>
                      </a:r>
                      <a:endParaRPr lang="zh-CN" sz="1800" kern="100">
                        <a:effectLst/>
                      </a:endParaRPr>
                    </a:p>
                    <a:p>
                      <a:pPr algn="l">
                        <a:spcAft>
                          <a:spcPts val="0"/>
                        </a:spcAft>
                      </a:pPr>
                      <a:r>
                        <a:rPr lang="en-US" sz="1800" kern="100">
                          <a:effectLst/>
                        </a:rPr>
                        <a:t>,ContentValues  values)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插入一行到数据库</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48435506"/>
                  </a:ext>
                </a:extLst>
              </a:tr>
              <a:tr h="369108">
                <a:tc>
                  <a:txBody>
                    <a:bodyPr/>
                    <a:lstStyle/>
                    <a:p>
                      <a:pPr algn="just">
                        <a:spcAft>
                          <a:spcPts val="0"/>
                        </a:spcAft>
                      </a:pPr>
                      <a:r>
                        <a:rPr lang="en-US" sz="1800" kern="100">
                          <a:effectLst/>
                        </a:rPr>
                        <a:t>int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delete(String table,String whereClause</a:t>
                      </a:r>
                      <a:endParaRPr lang="zh-CN" sz="1800" kern="100">
                        <a:effectLst/>
                      </a:endParaRPr>
                    </a:p>
                    <a:p>
                      <a:pPr algn="l">
                        <a:spcAft>
                          <a:spcPts val="0"/>
                        </a:spcAft>
                      </a:pPr>
                      <a:r>
                        <a:rPr lang="en-US" sz="1800" kern="100">
                          <a:effectLst/>
                        </a:rPr>
                        <a:t>,String[]  whereArgs)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删除数据库某一行</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35242940"/>
                  </a:ext>
                </a:extLst>
              </a:tr>
              <a:tr h="369108">
                <a:tc>
                  <a:txBody>
                    <a:bodyPr/>
                    <a:lstStyle/>
                    <a:p>
                      <a:pPr algn="just">
                        <a:spcAft>
                          <a:spcPts val="0"/>
                        </a:spcAft>
                      </a:pPr>
                      <a:r>
                        <a:rPr lang="en-US" sz="1800" kern="100">
                          <a:effectLst/>
                        </a:rPr>
                        <a:t>int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update(String table,ContentValues values,String whereClause,String[]  whereArgs)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更新数据库某一行</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02702941"/>
                  </a:ext>
                </a:extLst>
              </a:tr>
              <a:tr h="922770">
                <a:tc>
                  <a:txBody>
                    <a:bodyPr/>
                    <a:lstStyle/>
                    <a:p>
                      <a:pPr algn="just">
                        <a:spcAft>
                          <a:spcPts val="0"/>
                        </a:spcAft>
                      </a:pPr>
                      <a:r>
                        <a:rPr lang="en-US" sz="1800" kern="100">
                          <a:effectLst/>
                        </a:rPr>
                        <a:t>Cursor</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dirty="0">
                          <a:effectLst/>
                        </a:rPr>
                        <a:t>query(String </a:t>
                      </a:r>
                      <a:r>
                        <a:rPr lang="en-US" sz="1800" kern="100" dirty="0" err="1">
                          <a:effectLst/>
                        </a:rPr>
                        <a:t>table,String</a:t>
                      </a:r>
                      <a:r>
                        <a:rPr lang="en-US" sz="1800" kern="100" dirty="0">
                          <a:effectLst/>
                        </a:rPr>
                        <a:t>[] </a:t>
                      </a:r>
                      <a:r>
                        <a:rPr lang="en-US" sz="1800" kern="100" dirty="0" err="1">
                          <a:effectLst/>
                        </a:rPr>
                        <a:t>columns,String</a:t>
                      </a:r>
                      <a:r>
                        <a:rPr lang="en-US" sz="1800" kern="100" dirty="0">
                          <a:effectLst/>
                        </a:rPr>
                        <a:t> selection</a:t>
                      </a:r>
                      <a:endParaRPr lang="zh-CN" sz="1800" kern="100" dirty="0">
                        <a:effectLst/>
                      </a:endParaRPr>
                    </a:p>
                    <a:p>
                      <a:pPr algn="l">
                        <a:spcAft>
                          <a:spcPts val="0"/>
                        </a:spcAft>
                      </a:pPr>
                      <a:r>
                        <a:rPr lang="en-US" sz="1800" kern="100" dirty="0">
                          <a:effectLst/>
                        </a:rPr>
                        <a:t>,String[] </a:t>
                      </a:r>
                      <a:r>
                        <a:rPr lang="en-US" sz="1800" kern="100" dirty="0" err="1">
                          <a:effectLst/>
                        </a:rPr>
                        <a:t>selectionArgs,String</a:t>
                      </a:r>
                      <a:r>
                        <a:rPr lang="en-US" sz="1800" kern="100" dirty="0">
                          <a:effectLst/>
                        </a:rPr>
                        <a:t> </a:t>
                      </a:r>
                      <a:r>
                        <a:rPr lang="en-US" sz="1800" kern="100" dirty="0" err="1">
                          <a:effectLst/>
                        </a:rPr>
                        <a:t>groupBy,String</a:t>
                      </a:r>
                      <a:r>
                        <a:rPr lang="en-US" sz="1800" kern="100" dirty="0">
                          <a:effectLst/>
                        </a:rPr>
                        <a:t> having</a:t>
                      </a:r>
                      <a:endParaRPr lang="zh-CN" sz="1800" kern="100" dirty="0">
                        <a:effectLst/>
                      </a:endParaRPr>
                    </a:p>
                    <a:p>
                      <a:pPr algn="l">
                        <a:spcAft>
                          <a:spcPts val="0"/>
                        </a:spcAft>
                      </a:pPr>
                      <a:r>
                        <a:rPr lang="en-US" sz="1800" kern="100" dirty="0">
                          <a:effectLst/>
                        </a:rPr>
                        <a:t>,String </a:t>
                      </a:r>
                      <a:r>
                        <a:rPr lang="en-US" sz="1800" kern="100" dirty="0" err="1">
                          <a:effectLst/>
                        </a:rPr>
                        <a:t>orderBy</a:t>
                      </a:r>
                      <a:r>
                        <a:rPr lang="en-US" sz="1800" kern="100" dirty="0">
                          <a:effectLst/>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数据表查询</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11180763"/>
                  </a:ext>
                </a:extLst>
              </a:tr>
              <a:tr h="369108">
                <a:tc>
                  <a:txBody>
                    <a:bodyPr/>
                    <a:lstStyle/>
                    <a:p>
                      <a:pPr algn="just">
                        <a:spcAft>
                          <a:spcPts val="0"/>
                        </a:spcAft>
                      </a:pPr>
                      <a:r>
                        <a:rPr lang="en-US" sz="1800" kern="100">
                          <a:effectLst/>
                        </a:rPr>
                        <a:t>Cursor</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rawQuery(String sql, String[] selectionArgs)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使用</a:t>
                      </a:r>
                      <a:r>
                        <a:rPr lang="en-US" sz="1800" kern="100">
                          <a:effectLst/>
                        </a:rPr>
                        <a:t>SQL</a:t>
                      </a:r>
                      <a:r>
                        <a:rPr lang="zh-CN" sz="1800" kern="100">
                          <a:effectLst/>
                        </a:rPr>
                        <a:t>语句进行数据表查询</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84518965"/>
                  </a:ext>
                </a:extLst>
              </a:tr>
              <a:tr h="184554">
                <a:tc>
                  <a:txBody>
                    <a:bodyPr/>
                    <a:lstStyle/>
                    <a:p>
                      <a:pPr algn="just">
                        <a:spcAft>
                          <a:spcPts val="0"/>
                        </a:spcAft>
                      </a:pPr>
                      <a:r>
                        <a:rPr lang="en-US" sz="1800" kern="100">
                          <a:effectLst/>
                        </a:rPr>
                        <a:t>void</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execSQL(String sql)</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执行</a:t>
                      </a:r>
                      <a:r>
                        <a:rPr lang="en-US" sz="1800" kern="100">
                          <a:effectLst/>
                        </a:rPr>
                        <a:t>SQL</a:t>
                      </a:r>
                      <a:r>
                        <a:rPr lang="zh-CN" sz="1800" kern="100">
                          <a:effectLst/>
                        </a:rPr>
                        <a:t>语句</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40917462"/>
                  </a:ext>
                </a:extLst>
              </a:tr>
              <a:tr h="184554">
                <a:tc>
                  <a:txBody>
                    <a:bodyPr/>
                    <a:lstStyle/>
                    <a:p>
                      <a:pPr algn="just">
                        <a:spcAft>
                          <a:spcPts val="0"/>
                        </a:spcAft>
                      </a:pPr>
                      <a:r>
                        <a:rPr lang="en-US" sz="1800" kern="100">
                          <a:effectLst/>
                        </a:rPr>
                        <a:t>void</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setVersion(int version)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设置数据库版本</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13269243"/>
                  </a:ext>
                </a:extLst>
              </a:tr>
              <a:tr h="184554">
                <a:tc>
                  <a:txBody>
                    <a:bodyPr/>
                    <a:lstStyle/>
                    <a:p>
                      <a:pPr algn="just">
                        <a:spcAft>
                          <a:spcPts val="0"/>
                        </a:spcAft>
                      </a:pPr>
                      <a:r>
                        <a:rPr lang="en-US" sz="1800" kern="100">
                          <a:effectLst/>
                        </a:rPr>
                        <a:t>void</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close()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关闭数据库</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33889606"/>
                  </a:ext>
                </a:extLst>
              </a:tr>
            </a:tbl>
          </a:graphicData>
        </a:graphic>
      </p:graphicFrame>
    </p:spTree>
    <p:extLst>
      <p:ext uri="{BB962C8B-B14F-4D97-AF65-F5344CB8AC3E}">
        <p14:creationId xmlns:p14="http://schemas.microsoft.com/office/powerpoint/2010/main" val="2084687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20771"/>
            <a:ext cx="9601200" cy="930058"/>
          </a:xfrm>
        </p:spPr>
        <p:txBody>
          <a:bodyPr>
            <a:normAutofit fontScale="90000"/>
          </a:bodyPr>
          <a:lstStyle/>
          <a:p>
            <a:r>
              <a:rPr lang="en-US" altLang="zh-CN" b="1" dirty="0"/>
              <a:t>11.3.2 SQLite</a:t>
            </a:r>
            <a:r>
              <a:rPr lang="zh-CN" altLang="en-US" b="1" dirty="0"/>
              <a:t>数据库操作</a:t>
            </a:r>
            <a:br>
              <a:rPr lang="zh-CN" altLang="zh-CN" b="1" dirty="0"/>
            </a:br>
            <a:endParaRPr kumimoji="1" lang="zh-CN" altLang="en-US" dirty="0"/>
          </a:p>
        </p:txBody>
      </p:sp>
      <p:sp>
        <p:nvSpPr>
          <p:cNvPr id="3" name="内容占位符 2"/>
          <p:cNvSpPr>
            <a:spLocks noGrp="1"/>
          </p:cNvSpPr>
          <p:nvPr>
            <p:ph idx="1"/>
          </p:nvPr>
        </p:nvSpPr>
        <p:spPr>
          <a:xfrm>
            <a:off x="1171183" y="1150829"/>
            <a:ext cx="10804917" cy="5262671"/>
          </a:xfrm>
        </p:spPr>
        <p:txBody>
          <a:bodyPr>
            <a:normAutofit/>
          </a:bodyPr>
          <a:lstStyle/>
          <a:p>
            <a:pPr marL="0" indent="0">
              <a:lnSpc>
                <a:spcPct val="120000"/>
              </a:lnSpc>
              <a:spcBef>
                <a:spcPts val="200"/>
              </a:spcBef>
              <a:buNone/>
            </a:pPr>
            <a:r>
              <a:rPr lang="en-US" altLang="zh-CN" dirty="0" err="1"/>
              <a:t>SQLiteDatabase</a:t>
            </a:r>
            <a:r>
              <a:rPr lang="zh-CN" altLang="en-US" dirty="0"/>
              <a:t>类本身只是一个数据库的操作类，但是如果需要对数据库进行操作，还需要用到</a:t>
            </a:r>
            <a:r>
              <a:rPr lang="en-US" altLang="zh-CN" dirty="0" err="1"/>
              <a:t>SQLiteOpenHelper</a:t>
            </a:r>
            <a:r>
              <a:rPr lang="zh-CN" altLang="en-US" dirty="0"/>
              <a:t>（数据库操作辅助类）的帮助，这个类主要生成一  个数据库，并对数据库的版本进行管理。</a:t>
            </a:r>
            <a:r>
              <a:rPr lang="en-US" altLang="zh-CN" dirty="0" err="1"/>
              <a:t>SQLiteOpenHelper</a:t>
            </a:r>
            <a:r>
              <a:rPr lang="en-US" altLang="zh-CN" dirty="0"/>
              <a:t> </a:t>
            </a:r>
            <a:r>
              <a:rPr lang="zh-CN" altLang="en-US" dirty="0"/>
              <a:t>是一个抽象类，我们通常需要继承它，并且实现里面的</a:t>
            </a:r>
            <a:r>
              <a:rPr lang="en-US" altLang="zh-CN" dirty="0"/>
              <a:t>3</a:t>
            </a:r>
            <a:r>
              <a:rPr lang="zh-CN" altLang="en-US" dirty="0"/>
              <a:t>个函数：</a:t>
            </a:r>
          </a:p>
          <a:p>
            <a:pPr>
              <a:lnSpc>
                <a:spcPct val="120000"/>
              </a:lnSpc>
              <a:spcBef>
                <a:spcPts val="200"/>
              </a:spcBef>
              <a:buFont typeface="Wingdings" panose="05000000000000000000" pitchFamily="2" charset="2"/>
              <a:buChar char="l"/>
            </a:pPr>
            <a:r>
              <a:rPr lang="en-US" altLang="zh-CN" dirty="0" err="1"/>
              <a:t>onCreate</a:t>
            </a:r>
            <a:r>
              <a:rPr lang="zh-CN" altLang="en-US" dirty="0"/>
              <a:t>（</a:t>
            </a:r>
            <a:r>
              <a:rPr lang="en-US" altLang="zh-CN" dirty="0" err="1"/>
              <a:t>SQLiteDatabase</a:t>
            </a:r>
            <a:r>
              <a:rPr lang="zh-CN" altLang="en-US" dirty="0"/>
              <a:t>）：在数据库第一次生成的时候会调用这个方法，也就是说，只有在创建数据库的时候才会调用，当然也有一些其它的情况，一般我们在这个方法里边生成数据库表。</a:t>
            </a:r>
          </a:p>
          <a:p>
            <a:pPr>
              <a:lnSpc>
                <a:spcPct val="120000"/>
              </a:lnSpc>
              <a:spcBef>
                <a:spcPts val="200"/>
              </a:spcBef>
              <a:buFont typeface="Wingdings" panose="05000000000000000000" pitchFamily="2" charset="2"/>
              <a:buChar char="l"/>
            </a:pPr>
            <a:r>
              <a:rPr lang="en-US" altLang="zh-CN" dirty="0" err="1"/>
              <a:t>onUpgrade</a:t>
            </a:r>
            <a:r>
              <a:rPr lang="zh-CN" altLang="en-US" dirty="0"/>
              <a:t>（</a:t>
            </a:r>
            <a:r>
              <a:rPr lang="en-US" altLang="zh-CN" dirty="0" err="1"/>
              <a:t>SQLiteDatabase</a:t>
            </a:r>
            <a:r>
              <a:rPr lang="en-US" altLang="zh-CN" dirty="0"/>
              <a:t>, int, int</a:t>
            </a:r>
            <a:r>
              <a:rPr lang="zh-CN" altLang="en-US" dirty="0"/>
              <a:t>）：当数据库需要升级的时候，</a:t>
            </a:r>
            <a:r>
              <a:rPr lang="en-US" altLang="zh-CN" dirty="0"/>
              <a:t>Android</a:t>
            </a:r>
            <a:r>
              <a:rPr lang="zh-CN" altLang="en-US" dirty="0"/>
              <a:t>系统会主动的调用这个方法。一般我们在这个方法里边删除数据表，并建立新的数据表，当然是否还需要做其他的操作，完全取决于应用的需求。</a:t>
            </a:r>
          </a:p>
          <a:p>
            <a:pPr>
              <a:lnSpc>
                <a:spcPct val="120000"/>
              </a:lnSpc>
              <a:spcBef>
                <a:spcPts val="200"/>
              </a:spcBef>
              <a:buFont typeface="Wingdings" panose="05000000000000000000" pitchFamily="2" charset="2"/>
              <a:buChar char="l"/>
            </a:pPr>
            <a:r>
              <a:rPr lang="en-US" altLang="zh-CN" dirty="0" err="1"/>
              <a:t>onOpen</a:t>
            </a:r>
            <a:r>
              <a:rPr lang="zh-CN" altLang="en-US" dirty="0"/>
              <a:t>（</a:t>
            </a:r>
            <a:r>
              <a:rPr lang="en-US" altLang="zh-CN" dirty="0" err="1"/>
              <a:t>SQLiteDatabase</a:t>
            </a:r>
            <a:r>
              <a:rPr lang="zh-CN" altLang="en-US" dirty="0"/>
              <a:t>）：这是当打开数据库时的回调函数，一般在程序中不是很常使用。</a:t>
            </a:r>
          </a:p>
          <a:p>
            <a:pPr marL="0" indent="0">
              <a:lnSpc>
                <a:spcPct val="120000"/>
              </a:lnSpc>
              <a:spcBef>
                <a:spcPts val="200"/>
              </a:spcBef>
              <a:buNone/>
            </a:pPr>
            <a:r>
              <a:rPr lang="zh-CN" altLang="en-US" dirty="0"/>
              <a:t>这个类也提供了一些其它常用的数据库操作方法，如表所示：</a:t>
            </a:r>
          </a:p>
        </p:txBody>
      </p:sp>
    </p:spTree>
    <p:extLst>
      <p:ext uri="{BB962C8B-B14F-4D97-AF65-F5344CB8AC3E}">
        <p14:creationId xmlns:p14="http://schemas.microsoft.com/office/powerpoint/2010/main" val="637826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20771"/>
            <a:ext cx="9601200" cy="930058"/>
          </a:xfrm>
        </p:spPr>
        <p:txBody>
          <a:bodyPr>
            <a:normAutofit fontScale="90000"/>
          </a:bodyPr>
          <a:lstStyle/>
          <a:p>
            <a:r>
              <a:rPr lang="en-US" altLang="zh-CN" b="1" dirty="0"/>
              <a:t>11.3.2 SQLite</a:t>
            </a:r>
            <a:r>
              <a:rPr lang="zh-CN" altLang="en-US" b="1" dirty="0"/>
              <a:t>数据库操作</a:t>
            </a:r>
            <a:br>
              <a:rPr lang="zh-CN" altLang="zh-CN" b="1" dirty="0"/>
            </a:br>
            <a:endParaRPr kumimoji="1"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506518214"/>
              </p:ext>
            </p:extLst>
          </p:nvPr>
        </p:nvGraphicFramePr>
        <p:xfrm>
          <a:off x="1104900" y="1574800"/>
          <a:ext cx="10579100" cy="4241800"/>
        </p:xfrm>
        <a:graphic>
          <a:graphicData uri="http://schemas.openxmlformats.org/drawingml/2006/table">
            <a:tbl>
              <a:tblPr firstRow="1" firstCol="1" bandRow="1">
                <a:tableStyleId>{5C22544A-7EE6-4342-B048-85BDC9FD1C3A}</a:tableStyleId>
              </a:tblPr>
              <a:tblGrid>
                <a:gridCol w="2403120">
                  <a:extLst>
                    <a:ext uri="{9D8B030D-6E8A-4147-A177-3AD203B41FA5}">
                      <a16:colId xmlns:a16="http://schemas.microsoft.com/office/drawing/2014/main" val="413236231"/>
                    </a:ext>
                  </a:extLst>
                </a:gridCol>
                <a:gridCol w="4454880">
                  <a:extLst>
                    <a:ext uri="{9D8B030D-6E8A-4147-A177-3AD203B41FA5}">
                      <a16:colId xmlns:a16="http://schemas.microsoft.com/office/drawing/2014/main" val="875621554"/>
                    </a:ext>
                  </a:extLst>
                </a:gridCol>
                <a:gridCol w="3721100">
                  <a:extLst>
                    <a:ext uri="{9D8B030D-6E8A-4147-A177-3AD203B41FA5}">
                      <a16:colId xmlns:a16="http://schemas.microsoft.com/office/drawing/2014/main" val="2617086011"/>
                    </a:ext>
                  </a:extLst>
                </a:gridCol>
              </a:tblGrid>
              <a:tr h="483870">
                <a:tc>
                  <a:txBody>
                    <a:bodyPr/>
                    <a:lstStyle/>
                    <a:p>
                      <a:pPr algn="just">
                        <a:spcAft>
                          <a:spcPts val="0"/>
                        </a:spcAft>
                      </a:pPr>
                      <a:r>
                        <a:rPr lang="zh-CN" sz="2000" kern="100">
                          <a:effectLst/>
                        </a:rPr>
                        <a:t>返回类型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方法名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描述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27723486"/>
                  </a:ext>
                </a:extLst>
              </a:tr>
              <a:tr h="483870">
                <a:tc>
                  <a:txBody>
                    <a:bodyPr/>
                    <a:lstStyle/>
                    <a:p>
                      <a:pPr algn="just">
                        <a:spcAft>
                          <a:spcPts val="0"/>
                        </a:spcAft>
                      </a:pPr>
                      <a:r>
                        <a:rPr lang="en-US" sz="2000" kern="100">
                          <a:effectLst/>
                        </a:rPr>
                        <a:t>String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getDatabaseName()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获取数据库名称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38631058"/>
                  </a:ext>
                </a:extLst>
              </a:tr>
              <a:tr h="657860">
                <a:tc>
                  <a:txBody>
                    <a:bodyPr/>
                    <a:lstStyle/>
                    <a:p>
                      <a:pPr algn="just">
                        <a:spcAft>
                          <a:spcPts val="0"/>
                        </a:spcAft>
                      </a:pPr>
                      <a:r>
                        <a:rPr lang="en-US" sz="2000" kern="100">
                          <a:effectLst/>
                        </a:rPr>
                        <a:t>SQLiteDatabase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dirty="0" err="1">
                          <a:effectLst/>
                        </a:rPr>
                        <a:t>getReadableDatabase</a:t>
                      </a:r>
                      <a:r>
                        <a:rPr lang="en-US" sz="2000" kern="10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以只读方式创建或打开数据库</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53229647"/>
                  </a:ext>
                </a:extLst>
              </a:tr>
              <a:tr h="680720">
                <a:tc>
                  <a:txBody>
                    <a:bodyPr/>
                    <a:lstStyle/>
                    <a:p>
                      <a:pPr algn="just">
                        <a:spcAft>
                          <a:spcPts val="0"/>
                        </a:spcAft>
                      </a:pPr>
                      <a:r>
                        <a:rPr lang="en-US" sz="2000" kern="100">
                          <a:effectLst/>
                        </a:rPr>
                        <a:t>SQLiteDatabase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getWritableDatabase()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以修改方式创建或打开数据库</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71472744"/>
                  </a:ext>
                </a:extLst>
              </a:tr>
              <a:tr h="483870">
                <a:tc>
                  <a:txBody>
                    <a:bodyPr/>
                    <a:lstStyle/>
                    <a:p>
                      <a:pPr algn="just">
                        <a:spcAft>
                          <a:spcPts val="0"/>
                        </a:spcAft>
                      </a:pPr>
                      <a:r>
                        <a:rPr lang="en-US" sz="2000" kern="10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onOpen(SQLiteDatabase db)</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当数据库已经打开调用。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64424460"/>
                  </a:ext>
                </a:extLst>
              </a:tr>
              <a:tr h="967740">
                <a:tc>
                  <a:txBody>
                    <a:bodyPr/>
                    <a:lstStyle/>
                    <a:p>
                      <a:pPr algn="just">
                        <a:spcAft>
                          <a:spcPts val="0"/>
                        </a:spcAft>
                      </a:pPr>
                      <a:r>
                        <a:rPr lang="en-US" sz="2000" kern="10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000" kern="100">
                          <a:effectLst/>
                        </a:rPr>
                        <a:t>update(String table,ContentValues values,String whereClause,String[]  whereArgs)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更新数据库某一行</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44384840"/>
                  </a:ext>
                </a:extLst>
              </a:tr>
              <a:tr h="483870">
                <a:tc>
                  <a:txBody>
                    <a:bodyPr/>
                    <a:lstStyle/>
                    <a:p>
                      <a:pPr algn="just">
                        <a:spcAft>
                          <a:spcPts val="0"/>
                        </a:spcAft>
                      </a:pPr>
                      <a:r>
                        <a:rPr lang="en-US" sz="2000" kern="10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close()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关闭数据库</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40558501"/>
                  </a:ext>
                </a:extLst>
              </a:tr>
            </a:tbl>
          </a:graphicData>
        </a:graphic>
      </p:graphicFrame>
    </p:spTree>
    <p:extLst>
      <p:ext uri="{BB962C8B-B14F-4D97-AF65-F5344CB8AC3E}">
        <p14:creationId xmlns:p14="http://schemas.microsoft.com/office/powerpoint/2010/main" val="585579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20771"/>
            <a:ext cx="9601200" cy="930058"/>
          </a:xfrm>
        </p:spPr>
        <p:txBody>
          <a:bodyPr>
            <a:normAutofit fontScale="90000"/>
          </a:bodyPr>
          <a:lstStyle/>
          <a:p>
            <a:r>
              <a:rPr lang="en-US" altLang="zh-CN" b="1" dirty="0"/>
              <a:t>11.3.2 SQLite</a:t>
            </a:r>
            <a:r>
              <a:rPr lang="zh-CN" altLang="en-US" b="1" dirty="0"/>
              <a:t>数据库操作</a:t>
            </a:r>
            <a:br>
              <a:rPr lang="zh-CN" altLang="zh-CN" b="1" dirty="0"/>
            </a:br>
            <a:endParaRPr kumimoji="1" lang="zh-CN" altLang="en-US" dirty="0"/>
          </a:p>
        </p:txBody>
      </p:sp>
      <p:sp>
        <p:nvSpPr>
          <p:cNvPr id="3" name="矩形 2"/>
          <p:cNvSpPr/>
          <p:nvPr/>
        </p:nvSpPr>
        <p:spPr>
          <a:xfrm>
            <a:off x="1371600" y="1018569"/>
            <a:ext cx="10071100" cy="646331"/>
          </a:xfrm>
          <a:prstGeom prst="rect">
            <a:avLst/>
          </a:prstGeom>
        </p:spPr>
        <p:txBody>
          <a:bodyPr wrap="square">
            <a:spAutoFit/>
          </a:bodyPr>
          <a:lstStyle/>
          <a:p>
            <a:pPr algn="just">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在了解了</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SQLite</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的常用操作方式之后，便可以开始建立数据库进行实践练习了。下面通过学习一个实例，展示如何使用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SQLite</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6146" name="图片 1"/>
          <p:cNvPicPr>
            <a:picLocks noChangeAspect="1" noChangeArrowheads="1"/>
          </p:cNvPicPr>
          <p:nvPr/>
        </p:nvPicPr>
        <p:blipFill>
          <a:blip r:embed="rId2">
            <a:extLst>
              <a:ext uri="{28A0092B-C50C-407E-A947-70E740481C1C}">
                <a14:useLocalDpi xmlns:a14="http://schemas.microsoft.com/office/drawing/2010/main" val="0"/>
              </a:ext>
            </a:extLst>
          </a:blip>
          <a:srcRect t="15958"/>
          <a:stretch>
            <a:fillRect/>
          </a:stretch>
        </p:blipFill>
        <p:spPr bwMode="auto">
          <a:xfrm>
            <a:off x="1706563" y="3361412"/>
            <a:ext cx="8694737" cy="1179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371600" y="2213074"/>
            <a:ext cx="10071100" cy="923330"/>
          </a:xfrm>
          <a:prstGeom prst="rect">
            <a:avLst/>
          </a:prstGeom>
        </p:spPr>
        <p:txBody>
          <a:bodyPr wrap="squar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通过以上代码我们轻松地建立了一个数据库，并在数据库中插入了</a:t>
            </a:r>
            <a:r>
              <a:rPr lang="en-US" altLang="zh-CN" kern="100" dirty="0">
                <a:latin typeface="Times New Roman" panose="02020603050405020304" pitchFamily="18" charset="0"/>
                <a:ea typeface="宋体" panose="02010600030101010101" pitchFamily="2" charset="-122"/>
              </a:rPr>
              <a:t>”grades”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数据表。在</a:t>
            </a:r>
            <a:r>
              <a:rPr lang="en-US" altLang="zh-CN" kern="100" dirty="0" err="1">
                <a:latin typeface="Times New Roman" panose="02020603050405020304" pitchFamily="18" charset="0"/>
                <a:ea typeface="宋体" panose="02010600030101010101" pitchFamily="2" charset="-122"/>
              </a:rPr>
              <a:t>Genymotion</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模拟器上运行程序之后，我们就可以同</a:t>
            </a:r>
            <a:r>
              <a:rPr lang="en-US" altLang="zh-CN" kern="100" dirty="0">
                <a:latin typeface="Times New Roman" panose="02020603050405020304" pitchFamily="18" charset="0"/>
                <a:ea typeface="宋体" panose="02010600030101010101" pitchFamily="2" charset="-122"/>
              </a:rPr>
              <a:t>10.1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节中查看存储文件同样的方式获取</a:t>
            </a:r>
            <a:r>
              <a:rPr lang="en-US" altLang="zh-CN" kern="100" dirty="0" err="1">
                <a:latin typeface="Times New Roman" panose="02020603050405020304" pitchFamily="18" charset="0"/>
                <a:ea typeface="宋体" panose="02010600030101010101" pitchFamily="2" charset="-122"/>
              </a:rPr>
              <a:t>db</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文件，</a:t>
            </a:r>
            <a:r>
              <a:rPr lang="en-US" altLang="zh-CN" kern="100" dirty="0" err="1">
                <a:latin typeface="Times New Roman" panose="02020603050405020304" pitchFamily="18" charset="0"/>
                <a:ea typeface="宋体" panose="02010600030101010101" pitchFamily="2" charset="-122"/>
              </a:rPr>
              <a:t>db</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文件的存放路径为</a:t>
            </a:r>
            <a:r>
              <a:rPr lang="en-US" altLang="zh-CN" kern="100" dirty="0">
                <a:latin typeface="Times New Roman" panose="02020603050405020304" pitchFamily="18" charset="0"/>
                <a:ea typeface="宋体" panose="02010600030101010101" pitchFamily="2" charset="-122"/>
              </a:rPr>
              <a:t>data\data\</a:t>
            </a:r>
            <a:r>
              <a:rPr lang="en-US" altLang="zh-CN" kern="100" dirty="0" err="1">
                <a:latin typeface="Times New Roman" panose="02020603050405020304" pitchFamily="18" charset="0"/>
                <a:ea typeface="宋体" panose="02010600030101010101" pitchFamily="2" charset="-122"/>
              </a:rPr>
              <a:t>com.example.sqlite</a:t>
            </a:r>
            <a:r>
              <a:rPr lang="en-US" altLang="zh-CN" kern="100" dirty="0">
                <a:latin typeface="Times New Roman" panose="02020603050405020304" pitchFamily="18" charset="0"/>
                <a:ea typeface="宋体" panose="02010600030101010101" pitchFamily="2" charset="-122"/>
              </a:rPr>
              <a:t>/databases/</a:t>
            </a:r>
            <a:r>
              <a:rPr lang="en-US" altLang="zh-CN" kern="100" dirty="0" err="1">
                <a:latin typeface="Times New Roman" panose="02020603050405020304" pitchFamily="18" charset="0"/>
                <a:ea typeface="宋体" panose="02010600030101010101" pitchFamily="2" charset="-122"/>
              </a:rPr>
              <a:t>sqlite.db</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。如图所示：</a:t>
            </a:r>
            <a:endParaRPr lang="zh-CN" alt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6325" y="5411788"/>
            <a:ext cx="5581650" cy="123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371600" y="4652992"/>
            <a:ext cx="10071100" cy="646331"/>
          </a:xfrm>
          <a:prstGeom prst="rect">
            <a:avLst/>
          </a:prstGeom>
        </p:spPr>
        <p:txBody>
          <a:bodyPr wrap="square">
            <a:spAutoFit/>
          </a:bodyPr>
          <a:lstStyle/>
          <a:p>
            <a:pPr indent="266700" algn="just">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如果电脑上没有安装相应的软件是无法打开</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db</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文件的，在安装了</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SQLite Expert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软件后就可以查看数据表，如图所示：</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7" name="矩形 6"/>
          <p:cNvSpPr/>
          <p:nvPr/>
        </p:nvSpPr>
        <p:spPr>
          <a:xfrm>
            <a:off x="1371600" y="1787510"/>
            <a:ext cx="1693092" cy="369332"/>
          </a:xfrm>
          <a:prstGeom prst="rect">
            <a:avLst/>
          </a:prstGeom>
        </p:spPr>
        <p:txBody>
          <a:bodyPr wrap="none">
            <a:spAutoFit/>
          </a:bodyPr>
          <a:lstStyle/>
          <a:p>
            <a:pPr marL="342900" lvl="0" indent="-342900" algn="just">
              <a:spcAft>
                <a:spcPts val="0"/>
              </a:spcAft>
              <a:buFont typeface="+mj-lt"/>
              <a:buAutoNum type="arabicPeriod"/>
            </a:pP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创建数据库</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75656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20771"/>
            <a:ext cx="9601200" cy="930058"/>
          </a:xfrm>
        </p:spPr>
        <p:txBody>
          <a:bodyPr>
            <a:normAutofit fontScale="90000"/>
          </a:bodyPr>
          <a:lstStyle/>
          <a:p>
            <a:r>
              <a:rPr lang="en-US" altLang="zh-CN" b="1" dirty="0"/>
              <a:t>11.3.2 SQLite</a:t>
            </a:r>
            <a:r>
              <a:rPr lang="zh-CN" altLang="en-US" b="1" dirty="0"/>
              <a:t>数据库操作</a:t>
            </a:r>
            <a:br>
              <a:rPr lang="zh-CN" altLang="zh-CN" b="1" dirty="0"/>
            </a:br>
            <a:endParaRPr kumimoji="1" lang="zh-CN" altLang="en-US" dirty="0"/>
          </a:p>
        </p:txBody>
      </p:sp>
      <p:sp>
        <p:nvSpPr>
          <p:cNvPr id="7" name="矩形 6"/>
          <p:cNvSpPr/>
          <p:nvPr/>
        </p:nvSpPr>
        <p:spPr>
          <a:xfrm>
            <a:off x="1371600" y="993806"/>
            <a:ext cx="2624436" cy="369332"/>
          </a:xfrm>
          <a:prstGeom prst="rect">
            <a:avLst/>
          </a:prstGeom>
        </p:spPr>
        <p:txBody>
          <a:bodyPr wrap="none">
            <a:spAutoFit/>
          </a:bodyPr>
          <a:lstStyle/>
          <a:p>
            <a:pPr lvl="0" algn="just">
              <a:spcAft>
                <a:spcPts val="0"/>
              </a:spcAft>
            </a:pP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b="1" kern="100" dirty="0">
                <a:latin typeface="Times New Roman" panose="02020603050405020304" pitchFamily="18" charset="0"/>
                <a:ea typeface="宋体" panose="02010600030101010101" pitchFamily="2" charset="-122"/>
                <a:cs typeface="Times New Roman" panose="02020603050405020304" pitchFamily="18" charset="0"/>
              </a:rPr>
              <a:t>、修改数据表中的数据</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087" y="2365375"/>
            <a:ext cx="4815506"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9775" y="2343148"/>
            <a:ext cx="4888948" cy="147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9325" y="4607063"/>
            <a:ext cx="5930328" cy="1482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3983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20771"/>
            <a:ext cx="9601200" cy="930058"/>
          </a:xfrm>
        </p:spPr>
        <p:txBody>
          <a:bodyPr>
            <a:normAutofit fontScale="90000"/>
          </a:bodyPr>
          <a:lstStyle/>
          <a:p>
            <a:r>
              <a:rPr lang="en-US" altLang="zh-CN" b="1" dirty="0"/>
              <a:t>11.3.2 SQLite</a:t>
            </a:r>
            <a:r>
              <a:rPr lang="zh-CN" altLang="en-US" b="1" dirty="0"/>
              <a:t>数据库操作</a:t>
            </a:r>
            <a:br>
              <a:rPr lang="zh-CN" altLang="zh-CN" b="1" dirty="0"/>
            </a:br>
            <a:endParaRPr kumimoji="1" lang="zh-CN" altLang="en-US" dirty="0"/>
          </a:p>
        </p:txBody>
      </p:sp>
      <p:sp>
        <p:nvSpPr>
          <p:cNvPr id="7" name="矩形 6"/>
          <p:cNvSpPr/>
          <p:nvPr/>
        </p:nvSpPr>
        <p:spPr>
          <a:xfrm>
            <a:off x="1547128" y="993806"/>
            <a:ext cx="2273379" cy="369332"/>
          </a:xfrm>
          <a:prstGeom prst="rect">
            <a:avLst/>
          </a:prstGeom>
        </p:spPr>
        <p:txBody>
          <a:bodyPr wrap="none">
            <a:spAutoFit/>
          </a:bodyPr>
          <a:lstStyle/>
          <a:p>
            <a:pPr lvl="0" algn="just">
              <a:spcAft>
                <a:spcPts val="0"/>
              </a:spcAft>
            </a:pPr>
            <a:r>
              <a:rPr lang="en-US" altLang="zh-CN" b="1"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b="1" kern="100" dirty="0">
                <a:latin typeface="Times New Roman" panose="02020603050405020304" pitchFamily="18" charset="0"/>
                <a:ea typeface="宋体" panose="02010600030101010101" pitchFamily="2" charset="-122"/>
                <a:cs typeface="Times New Roman" panose="02020603050405020304" pitchFamily="18" charset="0"/>
              </a:rPr>
              <a:t>、	查询表中的数据</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1320800" y="1650873"/>
            <a:ext cx="10007600" cy="1477328"/>
          </a:xfrm>
          <a:prstGeom prst="rect">
            <a:avLst/>
          </a:prstGeom>
        </p:spPr>
        <p:txBody>
          <a:bodyPr wrap="square">
            <a:spAutoFit/>
          </a:bodyPr>
          <a:lstStyle/>
          <a:p>
            <a:pPr indent="304800"/>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在建立好了数据表之后，下一步就是如何查询需要的信息了。</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SQL</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提供了</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select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这个功能强大而又复杂的查询语句。同上述的操作方式一样，可以使用</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SQLiteDatabase</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类所提供的数据库操作方法，例如：</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rawQuery</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或者</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Query()</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方法。在学习这些查询方法之前我们需要了解</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Cursor</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这个类。</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Cursor</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就是游标，类似于在数据表中游走，用于对结果集进行随机访问，</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Cursor</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JDBC</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中的</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ResultSet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作用很相似。</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Cursor</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类也提供了一些操作方法：</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678146323"/>
              </p:ext>
            </p:extLst>
          </p:nvPr>
        </p:nvGraphicFramePr>
        <p:xfrm>
          <a:off x="1498600" y="3386726"/>
          <a:ext cx="9791699" cy="3153776"/>
        </p:xfrm>
        <a:graphic>
          <a:graphicData uri="http://schemas.openxmlformats.org/drawingml/2006/table">
            <a:tbl>
              <a:tblPr firstRow="1" firstCol="1" bandRow="1">
                <a:tableStyleId>{5C22544A-7EE6-4342-B048-85BDC9FD1C3A}</a:tableStyleId>
              </a:tblPr>
              <a:tblGrid>
                <a:gridCol w="1737776">
                  <a:extLst>
                    <a:ext uri="{9D8B030D-6E8A-4147-A177-3AD203B41FA5}">
                      <a16:colId xmlns:a16="http://schemas.microsoft.com/office/drawing/2014/main" val="2595988187"/>
                    </a:ext>
                  </a:extLst>
                </a:gridCol>
                <a:gridCol w="4422417">
                  <a:extLst>
                    <a:ext uri="{9D8B030D-6E8A-4147-A177-3AD203B41FA5}">
                      <a16:colId xmlns:a16="http://schemas.microsoft.com/office/drawing/2014/main" val="109739479"/>
                    </a:ext>
                  </a:extLst>
                </a:gridCol>
                <a:gridCol w="3631506">
                  <a:extLst>
                    <a:ext uri="{9D8B030D-6E8A-4147-A177-3AD203B41FA5}">
                      <a16:colId xmlns:a16="http://schemas.microsoft.com/office/drawing/2014/main" val="1836864353"/>
                    </a:ext>
                  </a:extLst>
                </a:gridCol>
              </a:tblGrid>
              <a:tr h="286707">
                <a:tc>
                  <a:txBody>
                    <a:bodyPr/>
                    <a:lstStyle/>
                    <a:p>
                      <a:pPr algn="just">
                        <a:spcAft>
                          <a:spcPts val="0"/>
                        </a:spcAft>
                      </a:pPr>
                      <a:r>
                        <a:rPr lang="zh-CN" sz="1800" kern="100">
                          <a:effectLst/>
                        </a:rPr>
                        <a:t>返回类型</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方法名</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描述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74531297"/>
                  </a:ext>
                </a:extLst>
              </a:tr>
              <a:tr h="286707">
                <a:tc>
                  <a:txBody>
                    <a:bodyPr/>
                    <a:lstStyle/>
                    <a:p>
                      <a:pPr algn="just">
                        <a:spcAft>
                          <a:spcPts val="0"/>
                        </a:spcAft>
                      </a:pPr>
                      <a:r>
                        <a:rPr lang="en-US" sz="1800" kern="100">
                          <a:effectLst/>
                        </a:rPr>
                        <a:t>void</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close()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关闭游标，释放数据库资源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89040318"/>
                  </a:ext>
                </a:extLst>
              </a:tr>
              <a:tr h="286707">
                <a:tc>
                  <a:txBody>
                    <a:bodyPr/>
                    <a:lstStyle/>
                    <a:p>
                      <a:pPr algn="just">
                        <a:spcAft>
                          <a:spcPts val="0"/>
                        </a:spcAft>
                      </a:pPr>
                      <a:r>
                        <a:rPr lang="en-US" sz="1800" kern="100">
                          <a:effectLst/>
                        </a:rPr>
                        <a:t>int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getCount()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返回数据库行数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79394297"/>
                  </a:ext>
                </a:extLst>
              </a:tr>
              <a:tr h="286707">
                <a:tc>
                  <a:txBody>
                    <a:bodyPr/>
                    <a:lstStyle/>
                    <a:p>
                      <a:pPr algn="just">
                        <a:spcAft>
                          <a:spcPts val="0"/>
                        </a:spcAft>
                      </a:pPr>
                      <a:r>
                        <a:rPr lang="en-US" sz="1800" kern="100">
                          <a:effectLst/>
                        </a:rPr>
                        <a:t>int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getPosition()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返回游标所在的行数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82093162"/>
                  </a:ext>
                </a:extLst>
              </a:tr>
              <a:tr h="573413">
                <a:tc>
                  <a:txBody>
                    <a:bodyPr/>
                    <a:lstStyle/>
                    <a:p>
                      <a:pPr algn="just">
                        <a:spcAft>
                          <a:spcPts val="0"/>
                        </a:spcAft>
                      </a:pPr>
                      <a:r>
                        <a:rPr lang="en-US" sz="1800" kern="100">
                          <a:effectLst/>
                        </a:rPr>
                        <a:t>int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800" kern="100" dirty="0" err="1">
                          <a:effectLst/>
                        </a:rPr>
                        <a:t>getColumnIndex</a:t>
                      </a:r>
                      <a:r>
                        <a:rPr lang="en-US" sz="1800" kern="100" dirty="0">
                          <a:effectLst/>
                        </a:rPr>
                        <a:t>(String </a:t>
                      </a:r>
                      <a:r>
                        <a:rPr lang="en-US" sz="1800" kern="100" dirty="0" err="1">
                          <a:effectLst/>
                        </a:rPr>
                        <a:t>columnName</a:t>
                      </a:r>
                      <a:r>
                        <a:rPr lang="en-US" sz="1800" kern="100" dirty="0">
                          <a:effectLst/>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a:effectLst/>
                        </a:rPr>
                        <a:t>返回查询字段的列，当该值不存在时返回</a:t>
                      </a:r>
                      <a:r>
                        <a:rPr lang="en-US" sz="1800" kern="100">
                          <a:effectLst/>
                        </a:rPr>
                        <a:t>-1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54162161"/>
                  </a:ext>
                </a:extLst>
              </a:tr>
              <a:tr h="286707">
                <a:tc>
                  <a:txBody>
                    <a:bodyPr/>
                    <a:lstStyle/>
                    <a:p>
                      <a:pPr algn="just">
                        <a:spcAft>
                          <a:spcPts val="0"/>
                        </a:spcAft>
                      </a:pPr>
                      <a:r>
                        <a:rPr lang="en-US" sz="1800" kern="100">
                          <a:effectLst/>
                        </a:rPr>
                        <a:t>String</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getString(int columnIndex)</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以字符串的形式返回该列的值</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30069020"/>
                  </a:ext>
                </a:extLst>
              </a:tr>
              <a:tr h="286707">
                <a:tc>
                  <a:txBody>
                    <a:bodyPr/>
                    <a:lstStyle/>
                    <a:p>
                      <a:pPr algn="just">
                        <a:spcAft>
                          <a:spcPts val="0"/>
                        </a:spcAft>
                      </a:pPr>
                      <a:r>
                        <a:rPr lang="en-US" sz="1800" kern="100">
                          <a:effectLst/>
                        </a:rPr>
                        <a:t>boolean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moveToNext()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移动游标到下一行</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47821834"/>
                  </a:ext>
                </a:extLst>
              </a:tr>
              <a:tr h="286707">
                <a:tc>
                  <a:txBody>
                    <a:bodyPr/>
                    <a:lstStyle/>
                    <a:p>
                      <a:pPr algn="just">
                        <a:spcAft>
                          <a:spcPts val="0"/>
                        </a:spcAft>
                      </a:pPr>
                      <a:r>
                        <a:rPr lang="en-US" sz="1800" kern="100">
                          <a:effectLst/>
                        </a:rPr>
                        <a:t>boolean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MoveToPrevious()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移动游标到上一行</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9641654"/>
                  </a:ext>
                </a:extLst>
              </a:tr>
              <a:tr h="286707">
                <a:tc>
                  <a:txBody>
                    <a:bodyPr/>
                    <a:lstStyle/>
                    <a:p>
                      <a:pPr algn="just">
                        <a:spcAft>
                          <a:spcPts val="0"/>
                        </a:spcAft>
                      </a:pPr>
                      <a:r>
                        <a:rPr lang="en-US" sz="1800" kern="100">
                          <a:effectLst/>
                        </a:rPr>
                        <a:t>boolean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moveToFirst()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移动游标到第一行</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11016940"/>
                  </a:ext>
                </a:extLst>
              </a:tr>
              <a:tr h="286707">
                <a:tc>
                  <a:txBody>
                    <a:bodyPr/>
                    <a:lstStyle/>
                    <a:p>
                      <a:pPr algn="just">
                        <a:spcAft>
                          <a:spcPts val="0"/>
                        </a:spcAft>
                      </a:pPr>
                      <a:r>
                        <a:rPr lang="en-US" sz="1800" kern="100">
                          <a:effectLst/>
                        </a:rPr>
                        <a:t>boolean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800" kern="100">
                          <a:effectLst/>
                        </a:rPr>
                        <a:t>moveToLast()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移动游标到最后一行</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22226134"/>
                  </a:ext>
                </a:extLst>
              </a:tr>
            </a:tbl>
          </a:graphicData>
        </a:graphic>
      </p:graphicFrame>
    </p:spTree>
    <p:extLst>
      <p:ext uri="{BB962C8B-B14F-4D97-AF65-F5344CB8AC3E}">
        <p14:creationId xmlns:p14="http://schemas.microsoft.com/office/powerpoint/2010/main" val="824522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220771"/>
            <a:ext cx="9601200" cy="930058"/>
          </a:xfrm>
        </p:spPr>
        <p:txBody>
          <a:bodyPr>
            <a:normAutofit fontScale="90000"/>
          </a:bodyPr>
          <a:lstStyle/>
          <a:p>
            <a:r>
              <a:rPr lang="en-US" altLang="zh-CN" b="1" dirty="0"/>
              <a:t>【</a:t>
            </a:r>
            <a:r>
              <a:rPr lang="zh-CN" altLang="en-US" b="1" dirty="0"/>
              <a:t>例</a:t>
            </a:r>
            <a:r>
              <a:rPr lang="en-US" altLang="zh-CN" b="1" dirty="0"/>
              <a:t>11.3】</a:t>
            </a:r>
            <a:r>
              <a:rPr lang="zh-CN" altLang="en-US" b="1" dirty="0"/>
              <a:t>记账小软件实例</a:t>
            </a:r>
            <a:br>
              <a:rPr lang="zh-CN" altLang="zh-CN" b="1" dirty="0"/>
            </a:br>
            <a:endParaRPr kumimoji="1" lang="zh-CN" altLang="en-US" dirty="0"/>
          </a:p>
        </p:txBody>
      </p:sp>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6287" y="1150829"/>
            <a:ext cx="3019425" cy="500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3897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930058"/>
          </a:xfrm>
        </p:spPr>
        <p:txBody>
          <a:bodyPr>
            <a:normAutofit fontScale="90000"/>
          </a:bodyPr>
          <a:lstStyle/>
          <a:p>
            <a:r>
              <a:rPr lang="en-US" altLang="zh-CN" b="1" dirty="0"/>
              <a:t>11.1.1 </a:t>
            </a:r>
            <a:r>
              <a:rPr lang="en-US" altLang="zh-CN" b="1" dirty="0" err="1"/>
              <a:t>SharedPreference</a:t>
            </a:r>
            <a:r>
              <a:rPr lang="zh-CN" altLang="en-US" b="1" dirty="0"/>
              <a:t>的使用方法</a:t>
            </a:r>
            <a:br>
              <a:rPr lang="zh-CN" altLang="zh-CN" b="1" dirty="0"/>
            </a:br>
            <a:endParaRPr kumimoji="1" lang="zh-CN" altLang="en-US" dirty="0"/>
          </a:p>
        </p:txBody>
      </p:sp>
      <p:sp>
        <p:nvSpPr>
          <p:cNvPr id="3" name="内容占位符 2"/>
          <p:cNvSpPr>
            <a:spLocks noGrp="1"/>
          </p:cNvSpPr>
          <p:nvPr>
            <p:ph idx="1"/>
          </p:nvPr>
        </p:nvSpPr>
        <p:spPr>
          <a:xfrm>
            <a:off x="1371600" y="4139852"/>
            <a:ext cx="9851721" cy="2693096"/>
          </a:xfrm>
        </p:spPr>
        <p:txBody>
          <a:bodyPr>
            <a:normAutofit/>
          </a:bodyPr>
          <a:lstStyle/>
          <a:p>
            <a:pPr marL="0" indent="0">
              <a:lnSpc>
                <a:spcPct val="120000"/>
              </a:lnSpc>
              <a:spcBef>
                <a:spcPts val="200"/>
              </a:spcBef>
              <a:buNone/>
            </a:pPr>
            <a:r>
              <a:rPr lang="zh-CN" altLang="en-US" sz="1800" dirty="0"/>
              <a:t>其次是设置参数，在设置时必须通过一个</a:t>
            </a:r>
            <a:r>
              <a:rPr lang="en-US" altLang="zh-CN" sz="1800" dirty="0" err="1"/>
              <a:t>SharedPreferences.Editor</a:t>
            </a:r>
            <a:r>
              <a:rPr lang="zh-CN" altLang="en-US" sz="1800" dirty="0"/>
              <a:t>对象，以确保在存取时参数保持一致的操作，其操作方法如下所示：</a:t>
            </a:r>
          </a:p>
          <a:p>
            <a:pPr marL="0" indent="0">
              <a:lnSpc>
                <a:spcPct val="120000"/>
              </a:lnSpc>
              <a:spcBef>
                <a:spcPts val="200"/>
              </a:spcBef>
              <a:buNone/>
            </a:pPr>
            <a:r>
              <a:rPr lang="en-US" altLang="zh-CN" sz="1800" dirty="0"/>
              <a:t>Editor </a:t>
            </a:r>
            <a:r>
              <a:rPr lang="en-US" altLang="zh-CN" sz="1800" dirty="0" err="1"/>
              <a:t>editor</a:t>
            </a:r>
            <a:r>
              <a:rPr lang="en-US" altLang="zh-CN" sz="1800" dirty="0"/>
              <a:t> = </a:t>
            </a:r>
            <a:r>
              <a:rPr lang="en-US" altLang="zh-CN" sz="1800" dirty="0" err="1"/>
              <a:t>sharedPreferences.edit</a:t>
            </a:r>
            <a:r>
              <a:rPr lang="en-US" altLang="zh-CN" sz="1800" dirty="0"/>
              <a:t>();</a:t>
            </a:r>
          </a:p>
          <a:p>
            <a:pPr marL="0" indent="0">
              <a:lnSpc>
                <a:spcPct val="120000"/>
              </a:lnSpc>
              <a:spcBef>
                <a:spcPts val="200"/>
              </a:spcBef>
              <a:buNone/>
            </a:pPr>
            <a:r>
              <a:rPr lang="en-US" altLang="zh-CN" sz="1800" dirty="0"/>
              <a:t>editor</a:t>
            </a:r>
            <a:r>
              <a:rPr lang="zh-CN" altLang="en-US" sz="1800" dirty="0"/>
              <a:t>存储对象采用</a:t>
            </a:r>
            <a:r>
              <a:rPr lang="en-US" altLang="zh-CN" sz="1800" dirty="0"/>
              <a:t>"key-value"</a:t>
            </a:r>
            <a:r>
              <a:rPr lang="zh-CN" altLang="en-US" sz="1800" dirty="0"/>
              <a:t>键值对进行存放，例如</a:t>
            </a:r>
            <a:r>
              <a:rPr lang="en-US" altLang="zh-CN" sz="1800" dirty="0" err="1"/>
              <a:t>editor.putString</a:t>
            </a:r>
            <a:r>
              <a:rPr lang="en-US" altLang="zh-CN" sz="1800" dirty="0"/>
              <a:t>("name", "hello");</a:t>
            </a:r>
            <a:r>
              <a:rPr lang="zh-CN" altLang="en-US" sz="1800" dirty="0"/>
              <a:t>这只是对字符串类型的参数进行存放，当然还可以存放更多的类型，方式都为</a:t>
            </a:r>
            <a:r>
              <a:rPr lang="en-US" altLang="zh-CN" sz="1800" dirty="0" err="1"/>
              <a:t>editor.putXxx</a:t>
            </a:r>
            <a:r>
              <a:rPr lang="en-US" altLang="zh-CN" sz="1800" dirty="0"/>
              <a:t>("</a:t>
            </a:r>
            <a:r>
              <a:rPr lang="en-US" altLang="zh-CN" sz="1800" dirty="0" err="1"/>
              <a:t>key","value</a:t>
            </a:r>
            <a:r>
              <a:rPr lang="en-US" altLang="zh-CN" sz="1800" dirty="0"/>
              <a:t>")</a:t>
            </a:r>
            <a:r>
              <a:rPr lang="zh-CN" altLang="en-US" sz="1800" dirty="0"/>
              <a:t>的形式，</a:t>
            </a:r>
            <a:r>
              <a:rPr lang="en-US" altLang="zh-CN" sz="1800" dirty="0"/>
              <a:t>Xxx</a:t>
            </a:r>
            <a:r>
              <a:rPr lang="zh-CN" altLang="en-US" sz="1800" dirty="0"/>
              <a:t>可以为</a:t>
            </a:r>
            <a:r>
              <a:rPr lang="en-US" altLang="zh-CN" sz="1800" dirty="0"/>
              <a:t>Boolean</a:t>
            </a:r>
            <a:r>
              <a:rPr lang="zh-CN" altLang="en-US" sz="1800" dirty="0"/>
              <a:t>、</a:t>
            </a:r>
            <a:r>
              <a:rPr lang="en-US" altLang="zh-CN" sz="1800" dirty="0"/>
              <a:t>Float</a:t>
            </a:r>
            <a:r>
              <a:rPr lang="zh-CN" altLang="en-US" sz="1800" dirty="0"/>
              <a:t>、</a:t>
            </a:r>
            <a:r>
              <a:rPr lang="en-US" altLang="zh-CN" sz="1800" dirty="0"/>
              <a:t>Int</a:t>
            </a:r>
            <a:r>
              <a:rPr lang="zh-CN" altLang="en-US" sz="1800" dirty="0"/>
              <a:t>、</a:t>
            </a:r>
            <a:r>
              <a:rPr lang="en-US" altLang="zh-CN" sz="1800" dirty="0"/>
              <a:t>Long</a:t>
            </a:r>
            <a:r>
              <a:rPr lang="zh-CN" altLang="en-US" sz="1800" dirty="0"/>
              <a:t>、</a:t>
            </a:r>
            <a:r>
              <a:rPr lang="en-US" altLang="zh-CN" sz="1800" dirty="0"/>
              <a:t>String</a:t>
            </a:r>
            <a:r>
              <a:rPr lang="zh-CN" altLang="en-US" sz="1800" dirty="0"/>
              <a:t>。</a:t>
            </a:r>
          </a:p>
          <a:p>
            <a:pPr marL="0" indent="0">
              <a:lnSpc>
                <a:spcPct val="120000"/>
              </a:lnSpc>
              <a:spcBef>
                <a:spcPts val="200"/>
              </a:spcBef>
              <a:buNone/>
            </a:pPr>
            <a:r>
              <a:rPr lang="zh-CN" altLang="en-US" sz="1800" dirty="0"/>
              <a:t>通过</a:t>
            </a:r>
            <a:r>
              <a:rPr lang="en-US" altLang="zh-CN" sz="1800" dirty="0"/>
              <a:t>commit()</a:t>
            </a:r>
            <a:r>
              <a:rPr lang="zh-CN" altLang="en-US" sz="1800" dirty="0"/>
              <a:t>方法提交了数据，也可以通过</a:t>
            </a:r>
            <a:r>
              <a:rPr lang="en-US" altLang="zh-CN" sz="1800" dirty="0"/>
              <a:t>clean()</a:t>
            </a:r>
            <a:r>
              <a:rPr lang="zh-CN" altLang="en-US" sz="1800" dirty="0"/>
              <a:t>与</a:t>
            </a:r>
            <a:r>
              <a:rPr lang="en-US" altLang="zh-CN" sz="1800" dirty="0"/>
              <a:t>remove()</a:t>
            </a:r>
            <a:r>
              <a:rPr lang="zh-CN" altLang="en-US" sz="1800" dirty="0"/>
              <a:t>方法清除设置的参数。</a:t>
            </a:r>
          </a:p>
          <a:p>
            <a:pPr>
              <a:lnSpc>
                <a:spcPct val="120000"/>
              </a:lnSpc>
              <a:spcBef>
                <a:spcPts val="200"/>
              </a:spcBef>
              <a:buFont typeface="Wingdings" panose="05000000000000000000" pitchFamily="2" charset="2"/>
              <a:buChar char="l"/>
            </a:pPr>
            <a:endParaRPr lang="zh-CN" altLang="en-US" sz="1400" dirty="0"/>
          </a:p>
        </p:txBody>
      </p:sp>
      <p:sp>
        <p:nvSpPr>
          <p:cNvPr id="4" name="内容占位符 2"/>
          <p:cNvSpPr txBox="1">
            <a:spLocks/>
          </p:cNvSpPr>
          <p:nvPr/>
        </p:nvSpPr>
        <p:spPr>
          <a:xfrm>
            <a:off x="1371600" y="1436317"/>
            <a:ext cx="9601200" cy="2362200"/>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nSpc>
                <a:spcPct val="120000"/>
              </a:lnSpc>
              <a:spcBef>
                <a:spcPts val="200"/>
              </a:spcBef>
              <a:buFont typeface="Franklin Gothic Book" panose="020B0503020102020204" pitchFamily="34" charset="0"/>
              <a:buNone/>
            </a:pPr>
            <a:r>
              <a:rPr lang="zh-CN" altLang="en-US" sz="1800" dirty="0"/>
              <a:t>首先是获取其实例对象，只需要通过</a:t>
            </a:r>
            <a:r>
              <a:rPr lang="en-US" altLang="zh-CN" sz="1800" dirty="0" err="1"/>
              <a:t>getSharedPreferences</a:t>
            </a:r>
            <a:r>
              <a:rPr lang="en-US" altLang="zh-CN" sz="1800" dirty="0"/>
              <a:t>(String, int)</a:t>
            </a:r>
            <a:r>
              <a:rPr lang="zh-CN" altLang="en-US" sz="1800" dirty="0"/>
              <a:t>就可以直接获取到其实例对象，方法中的第一个参数用于指定该参数的名称，名称不用带后缀，后缀会由</a:t>
            </a:r>
            <a:r>
              <a:rPr lang="en-US" altLang="zh-CN" sz="1800" dirty="0"/>
              <a:t>Android</a:t>
            </a:r>
            <a:r>
              <a:rPr lang="zh-CN" altLang="en-US" sz="1800" dirty="0"/>
              <a:t>自动加上，第二个参数指定文件的操作模式，共有四种操作模式。</a:t>
            </a:r>
          </a:p>
          <a:p>
            <a:pPr>
              <a:lnSpc>
                <a:spcPct val="120000"/>
              </a:lnSpc>
              <a:spcBef>
                <a:spcPts val="200"/>
              </a:spcBef>
              <a:buFont typeface="Wingdings" panose="05000000000000000000" pitchFamily="2" charset="2"/>
              <a:buChar char="l"/>
            </a:pPr>
            <a:r>
              <a:rPr lang="en-US" altLang="zh-CN" sz="1800" dirty="0"/>
              <a:t>MODE_APPEND</a:t>
            </a:r>
            <a:r>
              <a:rPr lang="zh-CN" altLang="en-US" sz="1800" dirty="0"/>
              <a:t>：追加方式存储，判断是否有该参数，如果有在后面添加。</a:t>
            </a:r>
          </a:p>
          <a:p>
            <a:pPr>
              <a:lnSpc>
                <a:spcPct val="120000"/>
              </a:lnSpc>
              <a:spcBef>
                <a:spcPts val="200"/>
              </a:spcBef>
              <a:buFont typeface="Wingdings" panose="05000000000000000000" pitchFamily="2" charset="2"/>
              <a:buChar char="l"/>
            </a:pPr>
            <a:r>
              <a:rPr lang="en-US" altLang="zh-CN" sz="1800" dirty="0"/>
              <a:t>MODE_PRIVATE</a:t>
            </a:r>
            <a:r>
              <a:rPr lang="zh-CN" altLang="en-US" sz="1800" dirty="0"/>
              <a:t>： 私有方式存储</a:t>
            </a:r>
            <a:r>
              <a:rPr lang="en-US" altLang="zh-CN" sz="1800" dirty="0"/>
              <a:t>,</a:t>
            </a:r>
            <a:r>
              <a:rPr lang="zh-CN" altLang="en-US" sz="1800" dirty="0"/>
              <a:t>其他应用无法访问。</a:t>
            </a:r>
          </a:p>
          <a:p>
            <a:pPr>
              <a:lnSpc>
                <a:spcPct val="120000"/>
              </a:lnSpc>
              <a:spcBef>
                <a:spcPts val="200"/>
              </a:spcBef>
              <a:buFont typeface="Wingdings" panose="05000000000000000000" pitchFamily="2" charset="2"/>
              <a:buChar char="l"/>
            </a:pPr>
            <a:r>
              <a:rPr lang="en-US" altLang="zh-CN" sz="1800" dirty="0"/>
              <a:t>MODE_WORLD_READABLE</a:t>
            </a:r>
            <a:r>
              <a:rPr lang="zh-CN" altLang="en-US" sz="1800" dirty="0"/>
              <a:t>： 表示当前文件可以被其他应用读取。</a:t>
            </a:r>
          </a:p>
          <a:p>
            <a:pPr>
              <a:lnSpc>
                <a:spcPct val="120000"/>
              </a:lnSpc>
              <a:spcBef>
                <a:spcPts val="200"/>
              </a:spcBef>
              <a:buFont typeface="Wingdings" panose="05000000000000000000" pitchFamily="2" charset="2"/>
              <a:buChar char="l"/>
            </a:pPr>
            <a:r>
              <a:rPr lang="en-US" altLang="zh-CN" sz="1800" dirty="0"/>
              <a:t>MODE_WORLD_WRITEABLE</a:t>
            </a:r>
            <a:r>
              <a:rPr lang="zh-CN" altLang="en-US" sz="1800" dirty="0"/>
              <a:t>： 表示当前文件可以被其他应用写入。</a:t>
            </a:r>
          </a:p>
        </p:txBody>
      </p:sp>
    </p:spTree>
    <p:extLst>
      <p:ext uri="{BB962C8B-B14F-4D97-AF65-F5344CB8AC3E}">
        <p14:creationId xmlns:p14="http://schemas.microsoft.com/office/powerpoint/2010/main" val="3803649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930058"/>
          </a:xfrm>
        </p:spPr>
        <p:txBody>
          <a:bodyPr>
            <a:normAutofit fontScale="90000"/>
          </a:bodyPr>
          <a:lstStyle/>
          <a:p>
            <a:r>
              <a:rPr lang="en-US" altLang="zh-CN" b="1" dirty="0"/>
              <a:t>11.1.1 </a:t>
            </a:r>
            <a:r>
              <a:rPr lang="en-US" altLang="zh-CN" b="1" dirty="0" err="1"/>
              <a:t>SharedPreference</a:t>
            </a:r>
            <a:r>
              <a:rPr lang="zh-CN" altLang="en-US" b="1" dirty="0"/>
              <a:t>的使用方法</a:t>
            </a:r>
            <a:br>
              <a:rPr lang="zh-CN" altLang="zh-CN" b="1" dirty="0"/>
            </a:br>
            <a:endParaRPr kumimoji="1" lang="zh-CN" altLang="en-US" dirty="0"/>
          </a:p>
        </p:txBody>
      </p:sp>
      <p:sp>
        <p:nvSpPr>
          <p:cNvPr id="4" name="内容占位符 2"/>
          <p:cNvSpPr txBox="1">
            <a:spLocks/>
          </p:cNvSpPr>
          <p:nvPr/>
        </p:nvSpPr>
        <p:spPr>
          <a:xfrm>
            <a:off x="1210850" y="1528174"/>
            <a:ext cx="10300570" cy="1991639"/>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nSpc>
                <a:spcPct val="120000"/>
              </a:lnSpc>
              <a:spcBef>
                <a:spcPts val="200"/>
              </a:spcBef>
              <a:buNone/>
            </a:pPr>
            <a:r>
              <a:rPr lang="zh-CN" altLang="en-US" sz="1800" dirty="0"/>
              <a:t>在读取数据时，与之对应的获取数据的方法为，</a:t>
            </a:r>
            <a:r>
              <a:rPr lang="en-US" altLang="zh-CN" sz="1800" dirty="0" err="1"/>
              <a:t>getXxx</a:t>
            </a:r>
            <a:r>
              <a:rPr lang="en-US" altLang="zh-CN" sz="1800" dirty="0"/>
              <a:t>("</a:t>
            </a:r>
            <a:r>
              <a:rPr lang="en-US" altLang="zh-CN" sz="1800" dirty="0" err="1"/>
              <a:t>key","value</a:t>
            </a:r>
            <a:r>
              <a:rPr lang="en-US" altLang="zh-CN" sz="1800" dirty="0"/>
              <a:t>")</a:t>
            </a:r>
            <a:r>
              <a:rPr lang="zh-CN" altLang="en-US" sz="1800" dirty="0"/>
              <a:t>，第二个参数为缺省值，如果</a:t>
            </a:r>
            <a:r>
              <a:rPr lang="en-US" altLang="zh-CN" sz="1800" dirty="0"/>
              <a:t>preference</a:t>
            </a:r>
            <a:r>
              <a:rPr lang="zh-CN" altLang="en-US" sz="1800" dirty="0"/>
              <a:t>中不存在该</a:t>
            </a:r>
            <a:r>
              <a:rPr lang="en-US" altLang="zh-CN" sz="1800" dirty="0"/>
              <a:t>key</a:t>
            </a:r>
            <a:r>
              <a:rPr lang="zh-CN" altLang="en-US" sz="1800" dirty="0"/>
              <a:t>，将返回该缺省值，例如获取上面的参数。</a:t>
            </a:r>
          </a:p>
          <a:p>
            <a:pPr marL="0" indent="0">
              <a:lnSpc>
                <a:spcPct val="120000"/>
              </a:lnSpc>
              <a:spcBef>
                <a:spcPts val="200"/>
              </a:spcBef>
              <a:buNone/>
            </a:pPr>
            <a:r>
              <a:rPr lang="en-US" altLang="zh-CN" sz="1800" dirty="0" err="1"/>
              <a:t>SharedPreferences</a:t>
            </a:r>
            <a:r>
              <a:rPr lang="en-US" altLang="zh-CN" sz="1800" dirty="0"/>
              <a:t> share=</a:t>
            </a:r>
            <a:r>
              <a:rPr lang="en-US" altLang="zh-CN" sz="1800" dirty="0" err="1"/>
              <a:t>getSharedPreferences</a:t>
            </a:r>
            <a:r>
              <a:rPr lang="en-US" altLang="zh-CN" sz="1800" dirty="0"/>
              <a:t>("preference1"</a:t>
            </a:r>
          </a:p>
          <a:p>
            <a:pPr marL="0" indent="0">
              <a:lnSpc>
                <a:spcPct val="120000"/>
              </a:lnSpc>
              <a:spcBef>
                <a:spcPts val="200"/>
              </a:spcBef>
              <a:buNone/>
            </a:pPr>
            <a:r>
              <a:rPr lang="en-US" altLang="zh-CN" sz="1800" dirty="0"/>
              <a:t>,</a:t>
            </a:r>
            <a:r>
              <a:rPr lang="en-US" altLang="zh-CN" sz="1800" dirty="0" err="1"/>
              <a:t>Activity.MODE_WORLD_READABLE</a:t>
            </a:r>
            <a:r>
              <a:rPr lang="en-US" altLang="zh-CN" sz="1800" dirty="0"/>
              <a:t>);</a:t>
            </a:r>
          </a:p>
          <a:p>
            <a:pPr marL="0" indent="0">
              <a:lnSpc>
                <a:spcPct val="120000"/>
              </a:lnSpc>
              <a:spcBef>
                <a:spcPts val="200"/>
              </a:spcBef>
              <a:buNone/>
            </a:pPr>
            <a:r>
              <a:rPr lang="en-US" altLang="zh-CN" sz="1800" dirty="0"/>
              <a:t>int </a:t>
            </a:r>
            <a:r>
              <a:rPr lang="en-US" altLang="zh-CN" sz="1800" dirty="0" err="1"/>
              <a:t>i</a:t>
            </a:r>
            <a:r>
              <a:rPr lang="en-US" altLang="zh-CN" sz="1800" dirty="0"/>
              <a:t>=</a:t>
            </a:r>
            <a:r>
              <a:rPr lang="en-US" altLang="zh-CN" sz="1800" dirty="0" err="1"/>
              <a:t>share.getInt</a:t>
            </a:r>
            <a:r>
              <a:rPr lang="en-US" altLang="zh-CN" sz="1800" dirty="0"/>
              <a:t>("age",0);</a:t>
            </a:r>
          </a:p>
        </p:txBody>
      </p:sp>
    </p:spTree>
    <p:extLst>
      <p:ext uri="{BB962C8B-B14F-4D97-AF65-F5344CB8AC3E}">
        <p14:creationId xmlns:p14="http://schemas.microsoft.com/office/powerpoint/2010/main" val="3382170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8346" y="685800"/>
            <a:ext cx="10503074" cy="930058"/>
          </a:xfrm>
        </p:spPr>
        <p:txBody>
          <a:bodyPr>
            <a:normAutofit fontScale="90000"/>
          </a:bodyPr>
          <a:lstStyle/>
          <a:p>
            <a:r>
              <a:rPr lang="zh-CN" altLang="zh-CN" sz="4000" b="1" dirty="0"/>
              <a:t>【例</a:t>
            </a:r>
            <a:r>
              <a:rPr lang="en-US" altLang="zh-CN" sz="4000" b="1" dirty="0"/>
              <a:t>11.1</a:t>
            </a:r>
            <a:r>
              <a:rPr lang="zh-CN" altLang="zh-CN" sz="4000" b="1" dirty="0"/>
              <a:t>】使用</a:t>
            </a:r>
            <a:r>
              <a:rPr lang="en-US" altLang="zh-CN" sz="4000" b="1" dirty="0" err="1"/>
              <a:t>SharedPreference</a:t>
            </a:r>
            <a:r>
              <a:rPr lang="zh-CN" altLang="zh-CN" sz="4000" b="1" dirty="0"/>
              <a:t>存储用户信息实例</a:t>
            </a:r>
            <a:br>
              <a:rPr lang="zh-CN" altLang="zh-CN" b="1" dirty="0"/>
            </a:br>
            <a:br>
              <a:rPr lang="zh-CN" altLang="zh-CN" b="1" dirty="0"/>
            </a:br>
            <a:endParaRPr kumimoji="1"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996" y="1789658"/>
            <a:ext cx="4560887"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8894" y="2701743"/>
            <a:ext cx="3094920" cy="9442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4975" y="5042608"/>
            <a:ext cx="8429815" cy="1107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7600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930058"/>
          </a:xfrm>
        </p:spPr>
        <p:txBody>
          <a:bodyPr>
            <a:normAutofit fontScale="90000"/>
          </a:bodyPr>
          <a:lstStyle/>
          <a:p>
            <a:r>
              <a:rPr lang="en-US" altLang="zh-CN" b="1" dirty="0"/>
              <a:t>11.2  File</a:t>
            </a:r>
            <a:r>
              <a:rPr lang="zh-CN" altLang="en-US" b="1" dirty="0"/>
              <a:t>存储</a:t>
            </a:r>
            <a:br>
              <a:rPr lang="zh-CN" altLang="zh-CN" b="1" dirty="0"/>
            </a:br>
            <a:endParaRPr kumimoji="1" lang="zh-CN" altLang="en-US" dirty="0"/>
          </a:p>
        </p:txBody>
      </p:sp>
      <p:sp>
        <p:nvSpPr>
          <p:cNvPr id="3" name="内容占位符 2"/>
          <p:cNvSpPr>
            <a:spLocks noGrp="1"/>
          </p:cNvSpPr>
          <p:nvPr>
            <p:ph idx="1"/>
          </p:nvPr>
        </p:nvSpPr>
        <p:spPr>
          <a:xfrm>
            <a:off x="1371600" y="2448838"/>
            <a:ext cx="10240027" cy="3889332"/>
          </a:xfrm>
        </p:spPr>
        <p:txBody>
          <a:bodyPr>
            <a:normAutofit fontScale="92500" lnSpcReduction="10000"/>
          </a:bodyPr>
          <a:lstStyle/>
          <a:p>
            <a:pPr marL="0" indent="0">
              <a:buNone/>
            </a:pPr>
            <a:r>
              <a:rPr lang="en-US" altLang="zh-CN" dirty="0"/>
              <a:t>Java</a:t>
            </a:r>
            <a:r>
              <a:rPr lang="zh-CN" altLang="zh-CN" dirty="0"/>
              <a:t>中提供的</a:t>
            </a:r>
            <a:r>
              <a:rPr lang="en-US" altLang="zh-CN" dirty="0"/>
              <a:t>IO</a:t>
            </a:r>
            <a:r>
              <a:rPr lang="zh-CN" altLang="zh-CN" dirty="0"/>
              <a:t>流操作在</a:t>
            </a:r>
            <a:r>
              <a:rPr lang="en-US" altLang="zh-CN" dirty="0"/>
              <a:t>Android</a:t>
            </a:r>
            <a:r>
              <a:rPr lang="zh-CN" altLang="zh-CN" dirty="0"/>
              <a:t>中也同样适用，</a:t>
            </a:r>
            <a:r>
              <a:rPr lang="en-US" altLang="zh-CN" dirty="0"/>
              <a:t>context</a:t>
            </a:r>
            <a:r>
              <a:rPr lang="zh-CN" altLang="zh-CN" dirty="0"/>
              <a:t>所提供的</a:t>
            </a:r>
            <a:r>
              <a:rPr lang="en-US" altLang="zh-CN" dirty="0" err="1"/>
              <a:t>openFileOutput</a:t>
            </a:r>
            <a:r>
              <a:rPr lang="zh-CN" altLang="zh-CN" dirty="0"/>
              <a:t>与</a:t>
            </a:r>
            <a:r>
              <a:rPr lang="en-US" altLang="zh-CN" dirty="0" err="1"/>
              <a:t>openFileInput</a:t>
            </a:r>
            <a:r>
              <a:rPr lang="zh-CN" altLang="zh-CN" dirty="0"/>
              <a:t>就能十分方便的操作文件，具体实现过程如下所示：</a:t>
            </a:r>
          </a:p>
          <a:p>
            <a:pPr marL="0" lvl="0" indent="0">
              <a:buNone/>
            </a:pPr>
            <a:r>
              <a:rPr lang="en-US" altLang="zh-CN" b="1" dirty="0"/>
              <a:t>(1)</a:t>
            </a:r>
            <a:r>
              <a:rPr lang="zh-CN" altLang="zh-CN" b="1" dirty="0"/>
              <a:t>文件的存储：</a:t>
            </a:r>
          </a:p>
          <a:p>
            <a:pPr marL="0" indent="0">
              <a:buNone/>
            </a:pPr>
            <a:r>
              <a:rPr lang="en-US" altLang="zh-CN" dirty="0"/>
              <a:t>	</a:t>
            </a:r>
            <a:r>
              <a:rPr lang="en-US" altLang="zh-CN" dirty="0" err="1"/>
              <a:t>FileOutputStream</a:t>
            </a:r>
            <a:r>
              <a:rPr lang="en-US" altLang="zh-CN" dirty="0"/>
              <a:t> out = </a:t>
            </a:r>
            <a:r>
              <a:rPr lang="en-US" altLang="zh-CN" dirty="0" err="1"/>
              <a:t>context.openFileOutput</a:t>
            </a:r>
            <a:r>
              <a:rPr lang="en-US" altLang="zh-CN" dirty="0"/>
              <a:t>(String </a:t>
            </a:r>
            <a:r>
              <a:rPr lang="en-US" altLang="zh-CN" dirty="0" err="1"/>
              <a:t>filename,int</a:t>
            </a:r>
            <a:r>
              <a:rPr lang="en-US" altLang="zh-CN" dirty="0"/>
              <a:t> mode);</a:t>
            </a:r>
            <a:endParaRPr lang="zh-CN" altLang="zh-CN" dirty="0"/>
          </a:p>
          <a:p>
            <a:pPr marL="0" indent="0">
              <a:buNone/>
            </a:pPr>
            <a:r>
              <a:rPr lang="en-US" altLang="zh-CN" dirty="0"/>
              <a:t>	//</a:t>
            </a:r>
            <a:r>
              <a:rPr lang="zh-CN" altLang="zh-CN" dirty="0"/>
              <a:t>以</a:t>
            </a:r>
            <a:r>
              <a:rPr lang="en-US" altLang="zh-CN" dirty="0"/>
              <a:t>mode</a:t>
            </a:r>
            <a:r>
              <a:rPr lang="zh-CN" altLang="zh-CN" dirty="0"/>
              <a:t>模式获得文件输出流。</a:t>
            </a:r>
          </a:p>
          <a:p>
            <a:pPr marL="0" indent="0">
              <a:buNone/>
            </a:pPr>
            <a:r>
              <a:rPr lang="en-US" altLang="zh-CN" dirty="0"/>
              <a:t>	</a:t>
            </a:r>
            <a:r>
              <a:rPr lang="en-US" altLang="zh-CN" dirty="0" err="1"/>
              <a:t>out.write</a:t>
            </a:r>
            <a:r>
              <a:rPr lang="en-US" altLang="zh-CN" dirty="0"/>
              <a:t>(byte[]b);  //</a:t>
            </a:r>
            <a:r>
              <a:rPr lang="zh-CN" altLang="zh-CN" dirty="0"/>
              <a:t>写入内容。</a:t>
            </a:r>
          </a:p>
          <a:p>
            <a:pPr marL="0" lvl="0" indent="0">
              <a:buNone/>
            </a:pPr>
            <a:r>
              <a:rPr lang="en-US" altLang="zh-CN" b="1" dirty="0"/>
              <a:t>(2)</a:t>
            </a:r>
            <a:r>
              <a:rPr lang="zh-CN" altLang="zh-CN" b="1" dirty="0"/>
              <a:t>文件的读取：</a:t>
            </a:r>
            <a:r>
              <a:rPr lang="en-US" altLang="zh-CN" b="1" dirty="0"/>
              <a:t>  </a:t>
            </a:r>
            <a:endParaRPr lang="zh-CN" altLang="zh-CN" b="1" dirty="0"/>
          </a:p>
          <a:p>
            <a:pPr marL="0" indent="0">
              <a:buNone/>
            </a:pPr>
            <a:r>
              <a:rPr lang="en-US" altLang="zh-CN" dirty="0"/>
              <a:t>	</a:t>
            </a:r>
            <a:r>
              <a:rPr lang="en-US" altLang="zh-CN" dirty="0" err="1"/>
              <a:t>FileInputStream</a:t>
            </a:r>
            <a:r>
              <a:rPr lang="en-US" altLang="zh-CN" dirty="0"/>
              <a:t> in = </a:t>
            </a:r>
            <a:r>
              <a:rPr lang="en-US" altLang="zh-CN" dirty="0" err="1"/>
              <a:t>context.openFileInput</a:t>
            </a:r>
            <a:r>
              <a:rPr lang="en-US" altLang="zh-CN" dirty="0"/>
              <a:t>(String filename);   </a:t>
            </a:r>
            <a:endParaRPr lang="zh-CN" altLang="zh-CN" dirty="0"/>
          </a:p>
          <a:p>
            <a:pPr marL="0" indent="0">
              <a:buNone/>
            </a:pPr>
            <a:r>
              <a:rPr lang="en-US" altLang="zh-CN" dirty="0"/>
              <a:t>	//</a:t>
            </a:r>
            <a:r>
              <a:rPr lang="zh-CN" altLang="zh-CN" dirty="0"/>
              <a:t>获得某个文件的文件流</a:t>
            </a:r>
          </a:p>
          <a:p>
            <a:pPr marL="0" indent="0">
              <a:buNone/>
            </a:pPr>
            <a:r>
              <a:rPr lang="en-US" altLang="zh-CN" dirty="0"/>
              <a:t>	int length = </a:t>
            </a:r>
            <a:r>
              <a:rPr lang="en-US" altLang="zh-CN" dirty="0" err="1"/>
              <a:t>in.read</a:t>
            </a:r>
            <a:r>
              <a:rPr lang="en-US" altLang="zh-CN" dirty="0"/>
              <a:t>(byte[]);   //</a:t>
            </a:r>
            <a:r>
              <a:rPr lang="zh-CN" altLang="zh-CN" dirty="0"/>
              <a:t>读取内容。</a:t>
            </a:r>
          </a:p>
        </p:txBody>
      </p:sp>
      <p:sp>
        <p:nvSpPr>
          <p:cNvPr id="4" name="标题 1"/>
          <p:cNvSpPr txBox="1">
            <a:spLocks/>
          </p:cNvSpPr>
          <p:nvPr/>
        </p:nvSpPr>
        <p:spPr>
          <a:xfrm>
            <a:off x="1371600" y="1628384"/>
            <a:ext cx="9601200" cy="930058"/>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altLang="zh-CN" sz="3600" b="1" dirty="0"/>
              <a:t>11.2.1 </a:t>
            </a:r>
            <a:r>
              <a:rPr lang="zh-CN" altLang="en-US" sz="3600" b="1" dirty="0"/>
              <a:t>使用</a:t>
            </a:r>
            <a:r>
              <a:rPr lang="en-US" altLang="zh-CN" sz="3600" b="1" dirty="0"/>
              <a:t>IO</a:t>
            </a:r>
            <a:r>
              <a:rPr lang="zh-CN" altLang="en-US" sz="3600" b="1" dirty="0"/>
              <a:t>流操作文件</a:t>
            </a:r>
            <a:endParaRPr kumimoji="1" lang="zh-CN" altLang="en-US" sz="3600" dirty="0"/>
          </a:p>
        </p:txBody>
      </p:sp>
    </p:spTree>
    <p:extLst>
      <p:ext uri="{BB962C8B-B14F-4D97-AF65-F5344CB8AC3E}">
        <p14:creationId xmlns:p14="http://schemas.microsoft.com/office/powerpoint/2010/main" val="862036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601200" cy="930058"/>
          </a:xfrm>
        </p:spPr>
        <p:txBody>
          <a:bodyPr>
            <a:normAutofit fontScale="90000"/>
          </a:bodyPr>
          <a:lstStyle/>
          <a:p>
            <a:r>
              <a:rPr lang="en-US" altLang="zh-CN" b="1" dirty="0"/>
              <a:t>【</a:t>
            </a:r>
            <a:r>
              <a:rPr lang="zh-CN" altLang="en-US" b="1" dirty="0"/>
              <a:t>例</a:t>
            </a:r>
            <a:r>
              <a:rPr lang="en-US" altLang="zh-CN" b="1" dirty="0"/>
              <a:t>11.2】File</a:t>
            </a:r>
            <a:r>
              <a:rPr lang="zh-CN" altLang="en-US" b="1" dirty="0"/>
              <a:t>文件存取实例</a:t>
            </a:r>
            <a:br>
              <a:rPr lang="zh-CN" altLang="zh-CN" b="1" dirty="0"/>
            </a:br>
            <a:endParaRPr kumimoji="1"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339" y="1615858"/>
            <a:ext cx="3571875"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7222" y="2337468"/>
            <a:ext cx="7354778" cy="120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689" y="4890168"/>
            <a:ext cx="8186255" cy="1347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4320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600" y="1421704"/>
            <a:ext cx="10240027" cy="1434230"/>
          </a:xfrm>
        </p:spPr>
        <p:txBody>
          <a:bodyPr>
            <a:normAutofit/>
          </a:bodyPr>
          <a:lstStyle/>
          <a:p>
            <a:pPr marL="0" indent="0">
              <a:buNone/>
            </a:pPr>
            <a:r>
              <a:rPr lang="zh-CN" altLang="en-US" dirty="0"/>
              <a:t>在上述的操作中，直接将文件保存在了默认的存储空间中，如果一个文件很大，则通常存放在手机的</a:t>
            </a:r>
            <a:r>
              <a:rPr lang="en-US" altLang="zh-CN" dirty="0"/>
              <a:t>SD</a:t>
            </a:r>
            <a:r>
              <a:rPr lang="zh-CN" altLang="en-US" dirty="0"/>
              <a:t>卡中，如果手机存在</a:t>
            </a:r>
            <a:r>
              <a:rPr lang="en-US" altLang="zh-CN" dirty="0" err="1"/>
              <a:t>sdcard</a:t>
            </a:r>
            <a:r>
              <a:rPr lang="zh-CN" altLang="en-US" dirty="0"/>
              <a:t>，则</a:t>
            </a:r>
            <a:r>
              <a:rPr lang="en-US" altLang="zh-CN" dirty="0" err="1"/>
              <a:t>sdcard</a:t>
            </a:r>
            <a:r>
              <a:rPr lang="zh-CN" altLang="en-US" dirty="0"/>
              <a:t>的目录为</a:t>
            </a:r>
            <a:r>
              <a:rPr lang="en-US" altLang="zh-CN" dirty="0"/>
              <a:t>/</a:t>
            </a:r>
            <a:r>
              <a:rPr lang="en-US" altLang="zh-CN" dirty="0" err="1"/>
              <a:t>mnt</a:t>
            </a:r>
            <a:r>
              <a:rPr lang="en-US" altLang="zh-CN" dirty="0"/>
              <a:t>/</a:t>
            </a:r>
            <a:r>
              <a:rPr lang="en-US" altLang="zh-CN" dirty="0" err="1"/>
              <a:t>sdcard</a:t>
            </a:r>
            <a:r>
              <a:rPr lang="zh-CN" altLang="en-US" dirty="0"/>
              <a:t>目录。</a:t>
            </a:r>
          </a:p>
          <a:p>
            <a:pPr marL="0" indent="0">
              <a:buNone/>
            </a:pPr>
            <a:r>
              <a:rPr lang="zh-CN" altLang="en-US" dirty="0"/>
              <a:t>在</a:t>
            </a:r>
            <a:r>
              <a:rPr lang="en-US" altLang="zh-CN" dirty="0" err="1"/>
              <a:t>Genymotion</a:t>
            </a:r>
            <a:r>
              <a:rPr lang="zh-CN" altLang="en-US" dirty="0"/>
              <a:t>中，下载安装虚拟机的同时，便会指定存储空间的大小，如图</a:t>
            </a:r>
            <a:r>
              <a:rPr lang="en-US" altLang="zh-CN" dirty="0"/>
              <a:t>10.8</a:t>
            </a:r>
            <a:r>
              <a:rPr lang="zh-CN" altLang="en-US" dirty="0"/>
              <a:t>所示：</a:t>
            </a:r>
          </a:p>
        </p:txBody>
      </p:sp>
      <p:sp>
        <p:nvSpPr>
          <p:cNvPr id="4" name="标题 1"/>
          <p:cNvSpPr txBox="1">
            <a:spLocks/>
          </p:cNvSpPr>
          <p:nvPr/>
        </p:nvSpPr>
        <p:spPr>
          <a:xfrm>
            <a:off x="1371600" y="698326"/>
            <a:ext cx="9601200" cy="930058"/>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altLang="zh-CN" sz="3600" b="1" dirty="0"/>
              <a:t>11.2.3 </a:t>
            </a:r>
            <a:r>
              <a:rPr lang="zh-CN" altLang="en-US" sz="3600" b="1" dirty="0"/>
              <a:t>将文件保存到</a:t>
            </a:r>
            <a:r>
              <a:rPr lang="en-US" altLang="zh-CN" sz="3600" b="1" dirty="0"/>
              <a:t>SD</a:t>
            </a:r>
            <a:r>
              <a:rPr lang="zh-CN" altLang="en-US" sz="3600" b="1" dirty="0"/>
              <a:t>卡</a:t>
            </a:r>
            <a:endParaRPr kumimoji="1" lang="zh-CN" altLang="en-US" sz="3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t="71014" r="39333"/>
          <a:stretch>
            <a:fillRect/>
          </a:stretch>
        </p:blipFill>
        <p:spPr bwMode="auto">
          <a:xfrm>
            <a:off x="3209838" y="2780440"/>
            <a:ext cx="6387739" cy="1597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371600" y="4453021"/>
            <a:ext cx="9726460" cy="2154436"/>
          </a:xfrm>
          <a:prstGeom prst="rect">
            <a:avLst/>
          </a:prstGeom>
        </p:spPr>
        <p:txBody>
          <a:bodyPr wrap="square">
            <a:spAutoFit/>
          </a:bodyPr>
          <a:lstStyle/>
          <a:p>
            <a:pPr defTabSz="914400">
              <a:lnSpc>
                <a:spcPct val="94000"/>
              </a:lnSpc>
              <a:spcBef>
                <a:spcPts val="1000"/>
              </a:spcBef>
              <a:spcAft>
                <a:spcPts val="200"/>
              </a:spcAft>
            </a:pPr>
            <a:r>
              <a:rPr lang="en-US" altLang="zh-CN" sz="2000" dirty="0">
                <a:solidFill>
                  <a:schemeClr val="tx2"/>
                </a:solidFill>
              </a:rPr>
              <a:t>Android</a:t>
            </a:r>
            <a:r>
              <a:rPr lang="zh-CN" altLang="zh-CN" sz="2000" dirty="0">
                <a:solidFill>
                  <a:schemeClr val="tx2"/>
                </a:solidFill>
              </a:rPr>
              <a:t>中读取</a:t>
            </a:r>
            <a:r>
              <a:rPr lang="en-US" altLang="zh-CN" sz="2000" dirty="0">
                <a:solidFill>
                  <a:schemeClr val="tx2"/>
                </a:solidFill>
              </a:rPr>
              <a:t>SD</a:t>
            </a:r>
            <a:r>
              <a:rPr lang="zh-CN" altLang="zh-CN" sz="2000" dirty="0">
                <a:solidFill>
                  <a:schemeClr val="tx2"/>
                </a:solidFill>
              </a:rPr>
              <a:t>卡时，需在</a:t>
            </a:r>
            <a:r>
              <a:rPr lang="en-US" altLang="zh-CN" sz="2000" dirty="0">
                <a:solidFill>
                  <a:schemeClr val="tx2"/>
                </a:solidFill>
              </a:rPr>
              <a:t>AndroidManifest.xml</a:t>
            </a:r>
            <a:r>
              <a:rPr lang="zh-CN" altLang="zh-CN" sz="2000" dirty="0">
                <a:solidFill>
                  <a:schemeClr val="tx2"/>
                </a:solidFill>
              </a:rPr>
              <a:t>中设置相关权限：</a:t>
            </a:r>
          </a:p>
          <a:p>
            <a:pPr defTabSz="914400">
              <a:lnSpc>
                <a:spcPct val="94000"/>
              </a:lnSpc>
              <a:spcBef>
                <a:spcPts val="1000"/>
              </a:spcBef>
              <a:spcAft>
                <a:spcPts val="200"/>
              </a:spcAft>
            </a:pPr>
            <a:r>
              <a:rPr lang="en-US" altLang="zh-CN" sz="2000" dirty="0">
                <a:solidFill>
                  <a:schemeClr val="tx2"/>
                </a:solidFill>
              </a:rPr>
              <a:t>&lt;uses-permission </a:t>
            </a:r>
            <a:r>
              <a:rPr lang="en-US" altLang="zh-CN" sz="2000" dirty="0" err="1">
                <a:solidFill>
                  <a:schemeClr val="tx2"/>
                </a:solidFill>
              </a:rPr>
              <a:t>android:name</a:t>
            </a:r>
            <a:r>
              <a:rPr lang="en-US" altLang="zh-CN" sz="2000" dirty="0">
                <a:solidFill>
                  <a:schemeClr val="tx2"/>
                </a:solidFill>
              </a:rPr>
              <a:t>=</a:t>
            </a:r>
            <a:endParaRPr lang="zh-CN" altLang="zh-CN" sz="2000" dirty="0">
              <a:solidFill>
                <a:schemeClr val="tx2"/>
              </a:solidFill>
            </a:endParaRPr>
          </a:p>
          <a:p>
            <a:pPr defTabSz="914400">
              <a:lnSpc>
                <a:spcPct val="94000"/>
              </a:lnSpc>
              <a:spcBef>
                <a:spcPts val="1000"/>
              </a:spcBef>
              <a:spcAft>
                <a:spcPts val="200"/>
              </a:spcAft>
            </a:pPr>
            <a:r>
              <a:rPr lang="en-US" altLang="zh-CN" sz="2000" dirty="0">
                <a:solidFill>
                  <a:schemeClr val="tx2"/>
                </a:solidFill>
              </a:rPr>
              <a:t>"</a:t>
            </a:r>
            <a:r>
              <a:rPr lang="en-US" altLang="zh-CN" sz="2000" dirty="0" err="1">
                <a:solidFill>
                  <a:schemeClr val="tx2"/>
                </a:solidFill>
              </a:rPr>
              <a:t>android.permission.MOUNT_UNMOUNT_FILESYSTEMS</a:t>
            </a:r>
            <a:r>
              <a:rPr lang="en-US" altLang="zh-CN" sz="2000" dirty="0">
                <a:solidFill>
                  <a:schemeClr val="tx2"/>
                </a:solidFill>
              </a:rPr>
              <a:t>"&gt;&lt;/uses-permission&gt;  </a:t>
            </a:r>
            <a:endParaRPr lang="zh-CN" altLang="zh-CN" sz="2000" dirty="0">
              <a:solidFill>
                <a:schemeClr val="tx2"/>
              </a:solidFill>
            </a:endParaRPr>
          </a:p>
          <a:p>
            <a:pPr defTabSz="914400">
              <a:lnSpc>
                <a:spcPct val="94000"/>
              </a:lnSpc>
              <a:spcBef>
                <a:spcPts val="1000"/>
              </a:spcBef>
              <a:spcAft>
                <a:spcPts val="200"/>
              </a:spcAft>
            </a:pPr>
            <a:r>
              <a:rPr lang="en-US" altLang="zh-CN" sz="2000" dirty="0">
                <a:solidFill>
                  <a:schemeClr val="tx2"/>
                </a:solidFill>
              </a:rPr>
              <a:t>&lt;uses-permission </a:t>
            </a:r>
            <a:r>
              <a:rPr lang="en-US" altLang="zh-CN" sz="2000" dirty="0" err="1">
                <a:solidFill>
                  <a:schemeClr val="tx2"/>
                </a:solidFill>
              </a:rPr>
              <a:t>android:name</a:t>
            </a:r>
            <a:r>
              <a:rPr lang="en-US" altLang="zh-CN" sz="2000" dirty="0">
                <a:solidFill>
                  <a:schemeClr val="tx2"/>
                </a:solidFill>
              </a:rPr>
              <a:t>=</a:t>
            </a:r>
            <a:endParaRPr lang="zh-CN" altLang="zh-CN" sz="2000" dirty="0">
              <a:solidFill>
                <a:schemeClr val="tx2"/>
              </a:solidFill>
            </a:endParaRPr>
          </a:p>
          <a:p>
            <a:pPr defTabSz="914400">
              <a:lnSpc>
                <a:spcPct val="94000"/>
              </a:lnSpc>
              <a:spcBef>
                <a:spcPts val="1000"/>
              </a:spcBef>
              <a:spcAft>
                <a:spcPts val="200"/>
              </a:spcAft>
            </a:pPr>
            <a:r>
              <a:rPr lang="en-US" altLang="zh-CN" sz="2000" dirty="0">
                <a:solidFill>
                  <a:schemeClr val="tx2"/>
                </a:solidFill>
              </a:rPr>
              <a:t>"</a:t>
            </a:r>
            <a:r>
              <a:rPr lang="en-US" altLang="zh-CN" sz="2000" dirty="0" err="1">
                <a:solidFill>
                  <a:schemeClr val="tx2"/>
                </a:solidFill>
              </a:rPr>
              <a:t>android.permission.WRITE_EXTERNAL_STORAGE</a:t>
            </a:r>
            <a:r>
              <a:rPr lang="en-US" altLang="zh-CN" sz="2000" dirty="0">
                <a:solidFill>
                  <a:schemeClr val="tx2"/>
                </a:solidFill>
              </a:rPr>
              <a:t>"&gt;&lt;/uses-permission&gt;</a:t>
            </a:r>
            <a:endParaRPr lang="zh-CN" altLang="zh-CN" sz="2000" dirty="0">
              <a:solidFill>
                <a:schemeClr val="tx2"/>
              </a:solidFill>
            </a:endParaRPr>
          </a:p>
        </p:txBody>
      </p:sp>
    </p:spTree>
    <p:extLst>
      <p:ext uri="{BB962C8B-B14F-4D97-AF65-F5344CB8AC3E}">
        <p14:creationId xmlns:p14="http://schemas.microsoft.com/office/powerpoint/2010/main" val="1323354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46131" y="1841324"/>
            <a:ext cx="10540651" cy="3388291"/>
          </a:xfrm>
        </p:spPr>
        <p:txBody>
          <a:bodyPr>
            <a:normAutofit/>
          </a:bodyPr>
          <a:lstStyle/>
          <a:p>
            <a:pPr marL="0" indent="0">
              <a:buNone/>
            </a:pPr>
            <a:r>
              <a:rPr lang="zh-CN" altLang="zh-CN" dirty="0"/>
              <a:t> 在</a:t>
            </a:r>
            <a:r>
              <a:rPr lang="en-US" altLang="zh-CN" dirty="0"/>
              <a:t>Android</a:t>
            </a:r>
            <a:r>
              <a:rPr lang="zh-CN" altLang="zh-CN" dirty="0"/>
              <a:t>中</a:t>
            </a:r>
            <a:r>
              <a:rPr lang="en-US" altLang="zh-CN" dirty="0"/>
              <a:t>1.5</a:t>
            </a:r>
            <a:r>
              <a:rPr lang="zh-CN" altLang="zh-CN" dirty="0"/>
              <a:t>、</a:t>
            </a:r>
            <a:r>
              <a:rPr lang="en-US" altLang="zh-CN" dirty="0"/>
              <a:t>1.6</a:t>
            </a:r>
            <a:r>
              <a:rPr lang="zh-CN" altLang="zh-CN" dirty="0"/>
              <a:t>版本的</a:t>
            </a:r>
            <a:r>
              <a:rPr lang="en-US" altLang="zh-CN" dirty="0" err="1"/>
              <a:t>sdcard</a:t>
            </a:r>
            <a:r>
              <a:rPr lang="zh-CN" altLang="zh-CN" dirty="0"/>
              <a:t>目录为</a:t>
            </a:r>
            <a:r>
              <a:rPr lang="en-US" altLang="zh-CN" dirty="0"/>
              <a:t>/</a:t>
            </a:r>
            <a:r>
              <a:rPr lang="en-US" altLang="zh-CN" dirty="0" err="1"/>
              <a:t>sdcard</a:t>
            </a:r>
            <a:r>
              <a:rPr lang="zh-CN" altLang="zh-CN" dirty="0"/>
              <a:t>，而</a:t>
            </a:r>
            <a:r>
              <a:rPr lang="en-US" altLang="zh-CN" dirty="0"/>
              <a:t>Android 2.0</a:t>
            </a:r>
            <a:r>
              <a:rPr lang="zh-CN" altLang="zh-CN" dirty="0"/>
              <a:t>以上都是</a:t>
            </a:r>
            <a:r>
              <a:rPr lang="en-US" altLang="zh-CN" dirty="0"/>
              <a:t>/</a:t>
            </a:r>
            <a:r>
              <a:rPr lang="en-US" altLang="zh-CN" dirty="0" err="1"/>
              <a:t>mnt</a:t>
            </a:r>
            <a:r>
              <a:rPr lang="en-US" altLang="zh-CN" dirty="0"/>
              <a:t>/</a:t>
            </a:r>
            <a:r>
              <a:rPr lang="en-US" altLang="zh-CN" dirty="0" err="1"/>
              <a:t>sdcard</a:t>
            </a:r>
            <a:r>
              <a:rPr lang="zh-CN" altLang="zh-CN" dirty="0"/>
              <a:t>，因此如果我们在保存时直接写具体目录就不行了，我们可以使用</a:t>
            </a:r>
            <a:r>
              <a:rPr lang="en-US" altLang="zh-CN" dirty="0" err="1"/>
              <a:t>Enviroment</a:t>
            </a:r>
            <a:r>
              <a:rPr lang="zh-CN" altLang="zh-CN" dirty="0"/>
              <a:t>类去获取外部存储目录，例如这个类提供的</a:t>
            </a:r>
            <a:r>
              <a:rPr lang="en-US" altLang="zh-CN" dirty="0" err="1"/>
              <a:t>getExternalStorageDirectory</a:t>
            </a:r>
            <a:r>
              <a:rPr lang="en-US" altLang="zh-CN" dirty="0"/>
              <a:t>()</a:t>
            </a:r>
            <a:r>
              <a:rPr lang="zh-CN" altLang="zh-CN" dirty="0"/>
              <a:t>方法就能直接获取</a:t>
            </a:r>
            <a:r>
              <a:rPr lang="en-US" altLang="zh-CN" dirty="0" err="1"/>
              <a:t>sdcard</a:t>
            </a:r>
            <a:r>
              <a:rPr lang="zh-CN" altLang="zh-CN" dirty="0"/>
              <a:t>目录。还有一种情况就是如果一部手机是否存在</a:t>
            </a:r>
            <a:r>
              <a:rPr lang="en-US" altLang="zh-CN" dirty="0" err="1"/>
              <a:t>sdcard</a:t>
            </a:r>
            <a:r>
              <a:rPr lang="zh-CN" altLang="zh-CN" dirty="0"/>
              <a:t>，这时候也需要借助</a:t>
            </a:r>
            <a:r>
              <a:rPr lang="en-US" altLang="zh-CN" dirty="0"/>
              <a:t>Environment</a:t>
            </a:r>
            <a:r>
              <a:rPr lang="zh-CN" altLang="zh-CN" dirty="0"/>
              <a:t>类进行判断，如果没有，则需要提供其他解决方法，比如保存到手机存储，提示不存在</a:t>
            </a:r>
            <a:r>
              <a:rPr lang="en-US" altLang="zh-CN" dirty="0" err="1"/>
              <a:t>sdcard</a:t>
            </a:r>
            <a:r>
              <a:rPr lang="zh-CN" altLang="zh-CN" dirty="0"/>
              <a:t>，方法如下：</a:t>
            </a:r>
          </a:p>
          <a:p>
            <a:pPr marL="0" indent="0">
              <a:buNone/>
            </a:pPr>
            <a:r>
              <a:rPr lang="en-US" altLang="zh-CN" dirty="0"/>
              <a:t>if(</a:t>
            </a:r>
            <a:r>
              <a:rPr lang="en-US" altLang="zh-CN" dirty="0" err="1"/>
              <a:t>Environment.getExternalStorageState</a:t>
            </a:r>
            <a:r>
              <a:rPr lang="en-US" altLang="zh-CN" dirty="0"/>
              <a:t>()</a:t>
            </a:r>
            <a:endParaRPr lang="zh-CN" altLang="zh-CN" dirty="0"/>
          </a:p>
          <a:p>
            <a:pPr marL="0" indent="0">
              <a:buNone/>
            </a:pPr>
            <a:r>
              <a:rPr lang="en-US" altLang="zh-CN" dirty="0"/>
              <a:t>.equals(</a:t>
            </a:r>
            <a:r>
              <a:rPr lang="en-US" altLang="zh-CN" dirty="0" err="1"/>
              <a:t>Environment.MEDIA_MOUNTED</a:t>
            </a:r>
            <a:r>
              <a:rPr lang="en-US" altLang="zh-CN" dirty="0"/>
              <a:t>)){  </a:t>
            </a:r>
            <a:endParaRPr lang="zh-CN" altLang="zh-CN" dirty="0"/>
          </a:p>
          <a:p>
            <a:pPr marL="0" indent="0">
              <a:buNone/>
            </a:pPr>
            <a:r>
              <a:rPr lang="en-US" altLang="zh-CN" dirty="0"/>
              <a:t>       //</a:t>
            </a:r>
            <a:r>
              <a:rPr lang="zh-CN" altLang="zh-CN" dirty="0"/>
              <a:t>执行存储</a:t>
            </a:r>
            <a:r>
              <a:rPr lang="en-US" altLang="zh-CN" dirty="0" err="1"/>
              <a:t>sdcard</a:t>
            </a:r>
            <a:r>
              <a:rPr lang="zh-CN" altLang="zh-CN" dirty="0"/>
              <a:t>方法</a:t>
            </a:r>
            <a:r>
              <a:rPr lang="en-US" altLang="zh-CN" dirty="0"/>
              <a:t>  }  </a:t>
            </a:r>
            <a:endParaRPr lang="zh-CN" altLang="zh-CN" dirty="0"/>
          </a:p>
          <a:p>
            <a:pPr marL="0" indent="0">
              <a:buNone/>
            </a:pPr>
            <a:r>
              <a:rPr lang="en-US" altLang="zh-CN" dirty="0"/>
              <a:t>else{  //</a:t>
            </a:r>
            <a:r>
              <a:rPr lang="zh-CN" altLang="zh-CN" dirty="0"/>
              <a:t>存储到手机中，或提示无</a:t>
            </a:r>
            <a:r>
              <a:rPr lang="en-US" altLang="zh-CN" dirty="0"/>
              <a:t>SD</a:t>
            </a:r>
            <a:r>
              <a:rPr lang="zh-CN" altLang="zh-CN" dirty="0"/>
              <a:t>卡</a:t>
            </a:r>
            <a:r>
              <a:rPr lang="en-US" altLang="zh-CN" dirty="0"/>
              <a:t>  }</a:t>
            </a:r>
            <a:endParaRPr lang="zh-CN" altLang="zh-CN" dirty="0"/>
          </a:p>
        </p:txBody>
      </p:sp>
      <p:sp>
        <p:nvSpPr>
          <p:cNvPr id="4" name="标题 1"/>
          <p:cNvSpPr txBox="1">
            <a:spLocks/>
          </p:cNvSpPr>
          <p:nvPr/>
        </p:nvSpPr>
        <p:spPr>
          <a:xfrm>
            <a:off x="1371600" y="698326"/>
            <a:ext cx="9601200" cy="930058"/>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altLang="zh-CN" sz="3600" b="1" dirty="0"/>
              <a:t>11.2.3 </a:t>
            </a:r>
            <a:r>
              <a:rPr lang="zh-CN" altLang="en-US" sz="3600" b="1" dirty="0"/>
              <a:t>将文件保存到</a:t>
            </a:r>
            <a:r>
              <a:rPr lang="en-US" altLang="zh-CN" sz="3600" b="1" dirty="0"/>
              <a:t>SD</a:t>
            </a:r>
            <a:r>
              <a:rPr lang="zh-CN" altLang="en-US" sz="3600" b="1" dirty="0"/>
              <a:t>卡</a:t>
            </a:r>
            <a:endParaRPr kumimoji="1" lang="zh-CN" altLang="en-US" sz="3600" dirty="0"/>
          </a:p>
        </p:txBody>
      </p:sp>
    </p:spTree>
    <p:extLst>
      <p:ext uri="{BB962C8B-B14F-4D97-AF65-F5344CB8AC3E}">
        <p14:creationId xmlns:p14="http://schemas.microsoft.com/office/powerpoint/2010/main" val="3137668672"/>
      </p:ext>
    </p:extLst>
  </p:cSld>
  <p:clrMapOvr>
    <a:masterClrMapping/>
  </p:clrMapOvr>
</p:sld>
</file>

<file path=ppt/theme/theme1.xml><?xml version="1.0" encoding="utf-8"?>
<a:theme xmlns:a="http://schemas.openxmlformats.org/drawingml/2006/main" name="裁剪">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裁剪</Template>
  <TotalTime>189</TotalTime>
  <Words>2816</Words>
  <Application>Microsoft Office PowerPoint</Application>
  <PresentationFormat>宽屏</PresentationFormat>
  <Paragraphs>289</Paragraphs>
  <Slides>26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宋体</vt:lpstr>
      <vt:lpstr>Arial</vt:lpstr>
      <vt:lpstr>Calibri</vt:lpstr>
      <vt:lpstr>Franklin Gothic Book</vt:lpstr>
      <vt:lpstr>Times New Roman</vt:lpstr>
      <vt:lpstr>Wingdings</vt:lpstr>
      <vt:lpstr>裁剪</vt:lpstr>
      <vt:lpstr> Android应用程序开发教程——Android Studio版</vt:lpstr>
      <vt:lpstr>11.1 使用SharedPreferences </vt:lpstr>
      <vt:lpstr>11.1.1 SharedPreference的使用方法 </vt:lpstr>
      <vt:lpstr>11.1.1 SharedPreference的使用方法 </vt:lpstr>
      <vt:lpstr>【例11.1】使用SharedPreference存储用户信息实例  </vt:lpstr>
      <vt:lpstr>11.2  File存储 </vt:lpstr>
      <vt:lpstr>【例11.2】File文件存取实例 </vt:lpstr>
      <vt:lpstr>PowerPoint 演示文稿</vt:lpstr>
      <vt:lpstr>PowerPoint 演示文稿</vt:lpstr>
      <vt:lpstr>PowerPoint 演示文稿</vt:lpstr>
      <vt:lpstr>11.3 SQLite数据库 </vt:lpstr>
      <vt:lpstr>11.3.1 SQLite介绍 </vt:lpstr>
      <vt:lpstr>11.3.1 SQLite介绍 </vt:lpstr>
      <vt:lpstr>11.3.1 SQLite介绍-语法 </vt:lpstr>
      <vt:lpstr>11.3.1 SQLite介绍-语法 </vt:lpstr>
      <vt:lpstr>11.3.1 SQLite介绍-创建数据表 </vt:lpstr>
      <vt:lpstr>11.3.1 SQLite介绍-创建数据表 </vt:lpstr>
      <vt:lpstr>11.3.1 SQLite介绍-数据库常用操作 </vt:lpstr>
      <vt:lpstr>11.3.2 SQLite数据库操作 </vt:lpstr>
      <vt:lpstr>PowerPoint 演示文稿</vt:lpstr>
      <vt:lpstr>11.3.2 SQLite数据库操作 </vt:lpstr>
      <vt:lpstr>11.3.2 SQLite数据库操作 </vt:lpstr>
      <vt:lpstr>11.3.2 SQLite数据库操作 </vt:lpstr>
      <vt:lpstr>11.3.2 SQLite数据库操作 </vt:lpstr>
      <vt:lpstr>11.3.2 SQLite数据库操作 </vt:lpstr>
      <vt:lpstr>【例11.3】记账小软件实例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Android应用程序开发教程——Android Studio版</dc:title>
  <dc:creator>77 mar</dc:creator>
  <cp:lastModifiedBy>黄天祥</cp:lastModifiedBy>
  <cp:revision>167</cp:revision>
  <dcterms:created xsi:type="dcterms:W3CDTF">2016-09-05T08:50:20Z</dcterms:created>
  <dcterms:modified xsi:type="dcterms:W3CDTF">2016-09-11T03:43:18Z</dcterms:modified>
</cp:coreProperties>
</file>