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415" r:id="rId3"/>
    <p:sldId id="363" r:id="rId4"/>
    <p:sldId id="416" r:id="rId5"/>
    <p:sldId id="417" r:id="rId6"/>
    <p:sldId id="418" r:id="rId7"/>
    <p:sldId id="421" r:id="rId8"/>
    <p:sldId id="391" r:id="rId9"/>
    <p:sldId id="424" r:id="rId10"/>
    <p:sldId id="423" r:id="rId11"/>
    <p:sldId id="419" r:id="rId12"/>
    <p:sldId id="425" r:id="rId13"/>
    <p:sldId id="426" r:id="rId14"/>
    <p:sldId id="427" r:id="rId15"/>
    <p:sldId id="420" r:id="rId16"/>
    <p:sldId id="428" r:id="rId17"/>
    <p:sldId id="429" r:id="rId18"/>
    <p:sldId id="43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4"/>
  </p:normalViewPr>
  <p:slideViewPr>
    <p:cSldViewPr snapToGrid="0" snapToObjects="1">
      <p:cViewPr varScale="1">
        <p:scale>
          <a:sx n="50" d="100"/>
          <a:sy n="50" d="100"/>
        </p:scale>
        <p:origin x="48" y="5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9/11/2016</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9/11/2016</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9/11/2016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9/11/2016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9/11/2016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9/11/2016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9/11/2016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9/11/2016</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5400" b="1" dirty="0"/>
              <a:t> </a:t>
            </a:r>
            <a:r>
              <a:rPr lang="en-US" altLang="zh-CN" sz="5400" b="1" dirty="0"/>
              <a:t>Android</a:t>
            </a:r>
            <a:r>
              <a:rPr lang="zh-CN" altLang="en-US" sz="5400" b="1" dirty="0"/>
              <a:t>应用程序开发教程</a:t>
            </a:r>
            <a:r>
              <a:rPr lang="en-US" altLang="zh-CN" sz="5400" b="1" dirty="0"/>
              <a:t>——Android Studio</a:t>
            </a:r>
            <a:r>
              <a:rPr lang="zh-CN" altLang="en-US" sz="5400" b="1" dirty="0"/>
              <a:t>版</a:t>
            </a:r>
            <a:endParaRPr kumimoji="1" lang="zh-CN" altLang="en-US" sz="5400" dirty="0"/>
          </a:p>
        </p:txBody>
      </p:sp>
      <p:sp>
        <p:nvSpPr>
          <p:cNvPr id="3" name="副标题 2"/>
          <p:cNvSpPr>
            <a:spLocks noGrp="1"/>
          </p:cNvSpPr>
          <p:nvPr>
            <p:ph type="subTitle" idx="1"/>
          </p:nvPr>
        </p:nvSpPr>
        <p:spPr>
          <a:xfrm>
            <a:off x="2297516" y="4083279"/>
            <a:ext cx="7596451" cy="1086237"/>
          </a:xfrm>
        </p:spPr>
        <p:txBody>
          <a:bodyPr>
            <a:normAutofit/>
          </a:bodyPr>
          <a:lstStyle/>
          <a:p>
            <a:r>
              <a:rPr kumimoji="1" lang="zh-CN" altLang="en-US" sz="3200" dirty="0"/>
              <a:t>第</a:t>
            </a:r>
            <a:r>
              <a:rPr kumimoji="1" lang="en-US" altLang="zh-CN" sz="3200" dirty="0"/>
              <a:t>12</a:t>
            </a:r>
            <a:r>
              <a:rPr kumimoji="1" lang="zh-CN" altLang="en-US" sz="3200" dirty="0"/>
              <a:t>章  </a:t>
            </a:r>
            <a:r>
              <a:rPr kumimoji="1" lang="en-US" altLang="zh-CN" sz="3200" dirty="0"/>
              <a:t>GPS</a:t>
            </a:r>
            <a:r>
              <a:rPr kumimoji="1" lang="zh-CN" altLang="en-US" sz="3200" dirty="0"/>
              <a:t>应用开发与百度地图</a:t>
            </a:r>
          </a:p>
        </p:txBody>
      </p:sp>
    </p:spTree>
    <p:extLst>
      <p:ext uri="{BB962C8B-B14F-4D97-AF65-F5344CB8AC3E}">
        <p14:creationId xmlns:p14="http://schemas.microsoft.com/office/powerpoint/2010/main" val="1029278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10375900" cy="774700"/>
          </a:xfrm>
        </p:spPr>
        <p:txBody>
          <a:bodyPr>
            <a:normAutofit fontScale="90000"/>
          </a:bodyPr>
          <a:lstStyle/>
          <a:p>
            <a:r>
              <a:rPr lang="zh-CN" altLang="zh-CN" b="1" dirty="0"/>
              <a:t>【例</a:t>
            </a:r>
            <a:r>
              <a:rPr lang="en-US" altLang="zh-CN" b="1" dirty="0"/>
              <a:t>12.1</a:t>
            </a:r>
            <a:r>
              <a:rPr lang="zh-CN" altLang="zh-CN" b="1" dirty="0"/>
              <a:t>】</a:t>
            </a:r>
            <a:r>
              <a:rPr lang="zh-CN" altLang="en-US" sz="4000" b="1" dirty="0"/>
              <a:t>通过</a:t>
            </a:r>
            <a:r>
              <a:rPr lang="en-US" altLang="zh-CN" sz="4000" b="1" dirty="0"/>
              <a:t>Criteria</a:t>
            </a:r>
            <a:r>
              <a:rPr lang="zh-CN" altLang="en-US" sz="4000" b="1" dirty="0"/>
              <a:t>获取</a:t>
            </a:r>
            <a:r>
              <a:rPr lang="en-US" altLang="zh-CN" sz="4000" b="1" dirty="0" err="1"/>
              <a:t>LocationProvider</a:t>
            </a:r>
            <a:br>
              <a:rPr lang="zh-CN" altLang="zh-CN" dirty="0"/>
            </a:br>
            <a:br>
              <a:rPr lang="en-US" altLang="zh-CN" b="1" dirty="0"/>
            </a:br>
            <a:endParaRPr lang="zh-CN" altLang="zh-CN" b="1" dirty="0"/>
          </a:p>
        </p:txBody>
      </p:sp>
      <p:sp>
        <p:nvSpPr>
          <p:cNvPr id="3" name="矩形 2"/>
          <p:cNvSpPr/>
          <p:nvPr/>
        </p:nvSpPr>
        <p:spPr>
          <a:xfrm>
            <a:off x="1371600" y="1538238"/>
            <a:ext cx="9931400" cy="1200329"/>
          </a:xfrm>
          <a:prstGeom prst="rect">
            <a:avLst/>
          </a:prstGeom>
        </p:spPr>
        <p:txBody>
          <a:bodyPr wrap="square">
            <a:spAutoFit/>
          </a:bodyPr>
          <a:lstStyle/>
          <a:p>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通过上面两种方法可以直接获取到</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LocationProvider</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，但在实际应用中我们往往对定位服务有一定的要求。例如必须要</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LocationProvider</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能够提供海拔信息，这时就需要</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Criteria</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类，顾名思义就是过滤条件。通过这个类我们可以选取我们需要的</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LocationProvider</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Criteria</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类所提供的方法如表</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12.4</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所示：</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2132803839"/>
              </p:ext>
            </p:extLst>
          </p:nvPr>
        </p:nvGraphicFramePr>
        <p:xfrm>
          <a:off x="1371600" y="2943302"/>
          <a:ext cx="10045700" cy="3335055"/>
        </p:xfrm>
        <a:graphic>
          <a:graphicData uri="http://schemas.openxmlformats.org/drawingml/2006/table">
            <a:tbl>
              <a:tblPr firstRow="1" firstCol="1" bandRow="1">
                <a:tableStyleId>{5C22544A-7EE6-4342-B048-85BDC9FD1C3A}</a:tableStyleId>
              </a:tblPr>
              <a:tblGrid>
                <a:gridCol w="5048989">
                  <a:extLst>
                    <a:ext uri="{9D8B030D-6E8A-4147-A177-3AD203B41FA5}">
                      <a16:colId xmlns:a16="http://schemas.microsoft.com/office/drawing/2014/main" val="1799372106"/>
                    </a:ext>
                  </a:extLst>
                </a:gridCol>
                <a:gridCol w="4996711">
                  <a:extLst>
                    <a:ext uri="{9D8B030D-6E8A-4147-A177-3AD203B41FA5}">
                      <a16:colId xmlns:a16="http://schemas.microsoft.com/office/drawing/2014/main" val="3068089854"/>
                    </a:ext>
                  </a:extLst>
                </a:gridCol>
              </a:tblGrid>
              <a:tr h="423171">
                <a:tc>
                  <a:txBody>
                    <a:bodyPr/>
                    <a:lstStyle/>
                    <a:p>
                      <a:pPr algn="ctr">
                        <a:spcAft>
                          <a:spcPts val="0"/>
                        </a:spcAft>
                      </a:pPr>
                      <a:r>
                        <a:rPr lang="zh-CN" sz="2000" kern="100">
                          <a:effectLst/>
                        </a:rPr>
                        <a:t>方</a:t>
                      </a:r>
                      <a:r>
                        <a:rPr lang="en-US" sz="2000" kern="100">
                          <a:effectLst/>
                        </a:rPr>
                        <a:t>  </a:t>
                      </a:r>
                      <a:r>
                        <a:rPr lang="zh-CN" sz="2000" kern="100">
                          <a:effectLst/>
                        </a:rPr>
                        <a:t>法</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简</a:t>
                      </a:r>
                      <a:r>
                        <a:rPr lang="en-US" sz="2000" kern="100">
                          <a:effectLst/>
                        </a:rPr>
                        <a:t>  </a:t>
                      </a:r>
                      <a:r>
                        <a:rPr lang="zh-CN" sz="2000" kern="100">
                          <a:effectLst/>
                        </a:rPr>
                        <a:t>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26700858"/>
                  </a:ext>
                </a:extLst>
              </a:tr>
              <a:tr h="423171">
                <a:tc>
                  <a:txBody>
                    <a:bodyPr/>
                    <a:lstStyle/>
                    <a:p>
                      <a:pPr algn="l">
                        <a:spcAft>
                          <a:spcPts val="0"/>
                        </a:spcAft>
                      </a:pPr>
                      <a:r>
                        <a:rPr lang="en-US" sz="2000" kern="100">
                          <a:effectLst/>
                        </a:rPr>
                        <a:t>setAccuracy(int accuracy)</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设置对</a:t>
                      </a:r>
                      <a:r>
                        <a:rPr lang="en-US" sz="2000" kern="100">
                          <a:effectLst/>
                        </a:rPr>
                        <a:t>LocationProvider</a:t>
                      </a:r>
                      <a:r>
                        <a:rPr lang="zh-CN" sz="2000" kern="100">
                          <a:effectLst/>
                        </a:rPr>
                        <a:t>的精度要求</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76521269"/>
                  </a:ext>
                </a:extLst>
              </a:tr>
              <a:tr h="423171">
                <a:tc>
                  <a:txBody>
                    <a:bodyPr/>
                    <a:lstStyle/>
                    <a:p>
                      <a:pPr algn="l">
                        <a:spcAft>
                          <a:spcPts val="0"/>
                        </a:spcAft>
                      </a:pPr>
                      <a:r>
                        <a:rPr lang="en-US" sz="2000" kern="100">
                          <a:effectLst/>
                        </a:rPr>
                        <a:t>setAltitudeRequired(boolean altitudeRequired)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设置要求</a:t>
                      </a:r>
                      <a:r>
                        <a:rPr lang="en-US" sz="2000" kern="100">
                          <a:effectLst/>
                        </a:rPr>
                        <a:t>LocationProvider</a:t>
                      </a:r>
                      <a:r>
                        <a:rPr lang="zh-CN" sz="2000" kern="100">
                          <a:effectLst/>
                        </a:rPr>
                        <a:t>能提供的高度信息</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88092382"/>
                  </a:ext>
                </a:extLst>
              </a:tr>
              <a:tr h="423171">
                <a:tc>
                  <a:txBody>
                    <a:bodyPr/>
                    <a:lstStyle/>
                    <a:p>
                      <a:pPr algn="l">
                        <a:spcAft>
                          <a:spcPts val="0"/>
                        </a:spcAft>
                      </a:pPr>
                      <a:r>
                        <a:rPr lang="en-US" sz="2000" kern="100">
                          <a:effectLst/>
                        </a:rPr>
                        <a:t>setBearingRequired(boolean bearingRequired)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设置要求</a:t>
                      </a:r>
                      <a:r>
                        <a:rPr lang="en-US" sz="2000" kern="100">
                          <a:effectLst/>
                        </a:rPr>
                        <a:t>LocationProvider</a:t>
                      </a:r>
                      <a:r>
                        <a:rPr lang="zh-CN" sz="2000" kern="100">
                          <a:effectLst/>
                        </a:rPr>
                        <a:t>能提供的方向信息</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55950894"/>
                  </a:ext>
                </a:extLst>
              </a:tr>
              <a:tr h="423171">
                <a:tc>
                  <a:txBody>
                    <a:bodyPr/>
                    <a:lstStyle/>
                    <a:p>
                      <a:pPr algn="l">
                        <a:spcAft>
                          <a:spcPts val="0"/>
                        </a:spcAft>
                      </a:pPr>
                      <a:r>
                        <a:rPr lang="en-US" sz="2000" kern="100">
                          <a:effectLst/>
                        </a:rPr>
                        <a:t>setSpeedRequired(boolean speedRequired)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设置要求</a:t>
                      </a:r>
                      <a:r>
                        <a:rPr lang="en-US" sz="2000" kern="100">
                          <a:effectLst/>
                        </a:rPr>
                        <a:t>LocationProvider</a:t>
                      </a:r>
                      <a:r>
                        <a:rPr lang="zh-CN" sz="2000" kern="100">
                          <a:effectLst/>
                        </a:rPr>
                        <a:t>能提供的速度信息</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25799947"/>
                  </a:ext>
                </a:extLst>
              </a:tr>
              <a:tr h="423171">
                <a:tc>
                  <a:txBody>
                    <a:bodyPr/>
                    <a:lstStyle/>
                    <a:p>
                      <a:pPr algn="l">
                        <a:spcAft>
                          <a:spcPts val="0"/>
                        </a:spcAft>
                      </a:pPr>
                      <a:r>
                        <a:rPr lang="en-US" sz="2000" kern="100">
                          <a:effectLst/>
                        </a:rPr>
                        <a:t>setCostAllowed(boolean costAllowed)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设置要求</a:t>
                      </a:r>
                      <a:r>
                        <a:rPr lang="en-US" sz="2000" kern="100" dirty="0" err="1">
                          <a:effectLst/>
                        </a:rPr>
                        <a:t>LocationProvider</a:t>
                      </a:r>
                      <a:r>
                        <a:rPr lang="zh-CN" sz="2000" kern="100" dirty="0">
                          <a:effectLst/>
                        </a:rPr>
                        <a:t>是否免费</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438885"/>
                  </a:ext>
                </a:extLst>
              </a:tr>
              <a:tr h="423171">
                <a:tc>
                  <a:txBody>
                    <a:bodyPr/>
                    <a:lstStyle/>
                    <a:p>
                      <a:pPr algn="l">
                        <a:spcAft>
                          <a:spcPts val="0"/>
                        </a:spcAft>
                      </a:pPr>
                      <a:r>
                        <a:rPr lang="en-US" sz="2000" kern="100">
                          <a:effectLst/>
                        </a:rPr>
                        <a:t>setPowerRequirement(int level)</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设置要求</a:t>
                      </a:r>
                      <a:r>
                        <a:rPr lang="en-US" sz="2000" kern="100" dirty="0" err="1">
                          <a:effectLst/>
                        </a:rPr>
                        <a:t>LocationProvider</a:t>
                      </a:r>
                      <a:r>
                        <a:rPr lang="zh-CN" sz="2000" kern="100" dirty="0">
                          <a:effectLst/>
                        </a:rPr>
                        <a:t>的耗电量</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15295351"/>
                  </a:ext>
                </a:extLst>
              </a:tr>
            </a:tbl>
          </a:graphicData>
        </a:graphic>
      </p:graphicFrame>
    </p:spTree>
    <p:extLst>
      <p:ext uri="{BB962C8B-B14F-4D97-AF65-F5344CB8AC3E}">
        <p14:creationId xmlns:p14="http://schemas.microsoft.com/office/powerpoint/2010/main" val="4077153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68398" y="4277916"/>
            <a:ext cx="2755900" cy="2229644"/>
          </a:xfrm>
        </p:spPr>
        <p:txBody>
          <a:bodyPr>
            <a:normAutofit fontScale="92500"/>
          </a:bodyPr>
          <a:lstStyle/>
          <a:p>
            <a:pPr marL="0" indent="0">
              <a:buNone/>
            </a:pPr>
            <a:r>
              <a:rPr lang="zh-CN" altLang="en-US" sz="2200" dirty="0"/>
              <a:t>        在了解了</a:t>
            </a:r>
            <a:r>
              <a:rPr lang="en-US" altLang="zh-CN" sz="2200" dirty="0"/>
              <a:t>GPS</a:t>
            </a:r>
            <a:r>
              <a:rPr lang="zh-CN" altLang="en-US" sz="2200" dirty="0"/>
              <a:t>的相关接口之后，我们便可以编写一个小程序，用于获取定位信息，在本例子中，实现了初始化</a:t>
            </a:r>
            <a:r>
              <a:rPr lang="en-US" altLang="zh-CN" sz="2200" dirty="0"/>
              <a:t>GPS</a:t>
            </a:r>
            <a:r>
              <a:rPr lang="zh-CN" altLang="en-US" sz="2200" dirty="0"/>
              <a:t>、获取经纬度、海拔、速度等信息。</a:t>
            </a:r>
            <a:endParaRPr kumimoji="1" lang="zh-CN" altLang="en-US" dirty="0"/>
          </a:p>
        </p:txBody>
      </p:sp>
      <p:sp>
        <p:nvSpPr>
          <p:cNvPr id="4" name="矩形 3"/>
          <p:cNvSpPr/>
          <p:nvPr/>
        </p:nvSpPr>
        <p:spPr>
          <a:xfrm>
            <a:off x="1371600" y="265166"/>
            <a:ext cx="8254999" cy="924099"/>
          </a:xfrm>
          <a:prstGeom prst="rect">
            <a:avLst/>
          </a:prstGeom>
        </p:spPr>
        <p:txBody>
          <a:bodyPr wrap="square">
            <a:spAutoFit/>
          </a:bodyPr>
          <a:lstStyle/>
          <a:p>
            <a:pPr algn="just">
              <a:lnSpc>
                <a:spcPct val="173000"/>
              </a:lnSpc>
              <a:spcBef>
                <a:spcPts val="1300"/>
              </a:spcBef>
              <a:spcAft>
                <a:spcPts val="1300"/>
              </a:spcAft>
            </a:pPr>
            <a:r>
              <a:rPr lang="en-US" altLang="zh-CN" sz="3600" b="1" kern="100" dirty="0">
                <a:latin typeface="Calibri" panose="020F0502020204030204" pitchFamily="34" charset="0"/>
                <a:ea typeface="宋体" panose="02010600030101010101" pitchFamily="2" charset="-122"/>
                <a:cs typeface="Times New Roman" panose="02020603050405020304" pitchFamily="18" charset="0"/>
              </a:rPr>
              <a:t>12.3</a:t>
            </a:r>
            <a:r>
              <a:rPr lang="zh-CN" altLang="en-US" sz="3600" b="1" kern="100" dirty="0">
                <a:latin typeface="Calibri" panose="020F0502020204030204" pitchFamily="34" charset="0"/>
                <a:ea typeface="宋体" panose="02010600030101010101" pitchFamily="2" charset="-122"/>
                <a:cs typeface="Times New Roman" panose="02020603050405020304" pitchFamily="18" charset="0"/>
              </a:rPr>
              <a:t>获取定位信息</a:t>
            </a:r>
            <a:endParaRPr lang="zh-CN" altLang="zh-CN" sz="3600" b="1" kern="100" dirty="0">
              <a:latin typeface="Calibri" panose="020F0502020204030204" pitchFamily="34" charset="0"/>
              <a:cs typeface="Times New Roman" panose="02020603050405020304"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6427" y="3902613"/>
            <a:ext cx="1900236" cy="271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8913" y="4170363"/>
            <a:ext cx="4103687" cy="244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箭头: 燕尾形 5"/>
          <p:cNvSpPr/>
          <p:nvPr/>
        </p:nvSpPr>
        <p:spPr>
          <a:xfrm>
            <a:off x="6516688" y="5131863"/>
            <a:ext cx="1092200" cy="6985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68398" y="2519550"/>
            <a:ext cx="8254999" cy="1050737"/>
          </a:xfrm>
          <a:prstGeom prst="rect">
            <a:avLst/>
          </a:prstGeom>
        </p:spPr>
        <p:txBody>
          <a:bodyPr wrap="square">
            <a:spAutoFit/>
          </a:bodyPr>
          <a:lstStyle/>
          <a:p>
            <a:pPr algn="just">
              <a:lnSpc>
                <a:spcPct val="173000"/>
              </a:lnSpc>
              <a:spcBef>
                <a:spcPts val="1300"/>
              </a:spcBef>
              <a:spcAft>
                <a:spcPts val="1300"/>
              </a:spcAft>
            </a:pPr>
            <a:r>
              <a:rPr lang="zh-CN" altLang="zh-CN" sz="3600" b="1" kern="100" dirty="0">
                <a:latin typeface="Calibri" panose="020F0502020204030204" pitchFamily="34" charset="0"/>
                <a:ea typeface="宋体" panose="02010600030101010101" pitchFamily="2" charset="-122"/>
                <a:cs typeface="Times New Roman" panose="02020603050405020304" pitchFamily="18" charset="0"/>
              </a:rPr>
              <a:t>【例</a:t>
            </a:r>
            <a:r>
              <a:rPr lang="en-US" altLang="zh-CN" sz="3600" b="1" kern="100" dirty="0">
                <a:latin typeface="Calibri" panose="020F0502020204030204" pitchFamily="34" charset="0"/>
                <a:cs typeface="Times New Roman" panose="02020603050405020304" pitchFamily="18" charset="0"/>
              </a:rPr>
              <a:t>12.2</a:t>
            </a:r>
            <a:r>
              <a:rPr lang="zh-CN" altLang="zh-CN" sz="3600" b="1" kern="100" dirty="0">
                <a:latin typeface="Calibri" panose="020F0502020204030204" pitchFamily="34" charset="0"/>
                <a:ea typeface="宋体" panose="02010600030101010101" pitchFamily="2" charset="-122"/>
                <a:cs typeface="Times New Roman" panose="02020603050405020304" pitchFamily="18" charset="0"/>
              </a:rPr>
              <a:t>】通过</a:t>
            </a:r>
            <a:r>
              <a:rPr lang="en-US" altLang="zh-CN" sz="3600" b="1" kern="100" dirty="0">
                <a:latin typeface="Calibri" panose="020F0502020204030204" pitchFamily="34" charset="0"/>
                <a:cs typeface="Times New Roman" panose="02020603050405020304" pitchFamily="18" charset="0"/>
              </a:rPr>
              <a:t>GPS</a:t>
            </a:r>
            <a:r>
              <a:rPr lang="zh-CN" altLang="zh-CN" sz="3600" b="1" kern="100" dirty="0">
                <a:latin typeface="Calibri" panose="020F0502020204030204" pitchFamily="34" charset="0"/>
                <a:ea typeface="宋体" panose="02010600030101010101" pitchFamily="2" charset="-122"/>
                <a:cs typeface="Times New Roman" panose="02020603050405020304" pitchFamily="18" charset="0"/>
              </a:rPr>
              <a:t>获取定位信息实例</a:t>
            </a:r>
            <a:endParaRPr lang="zh-CN" altLang="zh-CN" sz="3600" b="1" kern="100" dirty="0">
              <a:latin typeface="Calibri" panose="020F0502020204030204" pitchFamily="34" charset="0"/>
              <a:cs typeface="Times New Roman" panose="02020603050405020304" pitchFamily="18" charset="0"/>
            </a:endParaRPr>
          </a:p>
        </p:txBody>
      </p:sp>
      <p:sp>
        <p:nvSpPr>
          <p:cNvPr id="7" name="矩形 6"/>
          <p:cNvSpPr/>
          <p:nvPr/>
        </p:nvSpPr>
        <p:spPr>
          <a:xfrm>
            <a:off x="1168398" y="1559975"/>
            <a:ext cx="9931400" cy="707886"/>
          </a:xfrm>
          <a:prstGeom prst="rect">
            <a:avLst/>
          </a:prstGeom>
        </p:spPr>
        <p:txBody>
          <a:bodyPr wrap="square">
            <a:spAutoFit/>
          </a:bodyPr>
          <a:lstStyle/>
          <a:p>
            <a:r>
              <a:rPr lang="zh-CN" altLang="zh-CN" sz="2000" dirty="0">
                <a:solidFill>
                  <a:schemeClr val="tx2"/>
                </a:solidFill>
              </a:rPr>
              <a:t>在了解了</a:t>
            </a:r>
            <a:r>
              <a:rPr lang="en-US" altLang="zh-CN" sz="2000" dirty="0">
                <a:solidFill>
                  <a:schemeClr val="tx2"/>
                </a:solidFill>
              </a:rPr>
              <a:t>GPS</a:t>
            </a:r>
            <a:r>
              <a:rPr lang="zh-CN" altLang="zh-CN" sz="2000" dirty="0">
                <a:solidFill>
                  <a:schemeClr val="tx2"/>
                </a:solidFill>
              </a:rPr>
              <a:t>的相关接口之后，我们便可以编写一个小程序，用于获取定位信息，在本例子中，实现了初始化</a:t>
            </a:r>
            <a:r>
              <a:rPr lang="en-US" altLang="zh-CN" sz="2000" dirty="0">
                <a:solidFill>
                  <a:schemeClr val="tx2"/>
                </a:solidFill>
              </a:rPr>
              <a:t>GPS</a:t>
            </a:r>
            <a:r>
              <a:rPr lang="zh-CN" altLang="zh-CN" sz="2000" dirty="0">
                <a:solidFill>
                  <a:schemeClr val="tx2"/>
                </a:solidFill>
              </a:rPr>
              <a:t>、获取经纬度、海拔、速度等信息，代码如下所示。</a:t>
            </a:r>
            <a:endParaRPr lang="zh-CN" altLang="en-US" sz="2000" dirty="0">
              <a:solidFill>
                <a:schemeClr val="tx2"/>
              </a:solidFill>
            </a:endParaRPr>
          </a:p>
        </p:txBody>
      </p:sp>
    </p:spTree>
    <p:extLst>
      <p:ext uri="{BB962C8B-B14F-4D97-AF65-F5344CB8AC3E}">
        <p14:creationId xmlns:p14="http://schemas.microsoft.com/office/powerpoint/2010/main" val="2449369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71600" y="265166"/>
            <a:ext cx="8254999" cy="1050737"/>
          </a:xfrm>
          <a:prstGeom prst="rect">
            <a:avLst/>
          </a:prstGeom>
        </p:spPr>
        <p:txBody>
          <a:bodyPr wrap="square">
            <a:spAutoFit/>
          </a:bodyPr>
          <a:lstStyle/>
          <a:p>
            <a:pPr algn="just">
              <a:lnSpc>
                <a:spcPct val="173000"/>
              </a:lnSpc>
              <a:spcBef>
                <a:spcPts val="1300"/>
              </a:spcBef>
              <a:spcAft>
                <a:spcPts val="1300"/>
              </a:spcAft>
            </a:pPr>
            <a:r>
              <a:rPr lang="en-US" altLang="zh-CN" sz="3600" b="1" kern="100" dirty="0">
                <a:latin typeface="Calibri" panose="020F0502020204030204" pitchFamily="34" charset="0"/>
                <a:ea typeface="宋体" panose="02010600030101010101" pitchFamily="2" charset="-122"/>
                <a:cs typeface="Times New Roman" panose="02020603050405020304" pitchFamily="18" charset="0"/>
              </a:rPr>
              <a:t>12.4 </a:t>
            </a:r>
            <a:r>
              <a:rPr lang="zh-CN" altLang="en-US" sz="3600" dirty="0">
                <a:solidFill>
                  <a:schemeClr val="tx2"/>
                </a:solidFill>
              </a:rPr>
              <a:t>使用百度地图服务</a:t>
            </a:r>
            <a:endParaRPr lang="zh-CN" altLang="zh-CN" sz="2000" dirty="0">
              <a:solidFill>
                <a:schemeClr val="tx2"/>
              </a:solidFill>
            </a:endParaRPr>
          </a:p>
        </p:txBody>
      </p:sp>
      <p:sp>
        <p:nvSpPr>
          <p:cNvPr id="7" name="矩形 6"/>
          <p:cNvSpPr/>
          <p:nvPr/>
        </p:nvSpPr>
        <p:spPr>
          <a:xfrm>
            <a:off x="1168398" y="1559975"/>
            <a:ext cx="9931400" cy="1754326"/>
          </a:xfrm>
          <a:prstGeom prst="rect">
            <a:avLst/>
          </a:prstGeom>
        </p:spPr>
        <p:txBody>
          <a:bodyPr wrap="square">
            <a:spAutoFit/>
          </a:bodyPr>
          <a:lstStyle/>
          <a:p>
            <a:r>
              <a:rPr lang="en-US" altLang="zh-CN" dirty="0"/>
              <a:t>        </a:t>
            </a:r>
            <a:r>
              <a:rPr lang="zh-CN" altLang="zh-CN" dirty="0"/>
              <a:t>在之前的介绍中，我们能够通过</a:t>
            </a:r>
            <a:r>
              <a:rPr lang="en-US" altLang="zh-CN" dirty="0"/>
              <a:t>GPS</a:t>
            </a:r>
            <a:r>
              <a:rPr lang="zh-CN" altLang="zh-CN" dirty="0"/>
              <a:t>服务获取到精确的定位信息。但在实际的使用中我们还需要结合地图，为用户带来更多的定位服务，例如地图定位、线路规划、导航等功能。现在的互联网公司在开发其地图应用的同时，也为开发者开放了</a:t>
            </a:r>
            <a:r>
              <a:rPr lang="en-US" altLang="zh-CN" dirty="0"/>
              <a:t>SDK</a:t>
            </a:r>
            <a:r>
              <a:rPr lang="zh-CN" altLang="zh-CN" dirty="0"/>
              <a:t>，例如谷歌地图、百度地图与高德地图等。我们在编程时仅需导入库文件，然后调用接口，就可以快捷的将这些地图服务功能集成到自己的应用中。这一节我们就主要介绍如何使用百度地图所提供的</a:t>
            </a:r>
            <a:r>
              <a:rPr lang="en-US" altLang="zh-CN" dirty="0"/>
              <a:t>SDK</a:t>
            </a:r>
            <a:r>
              <a:rPr lang="zh-CN" altLang="zh-CN" dirty="0"/>
              <a:t>，并实现一个轨迹记录的小应用。</a:t>
            </a:r>
          </a:p>
        </p:txBody>
      </p:sp>
    </p:spTree>
    <p:extLst>
      <p:ext uri="{BB962C8B-B14F-4D97-AF65-F5344CB8AC3E}">
        <p14:creationId xmlns:p14="http://schemas.microsoft.com/office/powerpoint/2010/main" val="1298382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71600" y="265166"/>
            <a:ext cx="8254999" cy="1050737"/>
          </a:xfrm>
          <a:prstGeom prst="rect">
            <a:avLst/>
          </a:prstGeom>
        </p:spPr>
        <p:txBody>
          <a:bodyPr wrap="square">
            <a:spAutoFit/>
          </a:bodyPr>
          <a:lstStyle/>
          <a:p>
            <a:pPr algn="just">
              <a:lnSpc>
                <a:spcPct val="173000"/>
              </a:lnSpc>
              <a:spcBef>
                <a:spcPts val="1300"/>
              </a:spcBef>
              <a:spcAft>
                <a:spcPts val="1300"/>
              </a:spcAft>
            </a:pPr>
            <a:r>
              <a:rPr lang="en-US" altLang="zh-CN" sz="3600" b="1" kern="100" dirty="0">
                <a:latin typeface="Calibri" panose="020F0502020204030204" pitchFamily="34" charset="0"/>
                <a:ea typeface="宋体" panose="02010600030101010101" pitchFamily="2" charset="-122"/>
                <a:cs typeface="Times New Roman" panose="02020603050405020304" pitchFamily="18" charset="0"/>
              </a:rPr>
              <a:t>12.4.1 </a:t>
            </a:r>
            <a:r>
              <a:rPr lang="zh-CN" altLang="en-US" sz="3600" b="1" kern="100" dirty="0">
                <a:latin typeface="Calibri" panose="020F0502020204030204" pitchFamily="34" charset="0"/>
                <a:ea typeface="宋体" panose="02010600030101010101" pitchFamily="2" charset="-122"/>
                <a:cs typeface="Times New Roman" panose="02020603050405020304" pitchFamily="18" charset="0"/>
              </a:rPr>
              <a:t>获取百度地图</a:t>
            </a:r>
            <a:r>
              <a:rPr lang="en-US" altLang="zh-CN" sz="3600" b="1" kern="100" dirty="0">
                <a:latin typeface="Calibri" panose="020F0502020204030204" pitchFamily="34" charset="0"/>
                <a:ea typeface="宋体" panose="02010600030101010101" pitchFamily="2" charset="-122"/>
                <a:cs typeface="Times New Roman" panose="02020603050405020304" pitchFamily="18" charset="0"/>
              </a:rPr>
              <a:t>SDK-</a:t>
            </a:r>
            <a:r>
              <a:rPr lang="zh-CN" altLang="en-US" sz="3600" b="1" kern="100" dirty="0">
                <a:latin typeface="Calibri" panose="020F0502020204030204" pitchFamily="34" charset="0"/>
                <a:ea typeface="宋体" panose="02010600030101010101" pitchFamily="2" charset="-122"/>
                <a:cs typeface="Times New Roman" panose="02020603050405020304" pitchFamily="18" charset="0"/>
              </a:rPr>
              <a:t>获取秘钥</a:t>
            </a:r>
            <a:endParaRPr lang="zh-CN" altLang="zh-CN" sz="3600" b="1"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7" name="矩形 6"/>
          <p:cNvSpPr/>
          <p:nvPr/>
        </p:nvSpPr>
        <p:spPr>
          <a:xfrm>
            <a:off x="1168398" y="1559975"/>
            <a:ext cx="9931400" cy="1754326"/>
          </a:xfrm>
          <a:prstGeom prst="rect">
            <a:avLst/>
          </a:prstGeom>
        </p:spPr>
        <p:txBody>
          <a:bodyPr wrap="square">
            <a:spAutoFit/>
          </a:bodyPr>
          <a:lstStyle/>
          <a:p>
            <a:r>
              <a:rPr lang="zh-CN" altLang="zh-CN" dirty="0"/>
              <a:t>百度地图为开发者提供了完善的服务指南，进入百度开放平台：</a:t>
            </a:r>
            <a:r>
              <a:rPr lang="en-US" altLang="zh-CN" dirty="0"/>
              <a:t>http://lbsyun.baidu.com/</a:t>
            </a:r>
            <a:r>
              <a:rPr lang="zh-CN" altLang="zh-CN" dirty="0"/>
              <a:t>，选择“开发” </a:t>
            </a:r>
            <a:r>
              <a:rPr lang="en-US" altLang="zh-CN" dirty="0">
                <a:sym typeface="Wingdings" panose="05000000000000000000" pitchFamily="2" charset="2"/>
              </a:rPr>
              <a:t></a:t>
            </a:r>
            <a:r>
              <a:rPr lang="en-US" altLang="zh-CN" dirty="0"/>
              <a:t> </a:t>
            </a:r>
            <a:r>
              <a:rPr lang="zh-CN" altLang="zh-CN" dirty="0"/>
              <a:t>“</a:t>
            </a:r>
            <a:r>
              <a:rPr lang="en-US" altLang="zh-CN" dirty="0"/>
              <a:t>Android</a:t>
            </a:r>
            <a:r>
              <a:rPr lang="zh-CN" altLang="zh-CN" dirty="0"/>
              <a:t>开发”</a:t>
            </a:r>
            <a:r>
              <a:rPr lang="en-US" altLang="zh-CN" dirty="0">
                <a:sym typeface="Wingdings" panose="05000000000000000000" pitchFamily="2" charset="2"/>
              </a:rPr>
              <a:t></a:t>
            </a:r>
            <a:r>
              <a:rPr lang="zh-CN" altLang="zh-CN" dirty="0"/>
              <a:t>“</a:t>
            </a:r>
            <a:r>
              <a:rPr lang="en-US" altLang="zh-CN" dirty="0"/>
              <a:t>Android</a:t>
            </a:r>
            <a:r>
              <a:rPr lang="zh-CN" altLang="zh-CN" dirty="0"/>
              <a:t>定位</a:t>
            </a:r>
            <a:r>
              <a:rPr lang="en-US" altLang="zh-CN" dirty="0"/>
              <a:t>SDK</a:t>
            </a:r>
            <a:r>
              <a:rPr lang="zh-CN" altLang="zh-CN" dirty="0"/>
              <a:t>”，进入页面后，就可以开始我们的准备工作了。</a:t>
            </a:r>
          </a:p>
          <a:p>
            <a:pPr lvl="0"/>
            <a:r>
              <a:rPr lang="zh-CN" altLang="zh-CN" b="1" dirty="0"/>
              <a:t>获取秘钥</a:t>
            </a:r>
            <a:endParaRPr lang="zh-CN" altLang="zh-CN" dirty="0"/>
          </a:p>
          <a:p>
            <a:r>
              <a:rPr lang="zh-CN" altLang="zh-CN" dirty="0"/>
              <a:t>在使用百度地图</a:t>
            </a:r>
            <a:r>
              <a:rPr lang="en-US" altLang="zh-CN" dirty="0"/>
              <a:t>SDK</a:t>
            </a:r>
            <a:r>
              <a:rPr lang="zh-CN" altLang="zh-CN" dirty="0"/>
              <a:t>为提供的各种功能之前，需要获取百度地图移动版的开发密钥，并且在工程中进行设置，下面介绍设置流程。</a:t>
            </a:r>
          </a:p>
          <a:p>
            <a:r>
              <a:rPr lang="zh-CN" altLang="zh-CN" dirty="0"/>
              <a:t>登录</a:t>
            </a:r>
            <a:r>
              <a:rPr lang="en-US" altLang="zh-CN" dirty="0"/>
              <a:t>API</a:t>
            </a:r>
            <a:r>
              <a:rPr lang="zh-CN" altLang="zh-CN" dirty="0"/>
              <a:t>控制台，点击创建应用，如图所示：</a:t>
            </a:r>
          </a:p>
        </p:txBody>
      </p:sp>
      <p:pic>
        <p:nvPicPr>
          <p:cNvPr id="921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6048" y="3685011"/>
            <a:ext cx="6896100" cy="2888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7034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71600" y="265166"/>
            <a:ext cx="8254999" cy="1050737"/>
          </a:xfrm>
          <a:prstGeom prst="rect">
            <a:avLst/>
          </a:prstGeom>
        </p:spPr>
        <p:txBody>
          <a:bodyPr wrap="square">
            <a:spAutoFit/>
          </a:bodyPr>
          <a:lstStyle/>
          <a:p>
            <a:pPr algn="just">
              <a:lnSpc>
                <a:spcPct val="173000"/>
              </a:lnSpc>
              <a:spcBef>
                <a:spcPts val="1300"/>
              </a:spcBef>
              <a:spcAft>
                <a:spcPts val="1300"/>
              </a:spcAft>
            </a:pPr>
            <a:r>
              <a:rPr lang="en-US" altLang="zh-CN" sz="3600" b="1" kern="100" dirty="0">
                <a:latin typeface="Calibri" panose="020F0502020204030204" pitchFamily="34" charset="0"/>
                <a:ea typeface="宋体" panose="02010600030101010101" pitchFamily="2" charset="-122"/>
                <a:cs typeface="Times New Roman" panose="02020603050405020304" pitchFamily="18" charset="0"/>
              </a:rPr>
              <a:t>12.4.1 </a:t>
            </a:r>
            <a:r>
              <a:rPr lang="zh-CN" altLang="en-US" sz="3600" b="1" kern="100" dirty="0">
                <a:latin typeface="Calibri" panose="020F0502020204030204" pitchFamily="34" charset="0"/>
                <a:ea typeface="宋体" panose="02010600030101010101" pitchFamily="2" charset="-122"/>
                <a:cs typeface="Times New Roman" panose="02020603050405020304" pitchFamily="18" charset="0"/>
              </a:rPr>
              <a:t>获取百度地图</a:t>
            </a:r>
            <a:r>
              <a:rPr lang="en-US" altLang="zh-CN" sz="3600" b="1" kern="100" dirty="0">
                <a:latin typeface="Calibri" panose="020F0502020204030204" pitchFamily="34" charset="0"/>
                <a:ea typeface="宋体" panose="02010600030101010101" pitchFamily="2" charset="-122"/>
                <a:cs typeface="Times New Roman" panose="02020603050405020304" pitchFamily="18" charset="0"/>
              </a:rPr>
              <a:t>SDK-</a:t>
            </a:r>
            <a:r>
              <a:rPr lang="zh-CN" altLang="en-US" sz="3600" b="1" kern="100" dirty="0">
                <a:latin typeface="Calibri" panose="020F0502020204030204" pitchFamily="34" charset="0"/>
                <a:ea typeface="宋体" panose="02010600030101010101" pitchFamily="2" charset="-122"/>
                <a:cs typeface="Times New Roman" panose="02020603050405020304" pitchFamily="18" charset="0"/>
              </a:rPr>
              <a:t>获取秘钥</a:t>
            </a:r>
            <a:endParaRPr lang="zh-CN" altLang="zh-CN" sz="3600" b="1"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7" name="矩形 6"/>
          <p:cNvSpPr/>
          <p:nvPr/>
        </p:nvSpPr>
        <p:spPr>
          <a:xfrm>
            <a:off x="1168398" y="1559975"/>
            <a:ext cx="9931400" cy="369332"/>
          </a:xfrm>
          <a:prstGeom prst="rect">
            <a:avLst/>
          </a:prstGeom>
        </p:spPr>
        <p:txBody>
          <a:bodyPr wrap="square">
            <a:spAutoFit/>
          </a:bodyPr>
          <a:lstStyle/>
          <a:p>
            <a:r>
              <a:rPr lang="zh-CN" altLang="en-US" dirty="0"/>
              <a:t>在进入页面后选择应用类型，然后完善各类信息如图所示：</a:t>
            </a:r>
            <a:endParaRPr lang="zh-CN" altLang="zh-CN"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3273" y="2403474"/>
            <a:ext cx="6435727" cy="3899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1128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457200"/>
            <a:ext cx="9601200" cy="930058"/>
          </a:xfrm>
        </p:spPr>
        <p:txBody>
          <a:bodyPr>
            <a:normAutofit fontScale="90000"/>
          </a:bodyPr>
          <a:lstStyle/>
          <a:p>
            <a:pPr algn="just">
              <a:lnSpc>
                <a:spcPct val="173000"/>
              </a:lnSpc>
              <a:spcBef>
                <a:spcPts val="1300"/>
              </a:spcBef>
              <a:spcAft>
                <a:spcPts val="1300"/>
              </a:spcAft>
            </a:pPr>
            <a:r>
              <a:rPr lang="en-US" altLang="zh-CN" b="1" kern="100" dirty="0">
                <a:latin typeface="Calibri" panose="020F0502020204030204" pitchFamily="34" charset="0"/>
                <a:ea typeface="宋体" panose="02010600030101010101" pitchFamily="2" charset="-122"/>
                <a:cs typeface="Times New Roman" panose="02020603050405020304" pitchFamily="18" charset="0"/>
              </a:rPr>
              <a:t>12.4.1 </a:t>
            </a:r>
            <a:r>
              <a:rPr lang="zh-CN" altLang="en-US" b="1" kern="100" dirty="0">
                <a:latin typeface="Calibri" panose="020F0502020204030204" pitchFamily="34" charset="0"/>
                <a:ea typeface="宋体" panose="02010600030101010101" pitchFamily="2" charset="-122"/>
                <a:cs typeface="Times New Roman" panose="02020603050405020304" pitchFamily="18" charset="0"/>
              </a:rPr>
              <a:t>获取百度地图</a:t>
            </a:r>
            <a:r>
              <a:rPr lang="en-US" altLang="zh-CN" b="1" kern="100" dirty="0">
                <a:latin typeface="Calibri" panose="020F0502020204030204" pitchFamily="34" charset="0"/>
                <a:ea typeface="宋体" panose="02010600030101010101" pitchFamily="2" charset="-122"/>
                <a:cs typeface="Times New Roman" panose="02020603050405020304" pitchFamily="18" charset="0"/>
              </a:rPr>
              <a:t>SDK-</a:t>
            </a:r>
            <a:r>
              <a:rPr lang="zh-CN" altLang="en-US" b="1" kern="100" dirty="0">
                <a:latin typeface="Calibri" panose="020F0502020204030204" pitchFamily="34" charset="0"/>
                <a:ea typeface="宋体" panose="02010600030101010101" pitchFamily="2" charset="-122"/>
                <a:cs typeface="Times New Roman" panose="02020603050405020304" pitchFamily="18" charset="0"/>
              </a:rPr>
              <a:t>获取秘钥</a:t>
            </a:r>
            <a:endParaRPr lang="zh-CN" altLang="zh-CN" b="1"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1371600" y="1714500"/>
            <a:ext cx="9601200" cy="1841500"/>
          </a:xfrm>
        </p:spPr>
        <p:txBody>
          <a:bodyPr>
            <a:normAutofit/>
          </a:bodyPr>
          <a:lstStyle/>
          <a:p>
            <a:pPr marL="0" indent="0">
              <a:buNone/>
            </a:pPr>
            <a:r>
              <a:rPr lang="zh-CN" altLang="en-US" dirty="0"/>
              <a:t>        在这个页面中需要填写数字签名（</a:t>
            </a:r>
            <a:r>
              <a:rPr lang="en-US" altLang="zh-CN" dirty="0"/>
              <a:t>SHA1</a:t>
            </a:r>
            <a:r>
              <a:rPr lang="zh-CN" altLang="en-US" dirty="0"/>
              <a:t>），以前在</a:t>
            </a:r>
            <a:r>
              <a:rPr lang="en-US" altLang="zh-CN" dirty="0"/>
              <a:t>Eclipse</a:t>
            </a:r>
            <a:r>
              <a:rPr lang="zh-CN" altLang="en-US" dirty="0"/>
              <a:t>中可以很方便的查看到数字签名，而在</a:t>
            </a:r>
            <a:r>
              <a:rPr lang="en-US" altLang="zh-CN" dirty="0" err="1"/>
              <a:t>AndroidStudio</a:t>
            </a:r>
            <a:r>
              <a:rPr lang="zh-CN" altLang="en-US" dirty="0"/>
              <a:t>中却不能直接查看，我们可以在</a:t>
            </a:r>
            <a:r>
              <a:rPr lang="en-US" altLang="zh-CN" dirty="0"/>
              <a:t>Android Studio</a:t>
            </a:r>
            <a:r>
              <a:rPr lang="zh-CN" altLang="en-US" dirty="0"/>
              <a:t>中打开</a:t>
            </a:r>
            <a:r>
              <a:rPr lang="en-US" altLang="zh-CN" dirty="0"/>
              <a:t>Terminal</a:t>
            </a:r>
            <a:r>
              <a:rPr lang="zh-CN" altLang="en-US" dirty="0"/>
              <a:t>，然后定位到秘钥所在的文件目录下（通常默认在</a:t>
            </a:r>
            <a:r>
              <a:rPr lang="en-US" altLang="zh-CN" dirty="0"/>
              <a:t>C:\Users\Xxx\.android</a:t>
            </a:r>
            <a:r>
              <a:rPr lang="zh-CN" altLang="en-US" dirty="0"/>
              <a:t>中），输入：“</a:t>
            </a:r>
            <a:r>
              <a:rPr lang="en-US" altLang="zh-CN" dirty="0" err="1"/>
              <a:t>keytool</a:t>
            </a:r>
            <a:r>
              <a:rPr lang="en-US" altLang="zh-CN" dirty="0"/>
              <a:t> -v -list -</a:t>
            </a:r>
            <a:r>
              <a:rPr lang="en-US" altLang="zh-CN" dirty="0" err="1"/>
              <a:t>keystore</a:t>
            </a:r>
            <a:r>
              <a:rPr lang="en-US" altLang="zh-CN" dirty="0"/>
              <a:t> </a:t>
            </a:r>
            <a:r>
              <a:rPr lang="en-US" altLang="zh-CN" dirty="0" err="1"/>
              <a:t>debug.keystore</a:t>
            </a:r>
            <a:r>
              <a:rPr lang="en-US" altLang="zh-CN" dirty="0"/>
              <a:t>”</a:t>
            </a:r>
            <a:r>
              <a:rPr lang="zh-CN" altLang="en-US" dirty="0"/>
              <a:t>其中的“</a:t>
            </a:r>
            <a:r>
              <a:rPr lang="en-US" altLang="zh-CN" dirty="0" err="1"/>
              <a:t>debug.keystore</a:t>
            </a:r>
            <a:r>
              <a:rPr lang="en-US" altLang="zh-CN" dirty="0"/>
              <a:t>”</a:t>
            </a:r>
            <a:r>
              <a:rPr lang="zh-CN" altLang="en-US" dirty="0"/>
              <a:t>就是您所使用的调试秘钥，然后就可以看到数字签名，如图所示：</a:t>
            </a:r>
            <a:endParaRPr kumimoji="1" lang="zh-CN" altLang="en-US" sz="18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5400" y="3556000"/>
            <a:ext cx="7213600" cy="2756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836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457200"/>
            <a:ext cx="9601200" cy="930058"/>
          </a:xfrm>
        </p:spPr>
        <p:txBody>
          <a:bodyPr>
            <a:normAutofit fontScale="90000"/>
          </a:bodyPr>
          <a:lstStyle/>
          <a:p>
            <a:pPr algn="just">
              <a:lnSpc>
                <a:spcPct val="173000"/>
              </a:lnSpc>
              <a:spcBef>
                <a:spcPts val="1300"/>
              </a:spcBef>
              <a:spcAft>
                <a:spcPts val="1300"/>
              </a:spcAft>
            </a:pPr>
            <a:r>
              <a:rPr lang="en-US" altLang="zh-CN" b="1" kern="100" dirty="0">
                <a:latin typeface="Calibri" panose="020F0502020204030204" pitchFamily="34" charset="0"/>
                <a:ea typeface="宋体" panose="02010600030101010101" pitchFamily="2" charset="-122"/>
                <a:cs typeface="Times New Roman" panose="02020603050405020304" pitchFamily="18" charset="0"/>
              </a:rPr>
              <a:t>12.4.1 </a:t>
            </a:r>
            <a:r>
              <a:rPr lang="zh-CN" altLang="en-US" b="1" kern="100" dirty="0">
                <a:latin typeface="Calibri" panose="020F0502020204030204" pitchFamily="34" charset="0"/>
                <a:ea typeface="宋体" panose="02010600030101010101" pitchFamily="2" charset="-122"/>
                <a:cs typeface="Times New Roman" panose="02020603050405020304" pitchFamily="18" charset="0"/>
              </a:rPr>
              <a:t>获取百度地图</a:t>
            </a:r>
            <a:r>
              <a:rPr lang="en-US" altLang="zh-CN" b="1" kern="100" dirty="0">
                <a:latin typeface="Calibri" panose="020F0502020204030204" pitchFamily="34" charset="0"/>
                <a:ea typeface="宋体" panose="02010600030101010101" pitchFamily="2" charset="-122"/>
                <a:cs typeface="Times New Roman" panose="02020603050405020304" pitchFamily="18" charset="0"/>
              </a:rPr>
              <a:t>SDK-</a:t>
            </a:r>
            <a:r>
              <a:rPr lang="zh-CN" altLang="en-US" b="1" kern="100" dirty="0">
                <a:latin typeface="Calibri" panose="020F0502020204030204" pitchFamily="34" charset="0"/>
                <a:ea typeface="宋体" panose="02010600030101010101" pitchFamily="2" charset="-122"/>
                <a:cs typeface="Times New Roman" panose="02020603050405020304" pitchFamily="18" charset="0"/>
              </a:rPr>
              <a:t>获取秘钥</a:t>
            </a:r>
            <a:endParaRPr lang="zh-CN" altLang="zh-CN" b="1"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1371600" y="1714500"/>
            <a:ext cx="9601200" cy="1320800"/>
          </a:xfrm>
        </p:spPr>
        <p:txBody>
          <a:bodyPr>
            <a:normAutofit/>
          </a:bodyPr>
          <a:lstStyle/>
          <a:p>
            <a:pPr marL="0" indent="0">
              <a:buNone/>
            </a:pPr>
            <a:r>
              <a:rPr lang="zh-CN" altLang="en-US" dirty="0"/>
              <a:t>        如果打包生成</a:t>
            </a:r>
            <a:r>
              <a:rPr lang="en-US" altLang="zh-CN" dirty="0"/>
              <a:t>APK</a:t>
            </a:r>
            <a:r>
              <a:rPr lang="zh-CN" altLang="en-US" dirty="0"/>
              <a:t>则需要点击</a:t>
            </a:r>
            <a:r>
              <a:rPr lang="en-US" altLang="zh-CN" dirty="0"/>
              <a:t>Build-&gt;Generate Signed</a:t>
            </a:r>
            <a:r>
              <a:rPr lang="zh-CN" altLang="en-US" dirty="0"/>
              <a:t>，生成秘钥之后再用此方法获得数值签名。 </a:t>
            </a:r>
            <a:endParaRPr lang="en-US" altLang="zh-CN" dirty="0"/>
          </a:p>
          <a:p>
            <a:pPr marL="0" indent="0">
              <a:buNone/>
            </a:pPr>
            <a:r>
              <a:rPr lang="zh-CN" altLang="en-US" dirty="0"/>
              <a:t>        表格中的“包名”可以在</a:t>
            </a:r>
            <a:r>
              <a:rPr lang="en-US" altLang="zh-CN" dirty="0"/>
              <a:t>AndroidManifest.xml</a:t>
            </a:r>
            <a:r>
              <a:rPr lang="zh-CN" altLang="en-US" dirty="0"/>
              <a:t>文件中查看，如图所示：</a:t>
            </a:r>
          </a:p>
          <a:p>
            <a:pPr marL="0" indent="0">
              <a:buNone/>
            </a:pPr>
            <a:endParaRPr kumimoji="1" lang="zh-CN" altLang="en-US" sz="18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7963" y="2959100"/>
            <a:ext cx="9520932"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371600" y="4433168"/>
            <a:ext cx="9405938" cy="381643"/>
          </a:xfrm>
          <a:prstGeom prst="rect">
            <a:avLst/>
          </a:prstGeom>
        </p:spPr>
        <p:txBody>
          <a:bodyPr wrap="square">
            <a:spAutoFit/>
          </a:bodyPr>
          <a:lstStyle/>
          <a:p>
            <a:pPr defTabSz="914400">
              <a:lnSpc>
                <a:spcPct val="94000"/>
              </a:lnSpc>
              <a:spcBef>
                <a:spcPts val="1000"/>
              </a:spcBef>
              <a:spcAft>
                <a:spcPts val="200"/>
              </a:spcAft>
            </a:pPr>
            <a:r>
              <a:rPr lang="zh-CN" altLang="zh-CN" sz="2000" dirty="0">
                <a:solidFill>
                  <a:schemeClr val="tx2"/>
                </a:solidFill>
              </a:rPr>
              <a:t>将对应的</a:t>
            </a:r>
            <a:r>
              <a:rPr lang="en-US" altLang="zh-CN" sz="2000" dirty="0">
                <a:solidFill>
                  <a:schemeClr val="tx2"/>
                </a:solidFill>
              </a:rPr>
              <a:t>SHA1</a:t>
            </a:r>
            <a:r>
              <a:rPr lang="zh-CN" altLang="zh-CN" sz="2000" dirty="0">
                <a:solidFill>
                  <a:schemeClr val="tx2"/>
                </a:solidFill>
              </a:rPr>
              <a:t>码与包名填入即可创建应用获得</a:t>
            </a:r>
            <a:r>
              <a:rPr lang="en-US" altLang="zh-CN" sz="2000" dirty="0" err="1">
                <a:solidFill>
                  <a:schemeClr val="tx2"/>
                </a:solidFill>
              </a:rPr>
              <a:t>appkey</a:t>
            </a:r>
            <a:r>
              <a:rPr lang="zh-CN" altLang="zh-CN" sz="2000" dirty="0">
                <a:solidFill>
                  <a:schemeClr val="tx2"/>
                </a:solidFill>
              </a:rPr>
              <a:t>，如图所示</a:t>
            </a:r>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9231" y="4903711"/>
            <a:ext cx="9405938" cy="1827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6093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457200"/>
            <a:ext cx="9601200" cy="930058"/>
          </a:xfrm>
        </p:spPr>
        <p:txBody>
          <a:bodyPr>
            <a:normAutofit fontScale="90000"/>
          </a:bodyPr>
          <a:lstStyle/>
          <a:p>
            <a:pPr algn="just">
              <a:lnSpc>
                <a:spcPct val="173000"/>
              </a:lnSpc>
              <a:spcBef>
                <a:spcPts val="1300"/>
              </a:spcBef>
              <a:spcAft>
                <a:spcPts val="1300"/>
              </a:spcAft>
            </a:pPr>
            <a:r>
              <a:rPr lang="en-US" altLang="zh-CN" b="1" kern="100" dirty="0">
                <a:latin typeface="Calibri" panose="020F0502020204030204" pitchFamily="34" charset="0"/>
                <a:ea typeface="宋体" panose="02010600030101010101" pitchFamily="2" charset="-122"/>
                <a:cs typeface="Times New Roman" panose="02020603050405020304" pitchFamily="18" charset="0"/>
              </a:rPr>
              <a:t>12.4.1 </a:t>
            </a:r>
            <a:r>
              <a:rPr lang="zh-CN" altLang="en-US" b="1" kern="100" dirty="0">
                <a:latin typeface="Calibri" panose="020F0502020204030204" pitchFamily="34" charset="0"/>
                <a:ea typeface="宋体" panose="02010600030101010101" pitchFamily="2" charset="-122"/>
                <a:cs typeface="Times New Roman" panose="02020603050405020304" pitchFamily="18" charset="0"/>
              </a:rPr>
              <a:t>获取百度地图</a:t>
            </a:r>
            <a:r>
              <a:rPr lang="en-US" altLang="zh-CN" b="1" kern="100" dirty="0">
                <a:latin typeface="Calibri" panose="020F0502020204030204" pitchFamily="34" charset="0"/>
                <a:ea typeface="宋体" panose="02010600030101010101" pitchFamily="2" charset="-122"/>
                <a:cs typeface="Times New Roman" panose="02020603050405020304" pitchFamily="18" charset="0"/>
              </a:rPr>
              <a:t>SDK-</a:t>
            </a:r>
            <a:r>
              <a:rPr lang="zh-CN" altLang="en-US" b="1" kern="100" dirty="0">
                <a:latin typeface="Calibri" panose="020F0502020204030204" pitchFamily="34" charset="0"/>
                <a:ea typeface="宋体" panose="02010600030101010101" pitchFamily="2" charset="-122"/>
                <a:cs typeface="Times New Roman" panose="02020603050405020304" pitchFamily="18" charset="0"/>
              </a:rPr>
              <a:t>工程配置</a:t>
            </a:r>
            <a:endParaRPr lang="zh-CN" altLang="zh-CN" b="1"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1371600" y="1714500"/>
            <a:ext cx="9728200" cy="2095500"/>
          </a:xfrm>
        </p:spPr>
        <p:txBody>
          <a:bodyPr>
            <a:normAutofit/>
          </a:bodyPr>
          <a:lstStyle/>
          <a:p>
            <a:pPr marL="0" indent="0">
              <a:buNone/>
            </a:pPr>
            <a:r>
              <a:rPr lang="zh-CN" altLang="en-US" dirty="0"/>
              <a:t>在下载好</a:t>
            </a:r>
            <a:r>
              <a:rPr lang="en-US" altLang="zh-CN" dirty="0"/>
              <a:t>SDK</a:t>
            </a:r>
            <a:r>
              <a:rPr lang="zh-CN" altLang="en-US" dirty="0"/>
              <a:t>库文件之后，就可以开始工程配置了，步骤如下：</a:t>
            </a:r>
          </a:p>
          <a:p>
            <a:pPr marL="0" indent="0">
              <a:buNone/>
            </a:pPr>
            <a:r>
              <a:rPr lang="zh-CN" altLang="en-US" dirty="0"/>
              <a:t>首先下载解压开发包，将工程视图改为</a:t>
            </a:r>
            <a:r>
              <a:rPr lang="en-US" altLang="zh-CN" dirty="0" err="1"/>
              <a:t>ProjectFile</a:t>
            </a:r>
            <a:r>
              <a:rPr lang="zh-CN" altLang="en-US" dirty="0"/>
              <a:t>，将开发包中的</a:t>
            </a:r>
            <a:r>
              <a:rPr lang="en-US" altLang="zh-CN" dirty="0"/>
              <a:t>libs</a:t>
            </a:r>
            <a:r>
              <a:rPr lang="zh-CN" altLang="en-US" dirty="0"/>
              <a:t>文件复制到项目名</a:t>
            </a:r>
            <a:r>
              <a:rPr lang="en-US" altLang="zh-CN" dirty="0"/>
              <a:t>/app/libs</a:t>
            </a:r>
            <a:r>
              <a:rPr lang="zh-CN" altLang="en-US" dirty="0"/>
              <a:t>文件夹中，</a:t>
            </a:r>
            <a:r>
              <a:rPr lang="en-US" altLang="zh-CN" dirty="0" err="1"/>
              <a:t>AndroidStudio</a:t>
            </a:r>
            <a:r>
              <a:rPr lang="zh-CN" altLang="en-US" dirty="0"/>
              <a:t>会自动加载</a:t>
            </a:r>
            <a:r>
              <a:rPr lang="en-US" altLang="zh-CN" dirty="0"/>
              <a:t>jar</a:t>
            </a:r>
            <a:r>
              <a:rPr lang="zh-CN" altLang="en-US" dirty="0"/>
              <a:t>包与</a:t>
            </a:r>
            <a:r>
              <a:rPr lang="en-US" altLang="zh-CN" dirty="0"/>
              <a:t>so</a:t>
            </a:r>
            <a:r>
              <a:rPr lang="zh-CN" altLang="en-US" dirty="0"/>
              <a:t>文件。然后右键选择</a:t>
            </a:r>
            <a:r>
              <a:rPr lang="en-US" altLang="zh-CN" dirty="0"/>
              <a:t>Add As Library</a:t>
            </a:r>
            <a:r>
              <a:rPr lang="zh-CN" altLang="en-US" dirty="0"/>
              <a:t>，导入到工程中。然后在</a:t>
            </a:r>
            <a:r>
              <a:rPr lang="en-US" altLang="zh-CN" dirty="0" err="1"/>
              <a:t>src</a:t>
            </a:r>
            <a:r>
              <a:rPr lang="en-US" altLang="zh-CN" dirty="0"/>
              <a:t>/main</a:t>
            </a:r>
            <a:r>
              <a:rPr lang="zh-CN" altLang="en-US" dirty="0"/>
              <a:t>文件目录下创建</a:t>
            </a:r>
            <a:r>
              <a:rPr lang="en-US" altLang="zh-CN" dirty="0" err="1"/>
              <a:t>jniLibs</a:t>
            </a:r>
            <a:r>
              <a:rPr lang="zh-CN" altLang="en-US" dirty="0"/>
              <a:t>文件夹放入对应平台的</a:t>
            </a:r>
            <a:r>
              <a:rPr lang="en-US" altLang="zh-CN" dirty="0"/>
              <a:t>so</a:t>
            </a:r>
            <a:r>
              <a:rPr lang="zh-CN" altLang="en-US" dirty="0"/>
              <a:t>文件，工程结构如图所示：</a:t>
            </a:r>
          </a:p>
          <a:p>
            <a:pPr marL="0" indent="0">
              <a:buNone/>
            </a:pPr>
            <a:endParaRPr kumimoji="1" lang="zh-CN" altLang="en-US" sz="180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618" y="3385126"/>
            <a:ext cx="2885282" cy="333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334000" y="3835738"/>
            <a:ext cx="5765800" cy="2031325"/>
          </a:xfrm>
          <a:prstGeom prst="rect">
            <a:avLst/>
          </a:prstGeom>
        </p:spPr>
        <p:txBody>
          <a:bodyPr wrap="square">
            <a:spAutoFit/>
          </a:bodyPr>
          <a:lstStyle/>
          <a:p>
            <a:pPr algn="just">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注意如果需要在</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Genymotion</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模拟器上调试该程序，还需要将</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x86</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平台中的</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so</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文件导入</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jniLibs</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中，如上图所示。</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最后在打包混淆的时候，需要注意与地图</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SDK</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相关的方法不可被混淆。混淆方法如下：</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marL="285115" algn="just">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-keep class </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com.baidu</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marL="285115" algn="just">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-keep class vi.com.** {*;}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marL="285115" algn="just">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dontwarn</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com.baidu</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09088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457200"/>
            <a:ext cx="9601200" cy="930058"/>
          </a:xfrm>
        </p:spPr>
        <p:txBody>
          <a:bodyPr>
            <a:normAutofit fontScale="90000"/>
          </a:bodyPr>
          <a:lstStyle/>
          <a:p>
            <a:pPr algn="just">
              <a:lnSpc>
                <a:spcPct val="173000"/>
              </a:lnSpc>
              <a:spcBef>
                <a:spcPts val="1300"/>
              </a:spcBef>
              <a:spcAft>
                <a:spcPts val="1300"/>
              </a:spcAft>
            </a:pPr>
            <a:r>
              <a:rPr lang="en-US" altLang="zh-CN" b="1" kern="100" dirty="0">
                <a:latin typeface="Calibri" panose="020F0502020204030204" pitchFamily="34" charset="0"/>
                <a:ea typeface="宋体" panose="02010600030101010101" pitchFamily="2" charset="-122"/>
                <a:cs typeface="Times New Roman" panose="02020603050405020304" pitchFamily="18" charset="0"/>
              </a:rPr>
              <a:t>12.4.2 </a:t>
            </a:r>
            <a:r>
              <a:rPr lang="zh-CN" altLang="en-US" b="1" kern="100" dirty="0">
                <a:latin typeface="Calibri" panose="020F0502020204030204" pitchFamily="34" charset="0"/>
                <a:ea typeface="宋体" panose="02010600030101010101" pitchFamily="2" charset="-122"/>
                <a:cs typeface="Times New Roman" panose="02020603050405020304" pitchFamily="18" charset="0"/>
              </a:rPr>
              <a:t>使用百度地图定位</a:t>
            </a:r>
            <a:endParaRPr lang="zh-CN" altLang="zh-CN" b="1"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6" name="矩形 5"/>
          <p:cNvSpPr/>
          <p:nvPr/>
        </p:nvSpPr>
        <p:spPr>
          <a:xfrm>
            <a:off x="1371600" y="1628507"/>
            <a:ext cx="9766300" cy="646331"/>
          </a:xfrm>
          <a:prstGeom prst="rect">
            <a:avLst/>
          </a:prstGeom>
        </p:spPr>
        <p:txBody>
          <a:bodyPr wrap="squar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下文将介绍如何加载百度地图，并调用百度定位</a:t>
            </a:r>
            <a:r>
              <a:rPr lang="en-US" altLang="zh-CN" kern="100" dirty="0">
                <a:latin typeface="Times New Roman" panose="02020603050405020304" pitchFamily="18" charset="0"/>
                <a:ea typeface="宋体" panose="02010600030101010101" pitchFamily="2" charset="-122"/>
              </a:rPr>
              <a:t>SDK</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进行精确定位，与之前准备工作稍有不同的是，这次还需要加入百度定位的</a:t>
            </a:r>
            <a:r>
              <a:rPr lang="en-US" altLang="zh-CN" kern="100" dirty="0">
                <a:latin typeface="Times New Roman" panose="02020603050405020304" pitchFamily="18" charset="0"/>
                <a:ea typeface="宋体" panose="02010600030101010101" pitchFamily="2" charset="-122"/>
              </a:rPr>
              <a:t>SDK</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到工程目录中，才能使用到百度地图定位服务。</a:t>
            </a:r>
            <a:endParaRPr lang="zh-CN" altLang="en-US" dirty="0"/>
          </a:p>
        </p:txBody>
      </p:sp>
      <p:sp>
        <p:nvSpPr>
          <p:cNvPr id="8" name="标题 1"/>
          <p:cNvSpPr txBox="1">
            <a:spLocks/>
          </p:cNvSpPr>
          <p:nvPr/>
        </p:nvSpPr>
        <p:spPr>
          <a:xfrm>
            <a:off x="1117600" y="2400300"/>
            <a:ext cx="9601200" cy="930058"/>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zh-CN" altLang="zh-CN" sz="3600" dirty="0"/>
              <a:t>【例</a:t>
            </a:r>
            <a:r>
              <a:rPr lang="en-US" altLang="zh-CN" sz="3600" dirty="0"/>
              <a:t>12.3</a:t>
            </a:r>
            <a:r>
              <a:rPr lang="zh-CN" altLang="zh-CN" sz="3600" dirty="0"/>
              <a:t>】使用百度地图获取定位信息</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8180" y="3076575"/>
            <a:ext cx="2243720" cy="3602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2026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73200" y="761652"/>
            <a:ext cx="9851721" cy="2514948"/>
          </a:xfrm>
        </p:spPr>
        <p:txBody>
          <a:bodyPr>
            <a:normAutofit/>
          </a:bodyPr>
          <a:lstStyle/>
          <a:p>
            <a:pPr marL="0" indent="0">
              <a:lnSpc>
                <a:spcPct val="120000"/>
              </a:lnSpc>
              <a:spcBef>
                <a:spcPts val="200"/>
              </a:spcBef>
              <a:buNone/>
            </a:pPr>
            <a:r>
              <a:rPr lang="en-US" altLang="zh-CN" dirty="0"/>
              <a:t>        </a:t>
            </a:r>
            <a:r>
              <a:rPr lang="zh-CN" altLang="zh-CN" dirty="0"/>
              <a:t>随着随着智能手机的逐渐普及，为了适应人们的需求手机定位已经成了必不可少的功能。</a:t>
            </a:r>
            <a:r>
              <a:rPr lang="en-US" altLang="zh-CN" dirty="0"/>
              <a:t>GPS</a:t>
            </a:r>
            <a:r>
              <a:rPr lang="zh-CN" altLang="zh-CN" dirty="0"/>
              <a:t>模块集成度高，定位精度高。除了</a:t>
            </a:r>
            <a:r>
              <a:rPr lang="en-US" altLang="zh-CN" dirty="0"/>
              <a:t>Android</a:t>
            </a:r>
            <a:r>
              <a:rPr lang="zh-CN" altLang="zh-CN" dirty="0"/>
              <a:t>系统为我们提供了基础的</a:t>
            </a:r>
            <a:r>
              <a:rPr lang="en-US" altLang="zh-CN" dirty="0"/>
              <a:t>API</a:t>
            </a:r>
            <a:r>
              <a:rPr lang="zh-CN" altLang="zh-CN" dirty="0"/>
              <a:t>以实现经纬度数等据的获取。现在很多地图公司例如百度地图与高德地图都开发了相应的</a:t>
            </a:r>
            <a:r>
              <a:rPr lang="en-US" altLang="zh-CN" dirty="0"/>
              <a:t>SDK</a:t>
            </a:r>
            <a:r>
              <a:rPr lang="zh-CN" altLang="zh-CN" dirty="0"/>
              <a:t>，提供了很强大的地图服务。例如线路规划、地址解析、添加覆盖物、</a:t>
            </a:r>
            <a:r>
              <a:rPr lang="en-US" altLang="zh-CN" dirty="0"/>
              <a:t>POI</a:t>
            </a:r>
            <a:r>
              <a:rPr lang="zh-CN" altLang="zh-CN" dirty="0"/>
              <a:t>搜索等功能，这为我们开发应用提供很大的帮助。</a:t>
            </a:r>
          </a:p>
          <a:p>
            <a:pPr>
              <a:lnSpc>
                <a:spcPct val="120000"/>
              </a:lnSpc>
              <a:spcBef>
                <a:spcPts val="200"/>
              </a:spcBef>
              <a:buFont typeface="Wingdings" panose="05000000000000000000" pitchFamily="2" charset="2"/>
              <a:buChar char="l"/>
            </a:pPr>
            <a:endParaRPr lang="zh-CN" altLang="en-US" sz="1400" dirty="0"/>
          </a:p>
        </p:txBody>
      </p:sp>
    </p:spTree>
    <p:extLst>
      <p:ext uri="{BB962C8B-B14F-4D97-AF65-F5344CB8AC3E}">
        <p14:creationId xmlns:p14="http://schemas.microsoft.com/office/powerpoint/2010/main" val="124764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601200" cy="930058"/>
          </a:xfrm>
        </p:spPr>
        <p:txBody>
          <a:bodyPr>
            <a:normAutofit fontScale="90000"/>
          </a:bodyPr>
          <a:lstStyle/>
          <a:p>
            <a:r>
              <a:rPr lang="en-US" altLang="zh-CN" b="1" dirty="0"/>
              <a:t>12.1 </a:t>
            </a:r>
            <a:r>
              <a:rPr lang="zh-CN" altLang="en-US" b="1" dirty="0"/>
              <a:t>支持</a:t>
            </a:r>
            <a:r>
              <a:rPr lang="en-US" altLang="zh-CN" b="1" dirty="0"/>
              <a:t>GPS</a:t>
            </a:r>
            <a:r>
              <a:rPr lang="zh-CN" altLang="en-US" b="1" dirty="0"/>
              <a:t>的核心</a:t>
            </a:r>
            <a:r>
              <a:rPr lang="en-US" altLang="zh-CN" b="1" dirty="0"/>
              <a:t>API</a:t>
            </a:r>
            <a:br>
              <a:rPr lang="zh-CN" altLang="zh-CN" b="1" dirty="0"/>
            </a:br>
            <a:endParaRPr kumimoji="1" lang="zh-CN" altLang="en-US" dirty="0"/>
          </a:p>
        </p:txBody>
      </p:sp>
      <p:sp>
        <p:nvSpPr>
          <p:cNvPr id="3" name="内容占位符 2"/>
          <p:cNvSpPr>
            <a:spLocks noGrp="1"/>
          </p:cNvSpPr>
          <p:nvPr>
            <p:ph idx="1"/>
          </p:nvPr>
        </p:nvSpPr>
        <p:spPr>
          <a:xfrm>
            <a:off x="1371600" y="2286000"/>
            <a:ext cx="9601200" cy="3213100"/>
          </a:xfrm>
        </p:spPr>
        <p:txBody>
          <a:bodyPr>
            <a:normAutofit/>
          </a:bodyPr>
          <a:lstStyle/>
          <a:p>
            <a:pPr marL="0" indent="0">
              <a:buNone/>
            </a:pPr>
            <a:r>
              <a:rPr lang="zh-CN" altLang="en-US" sz="2200" dirty="0"/>
              <a:t>        在</a:t>
            </a:r>
            <a:r>
              <a:rPr lang="en-US" altLang="zh-CN" sz="2200" dirty="0"/>
              <a:t>Android</a:t>
            </a:r>
            <a:r>
              <a:rPr lang="zh-CN" altLang="en-US" sz="2200" dirty="0"/>
              <a:t>中，很多应用都需要存储一些参数，例如在天气</a:t>
            </a:r>
            <a:r>
              <a:rPr lang="en-US" altLang="zh-CN" sz="2200" dirty="0"/>
              <a:t>App</a:t>
            </a:r>
            <a:r>
              <a:rPr lang="zh-CN" altLang="en-US" sz="2200" dirty="0"/>
              <a:t>中，在这次使用</a:t>
            </a:r>
            <a:r>
              <a:rPr lang="en-US" altLang="zh-CN" sz="2200" dirty="0"/>
              <a:t>App</a:t>
            </a:r>
            <a:r>
              <a:rPr lang="zh-CN" altLang="en-US" sz="2200" dirty="0"/>
              <a:t>时添加了多个城市，当用户下一次打开时也希望之前设置的城市会保留在手机中以方便直接获取信息，这个时候就需要</a:t>
            </a:r>
            <a:r>
              <a:rPr lang="en-US" altLang="zh-CN" sz="2200" dirty="0" err="1"/>
              <a:t>SharedPreference</a:t>
            </a:r>
            <a:r>
              <a:rPr lang="zh-CN" altLang="en-US" sz="2200" dirty="0"/>
              <a:t>类的辅助，利用它来存储一些键值对（</a:t>
            </a:r>
            <a:r>
              <a:rPr lang="en-US" altLang="zh-CN" sz="2200" dirty="0"/>
              <a:t>key-value</a:t>
            </a:r>
            <a:r>
              <a:rPr lang="zh-CN" altLang="en-US" sz="2200" dirty="0"/>
              <a:t>）参数。</a:t>
            </a:r>
            <a:r>
              <a:rPr lang="en-US" altLang="zh-CN" sz="2200" dirty="0" err="1"/>
              <a:t>SharedPreference</a:t>
            </a:r>
            <a:r>
              <a:rPr lang="zh-CN" altLang="en-US" sz="2200" dirty="0"/>
              <a:t>类是</a:t>
            </a:r>
            <a:r>
              <a:rPr lang="en-US" altLang="zh-CN" sz="2200" dirty="0"/>
              <a:t>Android</a:t>
            </a:r>
            <a:r>
              <a:rPr lang="zh-CN" altLang="en-US" sz="2200" dirty="0"/>
              <a:t>提供的一个轻量级的存储类，特别适用于软件的各项参数的存储。</a:t>
            </a:r>
            <a:endParaRPr lang="en-US" altLang="zh-CN" sz="2200" dirty="0"/>
          </a:p>
          <a:p>
            <a:pPr marL="0" indent="0" algn="ctr">
              <a:buNone/>
            </a:pPr>
            <a:r>
              <a:rPr lang="en-US" altLang="zh-CN" sz="2200" dirty="0" err="1"/>
              <a:t>LocationManager</a:t>
            </a:r>
            <a:r>
              <a:rPr lang="en-US" altLang="zh-CN" sz="2200" dirty="0"/>
              <a:t> </a:t>
            </a:r>
            <a:r>
              <a:rPr lang="en-US" altLang="zh-CN" sz="2200" dirty="0" err="1"/>
              <a:t>lm</a:t>
            </a:r>
            <a:r>
              <a:rPr lang="en-US" altLang="zh-CN" sz="2200" dirty="0"/>
              <a:t> = </a:t>
            </a:r>
            <a:r>
              <a:rPr lang="en-US" altLang="zh-CN" sz="2200" dirty="0" err="1"/>
              <a:t>getService</a:t>
            </a:r>
            <a:r>
              <a:rPr lang="en-US" altLang="zh-CN" sz="2200" dirty="0"/>
              <a:t>(</a:t>
            </a:r>
            <a:r>
              <a:rPr lang="en-US" altLang="zh-CN" sz="2200" dirty="0" err="1"/>
              <a:t>Context.LOCATION_SERVICE</a:t>
            </a:r>
            <a:r>
              <a:rPr lang="en-US" altLang="zh-CN" sz="2200" dirty="0"/>
              <a:t>);</a:t>
            </a:r>
          </a:p>
          <a:p>
            <a:pPr marL="0" indent="0">
              <a:buNone/>
            </a:pPr>
            <a:r>
              <a:rPr lang="en-US" altLang="zh-CN" sz="2200" dirty="0"/>
              <a:t>       </a:t>
            </a:r>
            <a:r>
              <a:rPr lang="en-US" altLang="zh-CN" sz="2200" dirty="0" err="1"/>
              <a:t>LocationManager</a:t>
            </a:r>
            <a:r>
              <a:rPr lang="zh-CN" altLang="en-US" sz="2200" dirty="0"/>
              <a:t>类中提供了丰富的定位服务，其常用的方法如表所示</a:t>
            </a:r>
          </a:p>
          <a:p>
            <a:pPr marL="0" indent="0">
              <a:buNone/>
            </a:pPr>
            <a:endParaRPr kumimoji="1" lang="zh-CN" altLang="en-US" dirty="0"/>
          </a:p>
        </p:txBody>
      </p:sp>
    </p:spTree>
    <p:extLst>
      <p:ext uri="{BB962C8B-B14F-4D97-AF65-F5344CB8AC3E}">
        <p14:creationId xmlns:p14="http://schemas.microsoft.com/office/powerpoint/2010/main" val="851977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3793569306"/>
              </p:ext>
            </p:extLst>
          </p:nvPr>
        </p:nvGraphicFramePr>
        <p:xfrm>
          <a:off x="852599" y="233680"/>
          <a:ext cx="11072701" cy="6460257"/>
        </p:xfrm>
        <a:graphic>
          <a:graphicData uri="http://schemas.openxmlformats.org/drawingml/2006/table">
            <a:tbl>
              <a:tblPr firstRow="1" firstCol="1" bandRow="1">
                <a:tableStyleId>{5C22544A-7EE6-4342-B048-85BDC9FD1C3A}</a:tableStyleId>
              </a:tblPr>
              <a:tblGrid>
                <a:gridCol w="1700101">
                  <a:extLst>
                    <a:ext uri="{9D8B030D-6E8A-4147-A177-3AD203B41FA5}">
                      <a16:colId xmlns:a16="http://schemas.microsoft.com/office/drawing/2014/main" val="3602775972"/>
                    </a:ext>
                  </a:extLst>
                </a:gridCol>
                <a:gridCol w="5132246">
                  <a:extLst>
                    <a:ext uri="{9D8B030D-6E8A-4147-A177-3AD203B41FA5}">
                      <a16:colId xmlns:a16="http://schemas.microsoft.com/office/drawing/2014/main" val="3866133715"/>
                    </a:ext>
                  </a:extLst>
                </a:gridCol>
                <a:gridCol w="4240354">
                  <a:extLst>
                    <a:ext uri="{9D8B030D-6E8A-4147-A177-3AD203B41FA5}">
                      <a16:colId xmlns:a16="http://schemas.microsoft.com/office/drawing/2014/main" val="2615761672"/>
                    </a:ext>
                  </a:extLst>
                </a:gridCol>
              </a:tblGrid>
              <a:tr h="269240">
                <a:tc>
                  <a:txBody>
                    <a:bodyPr/>
                    <a:lstStyle/>
                    <a:p>
                      <a:pPr algn="ctr">
                        <a:spcAft>
                          <a:spcPts val="0"/>
                        </a:spcAft>
                      </a:pPr>
                      <a:r>
                        <a:rPr lang="zh-CN" sz="1800" kern="100">
                          <a:effectLst/>
                        </a:rPr>
                        <a:t>类</a:t>
                      </a:r>
                      <a:r>
                        <a:rPr lang="en-US" sz="1800" kern="100">
                          <a:effectLst/>
                        </a:rPr>
                        <a:t>  </a:t>
                      </a:r>
                      <a:r>
                        <a:rPr lang="zh-CN" sz="1800" kern="100">
                          <a:effectLst/>
                        </a:rPr>
                        <a:t>型</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8372" marR="38372" marT="0" marB="0"/>
                </a:tc>
                <a:tc>
                  <a:txBody>
                    <a:bodyPr/>
                    <a:lstStyle/>
                    <a:p>
                      <a:pPr algn="ctr">
                        <a:spcAft>
                          <a:spcPts val="0"/>
                        </a:spcAft>
                      </a:pPr>
                      <a:r>
                        <a:rPr lang="zh-CN" sz="1800" kern="100">
                          <a:effectLst/>
                        </a:rPr>
                        <a:t>方</a:t>
                      </a:r>
                      <a:r>
                        <a:rPr lang="en-US" sz="1800" kern="100">
                          <a:effectLst/>
                        </a:rPr>
                        <a:t>  </a:t>
                      </a:r>
                      <a:r>
                        <a:rPr lang="zh-CN" sz="1800" kern="100">
                          <a:effectLst/>
                        </a:rPr>
                        <a:t>法</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8372" marR="38372" marT="0" marB="0"/>
                </a:tc>
                <a:tc>
                  <a:txBody>
                    <a:bodyPr/>
                    <a:lstStyle/>
                    <a:p>
                      <a:pPr algn="ctr">
                        <a:spcAft>
                          <a:spcPts val="0"/>
                        </a:spcAft>
                      </a:pPr>
                      <a:r>
                        <a:rPr lang="zh-CN" sz="1800" kern="100">
                          <a:effectLst/>
                        </a:rPr>
                        <a:t>简</a:t>
                      </a:r>
                      <a:r>
                        <a:rPr lang="en-US" sz="1800" kern="100">
                          <a:effectLst/>
                        </a:rPr>
                        <a:t>  </a:t>
                      </a:r>
                      <a:r>
                        <a:rPr lang="zh-CN" sz="1800" kern="100">
                          <a:effectLst/>
                        </a:rPr>
                        <a:t>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8372" marR="38372" marT="0" marB="0"/>
                </a:tc>
                <a:extLst>
                  <a:ext uri="{0D108BD9-81ED-4DB2-BD59-A6C34878D82A}">
                    <a16:rowId xmlns:a16="http://schemas.microsoft.com/office/drawing/2014/main" val="2139859188"/>
                  </a:ext>
                </a:extLst>
              </a:tr>
              <a:tr h="210664">
                <a:tc rowSpan="2">
                  <a:txBody>
                    <a:bodyPr/>
                    <a:lstStyle/>
                    <a:p>
                      <a:pPr algn="ctr">
                        <a:spcAft>
                          <a:spcPts val="0"/>
                        </a:spcAft>
                      </a:pPr>
                      <a:r>
                        <a:rPr lang="en-US" sz="1800" kern="100">
                          <a:effectLst/>
                        </a:rPr>
                        <a:t>boolean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8372" marR="38372" marT="0" marB="0" anchor="ctr"/>
                </a:tc>
                <a:tc>
                  <a:txBody>
                    <a:bodyPr/>
                    <a:lstStyle/>
                    <a:p>
                      <a:pPr algn="l">
                        <a:spcAft>
                          <a:spcPts val="0"/>
                        </a:spcAft>
                      </a:pPr>
                      <a:r>
                        <a:rPr lang="en-US" sz="1800" kern="100">
                          <a:effectLst/>
                        </a:rPr>
                        <a:t>addGpsStatusListener(GpsStatus.Listener listener)</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8372" marR="38372" marT="0" marB="0"/>
                </a:tc>
                <a:tc>
                  <a:txBody>
                    <a:bodyPr/>
                    <a:lstStyle/>
                    <a:p>
                      <a:pPr algn="l">
                        <a:spcAft>
                          <a:spcPts val="0"/>
                        </a:spcAft>
                      </a:pPr>
                      <a:r>
                        <a:rPr lang="zh-CN" sz="1800" kern="100">
                          <a:effectLst/>
                        </a:rPr>
                        <a:t>添加</a:t>
                      </a:r>
                      <a:r>
                        <a:rPr lang="en-US" sz="1800" kern="100">
                          <a:effectLst/>
                        </a:rPr>
                        <a:t>GPS</a:t>
                      </a:r>
                      <a:r>
                        <a:rPr lang="zh-CN" sz="1800" kern="100">
                          <a:effectLst/>
                        </a:rPr>
                        <a:t>状态监听器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8372" marR="38372" marT="0" marB="0"/>
                </a:tc>
                <a:extLst>
                  <a:ext uri="{0D108BD9-81ED-4DB2-BD59-A6C34878D82A}">
                    <a16:rowId xmlns:a16="http://schemas.microsoft.com/office/drawing/2014/main" val="3165015134"/>
                  </a:ext>
                </a:extLst>
              </a:tr>
              <a:tr h="315997">
                <a:tc vMerge="1">
                  <a:txBody>
                    <a:bodyPr/>
                    <a:lstStyle/>
                    <a:p>
                      <a:endParaRPr lang="zh-CN" altLang="en-US"/>
                    </a:p>
                  </a:txBody>
                  <a:tcPr/>
                </a:tc>
                <a:tc>
                  <a:txBody>
                    <a:bodyPr/>
                    <a:lstStyle/>
                    <a:p>
                      <a:pPr algn="l">
                        <a:spcAft>
                          <a:spcPts val="0"/>
                        </a:spcAft>
                      </a:pPr>
                      <a:r>
                        <a:rPr lang="en-US" sz="1800" kern="100">
                          <a:effectLst/>
                        </a:rPr>
                        <a:t>isProviderEnabled(String provider)</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8372" marR="38372" marT="0" marB="0"/>
                </a:tc>
                <a:tc>
                  <a:txBody>
                    <a:bodyPr/>
                    <a:lstStyle/>
                    <a:p>
                      <a:pPr algn="l">
                        <a:spcAft>
                          <a:spcPts val="0"/>
                        </a:spcAft>
                      </a:pPr>
                      <a:r>
                        <a:rPr lang="zh-CN" sz="1800" kern="100">
                          <a:effectLst/>
                        </a:rPr>
                        <a:t>判断指定名称的</a:t>
                      </a:r>
                      <a:r>
                        <a:rPr lang="en-US" sz="1800" kern="100">
                          <a:effectLst/>
                        </a:rPr>
                        <a:t>LocationProvider</a:t>
                      </a:r>
                      <a:r>
                        <a:rPr lang="zh-CN" sz="1800" kern="100">
                          <a:effectLst/>
                        </a:rPr>
                        <a:t>是否可用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8372" marR="38372" marT="0" marB="0"/>
                </a:tc>
                <a:extLst>
                  <a:ext uri="{0D108BD9-81ED-4DB2-BD59-A6C34878D82A}">
                    <a16:rowId xmlns:a16="http://schemas.microsoft.com/office/drawing/2014/main" val="2366700618"/>
                  </a:ext>
                </a:extLst>
              </a:tr>
              <a:tr h="421329">
                <a:tc rowSpan="5">
                  <a:txBody>
                    <a:bodyPr/>
                    <a:lstStyle/>
                    <a:p>
                      <a:pPr algn="ctr">
                        <a:spcAft>
                          <a:spcPts val="0"/>
                        </a:spcAft>
                      </a:pPr>
                      <a:r>
                        <a:rPr lang="en-US" sz="1800" kern="100" dirty="0">
                          <a:effectLst/>
                        </a:rPr>
                        <a:t>void</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8372" marR="38372" marT="0" marB="0" anchor="ctr"/>
                </a:tc>
                <a:tc>
                  <a:txBody>
                    <a:bodyPr/>
                    <a:lstStyle/>
                    <a:p>
                      <a:pPr algn="l">
                        <a:spcAft>
                          <a:spcPts val="0"/>
                        </a:spcAft>
                      </a:pPr>
                      <a:r>
                        <a:rPr lang="en-US" sz="1800" kern="100">
                          <a:effectLst/>
                        </a:rPr>
                        <a:t>addProximityAlert(double latitude, double longitude, float radius, long expiration, Pendinglntent intent)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8372" marR="38372" marT="0" marB="0"/>
                </a:tc>
                <a:tc>
                  <a:txBody>
                    <a:bodyPr/>
                    <a:lstStyle/>
                    <a:p>
                      <a:pPr algn="l">
                        <a:spcAft>
                          <a:spcPts val="0"/>
                        </a:spcAft>
                      </a:pPr>
                      <a:r>
                        <a:rPr lang="zh-CN" sz="1800" kern="100">
                          <a:effectLst/>
                        </a:rPr>
                        <a:t>添加一个临近警告</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8372" marR="38372" marT="0" marB="0"/>
                </a:tc>
                <a:extLst>
                  <a:ext uri="{0D108BD9-81ED-4DB2-BD59-A6C34878D82A}">
                    <a16:rowId xmlns:a16="http://schemas.microsoft.com/office/drawing/2014/main" val="1115532494"/>
                  </a:ext>
                </a:extLst>
              </a:tr>
              <a:tr h="210664">
                <a:tc vMerge="1">
                  <a:txBody>
                    <a:bodyPr/>
                    <a:lstStyle/>
                    <a:p>
                      <a:endParaRPr lang="zh-CN" altLang="en-US"/>
                    </a:p>
                  </a:txBody>
                  <a:tcPr/>
                </a:tc>
                <a:tc>
                  <a:txBody>
                    <a:bodyPr/>
                    <a:lstStyle/>
                    <a:p>
                      <a:pPr algn="l">
                        <a:spcAft>
                          <a:spcPts val="0"/>
                        </a:spcAft>
                      </a:pPr>
                      <a:r>
                        <a:rPr lang="en-US" sz="1800" kern="100">
                          <a:effectLst/>
                        </a:rPr>
                        <a:t>removeGpsStatusListener(GpsStatus.Listener listener)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8372" marR="38372" marT="0" marB="0"/>
                </a:tc>
                <a:tc>
                  <a:txBody>
                    <a:bodyPr/>
                    <a:lstStyle/>
                    <a:p>
                      <a:pPr algn="l">
                        <a:spcAft>
                          <a:spcPts val="0"/>
                        </a:spcAft>
                      </a:pPr>
                      <a:r>
                        <a:rPr lang="zh-CN" sz="1800" kern="100">
                          <a:effectLst/>
                        </a:rPr>
                        <a:t>删除</a:t>
                      </a:r>
                      <a:r>
                        <a:rPr lang="en-US" sz="1800" kern="100">
                          <a:effectLst/>
                        </a:rPr>
                        <a:t>GPS</a:t>
                      </a:r>
                      <a:r>
                        <a:rPr lang="zh-CN" sz="1800" kern="100">
                          <a:effectLst/>
                        </a:rPr>
                        <a:t>状态监听器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8372" marR="38372" marT="0" marB="0"/>
                </a:tc>
                <a:extLst>
                  <a:ext uri="{0D108BD9-81ED-4DB2-BD59-A6C34878D82A}">
                    <a16:rowId xmlns:a16="http://schemas.microsoft.com/office/drawing/2014/main" val="4278548720"/>
                  </a:ext>
                </a:extLst>
              </a:tr>
              <a:tr h="210664">
                <a:tc vMerge="1">
                  <a:txBody>
                    <a:bodyPr/>
                    <a:lstStyle/>
                    <a:p>
                      <a:endParaRPr lang="zh-CN" altLang="en-US"/>
                    </a:p>
                  </a:txBody>
                  <a:tcPr/>
                </a:tc>
                <a:tc>
                  <a:txBody>
                    <a:bodyPr/>
                    <a:lstStyle/>
                    <a:p>
                      <a:pPr algn="l">
                        <a:spcAft>
                          <a:spcPts val="0"/>
                        </a:spcAft>
                      </a:pPr>
                      <a:r>
                        <a:rPr lang="en-US" sz="1800" kern="100">
                          <a:effectLst/>
                        </a:rPr>
                        <a:t>removeProximityAlert(Pendinglntent intent)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8372" marR="38372" marT="0" marB="0"/>
                </a:tc>
                <a:tc>
                  <a:txBody>
                    <a:bodyPr/>
                    <a:lstStyle/>
                    <a:p>
                      <a:pPr algn="l">
                        <a:spcAft>
                          <a:spcPts val="0"/>
                        </a:spcAft>
                      </a:pPr>
                      <a:r>
                        <a:rPr lang="zh-CN" sz="1800" kern="100">
                          <a:effectLst/>
                        </a:rPr>
                        <a:t>删除一个临近警告</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8372" marR="38372" marT="0" marB="0"/>
                </a:tc>
                <a:extLst>
                  <a:ext uri="{0D108BD9-81ED-4DB2-BD59-A6C34878D82A}">
                    <a16:rowId xmlns:a16="http://schemas.microsoft.com/office/drawing/2014/main" val="3129280309"/>
                  </a:ext>
                </a:extLst>
              </a:tr>
              <a:tr h="421329">
                <a:tc vMerge="1">
                  <a:txBody>
                    <a:bodyPr/>
                    <a:lstStyle/>
                    <a:p>
                      <a:endParaRPr lang="zh-CN" altLang="en-US"/>
                    </a:p>
                  </a:txBody>
                  <a:tcPr/>
                </a:tc>
                <a:tc>
                  <a:txBody>
                    <a:bodyPr/>
                    <a:lstStyle/>
                    <a:p>
                      <a:pPr algn="l">
                        <a:spcAft>
                          <a:spcPts val="0"/>
                        </a:spcAft>
                      </a:pPr>
                      <a:r>
                        <a:rPr lang="en-US" sz="1800" kern="100" dirty="0" err="1">
                          <a:effectLst/>
                        </a:rPr>
                        <a:t>requestLocationUpdates</a:t>
                      </a:r>
                      <a:r>
                        <a:rPr lang="en-US" sz="1800" kern="100" dirty="0">
                          <a:effectLst/>
                        </a:rPr>
                        <a:t>(String provider, long </a:t>
                      </a:r>
                      <a:r>
                        <a:rPr lang="en-US" sz="1800" kern="100" dirty="0" err="1">
                          <a:effectLst/>
                        </a:rPr>
                        <a:t>minTime</a:t>
                      </a:r>
                      <a:r>
                        <a:rPr lang="en-US" sz="1800" kern="100" dirty="0">
                          <a:effectLst/>
                        </a:rPr>
                        <a:t>, float </a:t>
                      </a:r>
                      <a:r>
                        <a:rPr lang="en-US" sz="1800" kern="100" dirty="0" err="1">
                          <a:effectLst/>
                        </a:rPr>
                        <a:t>minDistance</a:t>
                      </a:r>
                      <a:r>
                        <a:rPr lang="en-US" sz="1800" kern="100" dirty="0">
                          <a:effectLst/>
                        </a:rPr>
                        <a:t>, </a:t>
                      </a:r>
                      <a:r>
                        <a:rPr lang="en-US" sz="1800" kern="100" dirty="0" err="1">
                          <a:effectLst/>
                        </a:rPr>
                        <a:t>Pendinglntent</a:t>
                      </a:r>
                      <a:r>
                        <a:rPr lang="en-US" sz="1800" kern="100" dirty="0">
                          <a:effectLst/>
                        </a:rPr>
                        <a:t> intent)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8372" marR="38372" marT="0" marB="0"/>
                </a:tc>
                <a:tc>
                  <a:txBody>
                    <a:bodyPr/>
                    <a:lstStyle/>
                    <a:p>
                      <a:pPr algn="l">
                        <a:spcAft>
                          <a:spcPts val="0"/>
                        </a:spcAft>
                      </a:pPr>
                      <a:r>
                        <a:rPr lang="zh-CN" sz="1800" kern="100">
                          <a:effectLst/>
                        </a:rPr>
                        <a:t>通过指定的</a:t>
                      </a:r>
                      <a:r>
                        <a:rPr lang="en-US" sz="1800" kern="100">
                          <a:effectLst/>
                        </a:rPr>
                        <a:t>LocationProvider</a:t>
                      </a:r>
                      <a:r>
                        <a:rPr lang="zh-CN" sz="1800" kern="100">
                          <a:effectLst/>
                        </a:rPr>
                        <a:t>周期性地获取定位信息，并通过</a:t>
                      </a:r>
                      <a:r>
                        <a:rPr lang="en-US" sz="1800" kern="100">
                          <a:effectLst/>
                        </a:rPr>
                        <a:t>intent</a:t>
                      </a:r>
                      <a:r>
                        <a:rPr lang="zh-CN" sz="1800" kern="100">
                          <a:effectLst/>
                        </a:rPr>
                        <a:t>启动相应的组件</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8372" marR="38372" marT="0" marB="0"/>
                </a:tc>
                <a:extLst>
                  <a:ext uri="{0D108BD9-81ED-4DB2-BD59-A6C34878D82A}">
                    <a16:rowId xmlns:a16="http://schemas.microsoft.com/office/drawing/2014/main" val="4145665839"/>
                  </a:ext>
                </a:extLst>
              </a:tr>
              <a:tr h="526661">
                <a:tc vMerge="1">
                  <a:txBody>
                    <a:bodyPr/>
                    <a:lstStyle/>
                    <a:p>
                      <a:endParaRPr lang="zh-CN" altLang="en-US"/>
                    </a:p>
                  </a:txBody>
                  <a:tcPr/>
                </a:tc>
                <a:tc>
                  <a:txBody>
                    <a:bodyPr/>
                    <a:lstStyle/>
                    <a:p>
                      <a:pPr algn="l">
                        <a:spcAft>
                          <a:spcPts val="0"/>
                        </a:spcAft>
                      </a:pPr>
                      <a:r>
                        <a:rPr lang="en-US" sz="1800" kern="100">
                          <a:effectLst/>
                        </a:rPr>
                        <a:t>requestLocationUpdates(String provider, long minTime, float minDistance, LocationListener listener)</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8372" marR="38372" marT="0" marB="0"/>
                </a:tc>
                <a:tc>
                  <a:txBody>
                    <a:bodyPr/>
                    <a:lstStyle/>
                    <a:p>
                      <a:pPr algn="l">
                        <a:spcAft>
                          <a:spcPts val="0"/>
                        </a:spcAft>
                      </a:pPr>
                      <a:r>
                        <a:rPr lang="zh-CN" sz="1800" kern="100">
                          <a:effectLst/>
                        </a:rPr>
                        <a:t>通过指定的</a:t>
                      </a:r>
                      <a:r>
                        <a:rPr lang="en-US" sz="1800" kern="100">
                          <a:effectLst/>
                        </a:rPr>
                        <a:t>LocationProvider</a:t>
                      </a:r>
                      <a:r>
                        <a:rPr lang="zh-CN" sz="1800" kern="100">
                          <a:effectLst/>
                        </a:rPr>
                        <a:t>周期性地获取定位信息，并触发</a:t>
                      </a:r>
                      <a:r>
                        <a:rPr lang="en-US" sz="1800" kern="100">
                          <a:effectLst/>
                        </a:rPr>
                        <a:t>listener</a:t>
                      </a:r>
                      <a:r>
                        <a:rPr lang="zh-CN" sz="1800" kern="100">
                          <a:effectLst/>
                        </a:rPr>
                        <a:t>所对应的触发器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8372" marR="38372" marT="0" marB="0"/>
                </a:tc>
                <a:extLst>
                  <a:ext uri="{0D108BD9-81ED-4DB2-BD59-A6C34878D82A}">
                    <a16:rowId xmlns:a16="http://schemas.microsoft.com/office/drawing/2014/main" val="1939497734"/>
                  </a:ext>
                </a:extLst>
              </a:tr>
              <a:tr h="210664">
                <a:tc rowSpan="3">
                  <a:txBody>
                    <a:bodyPr/>
                    <a:lstStyle/>
                    <a:p>
                      <a:pPr algn="ctr">
                        <a:spcAft>
                          <a:spcPts val="0"/>
                        </a:spcAft>
                      </a:pPr>
                      <a:r>
                        <a:rPr lang="en-US" sz="1800" kern="100">
                          <a:effectLst/>
                        </a:rPr>
                        <a:t>List&lt;String&gt;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8372" marR="38372" marT="0" marB="0" anchor="ctr"/>
                </a:tc>
                <a:tc>
                  <a:txBody>
                    <a:bodyPr/>
                    <a:lstStyle/>
                    <a:p>
                      <a:pPr algn="l">
                        <a:spcAft>
                          <a:spcPts val="0"/>
                        </a:spcAft>
                      </a:pPr>
                      <a:r>
                        <a:rPr lang="en-US" sz="1800" kern="100">
                          <a:effectLst/>
                        </a:rPr>
                        <a:t>getAllProviders()</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8372" marR="38372" marT="0" marB="0"/>
                </a:tc>
                <a:tc>
                  <a:txBody>
                    <a:bodyPr/>
                    <a:lstStyle/>
                    <a:p>
                      <a:pPr algn="l">
                        <a:spcAft>
                          <a:spcPts val="0"/>
                        </a:spcAft>
                      </a:pPr>
                      <a:r>
                        <a:rPr lang="zh-CN" sz="1800" kern="100">
                          <a:effectLst/>
                        </a:rPr>
                        <a:t>获取所有的</a:t>
                      </a:r>
                      <a:r>
                        <a:rPr lang="en-US" sz="1800" kern="100">
                          <a:effectLst/>
                        </a:rPr>
                        <a:t>LocationProvider</a:t>
                      </a:r>
                      <a:r>
                        <a:rPr lang="zh-CN" sz="1800" kern="100">
                          <a:effectLst/>
                        </a:rPr>
                        <a:t>列表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8372" marR="38372" marT="0" marB="0"/>
                </a:tc>
                <a:extLst>
                  <a:ext uri="{0D108BD9-81ED-4DB2-BD59-A6C34878D82A}">
                    <a16:rowId xmlns:a16="http://schemas.microsoft.com/office/drawing/2014/main" val="3458269319"/>
                  </a:ext>
                </a:extLst>
              </a:tr>
              <a:tr h="315997">
                <a:tc vMerge="1">
                  <a:txBody>
                    <a:bodyPr/>
                    <a:lstStyle/>
                    <a:p>
                      <a:endParaRPr lang="zh-CN" altLang="en-US"/>
                    </a:p>
                  </a:txBody>
                  <a:tcPr/>
                </a:tc>
                <a:tc>
                  <a:txBody>
                    <a:bodyPr/>
                    <a:lstStyle/>
                    <a:p>
                      <a:pPr marL="1600200" indent="-1600200" algn="l">
                        <a:spcAft>
                          <a:spcPts val="0"/>
                        </a:spcAft>
                      </a:pPr>
                      <a:r>
                        <a:rPr lang="en-US" sz="1800" kern="100">
                          <a:effectLst/>
                        </a:rPr>
                        <a:t>getProviders(Criteria criteria, </a:t>
                      </a:r>
                      <a:endParaRPr lang="zh-CN" sz="1800" kern="100">
                        <a:effectLst/>
                      </a:endParaRPr>
                    </a:p>
                    <a:p>
                      <a:pPr algn="l">
                        <a:spcAft>
                          <a:spcPts val="0"/>
                        </a:spcAft>
                      </a:pPr>
                      <a:r>
                        <a:rPr lang="en-US" sz="1800" kern="100">
                          <a:effectLst/>
                        </a:rPr>
                        <a:t>booleanenabledOnly)</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8372" marR="38372" marT="0" marB="0"/>
                </a:tc>
                <a:tc>
                  <a:txBody>
                    <a:bodyPr/>
                    <a:lstStyle/>
                    <a:p>
                      <a:pPr algn="l">
                        <a:spcAft>
                          <a:spcPts val="0"/>
                        </a:spcAft>
                      </a:pPr>
                      <a:r>
                        <a:rPr lang="zh-CN" sz="1800" kern="100">
                          <a:effectLst/>
                        </a:rPr>
                        <a:t>根据指定条件获取满足该条件的全部</a:t>
                      </a:r>
                      <a:r>
                        <a:rPr lang="en-US" sz="1800" kern="100">
                          <a:effectLst/>
                        </a:rPr>
                        <a:t>LocationProvider</a:t>
                      </a:r>
                      <a:r>
                        <a:rPr lang="zh-CN" sz="1800" kern="100">
                          <a:effectLst/>
                        </a:rPr>
                        <a:t>的名称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8372" marR="38372" marT="0" marB="0"/>
                </a:tc>
                <a:extLst>
                  <a:ext uri="{0D108BD9-81ED-4DB2-BD59-A6C34878D82A}">
                    <a16:rowId xmlns:a16="http://schemas.microsoft.com/office/drawing/2014/main" val="2674237174"/>
                  </a:ext>
                </a:extLst>
              </a:tr>
              <a:tr h="358140">
                <a:tc vMerge="1">
                  <a:txBody>
                    <a:bodyPr/>
                    <a:lstStyle/>
                    <a:p>
                      <a:endParaRPr lang="zh-CN" altLang="en-US"/>
                    </a:p>
                  </a:txBody>
                  <a:tcPr/>
                </a:tc>
                <a:tc>
                  <a:txBody>
                    <a:bodyPr/>
                    <a:lstStyle/>
                    <a:p>
                      <a:pPr marL="1600200" indent="-1600200" algn="l">
                        <a:spcAft>
                          <a:spcPts val="0"/>
                        </a:spcAft>
                      </a:pPr>
                      <a:r>
                        <a:rPr lang="en-US" sz="1800" kern="100">
                          <a:effectLst/>
                        </a:rPr>
                        <a:t>getProviders(boolean enabledOnly)</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8372" marR="38372" marT="0" marB="0"/>
                </a:tc>
                <a:tc>
                  <a:txBody>
                    <a:bodyPr/>
                    <a:lstStyle/>
                    <a:p>
                      <a:pPr algn="l">
                        <a:spcAft>
                          <a:spcPts val="0"/>
                        </a:spcAft>
                      </a:pPr>
                      <a:r>
                        <a:rPr lang="zh-CN" sz="1800" kern="100" dirty="0">
                          <a:effectLst/>
                        </a:rPr>
                        <a:t>获取所有可用的</a:t>
                      </a:r>
                      <a:r>
                        <a:rPr lang="en-US" sz="1800" kern="100" dirty="0" err="1">
                          <a:effectLst/>
                        </a:rPr>
                        <a:t>LocationProvider</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8372" marR="38372" marT="0" marB="0"/>
                </a:tc>
                <a:extLst>
                  <a:ext uri="{0D108BD9-81ED-4DB2-BD59-A6C34878D82A}">
                    <a16:rowId xmlns:a16="http://schemas.microsoft.com/office/drawing/2014/main" val="1476056556"/>
                  </a:ext>
                </a:extLst>
              </a:tr>
              <a:tr h="210664">
                <a:tc>
                  <a:txBody>
                    <a:bodyPr/>
                    <a:lstStyle/>
                    <a:p>
                      <a:pPr algn="ctr">
                        <a:spcAft>
                          <a:spcPts val="0"/>
                        </a:spcAft>
                      </a:pPr>
                      <a:r>
                        <a:rPr lang="en-US" sz="1800" kern="100">
                          <a:effectLst/>
                        </a:rPr>
                        <a:t>String</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8372" marR="38372" marT="0" marB="0" anchor="ctr"/>
                </a:tc>
                <a:tc>
                  <a:txBody>
                    <a:bodyPr/>
                    <a:lstStyle/>
                    <a:p>
                      <a:pPr algn="l">
                        <a:spcAft>
                          <a:spcPts val="0"/>
                        </a:spcAft>
                      </a:pPr>
                      <a:r>
                        <a:rPr lang="en-US" sz="1800" kern="100">
                          <a:effectLst/>
                        </a:rPr>
                        <a:t>getBestProvider(Criteria criteria, boolean enabledOnly)</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8372" marR="38372" marT="0" marB="0"/>
                </a:tc>
                <a:tc>
                  <a:txBody>
                    <a:bodyPr/>
                    <a:lstStyle/>
                    <a:p>
                      <a:pPr algn="l">
                        <a:spcAft>
                          <a:spcPts val="0"/>
                        </a:spcAft>
                      </a:pPr>
                      <a:r>
                        <a:rPr lang="zh-CN" sz="1800" kern="100">
                          <a:effectLst/>
                        </a:rPr>
                        <a:t>根据指定条件返回最优的</a:t>
                      </a:r>
                      <a:r>
                        <a:rPr lang="en-US" sz="1800" kern="100">
                          <a:effectLst/>
                        </a:rPr>
                        <a:t>LocationProvider</a:t>
                      </a:r>
                      <a:r>
                        <a:rPr lang="zh-CN" sz="1800" kern="100">
                          <a:effectLst/>
                        </a:rPr>
                        <a:t>对象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8372" marR="38372" marT="0" marB="0"/>
                </a:tc>
                <a:extLst>
                  <a:ext uri="{0D108BD9-81ED-4DB2-BD59-A6C34878D82A}">
                    <a16:rowId xmlns:a16="http://schemas.microsoft.com/office/drawing/2014/main" val="1525873087"/>
                  </a:ext>
                </a:extLst>
              </a:tr>
              <a:tr h="105332">
                <a:tc>
                  <a:txBody>
                    <a:bodyPr/>
                    <a:lstStyle/>
                    <a:p>
                      <a:pPr algn="ctr">
                        <a:spcAft>
                          <a:spcPts val="0"/>
                        </a:spcAft>
                      </a:pPr>
                      <a:r>
                        <a:rPr lang="en-US" sz="1800" kern="100">
                          <a:effectLst/>
                        </a:rPr>
                        <a:t>GpsStatus</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8372" marR="38372" marT="0" marB="0"/>
                </a:tc>
                <a:tc>
                  <a:txBody>
                    <a:bodyPr/>
                    <a:lstStyle/>
                    <a:p>
                      <a:pPr algn="l">
                        <a:spcAft>
                          <a:spcPts val="0"/>
                        </a:spcAft>
                      </a:pPr>
                      <a:r>
                        <a:rPr lang="en-US" sz="1800" kern="100">
                          <a:effectLst/>
                        </a:rPr>
                        <a:t>getGpsStatus(GpsStatus status)</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8372" marR="38372" marT="0" marB="0"/>
                </a:tc>
                <a:tc>
                  <a:txBody>
                    <a:bodyPr/>
                    <a:lstStyle/>
                    <a:p>
                      <a:pPr algn="l">
                        <a:spcAft>
                          <a:spcPts val="0"/>
                        </a:spcAft>
                      </a:pPr>
                      <a:r>
                        <a:rPr lang="zh-CN" sz="1800" kern="100">
                          <a:effectLst/>
                        </a:rPr>
                        <a:t>获取</a:t>
                      </a:r>
                      <a:r>
                        <a:rPr lang="en-US" sz="1800" kern="100">
                          <a:effectLst/>
                        </a:rPr>
                        <a:t>GPS</a:t>
                      </a:r>
                      <a:r>
                        <a:rPr lang="zh-CN" sz="1800" kern="100">
                          <a:effectLst/>
                        </a:rPr>
                        <a:t>状态</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8372" marR="38372" marT="0" marB="0"/>
                </a:tc>
                <a:extLst>
                  <a:ext uri="{0D108BD9-81ED-4DB2-BD59-A6C34878D82A}">
                    <a16:rowId xmlns:a16="http://schemas.microsoft.com/office/drawing/2014/main" val="3071678356"/>
                  </a:ext>
                </a:extLst>
              </a:tr>
              <a:tr h="315997">
                <a:tc>
                  <a:txBody>
                    <a:bodyPr/>
                    <a:lstStyle/>
                    <a:p>
                      <a:pPr algn="ctr">
                        <a:spcAft>
                          <a:spcPts val="0"/>
                        </a:spcAft>
                      </a:pPr>
                      <a:r>
                        <a:rPr lang="en-US" sz="1800" kern="100">
                          <a:effectLst/>
                        </a:rPr>
                        <a:t>Location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8372" marR="38372" marT="0" marB="0" anchor="ctr"/>
                </a:tc>
                <a:tc>
                  <a:txBody>
                    <a:bodyPr/>
                    <a:lstStyle/>
                    <a:p>
                      <a:pPr algn="l">
                        <a:spcAft>
                          <a:spcPts val="0"/>
                        </a:spcAft>
                      </a:pPr>
                      <a:r>
                        <a:rPr lang="en-US" sz="1800" kern="100">
                          <a:effectLst/>
                        </a:rPr>
                        <a:t>getLastKnownLocation(String provider)</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8372" marR="38372" marT="0" marB="0"/>
                </a:tc>
                <a:tc>
                  <a:txBody>
                    <a:bodyPr/>
                    <a:lstStyle/>
                    <a:p>
                      <a:pPr algn="l">
                        <a:spcAft>
                          <a:spcPts val="0"/>
                        </a:spcAft>
                      </a:pPr>
                      <a:r>
                        <a:rPr lang="zh-CN" sz="1800" kern="100">
                          <a:effectLst/>
                        </a:rPr>
                        <a:t>根据</a:t>
                      </a:r>
                      <a:r>
                        <a:rPr lang="en-US" sz="1800" kern="100">
                          <a:effectLst/>
                        </a:rPr>
                        <a:t>LocationProvider</a:t>
                      </a:r>
                      <a:r>
                        <a:rPr lang="zh-CN" sz="1800" kern="100">
                          <a:effectLst/>
                        </a:rPr>
                        <a:t>获取最近一次已知的</a:t>
                      </a:r>
                      <a:r>
                        <a:rPr lang="en-US" sz="1800" kern="100">
                          <a:effectLst/>
                        </a:rPr>
                        <a:t>Location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8372" marR="38372" marT="0" marB="0"/>
                </a:tc>
                <a:extLst>
                  <a:ext uri="{0D108BD9-81ED-4DB2-BD59-A6C34878D82A}">
                    <a16:rowId xmlns:a16="http://schemas.microsoft.com/office/drawing/2014/main" val="2879741273"/>
                  </a:ext>
                </a:extLst>
              </a:tr>
              <a:tr h="299720">
                <a:tc>
                  <a:txBody>
                    <a:bodyPr/>
                    <a:lstStyle/>
                    <a:p>
                      <a:pPr algn="just">
                        <a:spcAft>
                          <a:spcPts val="0"/>
                        </a:spcAft>
                      </a:pPr>
                      <a:r>
                        <a:rPr lang="en-US" sz="1800" kern="100">
                          <a:effectLst/>
                        </a:rPr>
                        <a:t>LocationProvider</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8372" marR="38372" marT="0" marB="0"/>
                </a:tc>
                <a:tc>
                  <a:txBody>
                    <a:bodyPr/>
                    <a:lstStyle/>
                    <a:p>
                      <a:pPr algn="l">
                        <a:spcAft>
                          <a:spcPts val="0"/>
                        </a:spcAft>
                      </a:pPr>
                      <a:r>
                        <a:rPr lang="en-US" sz="1800" kern="100" dirty="0" err="1">
                          <a:effectLst/>
                        </a:rPr>
                        <a:t>getProvider</a:t>
                      </a:r>
                      <a:r>
                        <a:rPr lang="en-US" sz="1800" kern="100" dirty="0">
                          <a:effectLst/>
                        </a:rPr>
                        <a:t>(String name)</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8372" marR="38372" marT="0" marB="0"/>
                </a:tc>
                <a:tc>
                  <a:txBody>
                    <a:bodyPr/>
                    <a:lstStyle/>
                    <a:p>
                      <a:pPr algn="l">
                        <a:spcAft>
                          <a:spcPts val="0"/>
                        </a:spcAft>
                      </a:pPr>
                      <a:r>
                        <a:rPr lang="zh-CN" sz="1800" kern="100" dirty="0">
                          <a:effectLst/>
                        </a:rPr>
                        <a:t>根据名称来获取</a:t>
                      </a:r>
                      <a:r>
                        <a:rPr lang="en-US" sz="1800" kern="100" dirty="0" err="1">
                          <a:effectLst/>
                        </a:rPr>
                        <a:t>LocationProvider</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8372" marR="38372" marT="0" marB="0"/>
                </a:tc>
                <a:extLst>
                  <a:ext uri="{0D108BD9-81ED-4DB2-BD59-A6C34878D82A}">
                    <a16:rowId xmlns:a16="http://schemas.microsoft.com/office/drawing/2014/main" val="2493845408"/>
                  </a:ext>
                </a:extLst>
              </a:tr>
            </a:tbl>
          </a:graphicData>
        </a:graphic>
      </p:graphicFrame>
    </p:spTree>
    <p:extLst>
      <p:ext uri="{BB962C8B-B14F-4D97-AF65-F5344CB8AC3E}">
        <p14:creationId xmlns:p14="http://schemas.microsoft.com/office/powerpoint/2010/main" val="572482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17600" y="330200"/>
            <a:ext cx="9601200" cy="1130300"/>
          </a:xfrm>
        </p:spPr>
        <p:txBody>
          <a:bodyPr>
            <a:normAutofit/>
          </a:bodyPr>
          <a:lstStyle/>
          <a:p>
            <a:pPr marL="0" indent="0">
              <a:buNone/>
            </a:pPr>
            <a:r>
              <a:rPr lang="zh-CN" altLang="zh-CN" dirty="0"/>
              <a:t>可以从上表中看到一个重要的类</a:t>
            </a:r>
            <a:r>
              <a:rPr lang="en-US" altLang="zh-CN" dirty="0" err="1"/>
              <a:t>LocationProvider</a:t>
            </a:r>
            <a:r>
              <a:rPr lang="en-US" altLang="zh-CN" dirty="0"/>
              <a:t>(</a:t>
            </a:r>
            <a:r>
              <a:rPr lang="zh-CN" altLang="zh-CN" dirty="0"/>
              <a:t>定位提供者</a:t>
            </a:r>
            <a:r>
              <a:rPr lang="en-US" altLang="zh-CN" dirty="0"/>
              <a:t>)</a:t>
            </a:r>
            <a:r>
              <a:rPr lang="zh-CN" altLang="zh-CN" dirty="0"/>
              <a:t>。这个类中提供了获取定位组件信息的功能，以判断手机中的定位组件能提供哪些数据。例如能否获取海拔信息等，它的常用方法如表所示：</a:t>
            </a:r>
          </a:p>
        </p:txBody>
      </p:sp>
      <p:graphicFrame>
        <p:nvGraphicFramePr>
          <p:cNvPr id="5" name="表格 4"/>
          <p:cNvGraphicFramePr>
            <a:graphicFrameLocks noGrp="1"/>
          </p:cNvGraphicFramePr>
          <p:nvPr>
            <p:extLst>
              <p:ext uri="{D42A27DB-BD31-4B8C-83A1-F6EECF244321}">
                <p14:modId xmlns:p14="http://schemas.microsoft.com/office/powerpoint/2010/main" val="2140825385"/>
              </p:ext>
            </p:extLst>
          </p:nvPr>
        </p:nvGraphicFramePr>
        <p:xfrm>
          <a:off x="825500" y="1460500"/>
          <a:ext cx="11074400" cy="5224780"/>
        </p:xfrm>
        <a:graphic>
          <a:graphicData uri="http://schemas.openxmlformats.org/drawingml/2006/table">
            <a:tbl>
              <a:tblPr firstRow="1" firstCol="1" bandRow="1">
                <a:tableStyleId>{5C22544A-7EE6-4342-B048-85BDC9FD1C3A}</a:tableStyleId>
              </a:tblPr>
              <a:tblGrid>
                <a:gridCol w="1994668">
                  <a:extLst>
                    <a:ext uri="{9D8B030D-6E8A-4147-A177-3AD203B41FA5}">
                      <a16:colId xmlns:a16="http://schemas.microsoft.com/office/drawing/2014/main" val="973775474"/>
                    </a:ext>
                  </a:extLst>
                </a:gridCol>
                <a:gridCol w="3729780">
                  <a:extLst>
                    <a:ext uri="{9D8B030D-6E8A-4147-A177-3AD203B41FA5}">
                      <a16:colId xmlns:a16="http://schemas.microsoft.com/office/drawing/2014/main" val="4260386220"/>
                    </a:ext>
                  </a:extLst>
                </a:gridCol>
                <a:gridCol w="5349952">
                  <a:extLst>
                    <a:ext uri="{9D8B030D-6E8A-4147-A177-3AD203B41FA5}">
                      <a16:colId xmlns:a16="http://schemas.microsoft.com/office/drawing/2014/main" val="2536334412"/>
                    </a:ext>
                  </a:extLst>
                </a:gridCol>
              </a:tblGrid>
              <a:tr h="242570">
                <a:tc>
                  <a:txBody>
                    <a:bodyPr/>
                    <a:lstStyle/>
                    <a:p>
                      <a:pPr algn="ctr">
                        <a:spcAft>
                          <a:spcPts val="0"/>
                        </a:spcAft>
                      </a:pPr>
                      <a:r>
                        <a:rPr lang="zh-CN" sz="2000" kern="100">
                          <a:effectLst/>
                        </a:rPr>
                        <a:t>类</a:t>
                      </a:r>
                      <a:r>
                        <a:rPr lang="en-US" sz="2000" kern="100">
                          <a:effectLst/>
                        </a:rPr>
                        <a:t>  </a:t>
                      </a:r>
                      <a:r>
                        <a:rPr lang="zh-CN" sz="2000" kern="100">
                          <a:effectLst/>
                        </a:rPr>
                        <a:t>型</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方</a:t>
                      </a:r>
                      <a:r>
                        <a:rPr lang="en-US" sz="2000" kern="100">
                          <a:effectLst/>
                        </a:rPr>
                        <a:t>  </a:t>
                      </a:r>
                      <a:r>
                        <a:rPr lang="zh-CN" sz="2000" kern="100">
                          <a:effectLst/>
                        </a:rPr>
                        <a:t>法</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简</a:t>
                      </a:r>
                      <a:r>
                        <a:rPr lang="en-US" sz="2000" kern="100">
                          <a:effectLst/>
                        </a:rPr>
                        <a:t>  </a:t>
                      </a:r>
                      <a:r>
                        <a:rPr lang="zh-CN" sz="2000" kern="100">
                          <a:effectLst/>
                        </a:rPr>
                        <a:t>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21969769"/>
                  </a:ext>
                </a:extLst>
              </a:tr>
              <a:tr h="485140">
                <a:tc rowSpan="8">
                  <a:txBody>
                    <a:bodyPr/>
                    <a:lstStyle/>
                    <a:p>
                      <a:pPr algn="ctr">
                        <a:spcAft>
                          <a:spcPts val="0"/>
                        </a:spcAft>
                      </a:pPr>
                      <a:r>
                        <a:rPr lang="en-US" sz="2000" kern="100">
                          <a:effectLst/>
                        </a:rPr>
                        <a:t>boolean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2000" kern="100">
                          <a:effectLst/>
                        </a:rPr>
                        <a:t>hasMonetaryCost()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返回该</a:t>
                      </a:r>
                      <a:r>
                        <a:rPr lang="en-US" sz="2000" kern="100">
                          <a:effectLst/>
                        </a:rPr>
                        <a:t>LocationProvider</a:t>
                      </a:r>
                      <a:r>
                        <a:rPr lang="zh-CN" sz="2000" kern="100">
                          <a:effectLst/>
                        </a:rPr>
                        <a:t>是收费还是免费</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52026839"/>
                  </a:ext>
                </a:extLst>
              </a:tr>
              <a:tr h="485140">
                <a:tc vMerge="1">
                  <a:txBody>
                    <a:bodyPr/>
                    <a:lstStyle/>
                    <a:p>
                      <a:endParaRPr lang="zh-CN" altLang="en-US"/>
                    </a:p>
                  </a:txBody>
                  <a:tcPr/>
                </a:tc>
                <a:tc>
                  <a:txBody>
                    <a:bodyPr/>
                    <a:lstStyle/>
                    <a:p>
                      <a:pPr algn="l">
                        <a:spcAft>
                          <a:spcPts val="0"/>
                        </a:spcAft>
                      </a:pPr>
                      <a:r>
                        <a:rPr lang="en-US" sz="2000" kern="100">
                          <a:effectLst/>
                        </a:rPr>
                        <a:t>meetsCriteria(Criteria criteria)</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判断该</a:t>
                      </a:r>
                      <a:r>
                        <a:rPr lang="en-US" sz="2000" kern="100">
                          <a:effectLst/>
                        </a:rPr>
                        <a:t>LocationProvider</a:t>
                      </a:r>
                      <a:r>
                        <a:rPr lang="zh-CN" sz="2000" kern="100">
                          <a:effectLst/>
                        </a:rPr>
                        <a:t>是否满足</a:t>
                      </a:r>
                      <a:r>
                        <a:rPr lang="en-US" sz="2000" kern="100">
                          <a:effectLst/>
                        </a:rPr>
                        <a:t>Criteria</a:t>
                      </a:r>
                      <a:r>
                        <a:rPr lang="zh-CN" sz="2000" kern="100">
                          <a:effectLst/>
                        </a:rPr>
                        <a:t>条件</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77802298"/>
                  </a:ext>
                </a:extLst>
              </a:tr>
              <a:tr h="485140">
                <a:tc vMerge="1">
                  <a:txBody>
                    <a:bodyPr/>
                    <a:lstStyle/>
                    <a:p>
                      <a:endParaRPr lang="zh-CN" altLang="en-US"/>
                    </a:p>
                  </a:txBody>
                  <a:tcPr/>
                </a:tc>
                <a:tc>
                  <a:txBody>
                    <a:bodyPr/>
                    <a:lstStyle/>
                    <a:p>
                      <a:pPr algn="l">
                        <a:spcAft>
                          <a:spcPts val="0"/>
                        </a:spcAft>
                      </a:pPr>
                      <a:r>
                        <a:rPr lang="en-US" sz="2000" kern="100">
                          <a:effectLst/>
                        </a:rPr>
                        <a:t>requiresCell()</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判断该</a:t>
                      </a:r>
                      <a:r>
                        <a:rPr lang="en-US" sz="2000" kern="100">
                          <a:effectLst/>
                        </a:rPr>
                        <a:t>LocationProvider</a:t>
                      </a:r>
                      <a:r>
                        <a:rPr lang="zh-CN" sz="2000" kern="100">
                          <a:effectLst/>
                        </a:rPr>
                        <a:t>是否需要访问网络基站</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7523367"/>
                  </a:ext>
                </a:extLst>
              </a:tr>
              <a:tr h="485140">
                <a:tc vMerge="1">
                  <a:txBody>
                    <a:bodyPr/>
                    <a:lstStyle/>
                    <a:p>
                      <a:endParaRPr lang="zh-CN" altLang="en-US"/>
                    </a:p>
                  </a:txBody>
                  <a:tcPr/>
                </a:tc>
                <a:tc>
                  <a:txBody>
                    <a:bodyPr/>
                    <a:lstStyle/>
                    <a:p>
                      <a:pPr algn="l">
                        <a:spcAft>
                          <a:spcPts val="0"/>
                        </a:spcAft>
                      </a:pPr>
                      <a:r>
                        <a:rPr lang="en-US" sz="2000" kern="100">
                          <a:effectLst/>
                        </a:rPr>
                        <a:t>requiresNetwork()</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判断该</a:t>
                      </a:r>
                      <a:r>
                        <a:rPr lang="en-US" sz="2000" kern="100" dirty="0" err="1">
                          <a:effectLst/>
                        </a:rPr>
                        <a:t>LocationProvider</a:t>
                      </a:r>
                      <a:r>
                        <a:rPr lang="zh-CN" sz="2000" kern="100" dirty="0">
                          <a:effectLst/>
                        </a:rPr>
                        <a:t>是否需要网络数据</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76978906"/>
                  </a:ext>
                </a:extLst>
              </a:tr>
              <a:tr h="485140">
                <a:tc vMerge="1">
                  <a:txBody>
                    <a:bodyPr/>
                    <a:lstStyle/>
                    <a:p>
                      <a:endParaRPr lang="zh-CN" altLang="en-US"/>
                    </a:p>
                  </a:txBody>
                  <a:tcPr/>
                </a:tc>
                <a:tc>
                  <a:txBody>
                    <a:bodyPr/>
                    <a:lstStyle/>
                    <a:p>
                      <a:pPr algn="l">
                        <a:spcAft>
                          <a:spcPts val="0"/>
                        </a:spcAft>
                      </a:pPr>
                      <a:r>
                        <a:rPr lang="en-US" sz="2000" kern="100">
                          <a:effectLst/>
                        </a:rPr>
                        <a:t>requiresSatellite()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判断该</a:t>
                      </a:r>
                      <a:r>
                        <a:rPr lang="en-US" sz="2000" kern="100">
                          <a:effectLst/>
                        </a:rPr>
                        <a:t>LocationProvider</a:t>
                      </a:r>
                      <a:r>
                        <a:rPr lang="zh-CN" sz="2000" kern="100">
                          <a:effectLst/>
                        </a:rPr>
                        <a:t>是否需要访问基于卫星的定位系统</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51757312"/>
                  </a:ext>
                </a:extLst>
              </a:tr>
              <a:tr h="485140">
                <a:tc vMerge="1">
                  <a:txBody>
                    <a:bodyPr/>
                    <a:lstStyle/>
                    <a:p>
                      <a:endParaRPr lang="zh-CN" altLang="en-US"/>
                    </a:p>
                  </a:txBody>
                  <a:tcPr/>
                </a:tc>
                <a:tc>
                  <a:txBody>
                    <a:bodyPr/>
                    <a:lstStyle/>
                    <a:p>
                      <a:pPr algn="l">
                        <a:spcAft>
                          <a:spcPts val="0"/>
                        </a:spcAft>
                      </a:pPr>
                      <a:r>
                        <a:rPr lang="en-US" sz="2000" kern="100">
                          <a:effectLst/>
                        </a:rPr>
                        <a:t>supportsAltitude()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判断该</a:t>
                      </a:r>
                      <a:r>
                        <a:rPr lang="en-US" sz="2000" kern="100">
                          <a:effectLst/>
                        </a:rPr>
                        <a:t>LocationProvider</a:t>
                      </a:r>
                      <a:r>
                        <a:rPr lang="zh-CN" sz="2000" kern="100">
                          <a:effectLst/>
                        </a:rPr>
                        <a:t>是否支持高度信息</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2948885"/>
                  </a:ext>
                </a:extLst>
              </a:tr>
              <a:tr h="485140">
                <a:tc vMerge="1">
                  <a:txBody>
                    <a:bodyPr/>
                    <a:lstStyle/>
                    <a:p>
                      <a:endParaRPr lang="zh-CN" altLang="en-US"/>
                    </a:p>
                  </a:txBody>
                  <a:tcPr/>
                </a:tc>
                <a:tc>
                  <a:txBody>
                    <a:bodyPr/>
                    <a:lstStyle/>
                    <a:p>
                      <a:pPr algn="l">
                        <a:spcAft>
                          <a:spcPts val="0"/>
                        </a:spcAft>
                      </a:pPr>
                      <a:r>
                        <a:rPr lang="en-US" sz="2000" kern="100">
                          <a:effectLst/>
                        </a:rPr>
                        <a:t>supportsBearing()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判断该</a:t>
                      </a:r>
                      <a:r>
                        <a:rPr lang="en-US" sz="2000" kern="100">
                          <a:effectLst/>
                        </a:rPr>
                        <a:t>LocationProvider</a:t>
                      </a:r>
                      <a:r>
                        <a:rPr lang="zh-CN" sz="2000" kern="100">
                          <a:effectLst/>
                        </a:rPr>
                        <a:t>是否支持方向信息</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77197824"/>
                  </a:ext>
                </a:extLst>
              </a:tr>
              <a:tr h="485140">
                <a:tc vMerge="1">
                  <a:txBody>
                    <a:bodyPr/>
                    <a:lstStyle/>
                    <a:p>
                      <a:endParaRPr lang="zh-CN" altLang="en-US"/>
                    </a:p>
                  </a:txBody>
                  <a:tcPr/>
                </a:tc>
                <a:tc>
                  <a:txBody>
                    <a:bodyPr/>
                    <a:lstStyle/>
                    <a:p>
                      <a:pPr algn="l">
                        <a:spcAft>
                          <a:spcPts val="0"/>
                        </a:spcAft>
                      </a:pPr>
                      <a:r>
                        <a:rPr lang="en-US" sz="2000" kern="100">
                          <a:effectLst/>
                        </a:rPr>
                        <a:t>supportsSpeed()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判断该</a:t>
                      </a:r>
                      <a:r>
                        <a:rPr lang="en-US" sz="2000" kern="100">
                          <a:effectLst/>
                        </a:rPr>
                        <a:t>LocationProvider</a:t>
                      </a:r>
                      <a:r>
                        <a:rPr lang="zh-CN" sz="2000" kern="100">
                          <a:effectLst/>
                        </a:rPr>
                        <a:t>是否支持速度信息</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04122791"/>
                  </a:ext>
                </a:extLst>
              </a:tr>
              <a:tr h="242570">
                <a:tc rowSpan="2">
                  <a:txBody>
                    <a:bodyPr/>
                    <a:lstStyle/>
                    <a:p>
                      <a:pPr algn="ctr">
                        <a:spcAft>
                          <a:spcPts val="0"/>
                        </a:spcAft>
                      </a:pPr>
                      <a:r>
                        <a:rPr lang="en-US" sz="2000" kern="100">
                          <a:effectLst/>
                        </a:rPr>
                        <a:t>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2000" kern="100">
                          <a:effectLst/>
                        </a:rPr>
                        <a:t>getAccuracy()</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返回该</a:t>
                      </a:r>
                      <a:r>
                        <a:rPr lang="en-US" sz="2000" kern="100">
                          <a:effectLst/>
                        </a:rPr>
                        <a:t>LocationProvider</a:t>
                      </a:r>
                      <a:r>
                        <a:rPr lang="zh-CN" sz="2000" kern="100">
                          <a:effectLst/>
                        </a:rPr>
                        <a:t>的精度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36312425"/>
                  </a:ext>
                </a:extLst>
              </a:tr>
              <a:tr h="242570">
                <a:tc vMerge="1">
                  <a:txBody>
                    <a:bodyPr/>
                    <a:lstStyle/>
                    <a:p>
                      <a:endParaRPr lang="zh-CN" altLang="en-US"/>
                    </a:p>
                  </a:txBody>
                  <a:tcPr/>
                </a:tc>
                <a:tc>
                  <a:txBody>
                    <a:bodyPr/>
                    <a:lstStyle/>
                    <a:p>
                      <a:pPr algn="l">
                        <a:spcAft>
                          <a:spcPts val="0"/>
                        </a:spcAft>
                      </a:pPr>
                      <a:r>
                        <a:rPr lang="en-US" sz="2000" kern="100">
                          <a:effectLst/>
                        </a:rPr>
                        <a:t>getPowerRequirement()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获取该</a:t>
                      </a:r>
                      <a:r>
                        <a:rPr lang="en-US" sz="2000" kern="100">
                          <a:effectLst/>
                        </a:rPr>
                        <a:t>LocationProvider</a:t>
                      </a:r>
                      <a:r>
                        <a:rPr lang="zh-CN" sz="2000" kern="100">
                          <a:effectLst/>
                        </a:rPr>
                        <a:t>的电源需求</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93683398"/>
                  </a:ext>
                </a:extLst>
              </a:tr>
              <a:tr h="242570">
                <a:tc>
                  <a:txBody>
                    <a:bodyPr/>
                    <a:lstStyle/>
                    <a:p>
                      <a:pPr algn="ctr">
                        <a:spcAft>
                          <a:spcPts val="0"/>
                        </a:spcAft>
                      </a:pPr>
                      <a:r>
                        <a:rPr lang="en-US" sz="2000" kern="100">
                          <a:effectLst/>
                        </a:rPr>
                        <a:t>String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a:effectLst/>
                        </a:rPr>
                        <a:t>getName()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返回该</a:t>
                      </a:r>
                      <a:r>
                        <a:rPr lang="en-US" sz="2000" kern="100" dirty="0" err="1">
                          <a:effectLst/>
                        </a:rPr>
                        <a:t>LocationProvider</a:t>
                      </a:r>
                      <a:r>
                        <a:rPr lang="zh-CN" sz="2000" kern="100" dirty="0">
                          <a:effectLst/>
                        </a:rPr>
                        <a:t>的名称</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85468606"/>
                  </a:ext>
                </a:extLst>
              </a:tr>
            </a:tbl>
          </a:graphicData>
        </a:graphic>
      </p:graphicFrame>
    </p:spTree>
    <p:extLst>
      <p:ext uri="{BB962C8B-B14F-4D97-AF65-F5344CB8AC3E}">
        <p14:creationId xmlns:p14="http://schemas.microsoft.com/office/powerpoint/2010/main" val="958330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17600" y="330200"/>
            <a:ext cx="9601200" cy="1130300"/>
          </a:xfrm>
        </p:spPr>
        <p:txBody>
          <a:bodyPr>
            <a:normAutofit/>
          </a:bodyPr>
          <a:lstStyle/>
          <a:p>
            <a:pPr marL="0" indent="0">
              <a:buNone/>
            </a:pPr>
            <a:r>
              <a:rPr lang="zh-CN" altLang="en-US" dirty="0"/>
              <a:t>最后我们就可以通过</a:t>
            </a:r>
            <a:r>
              <a:rPr lang="en-US" altLang="zh-CN" dirty="0"/>
              <a:t>Location</a:t>
            </a:r>
            <a:r>
              <a:rPr lang="zh-CN" altLang="en-US" dirty="0"/>
              <a:t>类来获取</a:t>
            </a:r>
            <a:r>
              <a:rPr lang="en-US" altLang="zh-CN" dirty="0"/>
              <a:t>GPS</a:t>
            </a:r>
            <a:r>
              <a:rPr lang="zh-CN" altLang="en-US" dirty="0"/>
              <a:t>所提供的各项数据了，例如精确的经纬度信息，速度信息等，其提供的方法如表所示：</a:t>
            </a:r>
            <a:endParaRPr lang="zh-CN" altLang="zh-CN" dirty="0"/>
          </a:p>
        </p:txBody>
      </p:sp>
      <p:graphicFrame>
        <p:nvGraphicFramePr>
          <p:cNvPr id="2" name="表格 1"/>
          <p:cNvGraphicFramePr>
            <a:graphicFrameLocks noGrp="1"/>
          </p:cNvGraphicFramePr>
          <p:nvPr>
            <p:extLst>
              <p:ext uri="{D42A27DB-BD31-4B8C-83A1-F6EECF244321}">
                <p14:modId xmlns:p14="http://schemas.microsoft.com/office/powerpoint/2010/main" val="1812575212"/>
              </p:ext>
            </p:extLst>
          </p:nvPr>
        </p:nvGraphicFramePr>
        <p:xfrm>
          <a:off x="1117600" y="1097280"/>
          <a:ext cx="10147301" cy="4023360"/>
        </p:xfrm>
        <a:graphic>
          <a:graphicData uri="http://schemas.openxmlformats.org/drawingml/2006/table">
            <a:tbl>
              <a:tblPr firstRow="1" firstCol="1" bandRow="1">
                <a:tableStyleId>{5C22544A-7EE6-4342-B048-85BDC9FD1C3A}</a:tableStyleId>
              </a:tblPr>
              <a:tblGrid>
                <a:gridCol w="1847183">
                  <a:extLst>
                    <a:ext uri="{9D8B030D-6E8A-4147-A177-3AD203B41FA5}">
                      <a16:colId xmlns:a16="http://schemas.microsoft.com/office/drawing/2014/main" val="2565464405"/>
                    </a:ext>
                  </a:extLst>
                </a:gridCol>
                <a:gridCol w="2801017">
                  <a:extLst>
                    <a:ext uri="{9D8B030D-6E8A-4147-A177-3AD203B41FA5}">
                      <a16:colId xmlns:a16="http://schemas.microsoft.com/office/drawing/2014/main" val="2125685407"/>
                    </a:ext>
                  </a:extLst>
                </a:gridCol>
                <a:gridCol w="5499101">
                  <a:extLst>
                    <a:ext uri="{9D8B030D-6E8A-4147-A177-3AD203B41FA5}">
                      <a16:colId xmlns:a16="http://schemas.microsoft.com/office/drawing/2014/main" val="1766151267"/>
                    </a:ext>
                  </a:extLst>
                </a:gridCol>
              </a:tblGrid>
              <a:tr h="335280">
                <a:tc>
                  <a:txBody>
                    <a:bodyPr/>
                    <a:lstStyle/>
                    <a:p>
                      <a:pPr algn="ctr">
                        <a:spcAft>
                          <a:spcPts val="0"/>
                        </a:spcAft>
                      </a:pPr>
                      <a:r>
                        <a:rPr lang="zh-CN" sz="2000" kern="100">
                          <a:effectLst/>
                        </a:rPr>
                        <a:t>类</a:t>
                      </a:r>
                      <a:r>
                        <a:rPr lang="en-US" sz="2000" kern="100">
                          <a:effectLst/>
                        </a:rPr>
                        <a:t>  </a:t>
                      </a:r>
                      <a:r>
                        <a:rPr lang="zh-CN" sz="2000" kern="100">
                          <a:effectLst/>
                        </a:rPr>
                        <a:t>型</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方</a:t>
                      </a:r>
                      <a:r>
                        <a:rPr lang="en-US" sz="2000" kern="100">
                          <a:effectLst/>
                        </a:rPr>
                        <a:t>  </a:t>
                      </a:r>
                      <a:r>
                        <a:rPr lang="zh-CN" sz="2000" kern="100">
                          <a:effectLst/>
                        </a:rPr>
                        <a:t>法</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简</a:t>
                      </a:r>
                      <a:r>
                        <a:rPr lang="en-US" sz="2000" kern="100">
                          <a:effectLst/>
                        </a:rPr>
                        <a:t>  </a:t>
                      </a:r>
                      <a:r>
                        <a:rPr lang="zh-CN" sz="2000" kern="100">
                          <a:effectLst/>
                        </a:rPr>
                        <a:t>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97232607"/>
                  </a:ext>
                </a:extLst>
              </a:tr>
              <a:tr h="335280">
                <a:tc rowSpan="4">
                  <a:txBody>
                    <a:bodyPr/>
                    <a:lstStyle/>
                    <a:p>
                      <a:pPr algn="ctr">
                        <a:spcAft>
                          <a:spcPts val="0"/>
                        </a:spcAft>
                      </a:pPr>
                      <a:r>
                        <a:rPr lang="en-US" sz="2000" kern="100">
                          <a:effectLst/>
                        </a:rPr>
                        <a:t>boolean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2000" kern="100">
                          <a:effectLst/>
                        </a:rPr>
                        <a:t>hasAccuracy()</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判断该定位信息是否有精度信息</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92381097"/>
                  </a:ext>
                </a:extLst>
              </a:tr>
              <a:tr h="335280">
                <a:tc vMerge="1">
                  <a:txBody>
                    <a:bodyPr/>
                    <a:lstStyle/>
                    <a:p>
                      <a:endParaRPr lang="zh-CN" altLang="en-US"/>
                    </a:p>
                  </a:txBody>
                  <a:tcPr/>
                </a:tc>
                <a:tc>
                  <a:txBody>
                    <a:bodyPr/>
                    <a:lstStyle/>
                    <a:p>
                      <a:pPr algn="l">
                        <a:spcAft>
                          <a:spcPts val="0"/>
                        </a:spcAft>
                      </a:pPr>
                      <a:r>
                        <a:rPr lang="en-US" sz="2000" kern="100">
                          <a:effectLst/>
                        </a:rPr>
                        <a:t>hastAltitude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判断该定位信息是否有高度信息</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71822852"/>
                  </a:ext>
                </a:extLst>
              </a:tr>
              <a:tr h="335280">
                <a:tc vMerge="1">
                  <a:txBody>
                    <a:bodyPr/>
                    <a:lstStyle/>
                    <a:p>
                      <a:endParaRPr lang="zh-CN" altLang="en-US"/>
                    </a:p>
                  </a:txBody>
                  <a:tcPr/>
                </a:tc>
                <a:tc>
                  <a:txBody>
                    <a:bodyPr/>
                    <a:lstStyle/>
                    <a:p>
                      <a:pPr algn="l">
                        <a:spcAft>
                          <a:spcPts val="0"/>
                        </a:spcAft>
                      </a:pPr>
                      <a:r>
                        <a:rPr lang="en-US" sz="2000" kern="100">
                          <a:effectLst/>
                        </a:rPr>
                        <a:t>hasBearing()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判断该定位信息是否有方向信息</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20565047"/>
                  </a:ext>
                </a:extLst>
              </a:tr>
              <a:tr h="335280">
                <a:tc vMerge="1">
                  <a:txBody>
                    <a:bodyPr/>
                    <a:lstStyle/>
                    <a:p>
                      <a:endParaRPr lang="zh-CN" altLang="en-US"/>
                    </a:p>
                  </a:txBody>
                  <a:tcPr/>
                </a:tc>
                <a:tc>
                  <a:txBody>
                    <a:bodyPr/>
                    <a:lstStyle/>
                    <a:p>
                      <a:pPr algn="l">
                        <a:spcAft>
                          <a:spcPts val="0"/>
                        </a:spcAft>
                      </a:pPr>
                      <a:r>
                        <a:rPr lang="en-US" sz="2000" kern="100">
                          <a:effectLst/>
                        </a:rPr>
                        <a:t>hasSpeed()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判断该定位信息是否有速度信息</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53156950"/>
                  </a:ext>
                </a:extLst>
              </a:tr>
              <a:tr h="335280">
                <a:tc rowSpan="3">
                  <a:txBody>
                    <a:bodyPr/>
                    <a:lstStyle/>
                    <a:p>
                      <a:pPr algn="ctr">
                        <a:spcAft>
                          <a:spcPts val="0"/>
                        </a:spcAft>
                      </a:pPr>
                      <a:r>
                        <a:rPr lang="en-US" sz="2000" kern="100">
                          <a:effectLst/>
                        </a:rPr>
                        <a:t>double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2000" kern="100">
                          <a:effectLst/>
                        </a:rPr>
                        <a:t>getAltitude()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获取定位信息的高度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04171561"/>
                  </a:ext>
                </a:extLst>
              </a:tr>
              <a:tr h="335280">
                <a:tc vMerge="1">
                  <a:txBody>
                    <a:bodyPr/>
                    <a:lstStyle/>
                    <a:p>
                      <a:endParaRPr lang="zh-CN" altLang="en-US"/>
                    </a:p>
                  </a:txBody>
                  <a:tcPr/>
                </a:tc>
                <a:tc>
                  <a:txBody>
                    <a:bodyPr/>
                    <a:lstStyle/>
                    <a:p>
                      <a:pPr algn="l">
                        <a:spcAft>
                          <a:spcPts val="0"/>
                        </a:spcAft>
                      </a:pPr>
                      <a:r>
                        <a:rPr lang="en-US" sz="2000" kern="100">
                          <a:effectLst/>
                        </a:rPr>
                        <a:t>getLatitude()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获取定位信息的纬度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5627023"/>
                  </a:ext>
                </a:extLst>
              </a:tr>
              <a:tr h="335280">
                <a:tc vMerge="1">
                  <a:txBody>
                    <a:bodyPr/>
                    <a:lstStyle/>
                    <a:p>
                      <a:endParaRPr lang="zh-CN" altLang="en-US"/>
                    </a:p>
                  </a:txBody>
                  <a:tcPr/>
                </a:tc>
                <a:tc>
                  <a:txBody>
                    <a:bodyPr/>
                    <a:lstStyle/>
                    <a:p>
                      <a:pPr algn="l">
                        <a:spcAft>
                          <a:spcPts val="0"/>
                        </a:spcAft>
                      </a:pPr>
                      <a:r>
                        <a:rPr lang="en-US" sz="2000" kern="100">
                          <a:effectLst/>
                        </a:rPr>
                        <a:t>getLongitude()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获取定位信息的经度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63289834"/>
                  </a:ext>
                </a:extLst>
              </a:tr>
              <a:tr h="335280">
                <a:tc rowSpan="3">
                  <a:txBody>
                    <a:bodyPr/>
                    <a:lstStyle/>
                    <a:p>
                      <a:pPr algn="ctr">
                        <a:spcAft>
                          <a:spcPts val="0"/>
                        </a:spcAft>
                      </a:pPr>
                      <a:r>
                        <a:rPr lang="en-US" sz="2000" kern="100">
                          <a:effectLst/>
                        </a:rPr>
                        <a:t>float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2000" kern="100">
                          <a:effectLst/>
                        </a:rPr>
                        <a:t>getAccuracy()</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获取定位信息的精度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27603956"/>
                  </a:ext>
                </a:extLst>
              </a:tr>
              <a:tr h="335280">
                <a:tc vMerge="1">
                  <a:txBody>
                    <a:bodyPr/>
                    <a:lstStyle/>
                    <a:p>
                      <a:endParaRPr lang="zh-CN" altLang="en-US"/>
                    </a:p>
                  </a:txBody>
                  <a:tcPr/>
                </a:tc>
                <a:tc>
                  <a:txBody>
                    <a:bodyPr/>
                    <a:lstStyle/>
                    <a:p>
                      <a:pPr algn="l">
                        <a:spcAft>
                          <a:spcPts val="0"/>
                        </a:spcAft>
                      </a:pPr>
                      <a:r>
                        <a:rPr lang="en-US" sz="2000" kern="100">
                          <a:effectLst/>
                        </a:rPr>
                        <a:t>getBearing()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获取定位信息的方向</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54662254"/>
                  </a:ext>
                </a:extLst>
              </a:tr>
              <a:tr h="335280">
                <a:tc vMerge="1">
                  <a:txBody>
                    <a:bodyPr/>
                    <a:lstStyle/>
                    <a:p>
                      <a:endParaRPr lang="zh-CN" altLang="en-US"/>
                    </a:p>
                  </a:txBody>
                  <a:tcPr/>
                </a:tc>
                <a:tc>
                  <a:txBody>
                    <a:bodyPr/>
                    <a:lstStyle/>
                    <a:p>
                      <a:pPr algn="l">
                        <a:spcAft>
                          <a:spcPts val="0"/>
                        </a:spcAft>
                      </a:pPr>
                      <a:r>
                        <a:rPr lang="en-US" sz="2000" kern="100">
                          <a:effectLst/>
                        </a:rPr>
                        <a:t>getSpeed()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获取定位信息的速度</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41694217"/>
                  </a:ext>
                </a:extLst>
              </a:tr>
              <a:tr h="335280">
                <a:tc>
                  <a:txBody>
                    <a:bodyPr/>
                    <a:lstStyle/>
                    <a:p>
                      <a:pPr algn="ctr">
                        <a:spcAft>
                          <a:spcPts val="0"/>
                        </a:spcAft>
                      </a:pPr>
                      <a:r>
                        <a:rPr lang="en-US" sz="2000" kern="100">
                          <a:effectLst/>
                        </a:rPr>
                        <a:t>String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a:effectLst/>
                        </a:rPr>
                        <a:t>getProvider()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获取提供该定位信息的</a:t>
                      </a:r>
                      <a:r>
                        <a:rPr lang="en-US" sz="2000" kern="100" dirty="0" err="1">
                          <a:effectLst/>
                        </a:rPr>
                        <a:t>LocationProvider</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89931710"/>
                  </a:ext>
                </a:extLst>
              </a:tr>
            </a:tbl>
          </a:graphicData>
        </a:graphic>
      </p:graphicFrame>
      <p:sp>
        <p:nvSpPr>
          <p:cNvPr id="4" name="矩形 3"/>
          <p:cNvSpPr/>
          <p:nvPr/>
        </p:nvSpPr>
        <p:spPr>
          <a:xfrm>
            <a:off x="1117600" y="5319574"/>
            <a:ext cx="9372600" cy="1323439"/>
          </a:xfrm>
          <a:prstGeom prst="rect">
            <a:avLst/>
          </a:prstGeom>
        </p:spPr>
        <p:txBody>
          <a:bodyPr wrap="square">
            <a:spAutoFit/>
          </a:bodyPr>
          <a:lstStyle/>
          <a:p>
            <a:r>
              <a:rPr lang="zh-CN" altLang="zh-CN" sz="2000" dirty="0">
                <a:solidFill>
                  <a:schemeClr val="tx2"/>
                </a:solidFill>
              </a:rPr>
              <a:t>在实际应用中，获取</a:t>
            </a:r>
            <a:r>
              <a:rPr lang="en-US" altLang="zh-CN" sz="2000" dirty="0">
                <a:solidFill>
                  <a:schemeClr val="tx2"/>
                </a:solidFill>
              </a:rPr>
              <a:t>GPS</a:t>
            </a:r>
            <a:r>
              <a:rPr lang="zh-CN" altLang="zh-CN" sz="2000" dirty="0">
                <a:solidFill>
                  <a:schemeClr val="tx2"/>
                </a:solidFill>
              </a:rPr>
              <a:t>定位信息的方法主要是以下几个步骤：</a:t>
            </a:r>
          </a:p>
          <a:p>
            <a:pPr marL="342900" lvl="0" indent="-342900">
              <a:buFont typeface="Wingdings" panose="05000000000000000000" pitchFamily="2" charset="2"/>
              <a:buChar char=""/>
            </a:pPr>
            <a:r>
              <a:rPr lang="zh-CN" altLang="zh-CN" sz="2000" dirty="0">
                <a:solidFill>
                  <a:schemeClr val="tx2"/>
                </a:solidFill>
              </a:rPr>
              <a:t>获取系统的</a:t>
            </a:r>
            <a:r>
              <a:rPr lang="en-US" altLang="zh-CN" sz="2000" dirty="0">
                <a:solidFill>
                  <a:schemeClr val="tx2"/>
                </a:solidFill>
              </a:rPr>
              <a:t>GPS</a:t>
            </a:r>
            <a:r>
              <a:rPr lang="zh-CN" altLang="zh-CN" sz="2000" dirty="0">
                <a:solidFill>
                  <a:schemeClr val="tx2"/>
                </a:solidFill>
              </a:rPr>
              <a:t>服务类，即</a:t>
            </a:r>
            <a:r>
              <a:rPr lang="en-US" altLang="zh-CN" sz="2000" dirty="0" err="1">
                <a:solidFill>
                  <a:schemeClr val="tx2"/>
                </a:solidFill>
              </a:rPr>
              <a:t>LocationManager</a:t>
            </a:r>
            <a:r>
              <a:rPr lang="zh-CN" altLang="zh-CN" sz="2000" dirty="0">
                <a:solidFill>
                  <a:schemeClr val="tx2"/>
                </a:solidFill>
              </a:rPr>
              <a:t>实例对象</a:t>
            </a:r>
          </a:p>
          <a:p>
            <a:pPr marL="342900" lvl="0" indent="-342900">
              <a:buFont typeface="Wingdings" panose="05000000000000000000" pitchFamily="2" charset="2"/>
              <a:buChar char=""/>
            </a:pPr>
            <a:r>
              <a:rPr lang="zh-CN" altLang="zh-CN" sz="2000" dirty="0">
                <a:solidFill>
                  <a:schemeClr val="tx2"/>
                </a:solidFill>
              </a:rPr>
              <a:t>获取</a:t>
            </a:r>
            <a:r>
              <a:rPr lang="en-US" altLang="zh-CN" sz="2000" dirty="0" err="1">
                <a:solidFill>
                  <a:schemeClr val="tx2"/>
                </a:solidFill>
              </a:rPr>
              <a:t>LocationProvider</a:t>
            </a:r>
            <a:r>
              <a:rPr lang="zh-CN" altLang="zh-CN" sz="2000" dirty="0">
                <a:solidFill>
                  <a:schemeClr val="tx2"/>
                </a:solidFill>
              </a:rPr>
              <a:t>，定义指定的定位信息，启动定位服务</a:t>
            </a:r>
          </a:p>
          <a:p>
            <a:pPr marL="342900" lvl="0" indent="-342900">
              <a:buFont typeface="Wingdings" panose="05000000000000000000" pitchFamily="2" charset="2"/>
              <a:buChar char=""/>
            </a:pPr>
            <a:r>
              <a:rPr lang="zh-CN" altLang="zh-CN" sz="2000" dirty="0">
                <a:solidFill>
                  <a:schemeClr val="tx2"/>
                </a:solidFill>
              </a:rPr>
              <a:t>最后在监听中使用</a:t>
            </a:r>
            <a:r>
              <a:rPr lang="en-US" altLang="zh-CN" sz="2000" dirty="0">
                <a:solidFill>
                  <a:schemeClr val="tx2"/>
                </a:solidFill>
              </a:rPr>
              <a:t>Location</a:t>
            </a:r>
            <a:r>
              <a:rPr lang="zh-CN" altLang="zh-CN" sz="2000" dirty="0">
                <a:solidFill>
                  <a:schemeClr val="tx2"/>
                </a:solidFill>
              </a:rPr>
              <a:t>获取详细的定位信息</a:t>
            </a:r>
          </a:p>
        </p:txBody>
      </p:sp>
    </p:spTree>
    <p:extLst>
      <p:ext uri="{BB962C8B-B14F-4D97-AF65-F5344CB8AC3E}">
        <p14:creationId xmlns:p14="http://schemas.microsoft.com/office/powerpoint/2010/main" val="2407286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601200" cy="930058"/>
          </a:xfrm>
        </p:spPr>
        <p:txBody>
          <a:bodyPr>
            <a:normAutofit fontScale="90000"/>
          </a:bodyPr>
          <a:lstStyle/>
          <a:p>
            <a:r>
              <a:rPr lang="en-US" altLang="zh-CN" b="1" dirty="0"/>
              <a:t>12.1 </a:t>
            </a:r>
            <a:r>
              <a:rPr lang="zh-CN" altLang="zh-CN" b="1" dirty="0"/>
              <a:t>获取</a:t>
            </a:r>
            <a:r>
              <a:rPr lang="en-US" altLang="zh-CN" b="1" dirty="0" err="1"/>
              <a:t>LocationProvider</a:t>
            </a:r>
            <a:br>
              <a:rPr lang="zh-CN" altLang="zh-CN" b="1" dirty="0"/>
            </a:br>
            <a:endParaRPr kumimoji="1" lang="zh-CN" altLang="en-US" dirty="0"/>
          </a:p>
        </p:txBody>
      </p:sp>
      <p:sp>
        <p:nvSpPr>
          <p:cNvPr id="3" name="内容占位符 2"/>
          <p:cNvSpPr>
            <a:spLocks noGrp="1"/>
          </p:cNvSpPr>
          <p:nvPr>
            <p:ph idx="1"/>
          </p:nvPr>
        </p:nvSpPr>
        <p:spPr>
          <a:xfrm>
            <a:off x="1371600" y="2286000"/>
            <a:ext cx="9601200" cy="1536700"/>
          </a:xfrm>
        </p:spPr>
        <p:txBody>
          <a:bodyPr>
            <a:normAutofit/>
          </a:bodyPr>
          <a:lstStyle/>
          <a:p>
            <a:pPr marL="0" indent="0">
              <a:buNone/>
            </a:pPr>
            <a:r>
              <a:rPr lang="en-US" altLang="zh-CN" dirty="0"/>
              <a:t>        </a:t>
            </a:r>
            <a:r>
              <a:rPr lang="zh-CN" altLang="zh-CN" dirty="0"/>
              <a:t>通过上一节的介绍，我们知道</a:t>
            </a:r>
            <a:r>
              <a:rPr lang="en-US" altLang="zh-CN" dirty="0"/>
              <a:t>GPS</a:t>
            </a:r>
            <a:r>
              <a:rPr lang="zh-CN" altLang="zh-CN" dirty="0"/>
              <a:t>的定位信息是由</a:t>
            </a:r>
            <a:r>
              <a:rPr lang="en-US" altLang="zh-CN" dirty="0" err="1"/>
              <a:t>LocationProvider</a:t>
            </a:r>
            <a:r>
              <a:rPr lang="zh-CN" altLang="zh-CN" dirty="0"/>
              <a:t>来决定的。这时如果不做设置，那么</a:t>
            </a:r>
            <a:r>
              <a:rPr lang="en-US" altLang="zh-CN" dirty="0"/>
              <a:t>Android</a:t>
            </a:r>
            <a:r>
              <a:rPr lang="zh-CN" altLang="zh-CN" dirty="0"/>
              <a:t>就会提供默认的定位信息服务。但我们也可以通过对</a:t>
            </a:r>
            <a:r>
              <a:rPr lang="en-US" altLang="zh-CN" dirty="0" err="1"/>
              <a:t>LocationProvider</a:t>
            </a:r>
            <a:r>
              <a:rPr lang="zh-CN" altLang="zh-CN" dirty="0"/>
              <a:t>设置以获取我们需要的服务。下面就介绍几种获取</a:t>
            </a:r>
            <a:r>
              <a:rPr lang="en-US" altLang="zh-CN" dirty="0" err="1"/>
              <a:t>LocationProvider</a:t>
            </a:r>
            <a:r>
              <a:rPr lang="zh-CN" altLang="zh-CN" dirty="0"/>
              <a:t>的方法。</a:t>
            </a:r>
          </a:p>
          <a:p>
            <a:pPr marL="0" indent="0">
              <a:buNone/>
            </a:pPr>
            <a:endParaRPr kumimoji="1" lang="zh-CN" altLang="en-US" dirty="0"/>
          </a:p>
        </p:txBody>
      </p:sp>
    </p:spTree>
    <p:extLst>
      <p:ext uri="{BB962C8B-B14F-4D97-AF65-F5344CB8AC3E}">
        <p14:creationId xmlns:p14="http://schemas.microsoft.com/office/powerpoint/2010/main" val="123645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10375900" cy="930058"/>
          </a:xfrm>
        </p:spPr>
        <p:txBody>
          <a:bodyPr>
            <a:normAutofit fontScale="90000"/>
          </a:bodyPr>
          <a:lstStyle/>
          <a:p>
            <a:r>
              <a:rPr lang="zh-CN" altLang="zh-CN" b="1" dirty="0"/>
              <a:t>【例</a:t>
            </a:r>
            <a:r>
              <a:rPr lang="en-US" altLang="zh-CN" b="1" dirty="0"/>
              <a:t>12.1</a:t>
            </a:r>
            <a:r>
              <a:rPr lang="zh-CN" altLang="zh-CN" b="1" dirty="0"/>
              <a:t>】获取所有的</a:t>
            </a:r>
            <a:r>
              <a:rPr lang="en-US" altLang="zh-CN" b="1" dirty="0" err="1"/>
              <a:t>LocationProvider</a:t>
            </a:r>
            <a:r>
              <a:rPr lang="zh-CN" altLang="zh-CN" b="1" dirty="0"/>
              <a:t>实例</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071688"/>
            <a:ext cx="4737564" cy="338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4662" y="2163763"/>
            <a:ext cx="4515971" cy="329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3649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10375900" cy="1219200"/>
          </a:xfrm>
        </p:spPr>
        <p:txBody>
          <a:bodyPr>
            <a:normAutofit fontScale="90000"/>
          </a:bodyPr>
          <a:lstStyle/>
          <a:p>
            <a:r>
              <a:rPr lang="zh-CN" altLang="zh-CN" b="1" dirty="0"/>
              <a:t>【例</a:t>
            </a:r>
            <a:r>
              <a:rPr lang="en-US" altLang="zh-CN" b="1" dirty="0"/>
              <a:t>12.1</a:t>
            </a:r>
            <a:r>
              <a:rPr lang="zh-CN" altLang="zh-CN" b="1" dirty="0"/>
              <a:t>】</a:t>
            </a:r>
            <a:r>
              <a:rPr lang="zh-CN" altLang="zh-CN" sz="4000" b="1" dirty="0"/>
              <a:t>通过名称获取</a:t>
            </a:r>
            <a:r>
              <a:rPr lang="en-US" altLang="zh-CN" sz="4000" b="1" dirty="0" err="1"/>
              <a:t>LocationProvider</a:t>
            </a:r>
            <a:br>
              <a:rPr lang="zh-CN" altLang="zh-CN" dirty="0"/>
            </a:br>
            <a:br>
              <a:rPr lang="en-US" altLang="zh-CN" b="1" dirty="0"/>
            </a:br>
            <a:endParaRPr lang="zh-CN" altLang="zh-CN" b="1" dirty="0"/>
          </a:p>
        </p:txBody>
      </p:sp>
      <p:sp>
        <p:nvSpPr>
          <p:cNvPr id="3" name="矩形 2"/>
          <p:cNvSpPr/>
          <p:nvPr/>
        </p:nvSpPr>
        <p:spPr>
          <a:xfrm>
            <a:off x="1524000" y="2681238"/>
            <a:ext cx="9931400" cy="1200329"/>
          </a:xfrm>
          <a:prstGeom prst="rect">
            <a:avLst/>
          </a:prstGeom>
        </p:spPr>
        <p:txBody>
          <a:bodyPr wrap="squar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由上方的例子我们可以看出，通过</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getAllProviders</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方法可以获取所有的</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LocationProvider</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。我们也可以直接指定</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LocationProvider</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的名称：使用</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LocationManager</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所提供的</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getProvider</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(String name)</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方法，直接获取需要的</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LocationProvider</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，如下所示：</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LocationProvider</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lp</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Locationmanager.getProvider</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LocationManager.GPS_PROVIDER</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95508523"/>
      </p:ext>
    </p:extLst>
  </p:cSld>
  <p:clrMapOvr>
    <a:masterClrMapping/>
  </p:clrMapOvr>
</p:sld>
</file>

<file path=ppt/theme/theme1.xml><?xml version="1.0" encoding="utf-8"?>
<a:theme xmlns:a="http://schemas.openxmlformats.org/drawingml/2006/main" name="裁剪">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裁剪</Template>
  <TotalTime>214</TotalTime>
  <Words>1865</Words>
  <Application>Microsoft Office PowerPoint</Application>
  <PresentationFormat>宽屏</PresentationFormat>
  <Paragraphs>161</Paragraphs>
  <Slides>18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宋体</vt:lpstr>
      <vt:lpstr>Calibri</vt:lpstr>
      <vt:lpstr>Franklin Gothic Book</vt:lpstr>
      <vt:lpstr>Times New Roman</vt:lpstr>
      <vt:lpstr>Wingdings</vt:lpstr>
      <vt:lpstr>裁剪</vt:lpstr>
      <vt:lpstr> Android应用程序开发教程——Android Studio版</vt:lpstr>
      <vt:lpstr>PowerPoint 演示文稿</vt:lpstr>
      <vt:lpstr>12.1 支持GPS的核心API </vt:lpstr>
      <vt:lpstr>PowerPoint 演示文稿</vt:lpstr>
      <vt:lpstr>PowerPoint 演示文稿</vt:lpstr>
      <vt:lpstr>PowerPoint 演示文稿</vt:lpstr>
      <vt:lpstr>12.1 获取LocationProvider </vt:lpstr>
      <vt:lpstr>【例12.1】获取所有的LocationProvider实例</vt:lpstr>
      <vt:lpstr>【例12.1】通过名称获取LocationProvider  </vt:lpstr>
      <vt:lpstr>【例12.1】通过Criteria获取LocationProvider  </vt:lpstr>
      <vt:lpstr>PowerPoint 演示文稿</vt:lpstr>
      <vt:lpstr>PowerPoint 演示文稿</vt:lpstr>
      <vt:lpstr>PowerPoint 演示文稿</vt:lpstr>
      <vt:lpstr>PowerPoint 演示文稿</vt:lpstr>
      <vt:lpstr>12.4.1 获取百度地图SDK-获取秘钥</vt:lpstr>
      <vt:lpstr>12.4.1 获取百度地图SDK-获取秘钥</vt:lpstr>
      <vt:lpstr>12.4.1 获取百度地图SDK-工程配置</vt:lpstr>
      <vt:lpstr>12.4.2 使用百度地图定位</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Android应用程序开发教程——Android Studio版</dc:title>
  <dc:creator>77 mar</dc:creator>
  <cp:lastModifiedBy>黄天祥</cp:lastModifiedBy>
  <cp:revision>197</cp:revision>
  <dcterms:created xsi:type="dcterms:W3CDTF">2016-09-05T08:50:20Z</dcterms:created>
  <dcterms:modified xsi:type="dcterms:W3CDTF">2016-09-11T04:09:18Z</dcterms:modified>
</cp:coreProperties>
</file>