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25" r:id="rId7"/>
    <p:sldId id="261" r:id="rId8"/>
    <p:sldId id="326" r:id="rId9"/>
    <p:sldId id="262" r:id="rId10"/>
    <p:sldId id="327" r:id="rId11"/>
    <p:sldId id="263" r:id="rId12"/>
    <p:sldId id="328" r:id="rId13"/>
    <p:sldId id="264" r:id="rId14"/>
    <p:sldId id="329" r:id="rId15"/>
    <p:sldId id="265" r:id="rId16"/>
    <p:sldId id="330" r:id="rId17"/>
    <p:sldId id="331" r:id="rId18"/>
    <p:sldId id="332" r:id="rId19"/>
    <p:sldId id="266" r:id="rId20"/>
    <p:sldId id="333" r:id="rId21"/>
    <p:sldId id="334" r:id="rId22"/>
    <p:sldId id="335" r:id="rId23"/>
    <p:sldId id="267" r:id="rId24"/>
    <p:sldId id="336" r:id="rId25"/>
    <p:sldId id="268" r:id="rId26"/>
    <p:sldId id="337" r:id="rId27"/>
    <p:sldId id="338" r:id="rId28"/>
    <p:sldId id="339" r:id="rId29"/>
    <p:sldId id="269" r:id="rId30"/>
    <p:sldId id="340" r:id="rId31"/>
    <p:sldId id="270" r:id="rId32"/>
    <p:sldId id="341" r:id="rId33"/>
    <p:sldId id="271" r:id="rId34"/>
    <p:sldId id="342" r:id="rId35"/>
    <p:sldId id="343" r:id="rId36"/>
    <p:sldId id="272" r:id="rId37"/>
    <p:sldId id="344" r:id="rId38"/>
    <p:sldId id="273" r:id="rId39"/>
    <p:sldId id="345" r:id="rId40"/>
    <p:sldId id="274" r:id="rId41"/>
    <p:sldId id="346" r:id="rId42"/>
    <p:sldId id="275" r:id="rId43"/>
    <p:sldId id="347" r:id="rId44"/>
    <p:sldId id="276" r:id="rId45"/>
    <p:sldId id="348" r:id="rId46"/>
    <p:sldId id="277" r:id="rId47"/>
    <p:sldId id="349" r:id="rId48"/>
    <p:sldId id="278" r:id="rId49"/>
    <p:sldId id="350" r:id="rId50"/>
    <p:sldId id="279" r:id="rId51"/>
    <p:sldId id="280" r:id="rId52"/>
    <p:sldId id="351" r:id="rId53"/>
    <p:sldId id="281" r:id="rId54"/>
    <p:sldId id="352" r:id="rId55"/>
    <p:sldId id="282" r:id="rId56"/>
    <p:sldId id="353" r:id="rId57"/>
    <p:sldId id="283" r:id="rId58"/>
    <p:sldId id="354" r:id="rId59"/>
    <p:sldId id="355" r:id="rId60"/>
    <p:sldId id="284" r:id="rId61"/>
    <p:sldId id="356" r:id="rId62"/>
    <p:sldId id="285" r:id="rId63"/>
    <p:sldId id="286" r:id="rId64"/>
    <p:sldId id="357" r:id="rId65"/>
    <p:sldId id="287" r:id="rId66"/>
    <p:sldId id="358" r:id="rId67"/>
    <p:sldId id="288" r:id="rId68"/>
    <p:sldId id="289" r:id="rId69"/>
    <p:sldId id="359" r:id="rId70"/>
    <p:sldId id="290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4"/>
  </p:normalViewPr>
  <p:slideViewPr>
    <p:cSldViewPr snapToGrid="0" snapToObjects="1">
      <p:cViewPr varScale="1">
        <p:scale>
          <a:sx n="81" d="100"/>
          <a:sy n="81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b="1" dirty="0"/>
              <a:t> </a:t>
            </a:r>
            <a:r>
              <a:rPr lang="en-US" altLang="zh-CN" sz="5400" b="1" dirty="0"/>
              <a:t>Android</a:t>
            </a:r>
            <a:r>
              <a:rPr lang="zh-CN" altLang="en-US" sz="5400" b="1" dirty="0"/>
              <a:t>应用程序开发教程</a:t>
            </a:r>
            <a:r>
              <a:rPr lang="en-US" altLang="zh-CN" sz="5400" b="1" dirty="0"/>
              <a:t>——Android Studio</a:t>
            </a:r>
            <a:r>
              <a:rPr lang="zh-CN" altLang="en-US" sz="5400" b="1" dirty="0"/>
              <a:t>版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第</a:t>
            </a:r>
            <a:r>
              <a:rPr kumimoji="1" lang="en-US" altLang="zh-CN" sz="3600" dirty="0"/>
              <a:t>2</a:t>
            </a:r>
            <a:r>
              <a:rPr kumimoji="1" lang="zh-CN" altLang="en-US" sz="3600" dirty="0"/>
              <a:t>章 </a:t>
            </a:r>
            <a:r>
              <a:rPr kumimoji="1" lang="en-US" altLang="zh-CN" sz="3600" dirty="0"/>
              <a:t>Android UI</a:t>
            </a:r>
            <a:r>
              <a:rPr kumimoji="1" lang="zh-CN" altLang="en-US" sz="3600" dirty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102927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2.3</a:t>
            </a:r>
            <a:r>
              <a:rPr lang="zh-CN" altLang="zh-CN" dirty="0"/>
              <a:t>】</a:t>
            </a:r>
            <a:r>
              <a:rPr lang="en-US" altLang="zh-CN" dirty="0" err="1"/>
              <a:t>TableLayout</a:t>
            </a:r>
            <a:r>
              <a:rPr lang="zh-CN" altLang="zh-CN" dirty="0"/>
              <a:t>（表格布局管理器）、</a:t>
            </a:r>
            <a:r>
              <a:rPr lang="en-US" altLang="zh-CN" dirty="0" err="1"/>
              <a:t>TableRow</a:t>
            </a:r>
            <a:r>
              <a:rPr lang="zh-CN" altLang="zh-CN" dirty="0"/>
              <a:t>（表格行布局管理器）实例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995320"/>
              </p:ext>
            </p:extLst>
          </p:nvPr>
        </p:nvGraphicFramePr>
        <p:xfrm>
          <a:off x="1191063" y="2292305"/>
          <a:ext cx="10370412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4730"/>
                <a:gridCol w="9085682"/>
              </a:tblGrid>
              <a:tr h="360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步骤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103" marR="13510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103" marR="135103" marT="0" marB="0"/>
                </a:tc>
              </a:tr>
              <a:tr h="1080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103" marR="13510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打开</a:t>
                      </a:r>
                      <a:r>
                        <a:rPr lang="en-US" sz="2400" kern="100">
                          <a:effectLst/>
                        </a:rPr>
                        <a:t>Android Studio</a:t>
                      </a:r>
                      <a:r>
                        <a:rPr lang="zh-CN" sz="2400" kern="100">
                          <a:effectLst/>
                        </a:rPr>
                        <a:t>创建一个</a:t>
                      </a:r>
                      <a:r>
                        <a:rPr lang="en-US" sz="2400" kern="100">
                          <a:effectLst/>
                        </a:rPr>
                        <a:t>Android</a:t>
                      </a:r>
                      <a:r>
                        <a:rPr lang="zh-CN" sz="2400" kern="100">
                          <a:effectLst/>
                        </a:rPr>
                        <a:t>应用，</a:t>
                      </a:r>
                      <a:r>
                        <a:rPr lang="en-US" sz="2400" kern="100">
                          <a:effectLst/>
                        </a:rPr>
                        <a:t>Application name</a:t>
                      </a:r>
                      <a:r>
                        <a:rPr lang="zh-CN" sz="2400" kern="100">
                          <a:effectLst/>
                        </a:rPr>
                        <a:t>（应用名）取名为</a:t>
                      </a:r>
                      <a:r>
                        <a:rPr lang="en-US" sz="2400" kern="100">
                          <a:effectLst/>
                        </a:rPr>
                        <a:t>TableLayout</a:t>
                      </a:r>
                      <a:r>
                        <a:rPr lang="zh-CN" sz="2400" kern="100">
                          <a:effectLst/>
                        </a:rPr>
                        <a:t>，</a:t>
                      </a:r>
                      <a:r>
                        <a:rPr lang="en-US" sz="2400" kern="100">
                          <a:effectLst/>
                        </a:rPr>
                        <a:t>Company Domain</a:t>
                      </a:r>
                      <a:r>
                        <a:rPr lang="zh-CN" sz="2400" kern="100">
                          <a:effectLst/>
                        </a:rPr>
                        <a:t>（公司域）取名为</a:t>
                      </a:r>
                      <a:r>
                        <a:rPr lang="en-US" sz="2400" kern="100">
                          <a:effectLst/>
                        </a:rPr>
                        <a:t>Example.com</a:t>
                      </a:r>
                      <a:r>
                        <a:rPr lang="zh-CN" sz="2400" kern="100">
                          <a:effectLst/>
                        </a:rPr>
                        <a:t>。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103" marR="135103" marT="0" marB="0"/>
                </a:tc>
              </a:tr>
              <a:tr h="360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103" marR="13510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Minimum SDK</a:t>
                      </a:r>
                      <a:r>
                        <a:rPr lang="zh-CN" sz="2400" kern="100">
                          <a:effectLst/>
                        </a:rPr>
                        <a:t>选择</a:t>
                      </a:r>
                      <a:r>
                        <a:rPr lang="en-US" sz="2400" kern="100">
                          <a:effectLst/>
                        </a:rPr>
                        <a:t>API 18: Android 4.3</a:t>
                      </a:r>
                      <a:r>
                        <a:rPr lang="zh-CN" sz="2400" kern="100">
                          <a:effectLst/>
                        </a:rPr>
                        <a:t>（</a:t>
                      </a:r>
                      <a:r>
                        <a:rPr lang="en-US" sz="2400" kern="100">
                          <a:effectLst/>
                        </a:rPr>
                        <a:t>Jelly Bean</a:t>
                      </a:r>
                      <a:r>
                        <a:rPr lang="zh-CN" sz="2400" kern="100">
                          <a:effectLst/>
                        </a:rPr>
                        <a:t>）。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103" marR="135103" marT="0" marB="0"/>
                </a:tc>
              </a:tr>
              <a:tr h="360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103" marR="13510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选择</a:t>
                      </a:r>
                      <a:r>
                        <a:rPr lang="en-US" sz="2400" kern="100">
                          <a:effectLst/>
                        </a:rPr>
                        <a:t>Empty Activity</a:t>
                      </a:r>
                      <a:r>
                        <a:rPr lang="zh-CN" sz="2400" kern="100">
                          <a:effectLst/>
                        </a:rPr>
                        <a:t>。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103" marR="135103" marT="0" marB="0"/>
                </a:tc>
              </a:tr>
              <a:tr h="360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103" marR="13510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不需要修改</a:t>
                      </a:r>
                      <a:r>
                        <a:rPr lang="en-US" sz="2400" kern="100">
                          <a:effectLst/>
                        </a:rPr>
                        <a:t>Activity Name</a:t>
                      </a:r>
                      <a:r>
                        <a:rPr lang="zh-CN" sz="2400" kern="100">
                          <a:effectLst/>
                        </a:rPr>
                        <a:t>，使用默认值，单击</a:t>
                      </a:r>
                      <a:r>
                        <a:rPr lang="en-US" sz="2400" kern="100">
                          <a:effectLst/>
                        </a:rPr>
                        <a:t>Finish</a:t>
                      </a:r>
                      <a:r>
                        <a:rPr lang="zh-CN" sz="2400" kern="100">
                          <a:effectLst/>
                        </a:rPr>
                        <a:t>（完成）。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103" marR="135103" marT="0" marB="0"/>
                </a:tc>
              </a:tr>
              <a:tr h="360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103" marR="13510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启动</a:t>
                      </a:r>
                      <a:r>
                        <a:rPr lang="en-US" sz="2400" kern="100" dirty="0" err="1">
                          <a:effectLst/>
                        </a:rPr>
                        <a:t>Genymotion</a:t>
                      </a:r>
                      <a:r>
                        <a:rPr lang="zh-CN" sz="2400" kern="100" dirty="0">
                          <a:effectLst/>
                        </a:rPr>
                        <a:t>模拟器，然后在</a:t>
                      </a:r>
                      <a:r>
                        <a:rPr lang="en-US" sz="2400" kern="100" dirty="0">
                          <a:effectLst/>
                        </a:rPr>
                        <a:t>Android</a:t>
                      </a:r>
                      <a:r>
                        <a:rPr lang="zh-CN" sz="2400" kern="100" dirty="0">
                          <a:effectLst/>
                        </a:rPr>
                        <a:t>工程中做如下代码修改。</a:t>
                      </a:r>
                      <a:endParaRPr lang="zh-CN" sz="21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103" marR="13510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3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../屏幕快照%202016-03-13%20下午2.31.3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15" y="323404"/>
            <a:ext cx="3750244" cy="6077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78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2.4</a:t>
            </a:r>
            <a:r>
              <a:rPr lang="zh-CN" altLang="zh-CN" b="1" dirty="0"/>
              <a:t>】</a:t>
            </a:r>
            <a:r>
              <a:rPr lang="en-US" altLang="zh-CN" b="1" dirty="0" err="1"/>
              <a:t>RelativeLayout</a:t>
            </a:r>
            <a:r>
              <a:rPr lang="zh-CN" altLang="zh-CN" b="1" dirty="0"/>
              <a:t>（相对布局管理器）实例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214036"/>
              </p:ext>
            </p:extLst>
          </p:nvPr>
        </p:nvGraphicFramePr>
        <p:xfrm>
          <a:off x="1635369" y="2441290"/>
          <a:ext cx="9486437" cy="2682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220"/>
                <a:gridCol w="8311217"/>
              </a:tblGrid>
              <a:tr h="329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步骤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3587" marR="12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描述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3587" marR="123587" marT="0" marB="0"/>
                </a:tc>
              </a:tr>
              <a:tr h="988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3587" marR="12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打开</a:t>
                      </a:r>
                      <a:r>
                        <a:rPr lang="en-US" sz="2200" kern="100">
                          <a:effectLst/>
                        </a:rPr>
                        <a:t>Android Studio</a:t>
                      </a:r>
                      <a:r>
                        <a:rPr lang="zh-CN" sz="2200" kern="100">
                          <a:effectLst/>
                        </a:rPr>
                        <a:t>创建一个</a:t>
                      </a:r>
                      <a:r>
                        <a:rPr lang="en-US" sz="2200" kern="100">
                          <a:effectLst/>
                        </a:rPr>
                        <a:t>Android</a:t>
                      </a:r>
                      <a:r>
                        <a:rPr lang="zh-CN" sz="2200" kern="100">
                          <a:effectLst/>
                        </a:rPr>
                        <a:t>应用，</a:t>
                      </a:r>
                      <a:r>
                        <a:rPr lang="en-US" sz="2200" kern="100">
                          <a:effectLst/>
                        </a:rPr>
                        <a:t>Application name</a:t>
                      </a:r>
                      <a:r>
                        <a:rPr lang="zh-CN" sz="2200" kern="100">
                          <a:effectLst/>
                        </a:rPr>
                        <a:t>（应用名）取名为</a:t>
                      </a:r>
                      <a:r>
                        <a:rPr lang="en-US" sz="2200" kern="100">
                          <a:effectLst/>
                        </a:rPr>
                        <a:t>RelativeLayout</a:t>
                      </a:r>
                      <a:r>
                        <a:rPr lang="zh-CN" sz="2200" kern="100">
                          <a:effectLst/>
                        </a:rPr>
                        <a:t>，</a:t>
                      </a:r>
                      <a:r>
                        <a:rPr lang="en-US" sz="2200" kern="100">
                          <a:effectLst/>
                        </a:rPr>
                        <a:t>Company Domain</a:t>
                      </a:r>
                      <a:r>
                        <a:rPr lang="zh-CN" sz="2200" kern="100">
                          <a:effectLst/>
                        </a:rPr>
                        <a:t>（公司域）取名为</a:t>
                      </a:r>
                      <a:r>
                        <a:rPr lang="en-US" sz="2200" kern="100">
                          <a:effectLst/>
                        </a:rPr>
                        <a:t>Example.com</a:t>
                      </a:r>
                      <a:r>
                        <a:rPr lang="zh-CN" sz="2200" kern="100">
                          <a:effectLst/>
                        </a:rPr>
                        <a:t>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3587" marR="123587" marT="0" marB="0"/>
                </a:tc>
              </a:tr>
              <a:tr h="329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2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3587" marR="12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Minimum SDK</a:t>
                      </a:r>
                      <a:r>
                        <a:rPr lang="zh-CN" sz="2200" kern="100">
                          <a:effectLst/>
                        </a:rPr>
                        <a:t>选择</a:t>
                      </a:r>
                      <a:r>
                        <a:rPr lang="en-US" sz="2200" kern="100">
                          <a:effectLst/>
                        </a:rPr>
                        <a:t>API 18: Android 4.3</a:t>
                      </a:r>
                      <a:r>
                        <a:rPr lang="zh-CN" sz="2200" kern="100">
                          <a:effectLst/>
                        </a:rPr>
                        <a:t>（</a:t>
                      </a:r>
                      <a:r>
                        <a:rPr lang="en-US" sz="2200" kern="100">
                          <a:effectLst/>
                        </a:rPr>
                        <a:t>Jelly Bean</a:t>
                      </a:r>
                      <a:r>
                        <a:rPr lang="zh-CN" sz="2200" kern="100">
                          <a:effectLst/>
                        </a:rPr>
                        <a:t>）。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3587" marR="123587" marT="0" marB="0"/>
                </a:tc>
              </a:tr>
              <a:tr h="329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3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3587" marR="12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选择</a:t>
                      </a:r>
                      <a:r>
                        <a:rPr lang="en-US" sz="2200" kern="100">
                          <a:effectLst/>
                        </a:rPr>
                        <a:t>Empty Activity</a:t>
                      </a:r>
                      <a:r>
                        <a:rPr lang="zh-CN" sz="2200" kern="100">
                          <a:effectLst/>
                        </a:rPr>
                        <a:t>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3587" marR="123587" marT="0" marB="0"/>
                </a:tc>
              </a:tr>
              <a:tr h="329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4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3587" marR="12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不需要修改</a:t>
                      </a:r>
                      <a:r>
                        <a:rPr lang="en-US" sz="2200" kern="100">
                          <a:effectLst/>
                        </a:rPr>
                        <a:t>Activity Name</a:t>
                      </a:r>
                      <a:r>
                        <a:rPr lang="zh-CN" sz="2200" kern="100">
                          <a:effectLst/>
                        </a:rPr>
                        <a:t>，使用默认值，单击</a:t>
                      </a:r>
                      <a:r>
                        <a:rPr lang="en-US" sz="2200" kern="100">
                          <a:effectLst/>
                        </a:rPr>
                        <a:t>Finish</a:t>
                      </a:r>
                      <a:r>
                        <a:rPr lang="zh-CN" sz="2200" kern="100">
                          <a:effectLst/>
                        </a:rPr>
                        <a:t>（完成）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3587" marR="123587" marT="0" marB="0"/>
                </a:tc>
              </a:tr>
              <a:tr h="329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5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3587" marR="12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启动</a:t>
                      </a:r>
                      <a:r>
                        <a:rPr lang="en-US" sz="2200" kern="100" dirty="0" err="1">
                          <a:effectLst/>
                        </a:rPr>
                        <a:t>Genymotion</a:t>
                      </a:r>
                      <a:r>
                        <a:rPr lang="zh-CN" sz="2200" kern="100" dirty="0">
                          <a:effectLst/>
                        </a:rPr>
                        <a:t>模拟器，然后在</a:t>
                      </a:r>
                      <a:r>
                        <a:rPr lang="en-US" sz="2200" kern="100" dirty="0">
                          <a:effectLst/>
                        </a:rPr>
                        <a:t>Android</a:t>
                      </a:r>
                      <a:r>
                        <a:rPr lang="zh-CN" sz="2200" kern="100" dirty="0">
                          <a:effectLst/>
                        </a:rPr>
                        <a:t>工程中做如下代码修改。</a:t>
                      </a:r>
                      <a:endParaRPr lang="zh-CN" sz="19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3587" marR="1235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10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../屏幕快照%202016-03-13%20下午2.48.0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230" y="308642"/>
            <a:ext cx="3671592" cy="5972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51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 </a:t>
            </a:r>
            <a:r>
              <a:rPr lang="en-US" altLang="zh-CN" b="1" dirty="0" err="1"/>
              <a:t>ListView</a:t>
            </a:r>
            <a:r>
              <a:rPr lang="zh-CN" altLang="zh-CN" b="1" dirty="0"/>
              <a:t>（列表视图）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47495"/>
            <a:ext cx="5108028" cy="4319905"/>
          </a:xfrm>
        </p:spPr>
        <p:txBody>
          <a:bodyPr>
            <a:noAutofit/>
          </a:bodyPr>
          <a:lstStyle/>
          <a:p>
            <a:r>
              <a:rPr lang="en-US" altLang="zh-CN" sz="2800" dirty="0" err="1"/>
              <a:t>ListView</a:t>
            </a:r>
            <a:r>
              <a:rPr lang="zh-CN" altLang="zh-CN" sz="2800" dirty="0"/>
              <a:t>（列表视图）是</a:t>
            </a:r>
            <a:r>
              <a:rPr lang="en-US" altLang="zh-CN" sz="2800" dirty="0"/>
              <a:t>Android</a:t>
            </a:r>
            <a:r>
              <a:rPr lang="zh-CN" altLang="zh-CN" sz="2800" dirty="0"/>
              <a:t>中常用的</a:t>
            </a:r>
            <a:r>
              <a:rPr lang="en-US" altLang="zh-CN" sz="2800" dirty="0"/>
              <a:t>UI</a:t>
            </a:r>
            <a:r>
              <a:rPr lang="zh-CN" altLang="zh-CN" sz="2800" dirty="0"/>
              <a:t>组件之一，它将以垂直列表的形式列出要显示的列表项目。一般来说</a:t>
            </a:r>
            <a:r>
              <a:rPr lang="en-US" altLang="zh-CN" sz="2800" dirty="0" err="1"/>
              <a:t>ListView</a:t>
            </a:r>
            <a:r>
              <a:rPr lang="zh-CN" altLang="zh-CN" sz="2800" dirty="0"/>
              <a:t>都是和</a:t>
            </a:r>
            <a:r>
              <a:rPr lang="en-US" altLang="zh-CN" sz="2800" dirty="0"/>
              <a:t>Adapter</a:t>
            </a:r>
            <a:r>
              <a:rPr lang="zh-CN" altLang="zh-CN" sz="2800" dirty="0"/>
              <a:t>（适配器）一起配合使用，数组数据或者数据库数据都将通过</a:t>
            </a:r>
            <a:r>
              <a:rPr lang="en-US" altLang="zh-CN" sz="2800" dirty="0"/>
              <a:t>Adapter</a:t>
            </a:r>
            <a:r>
              <a:rPr lang="zh-CN" altLang="zh-CN" sz="2800" dirty="0"/>
              <a:t>把值传递给</a:t>
            </a:r>
            <a:r>
              <a:rPr lang="en-US" altLang="zh-CN" sz="2800" dirty="0" err="1"/>
              <a:t>ListView</a:t>
            </a:r>
            <a:r>
              <a:rPr lang="zh-CN" altLang="zh-CN" sz="2800" dirty="0"/>
              <a:t>组件。图</a:t>
            </a:r>
            <a:r>
              <a:rPr lang="en-US" altLang="zh-CN" sz="2800" dirty="0"/>
              <a:t>2.10</a:t>
            </a:r>
            <a:r>
              <a:rPr lang="zh-CN" altLang="zh-CN" sz="2800" dirty="0"/>
              <a:t>中显示出了</a:t>
            </a:r>
            <a:r>
              <a:rPr lang="en-US" altLang="zh-CN" sz="2800" dirty="0" err="1"/>
              <a:t>ListView</a:t>
            </a:r>
            <a:r>
              <a:rPr lang="zh-CN" altLang="zh-CN" sz="2800" dirty="0"/>
              <a:t>运行后的效果图。</a:t>
            </a:r>
            <a:r>
              <a:rPr lang="zh-CN" altLang="zh-CN" sz="2800" dirty="0"/>
              <a:t> </a:t>
            </a:r>
            <a:endParaRPr kumimoji="1" lang="zh-CN" altLang="en-US" sz="2800" dirty="0"/>
          </a:p>
        </p:txBody>
      </p:sp>
      <p:pic>
        <p:nvPicPr>
          <p:cNvPr id="4" name="图片 3" descr="../屏幕快照%202016-03-16%20上午10.45.4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03" y="1389840"/>
            <a:ext cx="3008949" cy="4877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25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Adapter</a:t>
            </a:r>
            <a:r>
              <a:rPr lang="zh-CN" altLang="zh-CN" sz="2800" dirty="0"/>
              <a:t>实际上是</a:t>
            </a:r>
            <a:r>
              <a:rPr lang="en-US" altLang="zh-CN" sz="2800" dirty="0"/>
              <a:t>UI</a:t>
            </a:r>
            <a:r>
              <a:rPr lang="zh-CN" altLang="zh-CN" sz="2800" dirty="0"/>
              <a:t>组件和数据源之间的一座桥梁，</a:t>
            </a:r>
            <a:r>
              <a:rPr lang="en-US" altLang="zh-CN" sz="2800" dirty="0"/>
              <a:t>Adapter</a:t>
            </a:r>
            <a:r>
              <a:rPr lang="zh-CN" altLang="zh-CN" sz="2800" dirty="0"/>
              <a:t>把数据从数据源中得到后将传递给</a:t>
            </a:r>
            <a:r>
              <a:rPr lang="en-US" altLang="zh-CN" sz="2800" dirty="0"/>
              <a:t>Adapter View</a:t>
            </a:r>
            <a:r>
              <a:rPr lang="zh-CN" altLang="zh-CN" sz="2800" dirty="0"/>
              <a:t>（适配器视图），</a:t>
            </a:r>
            <a:r>
              <a:rPr lang="en-US" altLang="zh-CN" sz="2800" dirty="0"/>
              <a:t>Adapter View</a:t>
            </a:r>
            <a:r>
              <a:rPr lang="zh-CN" altLang="zh-CN" sz="2800" dirty="0"/>
              <a:t>则将数据呈现在如</a:t>
            </a:r>
            <a:r>
              <a:rPr lang="en-US" altLang="zh-CN" sz="2800" dirty="0"/>
              <a:t>Spinner</a:t>
            </a:r>
            <a:r>
              <a:rPr lang="zh-CN" altLang="zh-CN" sz="2800" dirty="0"/>
              <a:t>（列表选择框）、</a:t>
            </a:r>
            <a:r>
              <a:rPr lang="en-US" altLang="zh-CN" sz="2800" dirty="0" err="1"/>
              <a:t>ListView</a:t>
            </a:r>
            <a:r>
              <a:rPr lang="zh-CN" altLang="zh-CN" sz="2800" dirty="0"/>
              <a:t>（列表视图）、</a:t>
            </a:r>
            <a:r>
              <a:rPr lang="en-US" altLang="zh-CN" sz="2800" dirty="0" err="1"/>
              <a:t>GrideView</a:t>
            </a:r>
            <a:r>
              <a:rPr lang="zh-CN" altLang="zh-CN" sz="2800" dirty="0"/>
              <a:t>（网格视图）等</a:t>
            </a:r>
            <a:r>
              <a:rPr lang="en-US" altLang="zh-CN" sz="2800" dirty="0"/>
              <a:t>UI</a:t>
            </a:r>
            <a:r>
              <a:rPr lang="zh-CN" altLang="zh-CN" sz="2800" dirty="0"/>
              <a:t>组件中。实际上</a:t>
            </a:r>
            <a:r>
              <a:rPr lang="en-US" altLang="zh-CN" sz="2800" dirty="0" err="1"/>
              <a:t>ListView</a:t>
            </a:r>
            <a:r>
              <a:rPr lang="zh-CN" altLang="zh-CN" sz="2800" dirty="0"/>
              <a:t>、</a:t>
            </a:r>
            <a:r>
              <a:rPr lang="en-US" altLang="zh-CN" sz="2800" dirty="0" err="1"/>
              <a:t>GrideView</a:t>
            </a:r>
            <a:r>
              <a:rPr lang="zh-CN" altLang="zh-CN" sz="2800" dirty="0"/>
              <a:t>是</a:t>
            </a:r>
            <a:r>
              <a:rPr lang="en-US" altLang="zh-CN" sz="2800" dirty="0"/>
              <a:t>Adapter View</a:t>
            </a:r>
            <a:r>
              <a:rPr lang="zh-CN" altLang="zh-CN" sz="2800" dirty="0"/>
              <a:t>的子类，他们通常和一个</a:t>
            </a:r>
            <a:r>
              <a:rPr lang="en-US" altLang="zh-CN" sz="2800" dirty="0"/>
              <a:t>Adapter</a:t>
            </a:r>
            <a:r>
              <a:rPr lang="zh-CN" altLang="zh-CN" sz="2800" dirty="0"/>
              <a:t>在一起使用，</a:t>
            </a:r>
            <a:r>
              <a:rPr lang="en-US" altLang="zh-CN" sz="2800" dirty="0"/>
              <a:t>Adapter</a:t>
            </a:r>
            <a:r>
              <a:rPr lang="zh-CN" altLang="zh-CN" sz="2800" dirty="0"/>
              <a:t>负责收集外部数据，然后再把数据项以</a:t>
            </a:r>
            <a:r>
              <a:rPr lang="en-US" altLang="zh-CN" sz="2800" dirty="0"/>
              <a:t>View</a:t>
            </a:r>
            <a:r>
              <a:rPr lang="zh-CN" altLang="zh-CN" sz="2800" dirty="0"/>
              <a:t>的形式显示在界面上。</a:t>
            </a:r>
          </a:p>
          <a:p>
            <a:r>
              <a:rPr lang="en-US" altLang="zh-CN" sz="2800" dirty="0"/>
              <a:t>    Android</a:t>
            </a:r>
            <a:r>
              <a:rPr lang="zh-CN" altLang="zh-CN" sz="2800" dirty="0"/>
              <a:t>提供了好几种类型的</a:t>
            </a:r>
            <a:r>
              <a:rPr lang="en-US" altLang="zh-CN" sz="2800" dirty="0"/>
              <a:t>Adapter</a:t>
            </a:r>
            <a:r>
              <a:rPr lang="zh-CN" altLang="zh-CN" sz="2800" dirty="0"/>
              <a:t>，他们都是</a:t>
            </a:r>
            <a:r>
              <a:rPr lang="en-US" altLang="zh-CN" sz="2800" dirty="0"/>
              <a:t>Adapter</a:t>
            </a:r>
            <a:r>
              <a:rPr lang="zh-CN" altLang="zh-CN" sz="2800" dirty="0"/>
              <a:t>的子类，常用的</a:t>
            </a:r>
            <a:r>
              <a:rPr lang="en-US" altLang="zh-CN" sz="2800" dirty="0"/>
              <a:t>Adapter</a:t>
            </a:r>
            <a:r>
              <a:rPr lang="zh-CN" altLang="zh-CN" sz="2800" dirty="0"/>
              <a:t>类型有：</a:t>
            </a:r>
            <a:r>
              <a:rPr lang="en-US" altLang="zh-CN" sz="2800" dirty="0" err="1"/>
              <a:t>ArraryAdapter</a:t>
            </a:r>
            <a:r>
              <a:rPr lang="zh-CN" altLang="zh-CN" sz="2800" dirty="0"/>
              <a:t>（数组适配器）、</a:t>
            </a:r>
            <a:r>
              <a:rPr lang="en-US" altLang="zh-CN" sz="2800" dirty="0"/>
              <a:t>Base Adapter</a:t>
            </a:r>
            <a:r>
              <a:rPr lang="zh-CN" altLang="zh-CN" sz="2800" dirty="0"/>
              <a:t>（基本适配器）、</a:t>
            </a:r>
            <a:r>
              <a:rPr lang="en-US" altLang="zh-CN" sz="2800" dirty="0" err="1"/>
              <a:t>CursorAdapter</a:t>
            </a:r>
            <a:r>
              <a:rPr lang="zh-CN" altLang="zh-CN" sz="2800" dirty="0"/>
              <a:t>（游标适配器）、</a:t>
            </a:r>
            <a:r>
              <a:rPr lang="en-US" altLang="zh-CN" sz="2800" dirty="0" err="1"/>
              <a:t>SimpleCursorAdapter</a:t>
            </a:r>
            <a:r>
              <a:rPr lang="zh-CN" altLang="zh-CN" sz="2800" dirty="0"/>
              <a:t>（简单游标适配器）、</a:t>
            </a:r>
            <a:r>
              <a:rPr lang="en-US" altLang="zh-CN" sz="2800" dirty="0" err="1"/>
              <a:t>SpinnerAdapter</a:t>
            </a:r>
            <a:r>
              <a:rPr lang="zh-CN" altLang="zh-CN" sz="2800" dirty="0"/>
              <a:t>（列表适配器）和</a:t>
            </a:r>
            <a:r>
              <a:rPr lang="en-US" altLang="zh-CN" sz="2800" dirty="0" err="1"/>
              <a:t>WrapperListAdapter</a:t>
            </a:r>
            <a:r>
              <a:rPr lang="zh-CN" altLang="zh-CN" sz="2800" dirty="0"/>
              <a:t>（封装列表适配器）。不同的适配器将用于绑定不同类型的数据，比如</a:t>
            </a:r>
            <a:r>
              <a:rPr lang="en-US" altLang="zh-CN" sz="2800" dirty="0" err="1"/>
              <a:t>ArraryAdapter</a:t>
            </a:r>
            <a:r>
              <a:rPr lang="zh-CN" altLang="zh-CN" sz="2800" dirty="0"/>
              <a:t>就适合绑定数组数据。</a:t>
            </a:r>
            <a:r>
              <a:rPr lang="zh-CN" altLang="zh-CN" sz="2800" dirty="0"/>
              <a:t> 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816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806152" cy="1485900"/>
          </a:xfrm>
        </p:spPr>
        <p:txBody>
          <a:bodyPr/>
          <a:lstStyle/>
          <a:p>
            <a:r>
              <a:rPr lang="en-US" altLang="zh-CN" dirty="0"/>
              <a:t>2.2.1 </a:t>
            </a:r>
            <a:r>
              <a:rPr lang="en-US" altLang="zh-CN" dirty="0" err="1"/>
              <a:t>ListView</a:t>
            </a:r>
            <a:r>
              <a:rPr lang="zh-CN" altLang="zh-CN" dirty="0"/>
              <a:t>（列表视图）的常用属性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616937"/>
              </p:ext>
            </p:extLst>
          </p:nvPr>
        </p:nvGraphicFramePr>
        <p:xfrm>
          <a:off x="1229710" y="1880727"/>
          <a:ext cx="10662917" cy="4630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3370"/>
                <a:gridCol w="6949547"/>
              </a:tblGrid>
              <a:tr h="3307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属性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8913" marR="1389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描述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8913" marR="138913" marT="0" marB="0"/>
                </a:tc>
              </a:tr>
              <a:tr h="3307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android:id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8913" marR="1389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用于设置</a:t>
                      </a:r>
                      <a:r>
                        <a:rPr lang="en-US" sz="2100" kern="100">
                          <a:effectLst/>
                        </a:rPr>
                        <a:t>ListView</a:t>
                      </a:r>
                      <a:r>
                        <a:rPr lang="zh-CN" sz="2100" kern="100">
                          <a:effectLst/>
                        </a:rPr>
                        <a:t>的名称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8913" marR="138913" marT="0" marB="0"/>
                </a:tc>
              </a:tr>
              <a:tr h="6614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android:divider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8913" marR="1389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用于为</a:t>
                      </a:r>
                      <a:r>
                        <a:rPr lang="en-US" sz="2100" kern="100">
                          <a:effectLst/>
                        </a:rPr>
                        <a:t>ListView</a:t>
                      </a:r>
                      <a:r>
                        <a:rPr lang="zh-CN" sz="2100" kern="100">
                          <a:effectLst/>
                        </a:rPr>
                        <a:t>设置分割条，既可以用颜色分割，也可以用</a:t>
                      </a:r>
                      <a:r>
                        <a:rPr lang="en-US" sz="2100" kern="100">
                          <a:effectLst/>
                        </a:rPr>
                        <a:t>Drawable</a:t>
                      </a:r>
                      <a:r>
                        <a:rPr lang="zh-CN" sz="2100" kern="100">
                          <a:effectLst/>
                        </a:rPr>
                        <a:t>资源分割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8913" marR="138913" marT="0" marB="0"/>
                </a:tc>
              </a:tr>
              <a:tr h="3307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android:dividerHeight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8913" marR="1389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用于设置分割条的高度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8913" marR="138913" marT="0" marB="0"/>
                </a:tc>
              </a:tr>
              <a:tr h="3307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android:entries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8913" marR="1389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用于通过数组资源为</a:t>
                      </a:r>
                      <a:r>
                        <a:rPr lang="en-US" sz="2100" kern="100">
                          <a:effectLst/>
                        </a:rPr>
                        <a:t>ListView</a:t>
                      </a:r>
                      <a:r>
                        <a:rPr lang="zh-CN" sz="2100" kern="100">
                          <a:effectLst/>
                        </a:rPr>
                        <a:t>指定列表项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8913" marR="138913" marT="0" marB="0"/>
                </a:tc>
              </a:tr>
              <a:tr h="1322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android:footerDividersEnabled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8913" marR="1389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用于设置是否在</a:t>
                      </a:r>
                      <a:r>
                        <a:rPr lang="en-US" sz="2100" kern="100">
                          <a:effectLst/>
                        </a:rPr>
                        <a:t>footer view</a:t>
                      </a:r>
                      <a:r>
                        <a:rPr lang="zh-CN" sz="2100" kern="100">
                          <a:effectLst/>
                        </a:rPr>
                        <a:t>之前绘制分割条，默认为</a:t>
                      </a:r>
                      <a:r>
                        <a:rPr lang="en-US" sz="2100" kern="100">
                          <a:effectLst/>
                        </a:rPr>
                        <a:t>true</a:t>
                      </a:r>
                      <a:r>
                        <a:rPr lang="zh-CN" sz="2100" kern="100">
                          <a:effectLst/>
                        </a:rPr>
                        <a:t>，设置为</a:t>
                      </a:r>
                      <a:r>
                        <a:rPr lang="en-US" sz="2100" kern="100">
                          <a:effectLst/>
                        </a:rPr>
                        <a:t>false</a:t>
                      </a:r>
                      <a:r>
                        <a:rPr lang="zh-CN" sz="2100" kern="100">
                          <a:effectLst/>
                        </a:rPr>
                        <a:t>时，表示不绘制。需要通过</a:t>
                      </a:r>
                      <a:r>
                        <a:rPr lang="en-US" sz="2100" kern="100">
                          <a:effectLst/>
                        </a:rPr>
                        <a:t>ListView</a:t>
                      </a:r>
                      <a:r>
                        <a:rPr lang="zh-CN" sz="2100" kern="100">
                          <a:effectLst/>
                        </a:rPr>
                        <a:t>（列表视图）提供的</a:t>
                      </a:r>
                      <a:r>
                        <a:rPr lang="en-US" sz="2100" kern="100">
                          <a:effectLst/>
                        </a:rPr>
                        <a:t>addFooterView()</a:t>
                      </a:r>
                      <a:r>
                        <a:rPr lang="zh-CN" sz="2100" kern="100">
                          <a:effectLst/>
                        </a:rPr>
                        <a:t>方法为</a:t>
                      </a:r>
                      <a:r>
                        <a:rPr lang="en-US" sz="2100" kern="100">
                          <a:effectLst/>
                        </a:rPr>
                        <a:t>ListView</a:t>
                      </a:r>
                      <a:r>
                        <a:rPr lang="zh-CN" sz="2100" kern="100">
                          <a:effectLst/>
                        </a:rPr>
                        <a:t>（列表视图）添加</a:t>
                      </a:r>
                      <a:r>
                        <a:rPr lang="en-US" sz="2100" kern="100">
                          <a:effectLst/>
                        </a:rPr>
                        <a:t>footer view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8913" marR="138913" marT="0" marB="0"/>
                </a:tc>
              </a:tr>
              <a:tr h="1322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android:headerDividersEnabled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8913" marR="1389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</a:rPr>
                        <a:t>用于设置是否在</a:t>
                      </a:r>
                      <a:r>
                        <a:rPr lang="en-US" sz="2100" kern="100" dirty="0">
                          <a:effectLst/>
                        </a:rPr>
                        <a:t>header view</a:t>
                      </a:r>
                      <a:r>
                        <a:rPr lang="zh-CN" sz="2100" kern="100" dirty="0">
                          <a:effectLst/>
                        </a:rPr>
                        <a:t>之前绘制分割条，默认为</a:t>
                      </a:r>
                      <a:r>
                        <a:rPr lang="en-US" sz="2100" kern="100" dirty="0">
                          <a:effectLst/>
                        </a:rPr>
                        <a:t>true</a:t>
                      </a:r>
                      <a:r>
                        <a:rPr lang="zh-CN" sz="2100" kern="100" dirty="0">
                          <a:effectLst/>
                        </a:rPr>
                        <a:t>，设置为</a:t>
                      </a:r>
                      <a:r>
                        <a:rPr lang="en-US" sz="2100" kern="100" dirty="0">
                          <a:effectLst/>
                        </a:rPr>
                        <a:t>false</a:t>
                      </a:r>
                      <a:r>
                        <a:rPr lang="zh-CN" sz="2100" kern="100" dirty="0">
                          <a:effectLst/>
                        </a:rPr>
                        <a:t>时，表示不绘制。需要通过</a:t>
                      </a:r>
                      <a:r>
                        <a:rPr lang="en-US" sz="2100" kern="100" dirty="0" err="1">
                          <a:effectLst/>
                        </a:rPr>
                        <a:t>ListView</a:t>
                      </a:r>
                      <a:r>
                        <a:rPr lang="zh-CN" sz="2100" kern="100" dirty="0">
                          <a:effectLst/>
                        </a:rPr>
                        <a:t>（列表视图）提供的</a:t>
                      </a:r>
                      <a:r>
                        <a:rPr lang="en-US" sz="2100" kern="100" dirty="0" err="1">
                          <a:effectLst/>
                        </a:rPr>
                        <a:t>addHeader</a:t>
                      </a:r>
                      <a:r>
                        <a:rPr lang="en-US" sz="2100" kern="100" dirty="0">
                          <a:effectLst/>
                        </a:rPr>
                        <a:t> View()</a:t>
                      </a:r>
                      <a:r>
                        <a:rPr lang="zh-CN" sz="2100" kern="100" dirty="0">
                          <a:effectLst/>
                        </a:rPr>
                        <a:t>方法为</a:t>
                      </a:r>
                      <a:r>
                        <a:rPr lang="en-US" sz="2100" kern="100" dirty="0" err="1">
                          <a:effectLst/>
                        </a:rPr>
                        <a:t>ListView</a:t>
                      </a:r>
                      <a:r>
                        <a:rPr lang="zh-CN" sz="2100" kern="100" dirty="0">
                          <a:effectLst/>
                        </a:rPr>
                        <a:t>（列表视图）添加</a:t>
                      </a:r>
                      <a:r>
                        <a:rPr lang="en-US" sz="2100" kern="100" dirty="0">
                          <a:effectLst/>
                        </a:rPr>
                        <a:t>header view</a:t>
                      </a:r>
                      <a:endParaRPr lang="zh-CN" sz="21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8913" marR="13891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255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</a:t>
            </a:r>
            <a:r>
              <a:rPr lang="en-US" altLang="zh-CN" dirty="0" err="1"/>
              <a:t>ArraryAdapter</a:t>
            </a:r>
            <a:r>
              <a:rPr lang="zh-CN" altLang="zh-CN" dirty="0"/>
              <a:t>（数组适配器）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683" y="1513489"/>
            <a:ext cx="11498317" cy="5186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当你需要为一个控件赋值，而赋值的数据源是一个数组时，就应该考虑使用</a:t>
            </a:r>
            <a:r>
              <a:rPr lang="en-US" altLang="zh-CN" dirty="0" err="1"/>
              <a:t>ArraryAdapter</a:t>
            </a:r>
            <a:r>
              <a:rPr lang="zh-CN" altLang="zh-CN" dirty="0"/>
              <a:t>（数组适配器）。</a:t>
            </a:r>
          </a:p>
          <a:p>
            <a:pPr marL="0" indent="0">
              <a:buNone/>
            </a:pPr>
            <a:r>
              <a:rPr lang="zh-CN" altLang="zh-CN" dirty="0"/>
              <a:t>首先创建一个适配器对象，然后使用</a:t>
            </a:r>
            <a:r>
              <a:rPr lang="en-US" altLang="zh-CN" dirty="0" err="1"/>
              <a:t>ArraryAdapter</a:t>
            </a:r>
            <a:r>
              <a:rPr lang="zh-CN" altLang="zh-CN" dirty="0"/>
              <a:t>类的构造方法</a:t>
            </a:r>
            <a:r>
              <a:rPr lang="en-US" altLang="zh-CN" dirty="0" err="1"/>
              <a:t>ArrayAdapter</a:t>
            </a:r>
            <a:r>
              <a:rPr lang="en-US" altLang="zh-CN" dirty="0"/>
              <a:t>(Context context,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textViewResourceId</a:t>
            </a:r>
            <a:r>
              <a:rPr lang="en-US" altLang="zh-CN" dirty="0"/>
              <a:t>, T[] objects)</a:t>
            </a:r>
            <a:r>
              <a:rPr lang="zh-CN" altLang="zh-CN" dirty="0"/>
              <a:t>实例化一个</a:t>
            </a:r>
            <a:r>
              <a:rPr lang="en-US" altLang="zh-CN" dirty="0" err="1"/>
              <a:t>ArrayAdapter</a:t>
            </a:r>
            <a:r>
              <a:rPr lang="zh-CN" altLang="zh-CN" dirty="0"/>
              <a:t>对象。具体代码如下：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string[] </a:t>
            </a:r>
            <a:r>
              <a:rPr lang="en-US" altLang="zh-CN" dirty="0" err="1"/>
              <a:t>StringArray</a:t>
            </a:r>
            <a:r>
              <a:rPr lang="en-US" altLang="zh-CN" dirty="0"/>
              <a:t>=new String[]{“</a:t>
            </a:r>
            <a:r>
              <a:rPr lang="zh-CN" altLang="zh-CN" dirty="0"/>
              <a:t>学生</a:t>
            </a:r>
            <a:r>
              <a:rPr lang="en-US" altLang="zh-CN" dirty="0"/>
              <a:t>”, “</a:t>
            </a:r>
            <a:r>
              <a:rPr lang="zh-CN" altLang="zh-CN" dirty="0"/>
              <a:t>老师</a:t>
            </a:r>
            <a:r>
              <a:rPr lang="en-US" altLang="zh-CN" dirty="0"/>
              <a:t>”, “</a:t>
            </a:r>
            <a:r>
              <a:rPr lang="zh-CN" altLang="zh-CN" dirty="0"/>
              <a:t>工作人员</a:t>
            </a:r>
            <a:r>
              <a:rPr lang="en-US" altLang="zh-CN" dirty="0"/>
              <a:t>”,}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ArrayAdapter</a:t>
            </a:r>
            <a:r>
              <a:rPr lang="en-US" altLang="zh-CN" dirty="0"/>
              <a:t> adapter = new </a:t>
            </a:r>
            <a:r>
              <a:rPr lang="en-US" altLang="zh-CN" dirty="0" err="1"/>
              <a:t>ArrayAdapter</a:t>
            </a:r>
            <a:r>
              <a:rPr lang="en-US" altLang="zh-CN" dirty="0"/>
              <a:t>&lt;String&gt;(</a:t>
            </a:r>
            <a:r>
              <a:rPr lang="en-US" altLang="zh-CN" dirty="0" err="1"/>
              <a:t>this,R.layout.ListView,StringArray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当你创建好一个</a:t>
            </a:r>
            <a:r>
              <a:rPr lang="en-US" altLang="zh-CN" dirty="0" err="1"/>
              <a:t>ArraryAdapter</a:t>
            </a:r>
            <a:r>
              <a:rPr lang="zh-CN" altLang="zh-CN" dirty="0"/>
              <a:t>后，就可以简单的通过</a:t>
            </a:r>
            <a:r>
              <a:rPr lang="en-US" altLang="zh-CN" dirty="0" err="1"/>
              <a:t>ListView</a:t>
            </a:r>
            <a:r>
              <a:rPr lang="zh-CN" altLang="zh-CN" dirty="0"/>
              <a:t>的</a:t>
            </a:r>
            <a:r>
              <a:rPr lang="en-US" altLang="zh-CN" dirty="0" err="1"/>
              <a:t>setAdapter</a:t>
            </a:r>
            <a:r>
              <a:rPr lang="en-US" altLang="zh-CN" dirty="0"/>
              <a:t>()</a:t>
            </a:r>
            <a:r>
              <a:rPr lang="zh-CN" altLang="zh-CN" dirty="0"/>
              <a:t>方法进行调用，代码如下：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ListView</a:t>
            </a:r>
            <a:r>
              <a:rPr lang="en-US" altLang="zh-CN" dirty="0"/>
              <a:t> </a:t>
            </a:r>
            <a:r>
              <a:rPr lang="en-US" altLang="zh-CN" dirty="0" err="1"/>
              <a:t>listView</a:t>
            </a:r>
            <a:r>
              <a:rPr lang="en-US" altLang="zh-CN" dirty="0"/>
              <a:t> = (</a:t>
            </a:r>
            <a:r>
              <a:rPr lang="en-US" altLang="zh-CN" dirty="0" err="1"/>
              <a:t>ListView</a:t>
            </a:r>
            <a:r>
              <a:rPr lang="en-US" altLang="zh-CN" dirty="0"/>
              <a:t>)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R.id.listview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listView.setAdapter</a:t>
            </a:r>
            <a:r>
              <a:rPr lang="en-US" altLang="zh-CN" dirty="0"/>
              <a:t>(adapter);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23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2.5</a:t>
            </a:r>
            <a:r>
              <a:rPr lang="zh-CN" altLang="zh-CN" b="1" dirty="0"/>
              <a:t>】</a:t>
            </a:r>
            <a:r>
              <a:rPr lang="en-US" altLang="zh-CN" b="1" dirty="0" err="1"/>
              <a:t>ListView</a:t>
            </a:r>
            <a:r>
              <a:rPr lang="zh-CN" altLang="zh-CN" b="1" dirty="0"/>
              <a:t>（列表视图）实例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880374"/>
              </p:ext>
            </p:extLst>
          </p:nvPr>
        </p:nvGraphicFramePr>
        <p:xfrm>
          <a:off x="1369420" y="1897380"/>
          <a:ext cx="9414194" cy="435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6270"/>
                <a:gridCol w="8247924"/>
              </a:tblGrid>
              <a:tr h="328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步骤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2645" marR="1226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描述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2645" marR="122645" marT="0" marB="0"/>
                </a:tc>
              </a:tr>
              <a:tr h="984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2645" marR="1226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打开</a:t>
                      </a:r>
                      <a:r>
                        <a:rPr lang="en-US" sz="2200" kern="100">
                          <a:effectLst/>
                        </a:rPr>
                        <a:t>Android Studio</a:t>
                      </a:r>
                      <a:r>
                        <a:rPr lang="zh-CN" sz="2200" kern="100">
                          <a:effectLst/>
                        </a:rPr>
                        <a:t>创建一个</a:t>
                      </a:r>
                      <a:r>
                        <a:rPr lang="en-US" sz="2200" kern="100">
                          <a:effectLst/>
                        </a:rPr>
                        <a:t>Android</a:t>
                      </a:r>
                      <a:r>
                        <a:rPr lang="zh-CN" sz="2200" kern="100">
                          <a:effectLst/>
                        </a:rPr>
                        <a:t>应用，</a:t>
                      </a:r>
                      <a:r>
                        <a:rPr lang="en-US" sz="2200" kern="100">
                          <a:effectLst/>
                        </a:rPr>
                        <a:t>Application name</a:t>
                      </a:r>
                      <a:r>
                        <a:rPr lang="zh-CN" sz="2200" kern="100">
                          <a:effectLst/>
                        </a:rPr>
                        <a:t>（应用名）取名为</a:t>
                      </a:r>
                      <a:r>
                        <a:rPr lang="en-US" sz="2200" kern="100">
                          <a:effectLst/>
                        </a:rPr>
                        <a:t>ListDisplay</a:t>
                      </a:r>
                      <a:r>
                        <a:rPr lang="zh-CN" sz="2200" kern="100">
                          <a:effectLst/>
                        </a:rPr>
                        <a:t>，</a:t>
                      </a:r>
                      <a:r>
                        <a:rPr lang="en-US" sz="2200" kern="100">
                          <a:effectLst/>
                        </a:rPr>
                        <a:t>Company Domain</a:t>
                      </a:r>
                      <a:r>
                        <a:rPr lang="zh-CN" sz="2200" kern="100">
                          <a:effectLst/>
                        </a:rPr>
                        <a:t>（公司域）取名为</a:t>
                      </a:r>
                      <a:r>
                        <a:rPr lang="en-US" sz="2200" kern="100">
                          <a:effectLst/>
                        </a:rPr>
                        <a:t>Example.com</a:t>
                      </a:r>
                      <a:r>
                        <a:rPr lang="zh-CN" sz="2200" kern="100">
                          <a:effectLst/>
                        </a:rPr>
                        <a:t>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2645" marR="122645" marT="0" marB="0"/>
                </a:tc>
              </a:tr>
              <a:tr h="328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2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2645" marR="1226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Minimum SDK</a:t>
                      </a:r>
                      <a:r>
                        <a:rPr lang="zh-CN" sz="2200" kern="100">
                          <a:effectLst/>
                        </a:rPr>
                        <a:t>选择</a:t>
                      </a:r>
                      <a:r>
                        <a:rPr lang="en-US" sz="2200" kern="100">
                          <a:effectLst/>
                        </a:rPr>
                        <a:t>API 18: Android 4.3</a:t>
                      </a:r>
                      <a:r>
                        <a:rPr lang="zh-CN" sz="2200" kern="100">
                          <a:effectLst/>
                        </a:rPr>
                        <a:t>（</a:t>
                      </a:r>
                      <a:r>
                        <a:rPr lang="en-US" sz="2200" kern="100">
                          <a:effectLst/>
                        </a:rPr>
                        <a:t>Jelly Bean</a:t>
                      </a:r>
                      <a:r>
                        <a:rPr lang="zh-CN" sz="2200" kern="100">
                          <a:effectLst/>
                        </a:rPr>
                        <a:t>）。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2645" marR="122645" marT="0" marB="0"/>
                </a:tc>
              </a:tr>
              <a:tr h="328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3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2645" marR="1226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选择</a:t>
                      </a:r>
                      <a:r>
                        <a:rPr lang="en-US" sz="2200" kern="100">
                          <a:effectLst/>
                        </a:rPr>
                        <a:t>Empty Activity</a:t>
                      </a:r>
                      <a:r>
                        <a:rPr lang="zh-CN" sz="2200" kern="100">
                          <a:effectLst/>
                        </a:rPr>
                        <a:t>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2645" marR="122645" marT="0" marB="0"/>
                </a:tc>
              </a:tr>
              <a:tr h="328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4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2645" marR="1226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不需要修改</a:t>
                      </a:r>
                      <a:r>
                        <a:rPr lang="en-US" sz="2200" kern="100">
                          <a:effectLst/>
                        </a:rPr>
                        <a:t>Activity Name</a:t>
                      </a:r>
                      <a:r>
                        <a:rPr lang="zh-CN" sz="2200" kern="100">
                          <a:effectLst/>
                        </a:rPr>
                        <a:t>，使用默认值，单击</a:t>
                      </a:r>
                      <a:r>
                        <a:rPr lang="en-US" sz="2200" kern="100">
                          <a:effectLst/>
                        </a:rPr>
                        <a:t>Finish</a:t>
                      </a:r>
                      <a:r>
                        <a:rPr lang="zh-CN" sz="2200" kern="100">
                          <a:effectLst/>
                        </a:rPr>
                        <a:t>（完成）。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2645" marR="122645" marT="0" marB="0"/>
                </a:tc>
              </a:tr>
              <a:tr h="656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5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2645" marR="1226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在工程中找到</a:t>
                      </a:r>
                      <a:r>
                        <a:rPr lang="en-US" sz="2200" kern="100">
                          <a:effectLst/>
                        </a:rPr>
                        <a:t>ras/layout</a:t>
                      </a:r>
                      <a:r>
                        <a:rPr lang="zh-CN" sz="2200" kern="100">
                          <a:effectLst/>
                        </a:rPr>
                        <a:t>目录中的</a:t>
                      </a:r>
                      <a:r>
                        <a:rPr lang="en-US" sz="2200" kern="100">
                          <a:effectLst/>
                        </a:rPr>
                        <a:t>activity_main.xml</a:t>
                      </a:r>
                      <a:r>
                        <a:rPr lang="zh-CN" sz="2200" kern="100">
                          <a:effectLst/>
                        </a:rPr>
                        <a:t>文件，在其中添加一个</a:t>
                      </a:r>
                      <a:r>
                        <a:rPr lang="en-US" sz="2200" kern="100">
                          <a:effectLst/>
                        </a:rPr>
                        <a:t>ListView</a:t>
                      </a:r>
                      <a:r>
                        <a:rPr lang="zh-CN" sz="2200" kern="100">
                          <a:effectLst/>
                        </a:rPr>
                        <a:t>（列表视图）控件。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2645" marR="122645" marT="0" marB="0"/>
                </a:tc>
              </a:tr>
              <a:tr h="984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6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2645" marR="1226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在</a:t>
                      </a:r>
                      <a:r>
                        <a:rPr lang="en-US" sz="2200" kern="100">
                          <a:effectLst/>
                        </a:rPr>
                        <a:t>ras/layout</a:t>
                      </a:r>
                      <a:r>
                        <a:rPr lang="zh-CN" sz="2200" kern="100">
                          <a:effectLst/>
                        </a:rPr>
                        <a:t>目录下添加一个名为</a:t>
                      </a:r>
                      <a:r>
                        <a:rPr lang="en-US" sz="2200" kern="100">
                          <a:effectLst/>
                        </a:rPr>
                        <a:t>activity_listview.xml</a:t>
                      </a:r>
                      <a:r>
                        <a:rPr lang="zh-CN" sz="2200" kern="100">
                          <a:effectLst/>
                        </a:rPr>
                        <a:t>的文件。这个</a:t>
                      </a:r>
                      <a:r>
                        <a:rPr lang="en-US" sz="2200" kern="100">
                          <a:effectLst/>
                        </a:rPr>
                        <a:t>xml</a:t>
                      </a:r>
                      <a:r>
                        <a:rPr lang="zh-CN" sz="2200" kern="100">
                          <a:effectLst/>
                        </a:rPr>
                        <a:t>文件将用于显示所有的列表项，你可以用这个文件来对字体，间距，颜色等进行自定义。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2645" marR="122645" marT="0" marB="0"/>
                </a:tc>
              </a:tr>
              <a:tr h="328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7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2645" marR="1226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启动</a:t>
                      </a:r>
                      <a:r>
                        <a:rPr lang="en-US" sz="2200" kern="100" dirty="0" err="1">
                          <a:effectLst/>
                        </a:rPr>
                        <a:t>Genymotion</a:t>
                      </a:r>
                      <a:r>
                        <a:rPr lang="zh-CN" sz="2200" kern="100" dirty="0">
                          <a:effectLst/>
                        </a:rPr>
                        <a:t>模拟器，然后在</a:t>
                      </a:r>
                      <a:r>
                        <a:rPr lang="en-US" sz="2200" kern="100" dirty="0">
                          <a:effectLst/>
                        </a:rPr>
                        <a:t>Android</a:t>
                      </a:r>
                      <a:r>
                        <a:rPr lang="zh-CN" sz="2200" kern="100" dirty="0">
                          <a:effectLst/>
                        </a:rPr>
                        <a:t>工程中做如下代码修改。</a:t>
                      </a:r>
                      <a:endParaRPr lang="zh-CN" sz="19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2645" marR="12264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076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../屏幕快照%202016-03-16%20上午10.45.48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48" y="188913"/>
            <a:ext cx="3834266" cy="6211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66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2.1 Android UI</a:t>
            </a:r>
            <a:r>
              <a:rPr lang="zh-CN" altLang="zh-CN" b="1" dirty="0"/>
              <a:t>布局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Android UI</a:t>
            </a:r>
            <a:r>
              <a:rPr lang="zh-CN" altLang="zh-CN" dirty="0"/>
              <a:t>布局一般使用布局管理器、</a:t>
            </a:r>
            <a:r>
              <a:rPr lang="en-US" altLang="zh-CN" dirty="0" err="1"/>
              <a:t>ListView</a:t>
            </a:r>
            <a:r>
              <a:rPr lang="zh-CN" altLang="zh-CN" dirty="0"/>
              <a:t>（列表视图）和</a:t>
            </a:r>
            <a:r>
              <a:rPr lang="en-US" altLang="zh-CN" dirty="0" err="1"/>
              <a:t>GridView</a:t>
            </a:r>
            <a:r>
              <a:rPr lang="zh-CN" altLang="zh-CN" dirty="0"/>
              <a:t>（网格视图）三种，下面对它们分别进行详细介绍。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042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2.3 </a:t>
            </a:r>
            <a:r>
              <a:rPr lang="en-US" altLang="zh-CN" b="1" dirty="0" err="1"/>
              <a:t>GridView</a:t>
            </a:r>
            <a:r>
              <a:rPr lang="zh-CN" altLang="zh-CN" b="1" dirty="0"/>
              <a:t>（网格视图）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1986455"/>
            <a:ext cx="5029201" cy="3880945"/>
          </a:xfrm>
        </p:spPr>
        <p:txBody>
          <a:bodyPr>
            <a:noAutofit/>
          </a:bodyPr>
          <a:lstStyle/>
          <a:p>
            <a:r>
              <a:rPr lang="en-US" altLang="zh-CN" sz="2800" dirty="0" err="1"/>
              <a:t>GridView</a:t>
            </a:r>
            <a:r>
              <a:rPr lang="zh-CN" altLang="zh-CN" sz="2800" dirty="0"/>
              <a:t>（网格视图）也是</a:t>
            </a:r>
            <a:r>
              <a:rPr lang="en-US" altLang="zh-CN" sz="2800" dirty="0"/>
              <a:t>Android</a:t>
            </a:r>
            <a:r>
              <a:rPr lang="zh-CN" altLang="zh-CN" sz="2800" dirty="0"/>
              <a:t>中常用的</a:t>
            </a:r>
            <a:r>
              <a:rPr lang="en-US" altLang="zh-CN" sz="2800" dirty="0"/>
              <a:t>UI</a:t>
            </a:r>
            <a:r>
              <a:rPr lang="zh-CN" altLang="zh-CN" sz="2800" dirty="0"/>
              <a:t>组件之一，它是按照行、列分布的方式来显示多个组件的，通常用于显示图片或图标等。图</a:t>
            </a:r>
            <a:r>
              <a:rPr lang="en-US" altLang="zh-CN" sz="2800" dirty="0"/>
              <a:t>2.12</a:t>
            </a:r>
            <a:r>
              <a:rPr lang="zh-CN" altLang="zh-CN" sz="2800" dirty="0"/>
              <a:t>中显示出</a:t>
            </a:r>
            <a:r>
              <a:rPr lang="en-US" altLang="zh-CN" sz="2800" dirty="0" err="1"/>
              <a:t>GridView</a:t>
            </a:r>
            <a:r>
              <a:rPr lang="zh-CN" altLang="zh-CN" sz="2800" dirty="0"/>
              <a:t>运行后的效果图</a:t>
            </a:r>
            <a:r>
              <a:rPr lang="zh-CN" altLang="zh-CN" sz="2800" dirty="0"/>
              <a:t> </a:t>
            </a:r>
            <a:endParaRPr kumimoji="1" lang="zh-CN" altLang="en-US" sz="2800" dirty="0"/>
          </a:p>
        </p:txBody>
      </p:sp>
      <p:pic>
        <p:nvPicPr>
          <p:cNvPr id="4" name="图片 3" descr="../grid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15" y="1665233"/>
            <a:ext cx="2797810" cy="4319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684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11103" cy="1485900"/>
          </a:xfrm>
        </p:spPr>
        <p:txBody>
          <a:bodyPr/>
          <a:lstStyle/>
          <a:p>
            <a:r>
              <a:rPr lang="en-US" altLang="zh-CN" dirty="0"/>
              <a:t>2.3.1 </a:t>
            </a:r>
            <a:r>
              <a:rPr lang="en-US" altLang="zh-CN" dirty="0" err="1"/>
              <a:t>GridView</a:t>
            </a:r>
            <a:r>
              <a:rPr lang="zh-CN" altLang="zh-CN" dirty="0"/>
              <a:t>（网格视图）的常用属性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444040"/>
              </p:ext>
            </p:extLst>
          </p:nvPr>
        </p:nvGraphicFramePr>
        <p:xfrm>
          <a:off x="1876097" y="2057096"/>
          <a:ext cx="9016854" cy="44067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7580"/>
                <a:gridCol w="6069274"/>
              </a:tblGrid>
              <a:tr h="283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属性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18" marR="12131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18" marR="121318" marT="0" marB="0"/>
                </a:tc>
              </a:tr>
              <a:tr h="283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android:id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18" marR="12131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用于设置</a:t>
                      </a:r>
                      <a:r>
                        <a:rPr lang="en-US" sz="1800" kern="100">
                          <a:effectLst/>
                        </a:rPr>
                        <a:t>GridView</a:t>
                      </a:r>
                      <a:r>
                        <a:rPr lang="zh-CN" sz="1800" kern="100">
                          <a:effectLst/>
                        </a:rPr>
                        <a:t>的名称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18" marR="121318" marT="0" marB="0"/>
                </a:tc>
              </a:tr>
              <a:tr h="4437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android:columnWidth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18" marR="12131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用于设置列的宽度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18" marR="121318" marT="0" marB="0"/>
                </a:tc>
              </a:tr>
              <a:tr h="283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android:gravity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18" marR="12131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用于设置对齐方式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18" marR="121318" marT="0" marB="0"/>
                </a:tc>
              </a:tr>
              <a:tr h="283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android:horizontalSpacing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18" marR="12131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用于设置各元素之间的水平间距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18" marR="121318" marT="0" marB="0"/>
                </a:tc>
              </a:tr>
              <a:tr h="8492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android:numColumns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18" marR="12131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用于设置列数，其属性值通常大于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，如果值较大比如</a:t>
                      </a:r>
                      <a:r>
                        <a:rPr lang="en-US" sz="1800" kern="100">
                          <a:effectLst/>
                        </a:rPr>
                        <a:t>100</a:t>
                      </a:r>
                      <a:r>
                        <a:rPr lang="zh-CN" sz="1800" kern="100">
                          <a:effectLst/>
                        </a:rPr>
                        <a:t>或者为</a:t>
                      </a:r>
                      <a:r>
                        <a:rPr lang="en-US" sz="1800" kern="100">
                          <a:effectLst/>
                        </a:rPr>
                        <a:t>auto_fit</a:t>
                      </a:r>
                      <a:r>
                        <a:rPr lang="zh-CN" sz="1800" kern="100">
                          <a:effectLst/>
                        </a:rPr>
                        <a:t>，则将在可用空间中显示尽量多的列数。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18" marR="121318" marT="0" marB="0"/>
                </a:tc>
              </a:tr>
              <a:tr h="16984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android:stretchMode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18" marR="12131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用于设置拉伸模式，其中属性可以为：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800" kern="100">
                          <a:effectLst/>
                        </a:rPr>
                        <a:t>none</a:t>
                      </a:r>
                      <a:r>
                        <a:rPr lang="zh-CN" sz="1800" kern="100">
                          <a:effectLst/>
                        </a:rPr>
                        <a:t>：不拉伸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800" kern="100">
                          <a:effectLst/>
                        </a:rPr>
                        <a:t>spacingWidth</a:t>
                      </a:r>
                      <a:r>
                        <a:rPr lang="zh-CN" sz="1800" kern="100">
                          <a:effectLst/>
                        </a:rPr>
                        <a:t>：仅拉伸元素之间的间距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800" kern="100">
                          <a:effectLst/>
                        </a:rPr>
                        <a:t>columnWidth</a:t>
                      </a:r>
                      <a:r>
                        <a:rPr lang="zh-CN" sz="1800" kern="100">
                          <a:effectLst/>
                        </a:rPr>
                        <a:t>：仅拉伸表格元素本身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800" kern="100">
                          <a:effectLst/>
                        </a:rPr>
                        <a:t>spacingWidthUniform</a:t>
                      </a:r>
                      <a:r>
                        <a:rPr lang="zh-CN" sz="1800" kern="100">
                          <a:effectLst/>
                        </a:rPr>
                        <a:t>：表格元素本身、元素之间的间距一起拉伸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18" marR="121318" marT="0" marB="0"/>
                </a:tc>
              </a:tr>
              <a:tr h="283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android:verticalSpacing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18" marR="12131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用于设置各元素之间的垂直间距</a:t>
                      </a:r>
                      <a:endParaRPr lang="zh-CN" sz="18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18" marR="12131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91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2.6</a:t>
            </a:r>
            <a:r>
              <a:rPr lang="zh-CN" altLang="zh-CN" b="1" dirty="0"/>
              <a:t>】</a:t>
            </a:r>
            <a:r>
              <a:rPr lang="en-US" altLang="zh-CN" b="1" dirty="0" err="1"/>
              <a:t>GridView</a:t>
            </a:r>
            <a:r>
              <a:rPr lang="zh-CN" altLang="zh-CN" b="1" dirty="0"/>
              <a:t>（网格视图）实例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807153"/>
              </p:ext>
            </p:extLst>
          </p:nvPr>
        </p:nvGraphicFramePr>
        <p:xfrm>
          <a:off x="1749972" y="1464973"/>
          <a:ext cx="8812925" cy="5204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1783"/>
                <a:gridCol w="7721142"/>
              </a:tblGrid>
              <a:tr h="306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步骤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813" marR="114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813" marR="114813" marT="0" marB="0"/>
                </a:tc>
              </a:tr>
              <a:tr h="918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813" marR="114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打开</a:t>
                      </a:r>
                      <a:r>
                        <a:rPr lang="en-US" sz="2000" kern="100">
                          <a:effectLst/>
                        </a:rPr>
                        <a:t>Android Studio</a:t>
                      </a:r>
                      <a:r>
                        <a:rPr lang="zh-CN" sz="2000" kern="100">
                          <a:effectLst/>
                        </a:rPr>
                        <a:t>创建一个</a:t>
                      </a:r>
                      <a:r>
                        <a:rPr lang="en-US" sz="2000" kern="100">
                          <a:effectLst/>
                        </a:rPr>
                        <a:t>Android</a:t>
                      </a:r>
                      <a:r>
                        <a:rPr lang="zh-CN" sz="2000" kern="100">
                          <a:effectLst/>
                        </a:rPr>
                        <a:t>应用，</a:t>
                      </a:r>
                      <a:r>
                        <a:rPr lang="en-US" sz="2000" kern="100">
                          <a:effectLst/>
                        </a:rPr>
                        <a:t>Application name</a:t>
                      </a:r>
                      <a:r>
                        <a:rPr lang="zh-CN" sz="2000" kern="100">
                          <a:effectLst/>
                        </a:rPr>
                        <a:t>（应用名）取名为</a:t>
                      </a:r>
                      <a:r>
                        <a:rPr lang="en-US" sz="2000" kern="100">
                          <a:effectLst/>
                        </a:rPr>
                        <a:t>GridDisplay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Company Domain</a:t>
                      </a:r>
                      <a:r>
                        <a:rPr lang="zh-CN" sz="2000" kern="100">
                          <a:effectLst/>
                        </a:rPr>
                        <a:t>（公司域）取名为</a:t>
                      </a:r>
                      <a:r>
                        <a:rPr lang="en-US" sz="2000" kern="100">
                          <a:effectLst/>
                        </a:rPr>
                        <a:t>Example.com</a:t>
                      </a:r>
                      <a:r>
                        <a:rPr lang="zh-CN" sz="2000" kern="100">
                          <a:effectLst/>
                        </a:rPr>
                        <a:t>。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813" marR="114813" marT="0" marB="0"/>
                </a:tc>
              </a:tr>
              <a:tr h="306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813" marR="114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Minimum SDK</a:t>
                      </a:r>
                      <a:r>
                        <a:rPr lang="zh-CN" sz="2000" kern="100">
                          <a:effectLst/>
                        </a:rPr>
                        <a:t>选择</a:t>
                      </a:r>
                      <a:r>
                        <a:rPr lang="en-US" sz="2000" kern="100">
                          <a:effectLst/>
                        </a:rPr>
                        <a:t>API 18: Android 4.3</a:t>
                      </a:r>
                      <a:r>
                        <a:rPr lang="zh-CN" sz="2000" kern="100">
                          <a:effectLst/>
                        </a:rPr>
                        <a:t>（</a:t>
                      </a:r>
                      <a:r>
                        <a:rPr lang="en-US" sz="2000" kern="100">
                          <a:effectLst/>
                        </a:rPr>
                        <a:t>Jelly Bean</a:t>
                      </a:r>
                      <a:r>
                        <a:rPr lang="zh-CN" sz="2000" kern="100">
                          <a:effectLst/>
                        </a:rPr>
                        <a:t>）。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813" marR="114813" marT="0" marB="0"/>
                </a:tc>
              </a:tr>
              <a:tr h="306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813" marR="114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</a:t>
                      </a:r>
                      <a:r>
                        <a:rPr lang="en-US" sz="2000" kern="100">
                          <a:effectLst/>
                        </a:rPr>
                        <a:t>Empty Activity</a:t>
                      </a:r>
                      <a:r>
                        <a:rPr lang="zh-CN" sz="2000" kern="100">
                          <a:effectLst/>
                        </a:rPr>
                        <a:t>。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813" marR="114813" marT="0" marB="0"/>
                </a:tc>
              </a:tr>
              <a:tr h="306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813" marR="114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不需要修改</a:t>
                      </a:r>
                      <a:r>
                        <a:rPr lang="en-US" sz="2000" kern="100">
                          <a:effectLst/>
                        </a:rPr>
                        <a:t>Activity Name</a:t>
                      </a:r>
                      <a:r>
                        <a:rPr lang="zh-CN" sz="2000" kern="100">
                          <a:effectLst/>
                        </a:rPr>
                        <a:t>，使用默认值，单击</a:t>
                      </a:r>
                      <a:r>
                        <a:rPr lang="en-US" sz="2000" kern="100">
                          <a:effectLst/>
                        </a:rPr>
                        <a:t>Finish</a:t>
                      </a:r>
                      <a:r>
                        <a:rPr lang="zh-CN" sz="2000" kern="100">
                          <a:effectLst/>
                        </a:rPr>
                        <a:t>（完成）。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813" marR="114813" marT="0" marB="0"/>
                </a:tc>
              </a:tr>
              <a:tr h="6123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813" marR="114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在工程中找到</a:t>
                      </a:r>
                      <a:r>
                        <a:rPr lang="en-US" sz="2000" kern="100">
                          <a:effectLst/>
                        </a:rPr>
                        <a:t>ras/layout</a:t>
                      </a:r>
                      <a:r>
                        <a:rPr lang="zh-CN" sz="2000" kern="100">
                          <a:effectLst/>
                        </a:rPr>
                        <a:t>目录中的</a:t>
                      </a:r>
                      <a:r>
                        <a:rPr lang="en-US" sz="2000" kern="100">
                          <a:effectLst/>
                        </a:rPr>
                        <a:t>activity_main.xml</a:t>
                      </a:r>
                      <a:r>
                        <a:rPr lang="zh-CN" sz="2000" kern="100">
                          <a:effectLst/>
                        </a:rPr>
                        <a:t>文件，在其中添加一个</a:t>
                      </a:r>
                      <a:r>
                        <a:rPr lang="en-US" sz="2000" kern="100">
                          <a:effectLst/>
                        </a:rPr>
                        <a:t>GridView</a:t>
                      </a:r>
                      <a:r>
                        <a:rPr lang="zh-CN" sz="2000" kern="100">
                          <a:effectLst/>
                        </a:rPr>
                        <a:t>（网格视图）控件。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813" marR="114813" marT="0" marB="0"/>
                </a:tc>
              </a:tr>
              <a:tr h="918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813" marR="114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将图片</a:t>
                      </a:r>
                      <a:r>
                        <a:rPr lang="en-US" sz="2000" kern="100">
                          <a:effectLst/>
                        </a:rPr>
                        <a:t>sample0.jpg, sample1.jpg, sample2.jpg, sample3.jpg, sample4.jpg, sample5.jpg, sample6.jpg </a:t>
                      </a:r>
                      <a:r>
                        <a:rPr lang="zh-CN" sz="2000" kern="100">
                          <a:effectLst/>
                        </a:rPr>
                        <a:t>和</a:t>
                      </a:r>
                      <a:r>
                        <a:rPr lang="en-US" sz="2000" kern="100">
                          <a:effectLst/>
                        </a:rPr>
                        <a:t>sample7.jpg</a:t>
                      </a:r>
                      <a:r>
                        <a:rPr lang="zh-CN" sz="2000" kern="100">
                          <a:effectLst/>
                        </a:rPr>
                        <a:t>复制粘贴到工程目录</a:t>
                      </a:r>
                      <a:r>
                        <a:rPr lang="en-US" sz="2000" kern="100">
                          <a:effectLst/>
                        </a:rPr>
                        <a:t>res/drawable</a:t>
                      </a:r>
                      <a:r>
                        <a:rPr lang="zh-CN" sz="2000" kern="100">
                          <a:effectLst/>
                        </a:rPr>
                        <a:t>目录下。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813" marR="114813" marT="0" marB="0"/>
                </a:tc>
              </a:tr>
              <a:tr h="1224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813" marR="114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在</a:t>
                      </a:r>
                      <a:r>
                        <a:rPr lang="en-US" sz="2000" kern="100">
                          <a:effectLst/>
                        </a:rPr>
                        <a:t>java/com.example.griddisplay</a:t>
                      </a:r>
                      <a:r>
                        <a:rPr lang="zh-CN" sz="2000" kern="100">
                          <a:effectLst/>
                        </a:rPr>
                        <a:t>目录下创建一个继承于</a:t>
                      </a:r>
                      <a:r>
                        <a:rPr lang="en-US" sz="2000" kern="100">
                          <a:effectLst/>
                        </a:rPr>
                        <a:t>BaseAdapter</a:t>
                      </a:r>
                      <a:r>
                        <a:rPr lang="zh-CN" sz="2000" kern="100">
                          <a:effectLst/>
                        </a:rPr>
                        <a:t>（基本适配器）类的</a:t>
                      </a:r>
                      <a:r>
                        <a:rPr lang="en-US" sz="2000" kern="100">
                          <a:effectLst/>
                        </a:rPr>
                        <a:t>ImageAdapter</a:t>
                      </a:r>
                      <a:r>
                        <a:rPr lang="zh-CN" sz="2000" kern="100">
                          <a:effectLst/>
                        </a:rPr>
                        <a:t>（图片适配器）子类，取名为</a:t>
                      </a:r>
                      <a:r>
                        <a:rPr lang="en-US" sz="2000" kern="100">
                          <a:effectLst/>
                        </a:rPr>
                        <a:t>ImageAdapter.java</a:t>
                      </a:r>
                      <a:r>
                        <a:rPr lang="zh-CN" sz="2000" kern="100">
                          <a:effectLst/>
                        </a:rPr>
                        <a:t>，用于为</a:t>
                      </a:r>
                      <a:r>
                        <a:rPr lang="en-US" sz="2000" kern="100">
                          <a:effectLst/>
                        </a:rPr>
                        <a:t>GridView</a:t>
                      </a:r>
                      <a:r>
                        <a:rPr lang="zh-CN" sz="2000" kern="100">
                          <a:effectLst/>
                        </a:rPr>
                        <a:t>（网格视图）控件提供图片数据。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813" marR="114813" marT="0" marB="0"/>
                </a:tc>
              </a:tr>
              <a:tr h="306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813" marR="1148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启动</a:t>
                      </a:r>
                      <a:r>
                        <a:rPr lang="en-US" sz="2000" kern="100" dirty="0" err="1">
                          <a:effectLst/>
                        </a:rPr>
                        <a:t>Genymotion</a:t>
                      </a:r>
                      <a:r>
                        <a:rPr lang="zh-CN" sz="2000" kern="100" dirty="0">
                          <a:effectLst/>
                        </a:rPr>
                        <a:t>模拟器，然后在</a:t>
                      </a:r>
                      <a:r>
                        <a:rPr lang="en-US" sz="2000" kern="100" dirty="0">
                          <a:effectLst/>
                        </a:rPr>
                        <a:t>Android</a:t>
                      </a:r>
                      <a:r>
                        <a:rPr lang="zh-CN" sz="2000" kern="100" dirty="0">
                          <a:effectLst/>
                        </a:rPr>
                        <a:t>工程中做如下代码修改。</a:t>
                      </a:r>
                      <a:endParaRPr lang="zh-CN" sz="17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813" marR="11481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854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../grid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08" y="427198"/>
            <a:ext cx="3868836" cy="5973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37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2.7</a:t>
            </a:r>
            <a:r>
              <a:rPr lang="zh-CN" altLang="zh-CN" b="1" dirty="0"/>
              <a:t>】</a:t>
            </a:r>
            <a:r>
              <a:rPr lang="en-US" altLang="zh-CN" b="1" dirty="0" err="1"/>
              <a:t>GridView</a:t>
            </a:r>
            <a:r>
              <a:rPr lang="zh-CN" altLang="zh-CN" b="1" dirty="0"/>
              <a:t>（网格视图）实例扩展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880206"/>
              </p:ext>
            </p:extLst>
          </p:nvPr>
        </p:nvGraphicFramePr>
        <p:xfrm>
          <a:off x="1371600" y="2017987"/>
          <a:ext cx="10224922" cy="3196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6706"/>
                <a:gridCol w="8958216"/>
              </a:tblGrid>
              <a:tr h="355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步骤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</a:tr>
              <a:tr h="710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打开</a:t>
                      </a:r>
                      <a:r>
                        <a:rPr lang="en-US" sz="2300" kern="100" dirty="0">
                          <a:effectLst/>
                        </a:rPr>
                        <a:t>Android Studio</a:t>
                      </a:r>
                      <a:r>
                        <a:rPr lang="zh-CN" sz="2300" kern="100" dirty="0">
                          <a:effectLst/>
                        </a:rPr>
                        <a:t>选择</a:t>
                      </a:r>
                      <a:r>
                        <a:rPr lang="en-US" sz="2300" kern="100" dirty="0">
                          <a:effectLst/>
                        </a:rPr>
                        <a:t>Open an existing Android Studio project</a:t>
                      </a:r>
                      <a:r>
                        <a:rPr lang="zh-CN" sz="2300" kern="100" dirty="0">
                          <a:effectLst/>
                        </a:rPr>
                        <a:t>（打开现有</a:t>
                      </a:r>
                      <a:r>
                        <a:rPr lang="en-US" sz="2300" kern="100" dirty="0">
                          <a:effectLst/>
                        </a:rPr>
                        <a:t>Android Studio</a:t>
                      </a:r>
                      <a:r>
                        <a:rPr lang="zh-CN" sz="2300" kern="100" dirty="0">
                          <a:effectLst/>
                        </a:rPr>
                        <a:t>工程），打开【例</a:t>
                      </a:r>
                      <a:r>
                        <a:rPr lang="en-US" sz="2300" kern="100" dirty="0">
                          <a:effectLst/>
                        </a:rPr>
                        <a:t>2.6</a:t>
                      </a:r>
                      <a:r>
                        <a:rPr lang="zh-CN" sz="2300" kern="100" dirty="0">
                          <a:effectLst/>
                        </a:rPr>
                        <a:t>】的现有实例。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</a:tr>
              <a:tr h="710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在</a:t>
                      </a:r>
                      <a:r>
                        <a:rPr lang="en-US" sz="2300" kern="100" dirty="0">
                          <a:effectLst/>
                        </a:rPr>
                        <a:t>java/</a:t>
                      </a:r>
                      <a:r>
                        <a:rPr lang="en-US" sz="2300" kern="100" dirty="0" err="1">
                          <a:effectLst/>
                        </a:rPr>
                        <a:t>com.example.griddisplay</a:t>
                      </a:r>
                      <a:r>
                        <a:rPr lang="zh-CN" sz="2300" kern="100" dirty="0">
                          <a:effectLst/>
                        </a:rPr>
                        <a:t>目录下新建一个</a:t>
                      </a:r>
                      <a:r>
                        <a:rPr lang="en-US" sz="2300" kern="100" dirty="0">
                          <a:effectLst/>
                        </a:rPr>
                        <a:t>Activity</a:t>
                      </a:r>
                      <a:r>
                        <a:rPr lang="zh-CN" sz="2300" kern="100" dirty="0">
                          <a:effectLst/>
                        </a:rPr>
                        <a:t>类命名为</a:t>
                      </a:r>
                      <a:r>
                        <a:rPr lang="en-US" sz="2300" kern="100" dirty="0" err="1">
                          <a:effectLst/>
                        </a:rPr>
                        <a:t>SingleViewActivity.java</a:t>
                      </a:r>
                      <a:r>
                        <a:rPr lang="zh-CN" sz="2300" kern="100" dirty="0">
                          <a:effectLst/>
                        </a:rPr>
                        <a:t>，修改代码如下所示。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</a:tr>
              <a:tr h="355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在</a:t>
                      </a:r>
                      <a:r>
                        <a:rPr lang="en-US" sz="2300" kern="100">
                          <a:effectLst/>
                        </a:rPr>
                        <a:t>res/layout</a:t>
                      </a:r>
                      <a:r>
                        <a:rPr lang="zh-CN" sz="2300" kern="100">
                          <a:effectLst/>
                        </a:rPr>
                        <a:t>目录下新建一个</a:t>
                      </a:r>
                      <a:r>
                        <a:rPr lang="en-US" sz="2300" kern="100">
                          <a:effectLst/>
                        </a:rPr>
                        <a:t>XML</a:t>
                      </a:r>
                      <a:r>
                        <a:rPr lang="zh-CN" sz="2300" kern="100">
                          <a:effectLst/>
                        </a:rPr>
                        <a:t>布局文件命名为</a:t>
                      </a:r>
                      <a:r>
                        <a:rPr lang="en-US" sz="2300" kern="100">
                          <a:effectLst/>
                        </a:rPr>
                        <a:t>single_view.xml</a:t>
                      </a:r>
                      <a:r>
                        <a:rPr lang="zh-CN" sz="23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</a:tr>
              <a:tr h="710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在</a:t>
                      </a:r>
                      <a:r>
                        <a:rPr lang="en-US" sz="2300" kern="100">
                          <a:effectLst/>
                        </a:rPr>
                        <a:t>manifests</a:t>
                      </a:r>
                      <a:r>
                        <a:rPr lang="zh-CN" sz="2300" kern="100">
                          <a:effectLst/>
                        </a:rPr>
                        <a:t>目录下的</a:t>
                      </a:r>
                      <a:r>
                        <a:rPr lang="en-US" sz="2300" kern="100">
                          <a:effectLst/>
                        </a:rPr>
                        <a:t>AndroidManifest.xml</a:t>
                      </a:r>
                      <a:r>
                        <a:rPr lang="zh-CN" sz="2300" kern="100">
                          <a:effectLst/>
                        </a:rPr>
                        <a:t>文件中为新建的</a:t>
                      </a:r>
                      <a:r>
                        <a:rPr lang="en-US" sz="2300" kern="100">
                          <a:effectLst/>
                        </a:rPr>
                        <a:t>activity</a:t>
                      </a:r>
                      <a:r>
                        <a:rPr lang="zh-CN" sz="2300" kern="100">
                          <a:effectLst/>
                        </a:rPr>
                        <a:t>注册，添加代码如下所示。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</a:tr>
              <a:tr h="355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启动</a:t>
                      </a:r>
                      <a:r>
                        <a:rPr lang="en-US" sz="2300" kern="100" dirty="0" err="1">
                          <a:effectLst/>
                        </a:rPr>
                        <a:t>Genymotion</a:t>
                      </a:r>
                      <a:r>
                        <a:rPr lang="zh-CN" sz="2300" kern="100" dirty="0">
                          <a:effectLst/>
                        </a:rPr>
                        <a:t>模拟器，然后在</a:t>
                      </a:r>
                      <a:r>
                        <a:rPr lang="en-US" sz="2300" kern="100" dirty="0">
                          <a:effectLst/>
                        </a:rPr>
                        <a:t>Android</a:t>
                      </a:r>
                      <a:r>
                        <a:rPr lang="zh-CN" sz="2300" kern="100" dirty="0">
                          <a:effectLst/>
                        </a:rPr>
                        <a:t>工程中做如下代码修改。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208" marR="13320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../grid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929" y="385276"/>
            <a:ext cx="3768988" cy="5819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内容占位符 4" descr="../grid3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66" y="385276"/>
            <a:ext cx="4087335" cy="6211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5725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 Android UI</a:t>
            </a:r>
            <a:r>
              <a:rPr lang="zh-CN" altLang="zh-CN" b="1" dirty="0"/>
              <a:t>控件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zh-CN" dirty="0"/>
              <a:t>应用程序的人机交互界面由很多</a:t>
            </a:r>
            <a:r>
              <a:rPr lang="en-US" altLang="zh-CN" dirty="0"/>
              <a:t>Android</a:t>
            </a:r>
            <a:r>
              <a:rPr lang="zh-CN" altLang="zh-CN" dirty="0"/>
              <a:t>组件组成。</a:t>
            </a:r>
            <a:r>
              <a:rPr lang="en-US" altLang="zh-CN" dirty="0"/>
              <a:t>Android</a:t>
            </a:r>
            <a:r>
              <a:rPr lang="zh-CN" altLang="zh-CN" dirty="0"/>
              <a:t>提供了很多</a:t>
            </a:r>
            <a:r>
              <a:rPr lang="en-US" altLang="zh-CN" dirty="0"/>
              <a:t>UI</a:t>
            </a:r>
            <a:r>
              <a:rPr lang="zh-CN" altLang="zh-CN" dirty="0"/>
              <a:t>控件，比如图</a:t>
            </a:r>
            <a:r>
              <a:rPr lang="en-US" altLang="zh-CN" dirty="0"/>
              <a:t>2.16</a:t>
            </a:r>
            <a:r>
              <a:rPr lang="zh-CN" altLang="zh-CN" dirty="0"/>
              <a:t>所示的部分常用</a:t>
            </a:r>
            <a:r>
              <a:rPr lang="en-US" altLang="zh-CN" dirty="0"/>
              <a:t>UI</a:t>
            </a:r>
            <a:r>
              <a:rPr lang="zh-CN" altLang="zh-CN" dirty="0"/>
              <a:t>控件：</a:t>
            </a:r>
            <a:r>
              <a:rPr lang="en-US" altLang="zh-CN" dirty="0" err="1"/>
              <a:t>TextView</a:t>
            </a:r>
            <a:r>
              <a:rPr lang="zh-CN" altLang="zh-CN" dirty="0"/>
              <a:t>（文本框）、</a:t>
            </a:r>
            <a:r>
              <a:rPr lang="en-US" altLang="zh-CN" dirty="0"/>
              <a:t>Buttons</a:t>
            </a:r>
            <a:r>
              <a:rPr lang="zh-CN" altLang="zh-CN" dirty="0"/>
              <a:t>（按钮）、</a:t>
            </a:r>
            <a:r>
              <a:rPr lang="en-US" altLang="zh-CN" dirty="0" err="1"/>
              <a:t>CheckBox</a:t>
            </a:r>
            <a:r>
              <a:rPr lang="zh-CN" altLang="zh-CN" dirty="0"/>
              <a:t>（多选框）、</a:t>
            </a:r>
            <a:r>
              <a:rPr lang="en-US" altLang="zh-CN" dirty="0" err="1"/>
              <a:t>RadioButton</a:t>
            </a:r>
            <a:r>
              <a:rPr lang="zh-CN" altLang="zh-CN" dirty="0"/>
              <a:t>（单选框）、</a:t>
            </a:r>
            <a:r>
              <a:rPr lang="en-US" altLang="zh-CN" dirty="0" err="1"/>
              <a:t>ToggleButton</a:t>
            </a:r>
            <a:r>
              <a:rPr lang="zh-CN" altLang="zh-CN" dirty="0"/>
              <a:t>（开关按钮）、</a:t>
            </a:r>
            <a:r>
              <a:rPr lang="en-US" altLang="zh-CN" dirty="0" err="1"/>
              <a:t>RatingBar</a:t>
            </a:r>
            <a:r>
              <a:rPr lang="zh-CN" altLang="zh-CN" dirty="0"/>
              <a:t>（星级评分条）等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 descr="../屏幕快照%202016-03-17%20下午10.04.0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859" y="3555681"/>
            <a:ext cx="3298992" cy="2126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047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2.2.1 </a:t>
            </a:r>
            <a:r>
              <a:rPr lang="en-US" altLang="zh-CN" b="1" dirty="0" err="1"/>
              <a:t>TextView</a:t>
            </a:r>
            <a:r>
              <a:rPr lang="zh-CN" altLang="zh-CN" b="1" dirty="0"/>
              <a:t>（文本框）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4745421" cy="3581400"/>
          </a:xfrm>
        </p:spPr>
        <p:txBody>
          <a:bodyPr/>
          <a:lstStyle/>
          <a:p>
            <a:pPr lvl="0"/>
            <a:r>
              <a:rPr lang="en-US" altLang="zh-CN" dirty="0" err="1"/>
              <a:t>TextView</a:t>
            </a:r>
            <a:r>
              <a:rPr lang="zh-CN" altLang="zh-CN" dirty="0"/>
              <a:t>常用属性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以下是</a:t>
            </a:r>
            <a:r>
              <a:rPr lang="en-US" altLang="zh-CN" dirty="0" err="1"/>
              <a:t>TextView</a:t>
            </a:r>
            <a:r>
              <a:rPr lang="zh-CN" altLang="zh-CN" dirty="0"/>
              <a:t>的常用属性，关于该控件的其他属性，可以参阅</a:t>
            </a:r>
            <a:r>
              <a:rPr lang="en-US" altLang="zh-CN" dirty="0"/>
              <a:t>Android</a:t>
            </a:r>
            <a:r>
              <a:rPr lang="zh-CN" altLang="zh-CN" dirty="0"/>
              <a:t>官方提供的完整的</a:t>
            </a:r>
            <a:r>
              <a:rPr lang="en-US" altLang="zh-CN" dirty="0"/>
              <a:t>API</a:t>
            </a:r>
            <a:r>
              <a:rPr lang="zh-CN" altLang="zh-CN" dirty="0"/>
              <a:t>文档。</a:t>
            </a:r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955647"/>
              </p:ext>
            </p:extLst>
          </p:nvPr>
        </p:nvGraphicFramePr>
        <p:xfrm>
          <a:off x="7961586" y="179565"/>
          <a:ext cx="3909847" cy="6329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0117"/>
                <a:gridCol w="2689730"/>
              </a:tblGrid>
              <a:tr h="1664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属性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描述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160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android:id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用于设置文本框的名称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6252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android:capitalize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用于设置输入英文字母是否自动变为大写字母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800" kern="100">
                          <a:effectLst/>
                        </a:rPr>
                        <a:t>0</a:t>
                      </a:r>
                      <a:r>
                        <a:rPr lang="zh-CN" sz="800" kern="100">
                          <a:effectLst/>
                        </a:rPr>
                        <a:t>表示不自动变为大写字母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r>
                        <a:rPr lang="zh-CN" sz="800" kern="100">
                          <a:effectLst/>
                        </a:rPr>
                        <a:t>表示一句话的首字母自动变为大写字母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r>
                        <a:rPr lang="zh-CN" sz="800" kern="100">
                          <a:effectLst/>
                        </a:rPr>
                        <a:t>表示每个单词的首字母自动变为大写字母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r>
                        <a:rPr lang="zh-CN" sz="800" kern="100">
                          <a:effectLst/>
                        </a:rPr>
                        <a:t>表示所有字母自动变为大写字母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3751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android:cursorVisible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当可以编辑时，光标是否显示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800" kern="100">
                          <a:effectLst/>
                        </a:rPr>
                        <a:t>true</a:t>
                      </a:r>
                      <a:r>
                        <a:rPr lang="zh-CN" sz="800" kern="100">
                          <a:effectLst/>
                        </a:rPr>
                        <a:t>表示光标显示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800" kern="100">
                          <a:effectLst/>
                        </a:rPr>
                        <a:t>flase</a:t>
                      </a:r>
                      <a:r>
                        <a:rPr lang="zh-CN" sz="800" kern="100">
                          <a:effectLst/>
                        </a:rPr>
                        <a:t>表示光标不显示（默认值）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160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android:editable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如果设置为</a:t>
                      </a:r>
                      <a:r>
                        <a:rPr lang="en-US" sz="800" kern="100">
                          <a:effectLst/>
                        </a:rPr>
                        <a:t>true</a:t>
                      </a:r>
                      <a:r>
                        <a:rPr lang="zh-CN" sz="800" kern="100">
                          <a:effectLst/>
                        </a:rPr>
                        <a:t>，表示文本框可以进行编辑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1250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android:fontFamily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用于设置文本框的字体样式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7503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android:gravity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用于设置文本框的对齐方式，可选值有</a:t>
                      </a:r>
                      <a:r>
                        <a:rPr lang="en-US" sz="800" kern="100">
                          <a:effectLst/>
                        </a:rPr>
                        <a:t>top</a:t>
                      </a:r>
                      <a:r>
                        <a:rPr lang="zh-CN" sz="800" kern="100">
                          <a:effectLst/>
                        </a:rPr>
                        <a:t>、</a:t>
                      </a:r>
                      <a:r>
                        <a:rPr lang="en-US" sz="800" kern="100">
                          <a:effectLst/>
                        </a:rPr>
                        <a:t>left</a:t>
                      </a:r>
                      <a:r>
                        <a:rPr lang="zh-CN" sz="800" kern="100">
                          <a:effectLst/>
                        </a:rPr>
                        <a:t>、</a:t>
                      </a:r>
                      <a:r>
                        <a:rPr lang="en-US" sz="800" kern="100">
                          <a:effectLst/>
                        </a:rPr>
                        <a:t>right</a:t>
                      </a:r>
                      <a:r>
                        <a:rPr lang="zh-CN" sz="800" kern="100">
                          <a:effectLst/>
                        </a:rPr>
                        <a:t>、</a:t>
                      </a:r>
                      <a:r>
                        <a:rPr lang="en-US" sz="800" kern="100">
                          <a:effectLst/>
                        </a:rPr>
                        <a:t>center_vertical</a:t>
                      </a:r>
                      <a:r>
                        <a:rPr lang="zh-CN" sz="800" kern="100">
                          <a:effectLst/>
                        </a:rPr>
                        <a:t>、</a:t>
                      </a:r>
                      <a:r>
                        <a:rPr lang="en-US" sz="800" kern="100">
                          <a:effectLst/>
                        </a:rPr>
                        <a:t>fill_vertical</a:t>
                      </a:r>
                      <a:r>
                        <a:rPr lang="zh-CN" sz="800" kern="100">
                          <a:effectLst/>
                        </a:rPr>
                        <a:t>、</a:t>
                      </a:r>
                      <a:r>
                        <a:rPr lang="en-US" sz="800" kern="100">
                          <a:effectLst/>
                        </a:rPr>
                        <a:t>center_horizontal</a:t>
                      </a:r>
                      <a:r>
                        <a:rPr lang="zh-CN" sz="800" kern="100">
                          <a:effectLst/>
                        </a:rPr>
                        <a:t>、</a:t>
                      </a:r>
                      <a:r>
                        <a:rPr lang="en-US" sz="800" kern="100">
                          <a:effectLst/>
                        </a:rPr>
                        <a:t>fill_horizontal</a:t>
                      </a:r>
                      <a:r>
                        <a:rPr lang="zh-CN" sz="800" kern="100">
                          <a:effectLst/>
                        </a:rPr>
                        <a:t>、</a:t>
                      </a:r>
                      <a:r>
                        <a:rPr lang="en-US" sz="800" kern="100">
                          <a:effectLst/>
                        </a:rPr>
                        <a:t>center</a:t>
                      </a:r>
                      <a:r>
                        <a:rPr lang="zh-CN" sz="800" kern="100">
                          <a:effectLst/>
                        </a:rPr>
                        <a:t>、</a:t>
                      </a:r>
                      <a:r>
                        <a:rPr lang="en-US" sz="800" kern="100">
                          <a:effectLst/>
                        </a:rPr>
                        <a:t>fill</a:t>
                      </a:r>
                      <a:r>
                        <a:rPr lang="zh-CN" sz="800" kern="100">
                          <a:effectLst/>
                        </a:rPr>
                        <a:t>、</a:t>
                      </a:r>
                      <a:r>
                        <a:rPr lang="en-US" sz="800" kern="100">
                          <a:effectLst/>
                        </a:rPr>
                        <a:t>clip_vertical</a:t>
                      </a:r>
                      <a:r>
                        <a:rPr lang="zh-CN" sz="800" kern="100">
                          <a:effectLst/>
                        </a:rPr>
                        <a:t>和</a:t>
                      </a:r>
                      <a:r>
                        <a:rPr lang="en-US" sz="800" kern="100">
                          <a:effectLst/>
                        </a:rPr>
                        <a:t>clip_horizontal</a:t>
                      </a:r>
                      <a:r>
                        <a:rPr lang="zh-CN" sz="800" kern="100">
                          <a:effectLst/>
                        </a:rPr>
                        <a:t>等。这些属性值也可以同时设定，各属性值之间用竖线隔开。例如要指定组件靠右下角对齐，可以使用属性值</a:t>
                      </a:r>
                      <a:r>
                        <a:rPr lang="en-US" sz="800" kern="100">
                          <a:effectLst/>
                        </a:rPr>
                        <a:t>right|bottom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2501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android:hint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用于设置当文本框中文本内容为空时，默认显示的提示文本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3751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android:inputType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用于指定当前文本框显示内容的文本类型，其可选值有</a:t>
                      </a:r>
                      <a:r>
                        <a:rPr lang="en-US" sz="800" kern="100">
                          <a:effectLst/>
                        </a:rPr>
                        <a:t>textpassword</a:t>
                      </a:r>
                      <a:r>
                        <a:rPr lang="zh-CN" sz="800" kern="100">
                          <a:effectLst/>
                        </a:rPr>
                        <a:t>、</a:t>
                      </a:r>
                      <a:r>
                        <a:rPr lang="en-US" sz="800" kern="100">
                          <a:effectLst/>
                        </a:rPr>
                        <a:t>textEmailAddress</a:t>
                      </a:r>
                      <a:r>
                        <a:rPr lang="zh-CN" sz="800" kern="100">
                          <a:effectLst/>
                        </a:rPr>
                        <a:t>、</a:t>
                      </a:r>
                      <a:r>
                        <a:rPr lang="en-US" sz="800" kern="100">
                          <a:effectLst/>
                        </a:rPr>
                        <a:t>phone</a:t>
                      </a:r>
                      <a:r>
                        <a:rPr lang="zh-CN" sz="800" kern="100">
                          <a:effectLst/>
                        </a:rPr>
                        <a:t>和</a:t>
                      </a:r>
                      <a:r>
                        <a:rPr lang="en-US" sz="800" kern="100">
                          <a:effectLst/>
                        </a:rPr>
                        <a:t>date</a:t>
                      </a:r>
                      <a:r>
                        <a:rPr lang="zh-CN" sz="800" kern="100">
                          <a:effectLst/>
                        </a:rPr>
                        <a:t>等，可以同时指定多个，使用“</a:t>
                      </a:r>
                      <a:r>
                        <a:rPr lang="en-US" sz="800" kern="100">
                          <a:effectLst/>
                        </a:rPr>
                        <a:t>|</a:t>
                      </a:r>
                      <a:r>
                        <a:rPr lang="zh-CN" sz="800" kern="100">
                          <a:effectLst/>
                        </a:rPr>
                        <a:t>”竖线隔开。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1250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android:maxHeight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用于设置文本框的最大高度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1250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android:maxWidth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用于设置文本框的最大宽度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153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android:minHeight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用于设置文本框的最小高度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1250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android:minWidth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用于设置文本框的最小高度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3112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android:password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用于设置当文本框可以编辑时，里面的文本是否显示为隐藏密码样式“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r>
                        <a:rPr lang="zh-CN" sz="800" kern="100">
                          <a:effectLst/>
                        </a:rPr>
                        <a:t>”，显示为</a:t>
                      </a:r>
                      <a:r>
                        <a:rPr lang="en-US" sz="800" kern="100">
                          <a:effectLst/>
                        </a:rPr>
                        <a:t>true</a:t>
                      </a:r>
                      <a:r>
                        <a:rPr lang="zh-CN" sz="800" kern="100">
                          <a:effectLst/>
                        </a:rPr>
                        <a:t>，不显示为</a:t>
                      </a:r>
                      <a:r>
                        <a:rPr lang="en-US" sz="800" kern="100">
                          <a:effectLst/>
                        </a:rPr>
                        <a:t>false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2501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android:phoneNumber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用于设置当文本框可以编辑时，里面的文本是否显示为电话号码样式，显示为</a:t>
                      </a:r>
                      <a:r>
                        <a:rPr lang="en-US" sz="800" kern="100">
                          <a:effectLst/>
                        </a:rPr>
                        <a:t>true</a:t>
                      </a:r>
                      <a:r>
                        <a:rPr lang="zh-CN" sz="800" kern="100">
                          <a:effectLst/>
                        </a:rPr>
                        <a:t>，不显示为</a:t>
                      </a:r>
                      <a:r>
                        <a:rPr lang="en-US" sz="800" kern="100">
                          <a:effectLst/>
                        </a:rPr>
                        <a:t>false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1250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android:text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用于指定文本框中显示的文本内容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2501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android:textAllCaps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用于设置文本框中的英文字母是否全部变为大写字母，变成大写字母为</a:t>
                      </a:r>
                      <a:r>
                        <a:rPr lang="en-US" sz="800" kern="100">
                          <a:effectLst/>
                        </a:rPr>
                        <a:t>true</a:t>
                      </a:r>
                      <a:r>
                        <a:rPr lang="zh-CN" sz="800" kern="100">
                          <a:effectLst/>
                        </a:rPr>
                        <a:t>，不变成大写字母为</a:t>
                      </a:r>
                      <a:r>
                        <a:rPr lang="en-US" sz="800" kern="100">
                          <a:effectLst/>
                        </a:rPr>
                        <a:t>false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2501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android:textColor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用于设置文本框内文本的颜色，其属性值可以是</a:t>
                      </a:r>
                      <a:r>
                        <a:rPr lang="en-US" sz="800" kern="100">
                          <a:effectLst/>
                        </a:rPr>
                        <a:t>"#rgb"</a:t>
                      </a:r>
                      <a:r>
                        <a:rPr lang="zh-CN" sz="800" kern="100">
                          <a:effectLst/>
                        </a:rPr>
                        <a:t>、</a:t>
                      </a:r>
                      <a:r>
                        <a:rPr lang="en-US" sz="800" kern="100">
                          <a:effectLst/>
                        </a:rPr>
                        <a:t> "#argb"</a:t>
                      </a:r>
                      <a:r>
                        <a:rPr lang="zh-CN" sz="800" kern="100">
                          <a:effectLst/>
                        </a:rPr>
                        <a:t>、</a:t>
                      </a:r>
                      <a:r>
                        <a:rPr lang="en-US" sz="800" kern="100">
                          <a:effectLst/>
                        </a:rPr>
                        <a:t> "#rrggbb"</a:t>
                      </a:r>
                      <a:r>
                        <a:rPr lang="zh-CN" sz="800" kern="100">
                          <a:effectLst/>
                        </a:rPr>
                        <a:t>或</a:t>
                      </a:r>
                      <a:r>
                        <a:rPr lang="en-US" sz="800" kern="100">
                          <a:effectLst/>
                        </a:rPr>
                        <a:t> "#aarrggbb"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2501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android:textColorHighlight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用于设置文本框内文本的颜色是否高亮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2501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android:textColorHint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用于设置文本框提示信息的颜色，其属性值可以是</a:t>
                      </a:r>
                      <a:r>
                        <a:rPr lang="en-US" sz="800" kern="100">
                          <a:effectLst/>
                        </a:rPr>
                        <a:t>"#rgb"</a:t>
                      </a:r>
                      <a:r>
                        <a:rPr lang="zh-CN" sz="800" kern="100">
                          <a:effectLst/>
                        </a:rPr>
                        <a:t>、</a:t>
                      </a:r>
                      <a:r>
                        <a:rPr lang="en-US" sz="800" kern="100">
                          <a:effectLst/>
                        </a:rPr>
                        <a:t> "#argb"</a:t>
                      </a:r>
                      <a:r>
                        <a:rPr lang="zh-CN" sz="800" kern="100">
                          <a:effectLst/>
                        </a:rPr>
                        <a:t>、</a:t>
                      </a:r>
                      <a:r>
                        <a:rPr lang="en-US" sz="800" kern="100">
                          <a:effectLst/>
                        </a:rPr>
                        <a:t> "#rrggbb"</a:t>
                      </a:r>
                      <a:r>
                        <a:rPr lang="zh-CN" sz="800" kern="100">
                          <a:effectLst/>
                        </a:rPr>
                        <a:t>或</a:t>
                      </a:r>
                      <a:r>
                        <a:rPr lang="en-US" sz="800" kern="100">
                          <a:effectLst/>
                        </a:rPr>
                        <a:t> "#aarrggbb"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2501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android:textIsSelectable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用于设置当文本框不可以编辑时，文本框中的文字是否可以被选中，</a:t>
                      </a:r>
                      <a:r>
                        <a:rPr lang="en-US" sz="800" kern="100">
                          <a:effectLst/>
                        </a:rPr>
                        <a:t>true</a:t>
                      </a:r>
                      <a:r>
                        <a:rPr lang="zh-CN" sz="800" kern="100">
                          <a:effectLst/>
                        </a:rPr>
                        <a:t>为可以，</a:t>
                      </a:r>
                      <a:r>
                        <a:rPr lang="en-US" sz="800" kern="100">
                          <a:effectLst/>
                        </a:rPr>
                        <a:t>false</a:t>
                      </a:r>
                      <a:r>
                        <a:rPr lang="zh-CN" sz="800" kern="100">
                          <a:effectLst/>
                        </a:rPr>
                        <a:t>为不可以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2501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android:textSize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用于设置文本框中文本的字体大小，其属性由代表大小的数值和单位组成，其单位可以是</a:t>
                      </a:r>
                      <a:r>
                        <a:rPr lang="en-US" sz="800" kern="100">
                          <a:effectLst/>
                        </a:rPr>
                        <a:t>px</a:t>
                      </a:r>
                      <a:r>
                        <a:rPr lang="zh-CN" sz="800" kern="100">
                          <a:effectLst/>
                        </a:rPr>
                        <a:t>、</a:t>
                      </a:r>
                      <a:r>
                        <a:rPr lang="en-US" sz="800" kern="100">
                          <a:effectLst/>
                        </a:rPr>
                        <a:t>pt</a:t>
                      </a:r>
                      <a:r>
                        <a:rPr lang="zh-CN" sz="800" kern="100">
                          <a:effectLst/>
                        </a:rPr>
                        <a:t>、</a:t>
                      </a:r>
                      <a:r>
                        <a:rPr lang="en-US" sz="800" kern="100">
                          <a:effectLst/>
                        </a:rPr>
                        <a:t>sp</a:t>
                      </a:r>
                      <a:r>
                        <a:rPr lang="zh-CN" sz="800" kern="100">
                          <a:effectLst/>
                        </a:rPr>
                        <a:t>和</a:t>
                      </a:r>
                      <a:r>
                        <a:rPr lang="en-US" sz="800" kern="100">
                          <a:effectLst/>
                        </a:rPr>
                        <a:t>in</a:t>
                      </a:r>
                      <a:r>
                        <a:rPr lang="zh-CN" sz="800" kern="100">
                          <a:effectLst/>
                        </a:rPr>
                        <a:t>等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  <a:tr h="6252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android:textStyle</a:t>
                      </a:r>
                      <a:endParaRPr lang="zh-CN" sz="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用于设置文本框中文本的样式，可以同时指定多个，使用“</a:t>
                      </a:r>
                      <a:r>
                        <a:rPr lang="en-US" sz="800" kern="100" dirty="0">
                          <a:effectLst/>
                        </a:rPr>
                        <a:t>|</a:t>
                      </a:r>
                      <a:r>
                        <a:rPr lang="zh-CN" sz="800" kern="100" dirty="0">
                          <a:effectLst/>
                        </a:rPr>
                        <a:t>”竖线隔开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800" kern="100" dirty="0">
                          <a:effectLst/>
                        </a:rPr>
                        <a:t>0</a:t>
                      </a:r>
                      <a:r>
                        <a:rPr lang="zh-CN" sz="800" kern="100" dirty="0">
                          <a:effectLst/>
                        </a:rPr>
                        <a:t>表示正常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800" kern="100" dirty="0">
                          <a:effectLst/>
                        </a:rPr>
                        <a:t>1</a:t>
                      </a:r>
                      <a:r>
                        <a:rPr lang="zh-CN" sz="800" kern="100" dirty="0">
                          <a:effectLst/>
                        </a:rPr>
                        <a:t>表示加粗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800" kern="100" dirty="0">
                          <a:effectLst/>
                        </a:rPr>
                        <a:t>2</a:t>
                      </a:r>
                      <a:r>
                        <a:rPr lang="zh-CN" sz="800" kern="100" dirty="0">
                          <a:effectLst/>
                        </a:rPr>
                        <a:t>表示斜体</a:t>
                      </a:r>
                      <a:endParaRPr lang="zh-CN" sz="8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50937" marR="5093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645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2.8</a:t>
            </a:r>
            <a:r>
              <a:rPr lang="zh-CN" altLang="zh-CN" b="1" dirty="0"/>
              <a:t>】</a:t>
            </a:r>
            <a:r>
              <a:rPr lang="en-US" altLang="zh-CN" b="1" dirty="0" err="1"/>
              <a:t>TextView</a:t>
            </a:r>
            <a:r>
              <a:rPr lang="zh-CN" altLang="zh-CN" b="1" dirty="0"/>
              <a:t>（文本框）实例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05441"/>
              </p:ext>
            </p:extLst>
          </p:nvPr>
        </p:nvGraphicFramePr>
        <p:xfrm>
          <a:off x="1824825" y="2171700"/>
          <a:ext cx="9147975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3290"/>
                <a:gridCol w="8014685"/>
              </a:tblGrid>
              <a:tr h="317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步骤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9177" marR="1191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9177" marR="119177" marT="0" marB="0"/>
                </a:tc>
              </a:tr>
              <a:tr h="953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9177" marR="1191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打开</a:t>
                      </a:r>
                      <a:r>
                        <a:rPr lang="en-US" sz="2100" kern="100">
                          <a:effectLst/>
                        </a:rPr>
                        <a:t>Android Studio</a:t>
                      </a:r>
                      <a:r>
                        <a:rPr lang="zh-CN" sz="2100" kern="100">
                          <a:effectLst/>
                        </a:rPr>
                        <a:t>创建一个</a:t>
                      </a:r>
                      <a:r>
                        <a:rPr lang="en-US" sz="2100" kern="100">
                          <a:effectLst/>
                        </a:rPr>
                        <a:t>Android</a:t>
                      </a:r>
                      <a:r>
                        <a:rPr lang="zh-CN" sz="2100" kern="100">
                          <a:effectLst/>
                        </a:rPr>
                        <a:t>应用，</a:t>
                      </a:r>
                      <a:r>
                        <a:rPr lang="en-US" sz="2100" kern="100">
                          <a:effectLst/>
                        </a:rPr>
                        <a:t>Application name</a:t>
                      </a:r>
                      <a:r>
                        <a:rPr lang="zh-CN" sz="2100" kern="100">
                          <a:effectLst/>
                        </a:rPr>
                        <a:t>（应用名）取名为</a:t>
                      </a:r>
                      <a:r>
                        <a:rPr lang="en-US" sz="2100" kern="100">
                          <a:effectLst/>
                        </a:rPr>
                        <a:t>TextView</a:t>
                      </a:r>
                      <a:r>
                        <a:rPr lang="zh-CN" sz="2100" kern="100">
                          <a:effectLst/>
                        </a:rPr>
                        <a:t>，</a:t>
                      </a:r>
                      <a:r>
                        <a:rPr lang="en-US" sz="2100" kern="100">
                          <a:effectLst/>
                        </a:rPr>
                        <a:t>Company Domain</a:t>
                      </a:r>
                      <a:r>
                        <a:rPr lang="zh-CN" sz="2100" kern="100">
                          <a:effectLst/>
                        </a:rPr>
                        <a:t>（公司域）取名为</a:t>
                      </a:r>
                      <a:r>
                        <a:rPr lang="en-US" sz="2100" kern="100">
                          <a:effectLst/>
                        </a:rPr>
                        <a:t>Example.com</a:t>
                      </a:r>
                      <a:r>
                        <a:rPr lang="zh-CN" sz="2100" kern="100">
                          <a:effectLst/>
                        </a:rPr>
                        <a:t>。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9177" marR="119177" marT="0" marB="0"/>
                </a:tc>
              </a:tr>
              <a:tr h="317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9177" marR="1191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Minimum SDK</a:t>
                      </a:r>
                      <a:r>
                        <a:rPr lang="zh-CN" sz="2100" kern="100">
                          <a:effectLst/>
                        </a:rPr>
                        <a:t>选择</a:t>
                      </a:r>
                      <a:r>
                        <a:rPr lang="en-US" sz="2100" kern="100">
                          <a:effectLst/>
                        </a:rPr>
                        <a:t>API 18: Android 4.3</a:t>
                      </a:r>
                      <a:r>
                        <a:rPr lang="zh-CN" sz="2100" kern="100">
                          <a:effectLst/>
                        </a:rPr>
                        <a:t>（</a:t>
                      </a:r>
                      <a:r>
                        <a:rPr lang="en-US" sz="2100" kern="100">
                          <a:effectLst/>
                        </a:rPr>
                        <a:t>Jelly Bean</a:t>
                      </a:r>
                      <a:r>
                        <a:rPr lang="zh-CN" sz="2100" kern="100">
                          <a:effectLst/>
                        </a:rPr>
                        <a:t>）。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9177" marR="119177" marT="0" marB="0"/>
                </a:tc>
              </a:tr>
              <a:tr h="317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9177" marR="1191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选择</a:t>
                      </a:r>
                      <a:r>
                        <a:rPr lang="en-US" sz="2100" kern="100">
                          <a:effectLst/>
                        </a:rPr>
                        <a:t>Empty Activity</a:t>
                      </a:r>
                      <a:r>
                        <a:rPr lang="zh-CN" sz="2100" kern="100">
                          <a:effectLst/>
                        </a:rPr>
                        <a:t>。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9177" marR="119177" marT="0" marB="0"/>
                </a:tc>
              </a:tr>
              <a:tr h="317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9177" marR="1191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不需要修改</a:t>
                      </a:r>
                      <a:r>
                        <a:rPr lang="en-US" sz="2100" kern="100">
                          <a:effectLst/>
                        </a:rPr>
                        <a:t>Activity Name</a:t>
                      </a:r>
                      <a:r>
                        <a:rPr lang="zh-CN" sz="2100" kern="100">
                          <a:effectLst/>
                        </a:rPr>
                        <a:t>，使用默认值，单击</a:t>
                      </a:r>
                      <a:r>
                        <a:rPr lang="en-US" sz="2100" kern="100">
                          <a:effectLst/>
                        </a:rPr>
                        <a:t>Finish</a:t>
                      </a:r>
                      <a:r>
                        <a:rPr lang="zh-CN" sz="2100" kern="100">
                          <a:effectLst/>
                        </a:rPr>
                        <a:t>（完成）。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9177" marR="119177" marT="0" marB="0"/>
                </a:tc>
              </a:tr>
              <a:tr h="635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9177" marR="1191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在工程中找到</a:t>
                      </a:r>
                      <a:r>
                        <a:rPr lang="en-US" sz="2100" kern="100">
                          <a:effectLst/>
                        </a:rPr>
                        <a:t>ras/layout</a:t>
                      </a:r>
                      <a:r>
                        <a:rPr lang="zh-CN" sz="2100" kern="100">
                          <a:effectLst/>
                        </a:rPr>
                        <a:t>目录中的</a:t>
                      </a:r>
                      <a:r>
                        <a:rPr lang="en-US" sz="2100" kern="100">
                          <a:effectLst/>
                        </a:rPr>
                        <a:t>activity_main.xml</a:t>
                      </a:r>
                      <a:r>
                        <a:rPr lang="zh-CN" sz="2100" kern="100">
                          <a:effectLst/>
                        </a:rPr>
                        <a:t>文件，在其中添加一个</a:t>
                      </a:r>
                      <a:r>
                        <a:rPr lang="en-US" sz="2100" kern="100">
                          <a:effectLst/>
                        </a:rPr>
                        <a:t>TextView</a:t>
                      </a:r>
                      <a:r>
                        <a:rPr lang="zh-CN" sz="2100" kern="100">
                          <a:effectLst/>
                        </a:rPr>
                        <a:t>控件。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9177" marR="119177" marT="0" marB="0"/>
                </a:tc>
              </a:tr>
              <a:tr h="317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9177" marR="1191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</a:rPr>
                        <a:t>启动</a:t>
                      </a:r>
                      <a:r>
                        <a:rPr lang="en-US" sz="2100" kern="100" dirty="0" err="1">
                          <a:effectLst/>
                        </a:rPr>
                        <a:t>Genymotion</a:t>
                      </a:r>
                      <a:r>
                        <a:rPr lang="zh-CN" sz="2100" kern="100" dirty="0">
                          <a:effectLst/>
                        </a:rPr>
                        <a:t>模拟器，然后在</a:t>
                      </a:r>
                      <a:r>
                        <a:rPr lang="en-US" sz="2100" kern="100" dirty="0">
                          <a:effectLst/>
                        </a:rPr>
                        <a:t>Android</a:t>
                      </a:r>
                      <a:r>
                        <a:rPr lang="zh-CN" sz="2100" kern="100" dirty="0">
                          <a:effectLst/>
                        </a:rPr>
                        <a:t>工程中做如下代码修改。</a:t>
                      </a:r>
                      <a:endParaRPr lang="zh-CN" sz="18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9177" marR="11917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76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73421"/>
            <a:ext cx="10357945" cy="6211614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../屏幕快照%202016-03-17%20下午11.33.3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703" y="507352"/>
            <a:ext cx="3426646" cy="5543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957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zh-CN" dirty="0"/>
              <a:t>布局管理器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10452538" cy="358140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Android</a:t>
            </a:r>
            <a:r>
              <a:rPr lang="zh-CN" altLang="zh-CN" sz="2800" dirty="0"/>
              <a:t>布局管理器可以很方便地控制各个组件的位置和大小，同时根据屏幕大小，管理容器内的控件，自动适配组件在手机屏幕中的位置。</a:t>
            </a:r>
            <a:r>
              <a:rPr lang="en-US" altLang="zh-CN" sz="2800" dirty="0"/>
              <a:t>Android</a:t>
            </a:r>
            <a:r>
              <a:rPr lang="zh-CN" altLang="zh-CN" sz="2800" dirty="0"/>
              <a:t>中提供了如图</a:t>
            </a:r>
            <a:r>
              <a:rPr lang="en-US" altLang="zh-CN" sz="2800" dirty="0"/>
              <a:t>2.1</a:t>
            </a:r>
            <a:r>
              <a:rPr lang="zh-CN" altLang="zh-CN" sz="2800" dirty="0"/>
              <a:t>和图</a:t>
            </a:r>
            <a:r>
              <a:rPr lang="en-US" altLang="zh-CN" sz="2800" dirty="0"/>
              <a:t>2.2</a:t>
            </a:r>
            <a:r>
              <a:rPr lang="zh-CN" altLang="zh-CN" sz="2800" dirty="0"/>
              <a:t>所示的</a:t>
            </a:r>
            <a:r>
              <a:rPr lang="en-US" altLang="zh-CN" sz="2800" dirty="0"/>
              <a:t>7</a:t>
            </a:r>
            <a:r>
              <a:rPr lang="zh-CN" altLang="zh-CN" sz="2800" dirty="0"/>
              <a:t>种布局管理器：</a:t>
            </a:r>
            <a:r>
              <a:rPr lang="en-US" altLang="zh-CN" sz="2800" dirty="0" err="1"/>
              <a:t>FrameLayout</a:t>
            </a:r>
            <a:r>
              <a:rPr lang="zh-CN" altLang="zh-CN" sz="2800" dirty="0"/>
              <a:t>（帧布局管理器），</a:t>
            </a:r>
            <a:r>
              <a:rPr lang="en-US" altLang="zh-CN" sz="2800" dirty="0" err="1"/>
              <a:t>LinearLayout</a:t>
            </a:r>
            <a:r>
              <a:rPr lang="zh-CN" altLang="zh-CN" sz="2800" dirty="0"/>
              <a:t>（</a:t>
            </a:r>
            <a:r>
              <a:rPr lang="en-US" altLang="zh-CN" sz="2800" dirty="0"/>
              <a:t>Horizontal</a:t>
            </a:r>
            <a:r>
              <a:rPr lang="zh-CN" altLang="zh-CN" sz="2800" dirty="0"/>
              <a:t>）（水平线性布局管理器），</a:t>
            </a:r>
            <a:r>
              <a:rPr lang="en-US" altLang="zh-CN" sz="2800" dirty="0" err="1"/>
              <a:t>LinearLayout</a:t>
            </a:r>
            <a:r>
              <a:rPr lang="zh-CN" altLang="zh-CN" sz="2800" dirty="0"/>
              <a:t>（</a:t>
            </a:r>
            <a:r>
              <a:rPr lang="en-US" altLang="zh-CN" sz="2800" dirty="0"/>
              <a:t>Vertical</a:t>
            </a:r>
            <a:r>
              <a:rPr lang="zh-CN" altLang="zh-CN" sz="2800" dirty="0"/>
              <a:t>）（垂直线性布局管理器），</a:t>
            </a:r>
            <a:r>
              <a:rPr lang="en-US" altLang="zh-CN" sz="2800" dirty="0" err="1"/>
              <a:t>TableLayout</a:t>
            </a:r>
            <a:r>
              <a:rPr lang="zh-CN" altLang="zh-CN" sz="2800" dirty="0"/>
              <a:t>（表格布局管理器），</a:t>
            </a:r>
            <a:r>
              <a:rPr lang="en-US" altLang="zh-CN" sz="2800" dirty="0" err="1"/>
              <a:t>TableRow</a:t>
            </a:r>
            <a:r>
              <a:rPr lang="zh-CN" altLang="zh-CN" sz="2800" dirty="0"/>
              <a:t>（表格行布局管理器），</a:t>
            </a:r>
            <a:r>
              <a:rPr lang="en-US" altLang="zh-CN" sz="2800" dirty="0" err="1"/>
              <a:t>GridLayout</a:t>
            </a:r>
            <a:r>
              <a:rPr lang="zh-CN" altLang="zh-CN" sz="2800" dirty="0"/>
              <a:t>（网格布局管理器），</a:t>
            </a:r>
            <a:r>
              <a:rPr lang="en-US" altLang="zh-CN" sz="2800" dirty="0" err="1"/>
              <a:t>RelativeLayout</a:t>
            </a:r>
            <a:r>
              <a:rPr lang="zh-CN" altLang="zh-CN" sz="2800" dirty="0"/>
              <a:t>（相对布局管理器）。</a:t>
            </a:r>
            <a:r>
              <a:rPr lang="zh-CN" altLang="zh-CN" sz="2800" dirty="0"/>
              <a:t> 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1651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2.2.2 </a:t>
            </a:r>
            <a:r>
              <a:rPr lang="en-US" altLang="zh-CN" b="1" dirty="0" err="1"/>
              <a:t>EditText</a:t>
            </a:r>
            <a:r>
              <a:rPr lang="zh-CN" altLang="zh-CN" b="1" dirty="0"/>
              <a:t>（编辑框）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268877"/>
              </p:ext>
            </p:extLst>
          </p:nvPr>
        </p:nvGraphicFramePr>
        <p:xfrm>
          <a:off x="1503652" y="2171700"/>
          <a:ext cx="8593396" cy="3277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3018"/>
                <a:gridCol w="6100378"/>
              </a:tblGrid>
              <a:tr h="3659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属性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1953" marR="1119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1953" marR="111953" marT="0" marB="0"/>
                </a:tc>
              </a:tr>
              <a:tr h="3659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android:autoText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1953" marR="1119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如果被选中表示对编辑框中的文本自动更正拼写错误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1953" marR="111953" marT="0" marB="0"/>
                </a:tc>
              </a:tr>
              <a:tr h="8956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android:drawableBottom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1953" marR="1119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用于在编辑框内文本的低端绘制指定图片，该图片可以是放在</a:t>
                      </a:r>
                      <a:r>
                        <a:rPr lang="en-US" sz="2000" kern="100">
                          <a:effectLst/>
                        </a:rPr>
                        <a:t>res/drawable</a:t>
                      </a:r>
                      <a:r>
                        <a:rPr lang="zh-CN" sz="2000" kern="100">
                          <a:effectLst/>
                        </a:rPr>
                        <a:t>目录下的图片，通过“</a:t>
                      </a:r>
                      <a:r>
                        <a:rPr lang="en-US" sz="2000" kern="100">
                          <a:effectLst/>
                        </a:rPr>
                        <a:t>@drawable/</a:t>
                      </a:r>
                      <a:r>
                        <a:rPr lang="zh-CN" sz="2000" kern="100">
                          <a:effectLst/>
                        </a:rPr>
                        <a:t>文件名（不包括文件的扩展名）”设置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1953" marR="111953" marT="0" marB="0"/>
                </a:tc>
              </a:tr>
              <a:tr h="8956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android:drawableRight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1953" marR="1119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用于在编辑框内文本的右侧绘制指定图片，该图片可以是放在</a:t>
                      </a:r>
                      <a:r>
                        <a:rPr lang="en-US" sz="2000" kern="100">
                          <a:effectLst/>
                        </a:rPr>
                        <a:t>res/drawable</a:t>
                      </a:r>
                      <a:r>
                        <a:rPr lang="zh-CN" sz="2000" kern="100">
                          <a:effectLst/>
                        </a:rPr>
                        <a:t>目录下的图片，通过“</a:t>
                      </a:r>
                      <a:r>
                        <a:rPr lang="en-US" sz="2000" kern="100">
                          <a:effectLst/>
                        </a:rPr>
                        <a:t>@drawable/</a:t>
                      </a:r>
                      <a:r>
                        <a:rPr lang="zh-CN" sz="2000" kern="100">
                          <a:effectLst/>
                        </a:rPr>
                        <a:t>文件名（不包括文件的扩展名）”设置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1953" marR="111953" marT="0" marB="0"/>
                </a:tc>
              </a:tr>
              <a:tr h="3659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android:editable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1953" marR="1119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用于设置编辑框是否能被编辑，默认值为</a:t>
                      </a:r>
                      <a:r>
                        <a:rPr lang="en-US" sz="2000" kern="100">
                          <a:effectLst/>
                        </a:rPr>
                        <a:t>true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1953" marR="111953" marT="0" marB="0"/>
                </a:tc>
              </a:tr>
              <a:tr h="351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android:text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1953" marR="11195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用于设置编辑框中默认显示的文本</a:t>
                      </a:r>
                      <a:endParaRPr lang="zh-CN" sz="17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1953" marR="11195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242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521894"/>
              </p:ext>
            </p:extLst>
          </p:nvPr>
        </p:nvGraphicFramePr>
        <p:xfrm>
          <a:off x="1417151" y="239923"/>
          <a:ext cx="8821540" cy="2955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9204"/>
                <a:gridCol w="6262336"/>
              </a:tblGrid>
              <a:tr h="375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属性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925" marR="1149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925" marR="114925" marT="0" marB="0"/>
                </a:tc>
              </a:tr>
              <a:tr h="9193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android:background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925" marR="1149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用于设置编辑框的背景图片，该图片可以是放在</a:t>
                      </a:r>
                      <a:r>
                        <a:rPr lang="en-US" sz="2000" kern="100">
                          <a:effectLst/>
                        </a:rPr>
                        <a:t>res/drawable</a:t>
                      </a:r>
                      <a:r>
                        <a:rPr lang="zh-CN" sz="2000" kern="100">
                          <a:effectLst/>
                        </a:rPr>
                        <a:t>目录下的图片，通过“</a:t>
                      </a:r>
                      <a:r>
                        <a:rPr lang="en-US" sz="2000" kern="100">
                          <a:effectLst/>
                        </a:rPr>
                        <a:t>@drawable/</a:t>
                      </a:r>
                      <a:r>
                        <a:rPr lang="zh-CN" sz="2000" kern="100">
                          <a:effectLst/>
                        </a:rPr>
                        <a:t>文件名（不包括文件的扩展名）”设置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925" marR="114925" marT="0" marB="0"/>
                </a:tc>
              </a:tr>
              <a:tr h="5363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android:contentDescription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925" marR="1149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用于设置编辑框的简单描述文字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925" marR="114925" marT="0" marB="0"/>
                </a:tc>
              </a:tr>
              <a:tr h="375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android:id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925" marR="1149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用于设置编辑框的名称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925" marR="114925" marT="0" marB="0"/>
                </a:tc>
              </a:tr>
              <a:tr h="375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android:onClick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925" marR="1149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用于设置单击事件响应方法的方法名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925" marR="114925" marT="0" marB="0"/>
                </a:tc>
              </a:tr>
              <a:tr h="3607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android:visibility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925" marR="1149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用于设置编辑框是否可见</a:t>
                      </a:r>
                      <a:endParaRPr lang="zh-CN" sz="18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925" marR="11492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554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2.9</a:t>
            </a:r>
            <a:r>
              <a:rPr lang="zh-CN" altLang="zh-CN" b="1" dirty="0"/>
              <a:t>】</a:t>
            </a:r>
            <a:r>
              <a:rPr lang="en-US" altLang="zh-CN" b="1" dirty="0" err="1"/>
              <a:t>EditText</a:t>
            </a:r>
            <a:r>
              <a:rPr lang="zh-CN" altLang="zh-CN" b="1" dirty="0"/>
              <a:t>（编辑框）实例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166069"/>
              </p:ext>
            </p:extLst>
          </p:nvPr>
        </p:nvGraphicFramePr>
        <p:xfrm>
          <a:off x="1240503" y="1780189"/>
          <a:ext cx="10387480" cy="3706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6844"/>
                <a:gridCol w="9100636"/>
              </a:tblGrid>
              <a:tr h="3706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步骤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</a:tr>
              <a:tr h="11118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打开</a:t>
                      </a:r>
                      <a:r>
                        <a:rPr lang="en-US" sz="2400" kern="100">
                          <a:effectLst/>
                        </a:rPr>
                        <a:t>Android Studio</a:t>
                      </a:r>
                      <a:r>
                        <a:rPr lang="zh-CN" sz="2400" kern="100">
                          <a:effectLst/>
                        </a:rPr>
                        <a:t>创建一个</a:t>
                      </a:r>
                      <a:r>
                        <a:rPr lang="en-US" sz="2400" kern="100">
                          <a:effectLst/>
                        </a:rPr>
                        <a:t>Android</a:t>
                      </a:r>
                      <a:r>
                        <a:rPr lang="zh-CN" sz="2400" kern="100">
                          <a:effectLst/>
                        </a:rPr>
                        <a:t>应用，</a:t>
                      </a:r>
                      <a:r>
                        <a:rPr lang="en-US" sz="2400" kern="100">
                          <a:effectLst/>
                        </a:rPr>
                        <a:t>Application name</a:t>
                      </a:r>
                      <a:r>
                        <a:rPr lang="zh-CN" sz="2400" kern="100">
                          <a:effectLst/>
                        </a:rPr>
                        <a:t>（应用名）取名为</a:t>
                      </a:r>
                      <a:r>
                        <a:rPr lang="en-US" sz="2400" kern="100">
                          <a:effectLst/>
                        </a:rPr>
                        <a:t>EditText</a:t>
                      </a:r>
                      <a:r>
                        <a:rPr lang="zh-CN" sz="2400" kern="100">
                          <a:effectLst/>
                        </a:rPr>
                        <a:t>，</a:t>
                      </a:r>
                      <a:r>
                        <a:rPr lang="en-US" sz="2400" kern="100">
                          <a:effectLst/>
                        </a:rPr>
                        <a:t>Company Domain</a:t>
                      </a:r>
                      <a:r>
                        <a:rPr lang="zh-CN" sz="2400" kern="100">
                          <a:effectLst/>
                        </a:rPr>
                        <a:t>（公司域）取名为</a:t>
                      </a:r>
                      <a:r>
                        <a:rPr lang="en-US" sz="2400" kern="100">
                          <a:effectLst/>
                        </a:rPr>
                        <a:t>Example.com</a:t>
                      </a:r>
                      <a:r>
                        <a:rPr lang="zh-CN" sz="24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</a:tr>
              <a:tr h="3706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Minimum SDK</a:t>
                      </a:r>
                      <a:r>
                        <a:rPr lang="zh-CN" sz="2400" kern="100">
                          <a:effectLst/>
                        </a:rPr>
                        <a:t>选择</a:t>
                      </a:r>
                      <a:r>
                        <a:rPr lang="en-US" sz="2400" kern="100">
                          <a:effectLst/>
                        </a:rPr>
                        <a:t>API 18: Android 4.3</a:t>
                      </a:r>
                      <a:r>
                        <a:rPr lang="zh-CN" sz="2400" kern="100">
                          <a:effectLst/>
                        </a:rPr>
                        <a:t>（</a:t>
                      </a:r>
                      <a:r>
                        <a:rPr lang="en-US" sz="2400" kern="100">
                          <a:effectLst/>
                        </a:rPr>
                        <a:t>Jelly Bean</a:t>
                      </a:r>
                      <a:r>
                        <a:rPr lang="zh-CN" sz="2400" kern="100">
                          <a:effectLst/>
                        </a:rPr>
                        <a:t>）。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</a:tr>
              <a:tr h="3706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选择</a:t>
                      </a:r>
                      <a:r>
                        <a:rPr lang="en-US" sz="2400" kern="100">
                          <a:effectLst/>
                        </a:rPr>
                        <a:t>Empty Activity</a:t>
                      </a:r>
                      <a:r>
                        <a:rPr lang="zh-CN" sz="24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</a:tr>
              <a:tr h="3706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不需要修改</a:t>
                      </a:r>
                      <a:r>
                        <a:rPr lang="en-US" sz="2400" kern="100">
                          <a:effectLst/>
                        </a:rPr>
                        <a:t>Activity Name</a:t>
                      </a:r>
                      <a:r>
                        <a:rPr lang="zh-CN" sz="2400" kern="100">
                          <a:effectLst/>
                        </a:rPr>
                        <a:t>，使用默认值，单击</a:t>
                      </a:r>
                      <a:r>
                        <a:rPr lang="en-US" sz="2400" kern="100">
                          <a:effectLst/>
                        </a:rPr>
                        <a:t>Finish</a:t>
                      </a:r>
                      <a:r>
                        <a:rPr lang="zh-CN" sz="2400" kern="100">
                          <a:effectLst/>
                        </a:rPr>
                        <a:t>（完成）。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</a:tr>
              <a:tr h="7412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在工程中找到</a:t>
                      </a:r>
                      <a:r>
                        <a:rPr lang="en-US" sz="2400" kern="100">
                          <a:effectLst/>
                        </a:rPr>
                        <a:t>ras/layout</a:t>
                      </a:r>
                      <a:r>
                        <a:rPr lang="zh-CN" sz="2400" kern="100">
                          <a:effectLst/>
                        </a:rPr>
                        <a:t>目录中的</a:t>
                      </a:r>
                      <a:r>
                        <a:rPr lang="en-US" sz="2400" kern="100">
                          <a:effectLst/>
                        </a:rPr>
                        <a:t>activity_main.xml</a:t>
                      </a:r>
                      <a:r>
                        <a:rPr lang="zh-CN" sz="2400" kern="100">
                          <a:effectLst/>
                        </a:rPr>
                        <a:t>文件，在其中添加一个</a:t>
                      </a:r>
                      <a:r>
                        <a:rPr lang="en-US" sz="2400" kern="100">
                          <a:effectLst/>
                        </a:rPr>
                        <a:t>EditText</a:t>
                      </a:r>
                      <a:r>
                        <a:rPr lang="zh-CN" sz="2400" kern="100">
                          <a:effectLst/>
                        </a:rPr>
                        <a:t>（编辑框）控件。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</a:tr>
              <a:tr h="3706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启动</a:t>
                      </a:r>
                      <a:r>
                        <a:rPr lang="en-US" sz="2400" kern="100" dirty="0" err="1">
                          <a:effectLst/>
                        </a:rPr>
                        <a:t>Genymotion</a:t>
                      </a:r>
                      <a:r>
                        <a:rPr lang="zh-CN" sz="2400" kern="100" dirty="0">
                          <a:effectLst/>
                        </a:rPr>
                        <a:t>模拟器，然后在</a:t>
                      </a:r>
                      <a:r>
                        <a:rPr lang="en-US" sz="2400" kern="100" dirty="0">
                          <a:effectLst/>
                        </a:rPr>
                        <a:t>Android</a:t>
                      </a:r>
                      <a:r>
                        <a:rPr lang="zh-CN" sz="2400" kern="100" dirty="0">
                          <a:effectLst/>
                        </a:rPr>
                        <a:t>工程中做如下代码修改。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72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../屏幕快照%202016-03-18%20上午12.50.3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30" y="331203"/>
            <a:ext cx="3434791" cy="5588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676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2.2.3 </a:t>
            </a:r>
            <a:r>
              <a:rPr lang="en-US" altLang="zh-CN" b="1" dirty="0" err="1"/>
              <a:t>AutoCompleteTextView</a:t>
            </a:r>
            <a:r>
              <a:rPr lang="zh-CN" altLang="zh-CN" b="1" dirty="0"/>
              <a:t>（自动填充文本框）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954925"/>
            <a:ext cx="9601200" cy="3581400"/>
          </a:xfrm>
        </p:spPr>
        <p:txBody>
          <a:bodyPr/>
          <a:lstStyle/>
          <a:p>
            <a:r>
              <a:rPr lang="en-US" altLang="zh-CN" dirty="0" err="1"/>
              <a:t>AutoCompleteTextView</a:t>
            </a:r>
            <a:r>
              <a:rPr lang="zh-CN" altLang="zh-CN" dirty="0"/>
              <a:t>（自动填充文本框）用于实现允许用户输入一定的字符后，显示一个下拉菜单，供用户从中选着，当用户选择某个选项后，按用户选择自动填写文本框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19151"/>
              </p:ext>
            </p:extLst>
          </p:nvPr>
        </p:nvGraphicFramePr>
        <p:xfrm>
          <a:off x="3540125" y="2763870"/>
          <a:ext cx="5264150" cy="3361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7175"/>
                <a:gridCol w="3736975"/>
              </a:tblGrid>
              <a:tr h="224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4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android:completionHint</a:t>
                      </a:r>
                      <a:endParaRPr lang="zh-CN" sz="105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用于为弹出的下拉菜单指定提示标题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4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android:completionHintView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用于设置弹出的下拉菜单底部信息的样式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4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android:completionThreshold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用于指定用户至少输入几个字符才会显示提示</a:t>
                      </a:r>
                      <a:endParaRPr lang="zh-CN" sz="105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4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android:dropDownAnchor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它的值是一个</a:t>
                      </a:r>
                      <a:r>
                        <a:rPr lang="en-US" sz="1200" kern="100">
                          <a:effectLst/>
                        </a:rPr>
                        <a:t>View</a:t>
                      </a:r>
                      <a:r>
                        <a:rPr lang="zh-CN" sz="1200" kern="100">
                          <a:effectLst/>
                        </a:rPr>
                        <a:t>的</a:t>
                      </a:r>
                      <a:r>
                        <a:rPr lang="en-US" sz="1200" kern="100">
                          <a:effectLst/>
                        </a:rPr>
                        <a:t>ID</a:t>
                      </a:r>
                      <a:r>
                        <a:rPr lang="zh-CN" sz="1200" kern="100">
                          <a:effectLst/>
                        </a:rPr>
                        <a:t>，指定后</a:t>
                      </a:r>
                      <a:r>
                        <a:rPr lang="en-US" sz="1200" kern="100">
                          <a:effectLst/>
                        </a:rPr>
                        <a:t>AutoCompleteTextView</a:t>
                      </a:r>
                      <a:r>
                        <a:rPr lang="zh-CN" sz="1200" kern="100">
                          <a:effectLst/>
                        </a:rPr>
                        <a:t>会在这个</a:t>
                      </a:r>
                      <a:r>
                        <a:rPr lang="en-US" sz="1200" kern="100">
                          <a:effectLst/>
                        </a:rPr>
                        <a:t>View</a:t>
                      </a:r>
                      <a:r>
                        <a:rPr lang="zh-CN" sz="1200" kern="100">
                          <a:effectLst/>
                        </a:rPr>
                        <a:t>下弹出自动提示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android:dropDownHeight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用于指定下拉菜单的高度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android:dropDownHorizontalOffset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用于指定下拉菜单与文本之间的水平偏移。下拉菜单默认与文本框左对齐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android:dropDownSelector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用于设置下拉菜单显示效果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android:dropDownVerticalOffset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用于设置下拉菜单与文本之间的垂直偏移。下拉菜单默认紧跟文本框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android:dropDownWidth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用于设置下拉菜单的宽度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android:popupBackground</a:t>
                      </a:r>
                      <a:endParaRPr lang="zh-CN" sz="105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用于设置下拉菜单设置背景</a:t>
                      </a:r>
                      <a:endParaRPr lang="zh-CN" sz="105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558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2.10</a:t>
            </a:r>
            <a:r>
              <a:rPr lang="zh-CN" altLang="zh-CN" b="1" dirty="0"/>
              <a:t>】</a:t>
            </a:r>
            <a:r>
              <a:rPr lang="en-US" altLang="zh-CN" b="1" dirty="0" err="1"/>
              <a:t>AutoCompleteTextView</a:t>
            </a:r>
            <a:r>
              <a:rPr lang="zh-CN" altLang="zh-CN" b="1" dirty="0"/>
              <a:t>（自动填充文本框）实例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734729"/>
              </p:ext>
            </p:extLst>
          </p:nvPr>
        </p:nvGraphicFramePr>
        <p:xfrm>
          <a:off x="1371600" y="2171700"/>
          <a:ext cx="10387480" cy="3706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6844"/>
                <a:gridCol w="9100636"/>
              </a:tblGrid>
              <a:tr h="3706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步骤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</a:tr>
              <a:tr h="11118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打开</a:t>
                      </a:r>
                      <a:r>
                        <a:rPr lang="en-US" sz="2400" kern="100">
                          <a:effectLst/>
                        </a:rPr>
                        <a:t>Android Studio</a:t>
                      </a:r>
                      <a:r>
                        <a:rPr lang="zh-CN" sz="2400" kern="100">
                          <a:effectLst/>
                        </a:rPr>
                        <a:t>创建一个</a:t>
                      </a:r>
                      <a:r>
                        <a:rPr lang="en-US" sz="2400" kern="100">
                          <a:effectLst/>
                        </a:rPr>
                        <a:t>Android</a:t>
                      </a:r>
                      <a:r>
                        <a:rPr lang="zh-CN" sz="2400" kern="100">
                          <a:effectLst/>
                        </a:rPr>
                        <a:t>应用，</a:t>
                      </a:r>
                      <a:r>
                        <a:rPr lang="en-US" sz="2400" kern="100">
                          <a:effectLst/>
                        </a:rPr>
                        <a:t>Application name</a:t>
                      </a:r>
                      <a:r>
                        <a:rPr lang="zh-CN" sz="2400" kern="100">
                          <a:effectLst/>
                        </a:rPr>
                        <a:t>（应用名）取名为</a:t>
                      </a:r>
                      <a:r>
                        <a:rPr lang="en-US" sz="2400" kern="100">
                          <a:effectLst/>
                        </a:rPr>
                        <a:t>AutoCompleteTextView</a:t>
                      </a:r>
                      <a:r>
                        <a:rPr lang="zh-CN" sz="2400" kern="100">
                          <a:effectLst/>
                        </a:rPr>
                        <a:t>，</a:t>
                      </a:r>
                      <a:r>
                        <a:rPr lang="en-US" sz="2400" kern="100">
                          <a:effectLst/>
                        </a:rPr>
                        <a:t>Company Domain</a:t>
                      </a:r>
                      <a:r>
                        <a:rPr lang="zh-CN" sz="2400" kern="100">
                          <a:effectLst/>
                        </a:rPr>
                        <a:t>（公司域）取名为</a:t>
                      </a:r>
                      <a:r>
                        <a:rPr lang="en-US" sz="2400" kern="100">
                          <a:effectLst/>
                        </a:rPr>
                        <a:t>Example.com</a:t>
                      </a:r>
                      <a:r>
                        <a:rPr lang="zh-CN" sz="24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</a:tr>
              <a:tr h="3706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Minimum SDK</a:t>
                      </a:r>
                      <a:r>
                        <a:rPr lang="zh-CN" sz="2400" kern="100">
                          <a:effectLst/>
                        </a:rPr>
                        <a:t>选择</a:t>
                      </a:r>
                      <a:r>
                        <a:rPr lang="en-US" sz="2400" kern="100">
                          <a:effectLst/>
                        </a:rPr>
                        <a:t>API 18: Android 4.3</a:t>
                      </a:r>
                      <a:r>
                        <a:rPr lang="zh-CN" sz="2400" kern="100">
                          <a:effectLst/>
                        </a:rPr>
                        <a:t>（</a:t>
                      </a:r>
                      <a:r>
                        <a:rPr lang="en-US" sz="2400" kern="100">
                          <a:effectLst/>
                        </a:rPr>
                        <a:t>Jelly Bean</a:t>
                      </a:r>
                      <a:r>
                        <a:rPr lang="zh-CN" sz="2400" kern="100">
                          <a:effectLst/>
                        </a:rPr>
                        <a:t>）。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</a:tr>
              <a:tr h="3706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选择</a:t>
                      </a:r>
                      <a:r>
                        <a:rPr lang="en-US" sz="2400" kern="100">
                          <a:effectLst/>
                        </a:rPr>
                        <a:t>Empty Activity</a:t>
                      </a:r>
                      <a:r>
                        <a:rPr lang="zh-CN" sz="24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</a:tr>
              <a:tr h="3706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不需要修改</a:t>
                      </a:r>
                      <a:r>
                        <a:rPr lang="en-US" sz="2400" kern="100">
                          <a:effectLst/>
                        </a:rPr>
                        <a:t>Activity Name</a:t>
                      </a:r>
                      <a:r>
                        <a:rPr lang="zh-CN" sz="2400" kern="100">
                          <a:effectLst/>
                        </a:rPr>
                        <a:t>，使用默认值，单击</a:t>
                      </a:r>
                      <a:r>
                        <a:rPr lang="en-US" sz="2400" kern="100">
                          <a:effectLst/>
                        </a:rPr>
                        <a:t>Finish</a:t>
                      </a:r>
                      <a:r>
                        <a:rPr lang="zh-CN" sz="2400" kern="100">
                          <a:effectLst/>
                        </a:rPr>
                        <a:t>（完成）。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</a:tr>
              <a:tr h="7412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在工程中找到</a:t>
                      </a:r>
                      <a:r>
                        <a:rPr lang="en-US" sz="2400" kern="100">
                          <a:effectLst/>
                        </a:rPr>
                        <a:t>ras/layout</a:t>
                      </a:r>
                      <a:r>
                        <a:rPr lang="zh-CN" sz="2400" kern="100">
                          <a:effectLst/>
                        </a:rPr>
                        <a:t>目录中的</a:t>
                      </a:r>
                      <a:r>
                        <a:rPr lang="en-US" sz="2400" kern="100">
                          <a:effectLst/>
                        </a:rPr>
                        <a:t>activity_main.xml</a:t>
                      </a:r>
                      <a:r>
                        <a:rPr lang="zh-CN" sz="2400" kern="100">
                          <a:effectLst/>
                        </a:rPr>
                        <a:t>文件，在其中添加一个</a:t>
                      </a:r>
                      <a:r>
                        <a:rPr lang="en-US" sz="2400" kern="100">
                          <a:effectLst/>
                        </a:rPr>
                        <a:t>AutoCompleteTextView</a:t>
                      </a:r>
                      <a:r>
                        <a:rPr lang="zh-CN" sz="2400" kern="100">
                          <a:effectLst/>
                        </a:rPr>
                        <a:t>（自动填充文本框）控件。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</a:tr>
              <a:tr h="3706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启动</a:t>
                      </a:r>
                      <a:r>
                        <a:rPr lang="en-US" sz="2400" kern="100" dirty="0" err="1">
                          <a:effectLst/>
                        </a:rPr>
                        <a:t>Genymotion</a:t>
                      </a:r>
                      <a:r>
                        <a:rPr lang="zh-CN" sz="2400" kern="100" dirty="0">
                          <a:effectLst/>
                        </a:rPr>
                        <a:t>模拟器，然后在</a:t>
                      </a:r>
                      <a:r>
                        <a:rPr lang="en-US" sz="2400" kern="100" dirty="0">
                          <a:effectLst/>
                        </a:rPr>
                        <a:t>Android</a:t>
                      </a:r>
                      <a:r>
                        <a:rPr lang="zh-CN" sz="2400" kern="100" dirty="0">
                          <a:effectLst/>
                        </a:rPr>
                        <a:t>工程中做如下代码修改。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326" marR="13532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98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../屏幕快照%202016-03-19%20上午11.40.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98" y="370754"/>
            <a:ext cx="3605815" cy="5848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344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2.2.4 Button</a:t>
            </a:r>
            <a:r>
              <a:rPr lang="zh-CN" altLang="zh-CN" b="1" dirty="0"/>
              <a:t>（普通按钮）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US" altLang="zh-CN" dirty="0"/>
              <a:t>Button</a:t>
            </a:r>
            <a:r>
              <a:rPr lang="zh-CN" altLang="zh-CN" dirty="0"/>
              <a:t>（普通按钮）用于在</a:t>
            </a:r>
            <a:r>
              <a:rPr lang="en-US" altLang="zh-CN" dirty="0"/>
              <a:t>UI</a:t>
            </a:r>
            <a:r>
              <a:rPr lang="zh-CN" altLang="zh-CN" dirty="0"/>
              <a:t>界面上生成一个可以单击的按钮。当用户单击按钮时，将会触发一个</a:t>
            </a:r>
            <a:r>
              <a:rPr lang="en-US" altLang="zh-CN" dirty="0" err="1"/>
              <a:t>onClick</a:t>
            </a:r>
            <a:r>
              <a:rPr lang="zh-CN" altLang="zh-CN" dirty="0"/>
              <a:t>事件，可以通过为按钮添加的单击事件监听器指定所要触发的动作。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44468"/>
              </p:ext>
            </p:extLst>
          </p:nvPr>
        </p:nvGraphicFramePr>
        <p:xfrm>
          <a:off x="2090792" y="2427890"/>
          <a:ext cx="8780719" cy="3547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7362"/>
                <a:gridCol w="6233357"/>
              </a:tblGrid>
              <a:tr h="3738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属性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394" marR="11439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394" marR="114394" marT="0" marB="0"/>
                </a:tc>
              </a:tr>
              <a:tr h="6100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android:autoText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394" marR="11439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如果被选中表示对按钮上显示的文本进行自动更正拼写错误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394" marR="114394" marT="0" marB="0"/>
                </a:tc>
              </a:tr>
              <a:tr h="9151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android:drawableBottom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394" marR="11439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用于在按钮上显示文本的低端绘制指定图片，该图片可以是放在</a:t>
                      </a:r>
                      <a:r>
                        <a:rPr lang="en-US" sz="2000" kern="100">
                          <a:effectLst/>
                        </a:rPr>
                        <a:t>res/drawable</a:t>
                      </a:r>
                      <a:r>
                        <a:rPr lang="zh-CN" sz="2000" kern="100">
                          <a:effectLst/>
                        </a:rPr>
                        <a:t>目录下的图片，通过“</a:t>
                      </a:r>
                      <a:r>
                        <a:rPr lang="en-US" sz="2000" kern="100">
                          <a:effectLst/>
                        </a:rPr>
                        <a:t>@drawable/</a:t>
                      </a:r>
                      <a:r>
                        <a:rPr lang="zh-CN" sz="2000" kern="100">
                          <a:effectLst/>
                        </a:rPr>
                        <a:t>文件名（不包括文件的扩展名）”设置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394" marR="114394" marT="0" marB="0"/>
                </a:tc>
              </a:tr>
              <a:tr h="9151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android:drawableRight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394" marR="11439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用于在按钮上显示文本的右侧绘制指定图片，该图片可以是放在</a:t>
                      </a:r>
                      <a:r>
                        <a:rPr lang="en-US" sz="2000" kern="100">
                          <a:effectLst/>
                        </a:rPr>
                        <a:t>res/drawable</a:t>
                      </a:r>
                      <a:r>
                        <a:rPr lang="zh-CN" sz="2000" kern="100">
                          <a:effectLst/>
                        </a:rPr>
                        <a:t>目录下的图片，通过“</a:t>
                      </a:r>
                      <a:r>
                        <a:rPr lang="en-US" sz="2000" kern="100">
                          <a:effectLst/>
                        </a:rPr>
                        <a:t>@drawable/</a:t>
                      </a:r>
                      <a:r>
                        <a:rPr lang="zh-CN" sz="2000" kern="100">
                          <a:effectLst/>
                        </a:rPr>
                        <a:t>文件名（不包括文件的扩展名）”设置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394" marR="114394" marT="0" marB="0"/>
                </a:tc>
              </a:tr>
              <a:tr h="3738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android:enabled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394" marR="11439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用于设置按钮是否可用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394" marR="114394" marT="0" marB="0"/>
                </a:tc>
              </a:tr>
              <a:tr h="3590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android:text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394" marR="11439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用于设置按钮上显示的文字</a:t>
                      </a:r>
                      <a:endParaRPr lang="zh-CN" sz="17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4394" marR="11439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301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261541"/>
              </p:ext>
            </p:extLst>
          </p:nvPr>
        </p:nvGraphicFramePr>
        <p:xfrm>
          <a:off x="1464586" y="185478"/>
          <a:ext cx="8963291" cy="2994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0327"/>
                <a:gridCol w="6362964"/>
              </a:tblGrid>
              <a:tr h="381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属性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6771" marR="1167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6771" marR="116771" marT="0" marB="0"/>
                </a:tc>
              </a:tr>
              <a:tr h="9341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android:background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6771" marR="1167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用于设置按钮的背景图片，该图片可以是放在</a:t>
                      </a:r>
                      <a:r>
                        <a:rPr lang="en-US" sz="2000" kern="100">
                          <a:effectLst/>
                        </a:rPr>
                        <a:t>res/drawable</a:t>
                      </a:r>
                      <a:r>
                        <a:rPr lang="zh-CN" sz="2000" kern="100">
                          <a:effectLst/>
                        </a:rPr>
                        <a:t>目录下的图片，通过“</a:t>
                      </a:r>
                      <a:r>
                        <a:rPr lang="en-US" sz="2000" kern="100">
                          <a:effectLst/>
                        </a:rPr>
                        <a:t>@drawable/</a:t>
                      </a:r>
                      <a:r>
                        <a:rPr lang="zh-CN" sz="2000" kern="100">
                          <a:effectLst/>
                        </a:rPr>
                        <a:t>文件名（不包括文件的扩展名）”设置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6771" marR="116771" marT="0" marB="0"/>
                </a:tc>
              </a:tr>
              <a:tr h="544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android:contentDescription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6771" marR="1167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用于设置按钮的简单描述文字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6771" marR="116771" marT="0" marB="0"/>
                </a:tc>
              </a:tr>
              <a:tr h="381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android:id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6771" marR="1167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用于设置按钮的名称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6771" marR="116771" marT="0" marB="0"/>
                </a:tc>
              </a:tr>
              <a:tr h="381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android:onClick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6771" marR="1167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用于设置单击事件响应方法的方法名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6771" marR="116771" marT="0" marB="0"/>
                </a:tc>
              </a:tr>
              <a:tr h="3665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android:visibility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6771" marR="1167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用于设置按钮控件是否可见</a:t>
                      </a:r>
                      <a:endParaRPr lang="zh-CN" sz="18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6771" marR="11677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830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2.11</a:t>
            </a:r>
            <a:r>
              <a:rPr lang="zh-CN" altLang="zh-CN" b="1" dirty="0"/>
              <a:t>】</a:t>
            </a:r>
            <a:r>
              <a:rPr lang="en-US" altLang="zh-CN" b="1" dirty="0"/>
              <a:t>Button</a:t>
            </a:r>
            <a:r>
              <a:rPr lang="zh-CN" altLang="zh-CN" b="1" dirty="0"/>
              <a:t>（普通按钮）实例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786992"/>
              </p:ext>
            </p:extLst>
          </p:nvPr>
        </p:nvGraphicFramePr>
        <p:xfrm>
          <a:off x="1499614" y="1681094"/>
          <a:ext cx="9299765" cy="4784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094"/>
                <a:gridCol w="8147671"/>
              </a:tblGrid>
              <a:tr h="329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步骤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155" marR="1211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描述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155" marR="121155" marT="0" marB="0"/>
                </a:tc>
              </a:tr>
              <a:tr h="9895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155" marR="1211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打开</a:t>
                      </a:r>
                      <a:r>
                        <a:rPr lang="en-US" sz="2200" kern="100">
                          <a:effectLst/>
                        </a:rPr>
                        <a:t>Android Studio</a:t>
                      </a:r>
                      <a:r>
                        <a:rPr lang="zh-CN" sz="2200" kern="100">
                          <a:effectLst/>
                        </a:rPr>
                        <a:t>创建一个</a:t>
                      </a:r>
                      <a:r>
                        <a:rPr lang="en-US" sz="2200" kern="100">
                          <a:effectLst/>
                        </a:rPr>
                        <a:t>Android</a:t>
                      </a:r>
                      <a:r>
                        <a:rPr lang="zh-CN" sz="2200" kern="100">
                          <a:effectLst/>
                        </a:rPr>
                        <a:t>应用，</a:t>
                      </a:r>
                      <a:r>
                        <a:rPr lang="en-US" sz="2200" kern="100">
                          <a:effectLst/>
                        </a:rPr>
                        <a:t>Application name</a:t>
                      </a:r>
                      <a:r>
                        <a:rPr lang="zh-CN" sz="2200" kern="100">
                          <a:effectLst/>
                        </a:rPr>
                        <a:t>（应用名）取名为</a:t>
                      </a:r>
                      <a:r>
                        <a:rPr lang="en-US" sz="2200" kern="100">
                          <a:effectLst/>
                        </a:rPr>
                        <a:t>Button</a:t>
                      </a:r>
                      <a:r>
                        <a:rPr lang="zh-CN" sz="2200" kern="100">
                          <a:effectLst/>
                        </a:rPr>
                        <a:t>，</a:t>
                      </a:r>
                      <a:r>
                        <a:rPr lang="en-US" sz="2200" kern="100">
                          <a:effectLst/>
                        </a:rPr>
                        <a:t>Company Domain</a:t>
                      </a:r>
                      <a:r>
                        <a:rPr lang="zh-CN" sz="2200" kern="100">
                          <a:effectLst/>
                        </a:rPr>
                        <a:t>（公司域）取名为</a:t>
                      </a:r>
                      <a:r>
                        <a:rPr lang="en-US" sz="2200" kern="100">
                          <a:effectLst/>
                        </a:rPr>
                        <a:t>Example.com</a:t>
                      </a:r>
                      <a:r>
                        <a:rPr lang="zh-CN" sz="2200" kern="100">
                          <a:effectLst/>
                        </a:rPr>
                        <a:t>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155" marR="121155" marT="0" marB="0"/>
                </a:tc>
              </a:tr>
              <a:tr h="329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2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155" marR="1211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Minimum SDK</a:t>
                      </a:r>
                      <a:r>
                        <a:rPr lang="zh-CN" sz="2200" kern="100">
                          <a:effectLst/>
                        </a:rPr>
                        <a:t>选择</a:t>
                      </a:r>
                      <a:r>
                        <a:rPr lang="en-US" sz="2200" kern="100">
                          <a:effectLst/>
                        </a:rPr>
                        <a:t>API 18: Android 4.3</a:t>
                      </a:r>
                      <a:r>
                        <a:rPr lang="zh-CN" sz="2200" kern="100">
                          <a:effectLst/>
                        </a:rPr>
                        <a:t>（</a:t>
                      </a:r>
                      <a:r>
                        <a:rPr lang="en-US" sz="2200" kern="100">
                          <a:effectLst/>
                        </a:rPr>
                        <a:t>Jelly Bean</a:t>
                      </a:r>
                      <a:r>
                        <a:rPr lang="zh-CN" sz="2200" kern="100">
                          <a:effectLst/>
                        </a:rPr>
                        <a:t>）。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155" marR="121155" marT="0" marB="0"/>
                </a:tc>
              </a:tr>
              <a:tr h="329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3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155" marR="1211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选择</a:t>
                      </a:r>
                      <a:r>
                        <a:rPr lang="en-US" sz="2200" kern="100">
                          <a:effectLst/>
                        </a:rPr>
                        <a:t>Empty Activity</a:t>
                      </a:r>
                      <a:r>
                        <a:rPr lang="zh-CN" sz="2200" kern="100">
                          <a:effectLst/>
                        </a:rPr>
                        <a:t>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155" marR="121155" marT="0" marB="0"/>
                </a:tc>
              </a:tr>
              <a:tr h="329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4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155" marR="1211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不需要修改</a:t>
                      </a:r>
                      <a:r>
                        <a:rPr lang="en-US" sz="2200" kern="100">
                          <a:effectLst/>
                        </a:rPr>
                        <a:t>Activity Name</a:t>
                      </a:r>
                      <a:r>
                        <a:rPr lang="zh-CN" sz="2200" kern="100">
                          <a:effectLst/>
                        </a:rPr>
                        <a:t>，使用默认值，单击</a:t>
                      </a:r>
                      <a:r>
                        <a:rPr lang="en-US" sz="2200" kern="100">
                          <a:effectLst/>
                        </a:rPr>
                        <a:t>Finish</a:t>
                      </a:r>
                      <a:r>
                        <a:rPr lang="zh-CN" sz="2200" kern="100">
                          <a:effectLst/>
                        </a:rPr>
                        <a:t>（完成）。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155" marR="121155" marT="0" marB="0"/>
                </a:tc>
              </a:tr>
              <a:tr h="1431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5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155" marR="1211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在工程中找到</a:t>
                      </a:r>
                      <a:r>
                        <a:rPr lang="en-US" sz="2200" kern="100">
                          <a:effectLst/>
                        </a:rPr>
                        <a:t>ras/layout</a:t>
                      </a:r>
                      <a:r>
                        <a:rPr lang="zh-CN" sz="2200" kern="100">
                          <a:effectLst/>
                        </a:rPr>
                        <a:t>目录中的</a:t>
                      </a:r>
                      <a:r>
                        <a:rPr lang="en-US" sz="2200" kern="100">
                          <a:effectLst/>
                        </a:rPr>
                        <a:t>activity_main.xml</a:t>
                      </a:r>
                      <a:r>
                        <a:rPr lang="zh-CN" sz="2200" kern="100">
                          <a:effectLst/>
                        </a:rPr>
                        <a:t>文件，在其中添加一个</a:t>
                      </a:r>
                      <a:r>
                        <a:rPr lang="en-US" sz="2200" kern="100">
                          <a:effectLst/>
                        </a:rPr>
                        <a:t>TextView</a:t>
                      </a:r>
                      <a:r>
                        <a:rPr lang="zh-CN" sz="2200" kern="100">
                          <a:effectLst/>
                        </a:rPr>
                        <a:t>（文本框）控件、一个</a:t>
                      </a:r>
                      <a:r>
                        <a:rPr lang="en-US" sz="2200" kern="100">
                          <a:effectLst/>
                        </a:rPr>
                        <a:t>ImageButton</a:t>
                      </a:r>
                      <a:r>
                        <a:rPr lang="zh-CN" sz="2200" kern="100">
                          <a:effectLst/>
                        </a:rPr>
                        <a:t>（图片按钮）、一个</a:t>
                      </a:r>
                      <a:r>
                        <a:rPr lang="en-US" sz="2200" kern="100">
                          <a:effectLst/>
                        </a:rPr>
                        <a:t>EditText</a:t>
                      </a:r>
                      <a:r>
                        <a:rPr lang="zh-CN" sz="2200" kern="100">
                          <a:effectLst/>
                        </a:rPr>
                        <a:t>（编辑框）和一个</a:t>
                      </a:r>
                      <a:r>
                        <a:rPr lang="en-US" sz="2200" kern="100">
                          <a:effectLst/>
                        </a:rPr>
                        <a:t>Button</a:t>
                      </a:r>
                      <a:r>
                        <a:rPr lang="zh-CN" sz="2200" kern="100">
                          <a:effectLst/>
                        </a:rPr>
                        <a:t>（普通按钮）控件，按最后图</a:t>
                      </a:r>
                      <a:r>
                        <a:rPr lang="en-US" sz="2200" kern="100">
                          <a:effectLst/>
                        </a:rPr>
                        <a:t>2.19</a:t>
                      </a:r>
                      <a:r>
                        <a:rPr lang="zh-CN" sz="2200" kern="100">
                          <a:effectLst/>
                        </a:rPr>
                        <a:t>所示的运行效果图位置进行摆放。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155" marR="121155" marT="0" marB="0"/>
                </a:tc>
              </a:tr>
              <a:tr h="6596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6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155" marR="1211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将工程</a:t>
                      </a:r>
                      <a:r>
                        <a:rPr lang="en-US" sz="2200" kern="100">
                          <a:effectLst/>
                        </a:rPr>
                        <a:t>res/mipmap</a:t>
                      </a:r>
                      <a:r>
                        <a:rPr lang="zh-CN" sz="2200" kern="100">
                          <a:effectLst/>
                        </a:rPr>
                        <a:t>目录下的</a:t>
                      </a:r>
                      <a:r>
                        <a:rPr lang="en-US" sz="2200" kern="100">
                          <a:effectLst/>
                        </a:rPr>
                        <a:t>ic_launcher.png</a:t>
                      </a:r>
                      <a:r>
                        <a:rPr lang="zh-CN" sz="2200" kern="100">
                          <a:effectLst/>
                        </a:rPr>
                        <a:t>图片文件复制粘贴到</a:t>
                      </a:r>
                      <a:r>
                        <a:rPr lang="en-US" sz="2200" kern="100">
                          <a:effectLst/>
                        </a:rPr>
                        <a:t>res/drawable</a:t>
                      </a:r>
                      <a:r>
                        <a:rPr lang="zh-CN" sz="2200" kern="100">
                          <a:effectLst/>
                        </a:rPr>
                        <a:t>目录下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155" marR="121155" marT="0" marB="0"/>
                </a:tc>
              </a:tr>
              <a:tr h="329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7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155" marR="1211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启动</a:t>
                      </a:r>
                      <a:r>
                        <a:rPr lang="en-US" sz="2200" kern="100" dirty="0" err="1">
                          <a:effectLst/>
                        </a:rPr>
                        <a:t>Genymotion</a:t>
                      </a:r>
                      <a:r>
                        <a:rPr lang="zh-CN" sz="2200" kern="100" dirty="0">
                          <a:effectLst/>
                        </a:rPr>
                        <a:t>模拟器，然后在</a:t>
                      </a:r>
                      <a:r>
                        <a:rPr lang="en-US" sz="2200" kern="100" dirty="0">
                          <a:effectLst/>
                        </a:rPr>
                        <a:t>Android</a:t>
                      </a:r>
                      <a:r>
                        <a:rPr lang="zh-CN" sz="2200" kern="100" dirty="0">
                          <a:effectLst/>
                        </a:rPr>
                        <a:t>工程中做如下代码修改。</a:t>
                      </a:r>
                      <a:endParaRPr lang="zh-CN" sz="19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155" marR="1211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4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Studio</a:t>
            </a:r>
            <a:r>
              <a:rPr lang="zh-CN" altLang="zh-CN" dirty="0"/>
              <a:t>中的</a:t>
            </a:r>
            <a:r>
              <a:rPr lang="en-US" altLang="zh-CN" dirty="0"/>
              <a:t>7</a:t>
            </a:r>
            <a:r>
              <a:rPr lang="zh-CN" altLang="zh-CN" dirty="0"/>
              <a:t>种布局管理器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pic>
        <p:nvPicPr>
          <p:cNvPr id="4" name="内容占位符 3" descr="../屏幕快照%202016-03-11%20下午4.19.1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88" y="1907847"/>
            <a:ext cx="6178412" cy="3736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957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../../屏幕快照%202016-04-08%20下午7.18.2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245" y="638426"/>
            <a:ext cx="3112004" cy="5072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463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2.2.5 </a:t>
            </a:r>
            <a:r>
              <a:rPr lang="en-US" altLang="zh-CN" b="1" dirty="0" err="1"/>
              <a:t>ImageButton</a:t>
            </a:r>
            <a:r>
              <a:rPr lang="zh-CN" altLang="zh-CN" b="1" dirty="0"/>
              <a:t>（图片按钮）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zh-CN" altLang="zh-CN" dirty="0"/>
              <a:t>图片按钮和普通按钮的使用方法基本相同，只不过图片按钮有</a:t>
            </a:r>
            <a:r>
              <a:rPr lang="en-US" altLang="zh-CN" dirty="0" err="1"/>
              <a:t>android:src</a:t>
            </a:r>
            <a:r>
              <a:rPr lang="zh-CN" altLang="zh-CN" dirty="0"/>
              <a:t>属性，可以用来设置在按钮中显示的图片。与普通按钮一样，也需要为图片按钮添加单击时间监听器用于指定所要触发的动作。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6284"/>
              </p:ext>
            </p:extLst>
          </p:nvPr>
        </p:nvGraphicFramePr>
        <p:xfrm>
          <a:off x="1854150" y="2483285"/>
          <a:ext cx="8613124" cy="3395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8741"/>
                <a:gridCol w="6114383"/>
              </a:tblGrid>
              <a:tr h="3667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属性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2209" marR="1122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2209" marR="112209" marT="0" marB="0"/>
                </a:tc>
              </a:tr>
              <a:tr h="6043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android:adjustViewBounds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2209" marR="1122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如果设置为</a:t>
                      </a:r>
                      <a:r>
                        <a:rPr lang="en-US" sz="2000" kern="100">
                          <a:effectLst/>
                        </a:rPr>
                        <a:t>true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ImageButton</a:t>
                      </a:r>
                      <a:r>
                        <a:rPr lang="zh-CN" sz="2000" kern="100">
                          <a:effectLst/>
                        </a:rPr>
                        <a:t>将调整其边框以适应图片大小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2209" marR="112209" marT="0" marB="0"/>
                </a:tc>
              </a:tr>
              <a:tr h="3667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android:baseline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2209" marR="1122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用于设置</a:t>
                      </a:r>
                      <a:r>
                        <a:rPr lang="en-US" sz="2000" kern="100">
                          <a:effectLst/>
                        </a:rPr>
                        <a:t>ImageButton</a:t>
                      </a:r>
                      <a:r>
                        <a:rPr lang="zh-CN" sz="2000" kern="100">
                          <a:effectLst/>
                        </a:rPr>
                        <a:t>的基线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2209" marR="112209" marT="0" marB="0"/>
                </a:tc>
              </a:tr>
              <a:tr h="5288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android:baselineAlignBottom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2209" marR="1122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如果值为</a:t>
                      </a:r>
                      <a:r>
                        <a:rPr lang="en-US" sz="2000" kern="100">
                          <a:effectLst/>
                        </a:rPr>
                        <a:t>true</a:t>
                      </a:r>
                      <a:r>
                        <a:rPr lang="zh-CN" sz="2000" kern="100">
                          <a:effectLst/>
                        </a:rPr>
                        <a:t>表示图片的基线与按钮底部相对齐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2209" marR="112209" marT="0" marB="0"/>
                </a:tc>
              </a:tr>
              <a:tr h="6043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android:cropToPadding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2209" marR="1122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如果值为</a:t>
                      </a:r>
                      <a:r>
                        <a:rPr lang="en-US" sz="2000" kern="100">
                          <a:effectLst/>
                        </a:rPr>
                        <a:t>true</a:t>
                      </a:r>
                      <a:r>
                        <a:rPr lang="zh-CN" sz="2000" kern="100">
                          <a:effectLst/>
                        </a:rPr>
                        <a:t>表示</a:t>
                      </a:r>
                      <a:r>
                        <a:rPr lang="en-US" sz="2000" kern="100">
                          <a:effectLst/>
                        </a:rPr>
                        <a:t>ImageButton</a:t>
                      </a:r>
                      <a:r>
                        <a:rPr lang="zh-CN" sz="2000" kern="100">
                          <a:effectLst/>
                        </a:rPr>
                        <a:t>会剪切图片以适应内边距的大小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2209" marR="112209" marT="0" marB="0"/>
                </a:tc>
              </a:tr>
              <a:tr h="9065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android:src</a:t>
                      </a:r>
                      <a:endParaRPr lang="zh-CN" sz="17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2209" marR="1122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用于设置要显示的图片资源位置，该图片可以是放在</a:t>
                      </a:r>
                      <a:r>
                        <a:rPr lang="en-US" sz="2000" kern="100" dirty="0">
                          <a:effectLst/>
                        </a:rPr>
                        <a:t>res/</a:t>
                      </a:r>
                      <a:r>
                        <a:rPr lang="en-US" sz="2000" kern="100" dirty="0" err="1">
                          <a:effectLst/>
                        </a:rPr>
                        <a:t>drawable</a:t>
                      </a:r>
                      <a:r>
                        <a:rPr lang="zh-CN" sz="2000" kern="100" dirty="0">
                          <a:effectLst/>
                        </a:rPr>
                        <a:t>目录下的图片，通过“</a:t>
                      </a: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drawable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CN" sz="2000" kern="100" dirty="0">
                          <a:effectLst/>
                        </a:rPr>
                        <a:t>文件名（不包括文件的扩展名）”设置</a:t>
                      </a:r>
                      <a:endParaRPr lang="zh-CN" sz="17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12209" marR="1122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988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797468"/>
              </p:ext>
            </p:extLst>
          </p:nvPr>
        </p:nvGraphicFramePr>
        <p:xfrm>
          <a:off x="1119158" y="945157"/>
          <a:ext cx="10428071" cy="3495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5273"/>
                <a:gridCol w="7402798"/>
              </a:tblGrid>
              <a:tr h="444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属性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854" marR="13585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854" marR="135854" marT="0" marB="0"/>
                </a:tc>
              </a:tr>
              <a:tr h="1086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android:background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854" marR="13585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用于设置图片按钮的背景图片，该图片可以是放在</a:t>
                      </a:r>
                      <a:r>
                        <a:rPr lang="en-US" sz="2400" kern="100">
                          <a:effectLst/>
                        </a:rPr>
                        <a:t>res/drawable</a:t>
                      </a:r>
                      <a:r>
                        <a:rPr lang="zh-CN" sz="2400" kern="100">
                          <a:effectLst/>
                        </a:rPr>
                        <a:t>目录下的图片，通过“</a:t>
                      </a:r>
                      <a:r>
                        <a:rPr lang="en-US" sz="2400" kern="100">
                          <a:effectLst/>
                        </a:rPr>
                        <a:t>@drawable/</a:t>
                      </a:r>
                      <a:r>
                        <a:rPr lang="zh-CN" sz="2400" kern="100">
                          <a:effectLst/>
                        </a:rPr>
                        <a:t>文件名（不包括文件的扩展名）”设置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854" marR="135854" marT="0" marB="0"/>
                </a:tc>
              </a:tr>
              <a:tr h="6339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android:contentDescription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854" marR="13585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用于设置图片按钮的简单描述文字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854" marR="135854" marT="0" marB="0"/>
                </a:tc>
              </a:tr>
              <a:tr h="444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android:id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854" marR="13585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用于设置按钮的名称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854" marR="135854" marT="0" marB="0"/>
                </a:tc>
              </a:tr>
              <a:tr h="444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android:onClick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854" marR="13585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用于设置单击事件响应方法的方法名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854" marR="135854" marT="0" marB="0"/>
                </a:tc>
              </a:tr>
              <a:tr h="426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android:visibility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854" marR="13585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用于设置按钮控件是否可见</a:t>
                      </a:r>
                      <a:endParaRPr lang="zh-CN" sz="21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5854" marR="13585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974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2.12</a:t>
            </a:r>
            <a:r>
              <a:rPr lang="zh-CN" altLang="zh-CN" b="1" dirty="0"/>
              <a:t>】</a:t>
            </a:r>
            <a:r>
              <a:rPr lang="en-US" altLang="zh-CN" b="1" dirty="0" err="1"/>
              <a:t>ImageButton</a:t>
            </a:r>
            <a:r>
              <a:rPr lang="zh-CN" altLang="zh-CN" b="1" dirty="0"/>
              <a:t>（图片按钮）实例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234079"/>
              </p:ext>
            </p:extLst>
          </p:nvPr>
        </p:nvGraphicFramePr>
        <p:xfrm>
          <a:off x="1658980" y="1781502"/>
          <a:ext cx="9313820" cy="4260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835"/>
                <a:gridCol w="8159985"/>
              </a:tblGrid>
              <a:tr h="323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步骤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39" marR="1213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39" marR="121339" marT="0" marB="0"/>
                </a:tc>
              </a:tr>
              <a:tr h="970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39" marR="1213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打开</a:t>
                      </a:r>
                      <a:r>
                        <a:rPr lang="en-US" sz="2100" kern="100">
                          <a:effectLst/>
                        </a:rPr>
                        <a:t>Android Studio</a:t>
                      </a:r>
                      <a:r>
                        <a:rPr lang="zh-CN" sz="2100" kern="100">
                          <a:effectLst/>
                        </a:rPr>
                        <a:t>创建一个</a:t>
                      </a:r>
                      <a:r>
                        <a:rPr lang="en-US" sz="2100" kern="100">
                          <a:effectLst/>
                        </a:rPr>
                        <a:t>Android</a:t>
                      </a:r>
                      <a:r>
                        <a:rPr lang="zh-CN" sz="2100" kern="100">
                          <a:effectLst/>
                        </a:rPr>
                        <a:t>应用，</a:t>
                      </a:r>
                      <a:r>
                        <a:rPr lang="en-US" sz="2100" kern="100">
                          <a:effectLst/>
                        </a:rPr>
                        <a:t>Application name</a:t>
                      </a:r>
                      <a:r>
                        <a:rPr lang="zh-CN" sz="2100" kern="100">
                          <a:effectLst/>
                        </a:rPr>
                        <a:t>（应用名）取名为</a:t>
                      </a:r>
                      <a:r>
                        <a:rPr lang="en-US" sz="2100" kern="100">
                          <a:effectLst/>
                        </a:rPr>
                        <a:t>ImageButton</a:t>
                      </a:r>
                      <a:r>
                        <a:rPr lang="zh-CN" sz="2100" kern="100">
                          <a:effectLst/>
                        </a:rPr>
                        <a:t>，</a:t>
                      </a:r>
                      <a:r>
                        <a:rPr lang="en-US" sz="2100" kern="100">
                          <a:effectLst/>
                        </a:rPr>
                        <a:t>Company Domain</a:t>
                      </a:r>
                      <a:r>
                        <a:rPr lang="zh-CN" sz="2100" kern="100">
                          <a:effectLst/>
                        </a:rPr>
                        <a:t>（公司域）取名为</a:t>
                      </a:r>
                      <a:r>
                        <a:rPr lang="en-US" sz="2100" kern="100">
                          <a:effectLst/>
                        </a:rPr>
                        <a:t>Example.com</a:t>
                      </a:r>
                      <a:r>
                        <a:rPr lang="zh-CN" sz="2100" kern="100">
                          <a:effectLst/>
                        </a:rPr>
                        <a:t>。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39" marR="121339" marT="0" marB="0"/>
                </a:tc>
              </a:tr>
              <a:tr h="323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39" marR="1213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Minimum SDK</a:t>
                      </a:r>
                      <a:r>
                        <a:rPr lang="zh-CN" sz="2100" kern="100">
                          <a:effectLst/>
                        </a:rPr>
                        <a:t>选择</a:t>
                      </a:r>
                      <a:r>
                        <a:rPr lang="en-US" sz="2100" kern="100">
                          <a:effectLst/>
                        </a:rPr>
                        <a:t>API 18: Android 4.3</a:t>
                      </a:r>
                      <a:r>
                        <a:rPr lang="zh-CN" sz="2100" kern="100">
                          <a:effectLst/>
                        </a:rPr>
                        <a:t>（</a:t>
                      </a:r>
                      <a:r>
                        <a:rPr lang="en-US" sz="2100" kern="100">
                          <a:effectLst/>
                        </a:rPr>
                        <a:t>Jelly Bean</a:t>
                      </a:r>
                      <a:r>
                        <a:rPr lang="zh-CN" sz="2100" kern="100">
                          <a:effectLst/>
                        </a:rPr>
                        <a:t>）。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39" marR="121339" marT="0" marB="0"/>
                </a:tc>
              </a:tr>
              <a:tr h="323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39" marR="1213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选择</a:t>
                      </a:r>
                      <a:r>
                        <a:rPr lang="en-US" sz="2100" kern="100">
                          <a:effectLst/>
                        </a:rPr>
                        <a:t>Empty Activity</a:t>
                      </a:r>
                      <a:r>
                        <a:rPr lang="zh-CN" sz="2100" kern="100">
                          <a:effectLst/>
                        </a:rPr>
                        <a:t>。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39" marR="121339" marT="0" marB="0"/>
                </a:tc>
              </a:tr>
              <a:tr h="323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39" marR="1213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不需要修改</a:t>
                      </a:r>
                      <a:r>
                        <a:rPr lang="en-US" sz="2100" kern="100">
                          <a:effectLst/>
                        </a:rPr>
                        <a:t>Activity Name</a:t>
                      </a:r>
                      <a:r>
                        <a:rPr lang="zh-CN" sz="2100" kern="100">
                          <a:effectLst/>
                        </a:rPr>
                        <a:t>，使用默认值，单击</a:t>
                      </a:r>
                      <a:r>
                        <a:rPr lang="en-US" sz="2100" kern="100">
                          <a:effectLst/>
                        </a:rPr>
                        <a:t>Finish</a:t>
                      </a:r>
                      <a:r>
                        <a:rPr lang="zh-CN" sz="2100" kern="100">
                          <a:effectLst/>
                        </a:rPr>
                        <a:t>（完成）。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39" marR="121339" marT="0" marB="0"/>
                </a:tc>
              </a:tr>
              <a:tr h="1024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39" marR="1213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在工程中找到</a:t>
                      </a:r>
                      <a:r>
                        <a:rPr lang="en-US" sz="2100" kern="100">
                          <a:effectLst/>
                        </a:rPr>
                        <a:t>ras/layout</a:t>
                      </a:r>
                      <a:r>
                        <a:rPr lang="zh-CN" sz="2100" kern="100">
                          <a:effectLst/>
                        </a:rPr>
                        <a:t>目录中的</a:t>
                      </a:r>
                      <a:r>
                        <a:rPr lang="en-US" sz="2100" kern="100">
                          <a:effectLst/>
                        </a:rPr>
                        <a:t>activity_main.xml</a:t>
                      </a:r>
                      <a:r>
                        <a:rPr lang="zh-CN" sz="2100" kern="100">
                          <a:effectLst/>
                        </a:rPr>
                        <a:t>文件，在其中添加一个</a:t>
                      </a:r>
                      <a:r>
                        <a:rPr lang="en-US" sz="2100" kern="100">
                          <a:effectLst/>
                        </a:rPr>
                        <a:t>TextView</a:t>
                      </a:r>
                      <a:r>
                        <a:rPr lang="zh-CN" sz="2100" kern="100">
                          <a:effectLst/>
                        </a:rPr>
                        <a:t>（文本框）控件、一个</a:t>
                      </a:r>
                      <a:r>
                        <a:rPr lang="en-US" sz="2100" kern="100">
                          <a:effectLst/>
                        </a:rPr>
                        <a:t>ImageButton</a:t>
                      </a:r>
                      <a:r>
                        <a:rPr lang="zh-CN" sz="2100" kern="100">
                          <a:effectLst/>
                        </a:rPr>
                        <a:t>（图片按钮），按最后图</a:t>
                      </a:r>
                      <a:r>
                        <a:rPr lang="en-US" sz="2100" kern="100">
                          <a:effectLst/>
                        </a:rPr>
                        <a:t>2.20</a:t>
                      </a:r>
                      <a:r>
                        <a:rPr lang="zh-CN" sz="2100" kern="100">
                          <a:effectLst/>
                        </a:rPr>
                        <a:t>所示的运行效果图位置进行摆放。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39" marR="121339" marT="0" marB="0"/>
                </a:tc>
              </a:tr>
              <a:tr h="6471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39" marR="1213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将工程</a:t>
                      </a:r>
                      <a:r>
                        <a:rPr lang="en-US" sz="2100" kern="100">
                          <a:effectLst/>
                        </a:rPr>
                        <a:t>res/mipmap</a:t>
                      </a:r>
                      <a:r>
                        <a:rPr lang="zh-CN" sz="2100" kern="100">
                          <a:effectLst/>
                        </a:rPr>
                        <a:t>目录下的</a:t>
                      </a:r>
                      <a:r>
                        <a:rPr lang="en-US" sz="2100" kern="100">
                          <a:effectLst/>
                        </a:rPr>
                        <a:t>ic_launcher.png</a:t>
                      </a:r>
                      <a:r>
                        <a:rPr lang="zh-CN" sz="2100" kern="100">
                          <a:effectLst/>
                        </a:rPr>
                        <a:t>图片文件复制粘贴到</a:t>
                      </a:r>
                      <a:r>
                        <a:rPr lang="en-US" sz="2100" kern="100">
                          <a:effectLst/>
                        </a:rPr>
                        <a:t>res/drawable</a:t>
                      </a:r>
                      <a:r>
                        <a:rPr lang="zh-CN" sz="2100" kern="100">
                          <a:effectLst/>
                        </a:rPr>
                        <a:t>目录下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39" marR="121339" marT="0" marB="0"/>
                </a:tc>
              </a:tr>
              <a:tr h="323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39" marR="1213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</a:rPr>
                        <a:t>启动</a:t>
                      </a:r>
                      <a:r>
                        <a:rPr lang="en-US" sz="2100" kern="100" dirty="0" err="1">
                          <a:effectLst/>
                        </a:rPr>
                        <a:t>Genymotion</a:t>
                      </a:r>
                      <a:r>
                        <a:rPr lang="zh-CN" sz="2100" kern="100" dirty="0">
                          <a:effectLst/>
                        </a:rPr>
                        <a:t>模拟器，然后在</a:t>
                      </a:r>
                      <a:r>
                        <a:rPr lang="en-US" sz="2100" kern="100" dirty="0">
                          <a:effectLst/>
                        </a:rPr>
                        <a:t>Android</a:t>
                      </a:r>
                      <a:r>
                        <a:rPr lang="zh-CN" sz="2100" kern="100" dirty="0">
                          <a:effectLst/>
                        </a:rPr>
                        <a:t>工程中做如下代码修改。</a:t>
                      </a:r>
                      <a:endParaRPr lang="zh-CN" sz="18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1339" marR="12133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4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../屏幕快照%202016-03-19%20下午3.51.2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93" y="555792"/>
            <a:ext cx="3398608" cy="5478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3539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2.2.6 </a:t>
            </a:r>
            <a:r>
              <a:rPr lang="en-US" altLang="zh-CN" b="1" dirty="0" err="1"/>
              <a:t>CheckBox</a:t>
            </a:r>
            <a:r>
              <a:rPr lang="zh-CN" altLang="zh-CN" b="1" dirty="0"/>
              <a:t>（复选框）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66193"/>
            <a:ext cx="9601200" cy="4401207"/>
          </a:xfrm>
        </p:spPr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Android</a:t>
            </a:r>
            <a:r>
              <a:rPr lang="zh-CN" altLang="zh-CN" dirty="0"/>
              <a:t>中，单选按钮和复选框都继承于普通按钮，因此，它们都可以直接使用普通按钮支持的各种属性和方法，与普通按钮不同的是，他们提供了可选中的功能。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在默认情况下，</a:t>
            </a:r>
            <a:r>
              <a:rPr lang="en-US" altLang="zh-CN" dirty="0" err="1"/>
              <a:t>CheckBox</a:t>
            </a:r>
            <a:r>
              <a:rPr lang="zh-CN" altLang="zh-CN" dirty="0"/>
              <a:t>（复选框）显示为一个方框图标，并且在该图标旁边放置一些说明文字。</a:t>
            </a:r>
            <a:r>
              <a:rPr lang="en-US" altLang="zh-CN" dirty="0" err="1"/>
              <a:t>CheckBox</a:t>
            </a:r>
            <a:r>
              <a:rPr lang="zh-CN" altLang="zh-CN" dirty="0"/>
              <a:t>可以进行多选设置，每一个复选框都提供“选中”和“不选中”两种状态。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16624"/>
              </p:ext>
            </p:extLst>
          </p:nvPr>
        </p:nvGraphicFramePr>
        <p:xfrm>
          <a:off x="2089697" y="3478617"/>
          <a:ext cx="7479972" cy="3222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004"/>
                <a:gridCol w="5309968"/>
              </a:tblGrid>
              <a:tr h="318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属性</a:t>
                      </a:r>
                      <a:endParaRPr lang="zh-CN" sz="15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97447" marR="974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描述</a:t>
                      </a:r>
                      <a:endParaRPr lang="zh-CN" sz="15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97447" marR="97447" marT="0" marB="0"/>
                </a:tc>
              </a:tr>
              <a:tr h="5197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android:autoText</a:t>
                      </a:r>
                      <a:endParaRPr lang="zh-CN" sz="15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97447" marR="974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如果被选中表示对复选框的说明文本自动更正拼写错误</a:t>
                      </a:r>
                      <a:endParaRPr lang="zh-CN" sz="15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97447" marR="97447" marT="0" marB="0"/>
                </a:tc>
              </a:tr>
              <a:tr h="7795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android:drawableBottom</a:t>
                      </a:r>
                      <a:endParaRPr lang="zh-CN" sz="15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97447" marR="974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用于在复选框的说明文本的低端绘制指定图片，该图片可以是放在</a:t>
                      </a:r>
                      <a:r>
                        <a:rPr lang="en-US" sz="1700" kern="100">
                          <a:effectLst/>
                        </a:rPr>
                        <a:t>res/drawable</a:t>
                      </a:r>
                      <a:r>
                        <a:rPr lang="zh-CN" sz="1700" kern="100">
                          <a:effectLst/>
                        </a:rPr>
                        <a:t>目录下的图片，通过“</a:t>
                      </a:r>
                      <a:r>
                        <a:rPr lang="en-US" sz="1700" kern="100">
                          <a:effectLst/>
                        </a:rPr>
                        <a:t>@drawable/</a:t>
                      </a:r>
                      <a:r>
                        <a:rPr lang="zh-CN" sz="1700" kern="100">
                          <a:effectLst/>
                        </a:rPr>
                        <a:t>文件名（不包括文件的扩展名）”设置</a:t>
                      </a:r>
                      <a:endParaRPr lang="zh-CN" sz="15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97447" marR="97447" marT="0" marB="0"/>
                </a:tc>
              </a:tr>
              <a:tr h="7795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android:drawableRight</a:t>
                      </a:r>
                      <a:endParaRPr lang="zh-CN" sz="15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97447" marR="974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用于在复选框的说明文本的右侧绘制指定图片，该图片可以是放在</a:t>
                      </a:r>
                      <a:r>
                        <a:rPr lang="en-US" sz="1700" kern="100">
                          <a:effectLst/>
                        </a:rPr>
                        <a:t>res/drawable</a:t>
                      </a:r>
                      <a:r>
                        <a:rPr lang="zh-CN" sz="1700" kern="100">
                          <a:effectLst/>
                        </a:rPr>
                        <a:t>目录下的图片，通过“</a:t>
                      </a:r>
                      <a:r>
                        <a:rPr lang="en-US" sz="1700" kern="100">
                          <a:effectLst/>
                        </a:rPr>
                        <a:t>@drawable/</a:t>
                      </a:r>
                      <a:r>
                        <a:rPr lang="zh-CN" sz="1700" kern="100">
                          <a:effectLst/>
                        </a:rPr>
                        <a:t>文件名（不包括文件的扩展名）”设置</a:t>
                      </a:r>
                      <a:endParaRPr lang="zh-CN" sz="15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97447" marR="97447" marT="0" marB="0"/>
                </a:tc>
              </a:tr>
              <a:tr h="5197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android:editable</a:t>
                      </a:r>
                      <a:endParaRPr lang="zh-CN" sz="15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97447" marR="974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用于设置复选框的说明文本是否能被编辑，默认值为</a:t>
                      </a:r>
                      <a:r>
                        <a:rPr lang="en-US" sz="1700" kern="100">
                          <a:effectLst/>
                        </a:rPr>
                        <a:t>true</a:t>
                      </a:r>
                      <a:endParaRPr lang="zh-CN" sz="15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97447" marR="97447" marT="0" marB="0"/>
                </a:tc>
              </a:tr>
              <a:tr h="305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android:text</a:t>
                      </a:r>
                      <a:endParaRPr lang="zh-CN" sz="15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97447" marR="974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</a:rPr>
                        <a:t>用于设置复选框的默认说明文本</a:t>
                      </a:r>
                      <a:endParaRPr lang="zh-CN" sz="15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97447" marR="9744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0072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22201"/>
              </p:ext>
            </p:extLst>
          </p:nvPr>
        </p:nvGraphicFramePr>
        <p:xfrm>
          <a:off x="2062901" y="580865"/>
          <a:ext cx="8160024" cy="2740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7293"/>
                <a:gridCol w="5792731"/>
              </a:tblGrid>
              <a:tr h="3474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属性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06307" marR="1063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06307" marR="106307" marT="0" marB="0"/>
                </a:tc>
              </a:tr>
              <a:tr h="8504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android:background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06307" marR="1063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用于设置复选框的背景图片，该图片可以是放在</a:t>
                      </a:r>
                      <a:r>
                        <a:rPr lang="en-US" sz="1900" kern="100">
                          <a:effectLst/>
                        </a:rPr>
                        <a:t>res/drawable</a:t>
                      </a:r>
                      <a:r>
                        <a:rPr lang="zh-CN" sz="1900" kern="100">
                          <a:effectLst/>
                        </a:rPr>
                        <a:t>目录下的图片，通过“</a:t>
                      </a:r>
                      <a:r>
                        <a:rPr lang="en-US" sz="1900" kern="100">
                          <a:effectLst/>
                        </a:rPr>
                        <a:t>@drawable/</a:t>
                      </a:r>
                      <a:r>
                        <a:rPr lang="zh-CN" sz="1900" kern="100">
                          <a:effectLst/>
                        </a:rPr>
                        <a:t>文件名（不包括文件的扩展名）”设置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06307" marR="106307" marT="0" marB="0"/>
                </a:tc>
              </a:tr>
              <a:tr h="4960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android:contentDescription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06307" marR="1063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用于设置复选框的简单描述文字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06307" marR="106307" marT="0" marB="0"/>
                </a:tc>
              </a:tr>
              <a:tr h="3474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android:id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06307" marR="1063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用于设置复选框的名称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06307" marR="106307" marT="0" marB="0"/>
                </a:tc>
              </a:tr>
              <a:tr h="3474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android:onClick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06307" marR="1063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用于设置单击事件响应方法的方法名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06307" marR="106307" marT="0" marB="0"/>
                </a:tc>
              </a:tr>
              <a:tr h="3336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android:visibility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06307" marR="10630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用于设置复选框是否可见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06307" marR="10630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479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2.13</a:t>
            </a:r>
            <a:r>
              <a:rPr lang="zh-CN" altLang="zh-CN" b="1" dirty="0"/>
              <a:t>】</a:t>
            </a:r>
            <a:r>
              <a:rPr lang="en-US" altLang="zh-CN" b="1" dirty="0" err="1"/>
              <a:t>CheckBox</a:t>
            </a:r>
            <a:r>
              <a:rPr lang="zh-CN" altLang="zh-CN" b="1" dirty="0"/>
              <a:t>（复选框）实例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339678"/>
              </p:ext>
            </p:extLst>
          </p:nvPr>
        </p:nvGraphicFramePr>
        <p:xfrm>
          <a:off x="1323498" y="1717642"/>
          <a:ext cx="9649302" cy="469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5396"/>
                <a:gridCol w="8453906"/>
              </a:tblGrid>
              <a:tr h="335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步骤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5709" marR="1257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描述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5709" marR="125709" marT="0" marB="0"/>
                </a:tc>
              </a:tr>
              <a:tr h="10056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5709" marR="1257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打开</a:t>
                      </a:r>
                      <a:r>
                        <a:rPr lang="en-US" sz="2200" kern="100">
                          <a:effectLst/>
                        </a:rPr>
                        <a:t>Android Studio</a:t>
                      </a:r>
                      <a:r>
                        <a:rPr lang="zh-CN" sz="2200" kern="100">
                          <a:effectLst/>
                        </a:rPr>
                        <a:t>创建一个</a:t>
                      </a:r>
                      <a:r>
                        <a:rPr lang="en-US" sz="2200" kern="100">
                          <a:effectLst/>
                        </a:rPr>
                        <a:t>Android</a:t>
                      </a:r>
                      <a:r>
                        <a:rPr lang="zh-CN" sz="2200" kern="100">
                          <a:effectLst/>
                        </a:rPr>
                        <a:t>应用，</a:t>
                      </a:r>
                      <a:r>
                        <a:rPr lang="en-US" sz="2200" kern="100">
                          <a:effectLst/>
                        </a:rPr>
                        <a:t>Application name</a:t>
                      </a:r>
                      <a:r>
                        <a:rPr lang="zh-CN" sz="2200" kern="100">
                          <a:effectLst/>
                        </a:rPr>
                        <a:t>（应用名）取名为</a:t>
                      </a:r>
                      <a:r>
                        <a:rPr lang="en-US" sz="2200" kern="100">
                          <a:effectLst/>
                        </a:rPr>
                        <a:t>CheckBox</a:t>
                      </a:r>
                      <a:r>
                        <a:rPr lang="zh-CN" sz="2200" kern="100">
                          <a:effectLst/>
                        </a:rPr>
                        <a:t>，</a:t>
                      </a:r>
                      <a:r>
                        <a:rPr lang="en-US" sz="2200" kern="100">
                          <a:effectLst/>
                        </a:rPr>
                        <a:t>Company Domain</a:t>
                      </a:r>
                      <a:r>
                        <a:rPr lang="zh-CN" sz="2200" kern="100">
                          <a:effectLst/>
                        </a:rPr>
                        <a:t>（公司域）取名为</a:t>
                      </a:r>
                      <a:r>
                        <a:rPr lang="en-US" sz="2200" kern="100">
                          <a:effectLst/>
                        </a:rPr>
                        <a:t>Example.com</a:t>
                      </a:r>
                      <a:r>
                        <a:rPr lang="zh-CN" sz="2200" kern="100">
                          <a:effectLst/>
                        </a:rPr>
                        <a:t>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5709" marR="125709" marT="0" marB="0"/>
                </a:tc>
              </a:tr>
              <a:tr h="335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2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5709" marR="1257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Minimum SDK</a:t>
                      </a:r>
                      <a:r>
                        <a:rPr lang="zh-CN" sz="2200" kern="100">
                          <a:effectLst/>
                        </a:rPr>
                        <a:t>选择</a:t>
                      </a:r>
                      <a:r>
                        <a:rPr lang="en-US" sz="2200" kern="100">
                          <a:effectLst/>
                        </a:rPr>
                        <a:t>API 18: Android 4.3</a:t>
                      </a:r>
                      <a:r>
                        <a:rPr lang="zh-CN" sz="2200" kern="100">
                          <a:effectLst/>
                        </a:rPr>
                        <a:t>（</a:t>
                      </a:r>
                      <a:r>
                        <a:rPr lang="en-US" sz="2200" kern="100">
                          <a:effectLst/>
                        </a:rPr>
                        <a:t>Jelly Bean</a:t>
                      </a:r>
                      <a:r>
                        <a:rPr lang="zh-CN" sz="2200" kern="100">
                          <a:effectLst/>
                        </a:rPr>
                        <a:t>）。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5709" marR="125709" marT="0" marB="0"/>
                </a:tc>
              </a:tr>
              <a:tr h="335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3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5709" marR="1257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选择</a:t>
                      </a:r>
                      <a:r>
                        <a:rPr lang="en-US" sz="2200" kern="100">
                          <a:effectLst/>
                        </a:rPr>
                        <a:t>Empty Activity</a:t>
                      </a:r>
                      <a:r>
                        <a:rPr lang="zh-CN" sz="2200" kern="100">
                          <a:effectLst/>
                        </a:rPr>
                        <a:t>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5709" marR="125709" marT="0" marB="0"/>
                </a:tc>
              </a:tr>
              <a:tr h="335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4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5709" marR="1257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不需要修改</a:t>
                      </a:r>
                      <a:r>
                        <a:rPr lang="en-US" sz="2200" kern="100">
                          <a:effectLst/>
                        </a:rPr>
                        <a:t>Activity Name</a:t>
                      </a:r>
                      <a:r>
                        <a:rPr lang="zh-CN" sz="2200" kern="100">
                          <a:effectLst/>
                        </a:rPr>
                        <a:t>，使用默认值，单击</a:t>
                      </a:r>
                      <a:r>
                        <a:rPr lang="en-US" sz="2200" kern="100">
                          <a:effectLst/>
                        </a:rPr>
                        <a:t>Finish</a:t>
                      </a:r>
                      <a:r>
                        <a:rPr lang="zh-CN" sz="2200" kern="100">
                          <a:effectLst/>
                        </a:rPr>
                        <a:t>（完成）。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5709" marR="125709" marT="0" marB="0"/>
                </a:tc>
              </a:tr>
              <a:tr h="1340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5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5709" marR="1257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在工程中找到</a:t>
                      </a:r>
                      <a:r>
                        <a:rPr lang="en-US" sz="2200" kern="100">
                          <a:effectLst/>
                        </a:rPr>
                        <a:t>ras/layout</a:t>
                      </a:r>
                      <a:r>
                        <a:rPr lang="zh-CN" sz="2200" kern="100">
                          <a:effectLst/>
                        </a:rPr>
                        <a:t>目录中的</a:t>
                      </a:r>
                      <a:r>
                        <a:rPr lang="en-US" sz="2200" kern="100">
                          <a:effectLst/>
                        </a:rPr>
                        <a:t>activity_main.xml</a:t>
                      </a:r>
                      <a:r>
                        <a:rPr lang="zh-CN" sz="2200" kern="100">
                          <a:effectLst/>
                        </a:rPr>
                        <a:t>文件，在其中添加一个</a:t>
                      </a:r>
                      <a:r>
                        <a:rPr lang="en-US" sz="2200" kern="100">
                          <a:effectLst/>
                        </a:rPr>
                        <a:t>TextView</a:t>
                      </a:r>
                      <a:r>
                        <a:rPr lang="zh-CN" sz="2200" kern="100">
                          <a:effectLst/>
                        </a:rPr>
                        <a:t>（文本框）控件、两个</a:t>
                      </a:r>
                      <a:r>
                        <a:rPr lang="en-US" sz="2200" kern="100">
                          <a:effectLst/>
                        </a:rPr>
                        <a:t>CheckBox</a:t>
                      </a:r>
                      <a:r>
                        <a:rPr lang="zh-CN" sz="2200" kern="100">
                          <a:effectLst/>
                        </a:rPr>
                        <a:t>（复选框）、两个</a:t>
                      </a:r>
                      <a:r>
                        <a:rPr lang="en-US" sz="2200" kern="100">
                          <a:effectLst/>
                        </a:rPr>
                        <a:t>Button</a:t>
                      </a:r>
                      <a:r>
                        <a:rPr lang="zh-CN" sz="2200" kern="100">
                          <a:effectLst/>
                        </a:rPr>
                        <a:t>（普通按钮）和一个</a:t>
                      </a:r>
                      <a:r>
                        <a:rPr lang="en-US" sz="2200" kern="100">
                          <a:effectLst/>
                        </a:rPr>
                        <a:t>ImageButton</a:t>
                      </a:r>
                      <a:r>
                        <a:rPr lang="zh-CN" sz="2200" kern="100">
                          <a:effectLst/>
                        </a:rPr>
                        <a:t>（图片按钮），布局按最后图</a:t>
                      </a:r>
                      <a:r>
                        <a:rPr lang="en-US" sz="2200" kern="100">
                          <a:effectLst/>
                        </a:rPr>
                        <a:t>2.21</a:t>
                      </a:r>
                      <a:r>
                        <a:rPr lang="zh-CN" sz="2200" kern="100">
                          <a:effectLst/>
                        </a:rPr>
                        <a:t>所示的运行效果图位置进行摆放。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5709" marR="125709" marT="0" marB="0"/>
                </a:tc>
              </a:tr>
              <a:tr h="670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6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5709" marR="1257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将工程</a:t>
                      </a:r>
                      <a:r>
                        <a:rPr lang="en-US" sz="2200" kern="100">
                          <a:effectLst/>
                        </a:rPr>
                        <a:t>res/mipmap</a:t>
                      </a:r>
                      <a:r>
                        <a:rPr lang="zh-CN" sz="2200" kern="100">
                          <a:effectLst/>
                        </a:rPr>
                        <a:t>目录下</a:t>
                      </a:r>
                      <a:r>
                        <a:rPr lang="en-US" sz="2200" kern="100">
                          <a:effectLst/>
                        </a:rPr>
                        <a:t>ic_launcher.png</a:t>
                      </a:r>
                      <a:r>
                        <a:rPr lang="zh-CN" sz="2200" kern="100">
                          <a:effectLst/>
                        </a:rPr>
                        <a:t>图片文件复制粘贴到</a:t>
                      </a:r>
                      <a:r>
                        <a:rPr lang="en-US" sz="2200" kern="100">
                          <a:effectLst/>
                        </a:rPr>
                        <a:t>res/drawable</a:t>
                      </a:r>
                      <a:r>
                        <a:rPr lang="zh-CN" sz="2200" kern="100">
                          <a:effectLst/>
                        </a:rPr>
                        <a:t>目录下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5709" marR="125709" marT="0" marB="0"/>
                </a:tc>
              </a:tr>
              <a:tr h="335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7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5709" marR="12570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启动</a:t>
                      </a:r>
                      <a:r>
                        <a:rPr lang="en-US" sz="2200" kern="100" dirty="0" err="1">
                          <a:effectLst/>
                        </a:rPr>
                        <a:t>Genymotion</a:t>
                      </a:r>
                      <a:r>
                        <a:rPr lang="zh-CN" sz="2200" kern="100" dirty="0">
                          <a:effectLst/>
                        </a:rPr>
                        <a:t>模拟器，然后在</a:t>
                      </a:r>
                      <a:r>
                        <a:rPr lang="en-US" sz="2200" kern="100" dirty="0">
                          <a:effectLst/>
                        </a:rPr>
                        <a:t>Android</a:t>
                      </a:r>
                      <a:r>
                        <a:rPr lang="zh-CN" sz="2200" kern="100" dirty="0">
                          <a:effectLst/>
                        </a:rPr>
                        <a:t>工程中做如下代码修改。</a:t>
                      </a:r>
                      <a:endParaRPr lang="zh-CN" sz="19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5709" marR="1257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557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../../屏幕快照%202016-04-08%20下午7.31.1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30" y="500580"/>
            <a:ext cx="3434791" cy="5588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2246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2.2.7 </a:t>
            </a:r>
            <a:r>
              <a:rPr lang="en-US" altLang="zh-CN" b="1" dirty="0" err="1"/>
              <a:t>ToggleButton</a:t>
            </a:r>
            <a:r>
              <a:rPr lang="zh-CN" altLang="zh-CN" b="1" dirty="0"/>
              <a:t>（开关按钮）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US" altLang="zh-CN" dirty="0" err="1"/>
              <a:t>ToggleButton</a:t>
            </a:r>
            <a:r>
              <a:rPr lang="zh-CN" altLang="zh-CN" dirty="0"/>
              <a:t>（开关按钮）是</a:t>
            </a:r>
            <a:r>
              <a:rPr lang="en-US" altLang="zh-CN" dirty="0"/>
              <a:t>Android</a:t>
            </a:r>
            <a:r>
              <a:rPr lang="zh-CN" altLang="zh-CN" dirty="0"/>
              <a:t>中比较简单的一个控件，具有选中和为选中两个状态的按钮，并且需要为不同的状态设置不同的显示文本，同时还有一个显示开</a:t>
            </a:r>
            <a:r>
              <a:rPr lang="en-US" altLang="zh-CN" dirty="0"/>
              <a:t>/</a:t>
            </a:r>
            <a:r>
              <a:rPr lang="zh-CN" altLang="zh-CN" dirty="0"/>
              <a:t>关的指示灯。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87015"/>
              </p:ext>
            </p:extLst>
          </p:nvPr>
        </p:nvGraphicFramePr>
        <p:xfrm>
          <a:off x="1371600" y="2717099"/>
          <a:ext cx="10260642" cy="1747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6339"/>
                <a:gridCol w="6114303"/>
              </a:tblGrid>
              <a:tr h="4369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属性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673" marR="13367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673" marR="133673" marT="0" marB="0"/>
                </a:tc>
              </a:tr>
              <a:tr h="4369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android:disabledAlpha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673" marR="13367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用于设置按钮在禁用时的透明度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673" marR="133673" marT="0" marB="0"/>
                </a:tc>
              </a:tr>
              <a:tr h="4369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android:textOff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673" marR="13367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用于设置开关按钮未被选中时的说明文本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673" marR="133673" marT="0" marB="0"/>
                </a:tc>
              </a:tr>
              <a:tr h="4369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android:textOn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673" marR="13367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用于设置开关按钮被选中时的说明文本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3673" marR="13367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73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/>
          <a:lstStyle/>
          <a:p>
            <a:r>
              <a:rPr lang="zh-CN" altLang="zh-CN" dirty="0"/>
              <a:t>在一个</a:t>
            </a:r>
            <a:r>
              <a:rPr lang="en-US" altLang="zh-CN" dirty="0"/>
              <a:t>Android</a:t>
            </a:r>
            <a:r>
              <a:rPr lang="zh-CN" altLang="zh-CN" dirty="0"/>
              <a:t>应用程序中，用户界面通过</a:t>
            </a:r>
            <a:r>
              <a:rPr lang="en-US" altLang="zh-CN" dirty="0"/>
              <a:t>View</a:t>
            </a:r>
            <a:r>
              <a:rPr lang="zh-CN" altLang="zh-CN" dirty="0"/>
              <a:t>和</a:t>
            </a:r>
            <a:r>
              <a:rPr lang="en-US" altLang="zh-CN" dirty="0" err="1"/>
              <a:t>ViewGroup</a:t>
            </a:r>
            <a:r>
              <a:rPr lang="zh-CN" altLang="zh-CN" dirty="0"/>
              <a:t>对象构建。</a:t>
            </a:r>
            <a:r>
              <a:rPr lang="en-US" altLang="zh-CN" dirty="0"/>
              <a:t>Android</a:t>
            </a:r>
            <a:r>
              <a:rPr lang="zh-CN" altLang="zh-CN" dirty="0"/>
              <a:t>中有很多种</a:t>
            </a:r>
            <a:r>
              <a:rPr lang="en-US" altLang="zh-CN" dirty="0"/>
              <a:t>View</a:t>
            </a:r>
            <a:r>
              <a:rPr lang="zh-CN" altLang="zh-CN" dirty="0"/>
              <a:t>和</a:t>
            </a:r>
            <a:r>
              <a:rPr lang="en-US" altLang="zh-CN" dirty="0" err="1"/>
              <a:t>ViewGroup</a:t>
            </a:r>
            <a:r>
              <a:rPr lang="zh-CN" altLang="zh-CN" dirty="0"/>
              <a:t>，他们都继承自</a:t>
            </a:r>
            <a:r>
              <a:rPr lang="en-US" altLang="zh-CN" dirty="0"/>
              <a:t>View</a:t>
            </a:r>
            <a:r>
              <a:rPr lang="zh-CN" altLang="zh-CN" dirty="0"/>
              <a:t>类。</a:t>
            </a:r>
            <a:r>
              <a:rPr lang="en-US" altLang="zh-CN" dirty="0"/>
              <a:t>View</a:t>
            </a:r>
            <a:r>
              <a:rPr lang="zh-CN" altLang="zh-CN" dirty="0"/>
              <a:t>对象是</a:t>
            </a:r>
            <a:r>
              <a:rPr lang="en-US" altLang="zh-CN" dirty="0"/>
              <a:t>Android</a:t>
            </a:r>
            <a:r>
              <a:rPr lang="zh-CN" altLang="zh-CN" dirty="0"/>
              <a:t>平台上表示用户界面的基本单元。我们所说的布局方式是指一组</a:t>
            </a:r>
            <a:r>
              <a:rPr lang="en-US" altLang="zh-CN" dirty="0"/>
              <a:t>View</a:t>
            </a:r>
            <a:r>
              <a:rPr lang="zh-CN" altLang="zh-CN" dirty="0"/>
              <a:t>元素如何布局，准确的说是一个</a:t>
            </a:r>
            <a:r>
              <a:rPr lang="en-US" altLang="zh-CN" dirty="0" err="1"/>
              <a:t>ViewGroup</a:t>
            </a:r>
            <a:r>
              <a:rPr lang="zh-CN" altLang="zh-CN" dirty="0"/>
              <a:t>中包含的一些</a:t>
            </a:r>
            <a:r>
              <a:rPr lang="en-US" altLang="zh-CN" dirty="0"/>
              <a:t>View</a:t>
            </a:r>
            <a:r>
              <a:rPr lang="zh-CN" altLang="zh-CN" dirty="0"/>
              <a:t>怎么样布局。我们要介绍的</a:t>
            </a:r>
            <a:r>
              <a:rPr lang="en-US" altLang="zh-CN" dirty="0"/>
              <a:t>View</a:t>
            </a:r>
            <a:r>
              <a:rPr lang="zh-CN" altLang="zh-CN" dirty="0"/>
              <a:t>的布局方式的类，都是直接或间接继承自</a:t>
            </a:r>
            <a:r>
              <a:rPr lang="en-US" altLang="zh-CN" dirty="0" err="1"/>
              <a:t>ViewGroup</a:t>
            </a:r>
            <a:r>
              <a:rPr lang="zh-CN" altLang="zh-CN" dirty="0"/>
              <a:t>类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56" y="1663700"/>
            <a:ext cx="101473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6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123644"/>
              </p:ext>
            </p:extLst>
          </p:nvPr>
        </p:nvGraphicFramePr>
        <p:xfrm>
          <a:off x="1686911" y="473835"/>
          <a:ext cx="9277935" cy="399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1609"/>
                <a:gridCol w="6586326"/>
              </a:tblGrid>
              <a:tr h="3950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属性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0870" marR="12087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0870" marR="120870" marT="0" marB="0"/>
                </a:tc>
              </a:tr>
              <a:tr h="644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android:autoText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0870" marR="12087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如果被选中表示对开关按钮的说明文本自动更正拼写错误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0870" marR="120870" marT="0" marB="0"/>
                </a:tc>
              </a:tr>
              <a:tr h="966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android:drawableBottom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0870" marR="12087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用于在开关按钮的说明文本的低端绘制指定图片，该图片可以是放在</a:t>
                      </a:r>
                      <a:r>
                        <a:rPr lang="en-US" sz="2100" kern="100">
                          <a:effectLst/>
                        </a:rPr>
                        <a:t>res/drawable</a:t>
                      </a:r>
                      <a:r>
                        <a:rPr lang="zh-CN" sz="2100" kern="100">
                          <a:effectLst/>
                        </a:rPr>
                        <a:t>目录下的图片，通过“</a:t>
                      </a:r>
                      <a:r>
                        <a:rPr lang="en-US" sz="2100" kern="100">
                          <a:effectLst/>
                        </a:rPr>
                        <a:t>@drawable/</a:t>
                      </a:r>
                      <a:r>
                        <a:rPr lang="zh-CN" sz="2100" kern="100">
                          <a:effectLst/>
                        </a:rPr>
                        <a:t>文件名（不包括文件的扩展名）”设置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0870" marR="120870" marT="0" marB="0"/>
                </a:tc>
              </a:tr>
              <a:tr h="966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android:drawableRight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0870" marR="12087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用于在开关按钮的说明文本的右侧绘制指定图片，该图片可以是放在</a:t>
                      </a:r>
                      <a:r>
                        <a:rPr lang="en-US" sz="2100" kern="100">
                          <a:effectLst/>
                        </a:rPr>
                        <a:t>res/drawable</a:t>
                      </a:r>
                      <a:r>
                        <a:rPr lang="zh-CN" sz="2100" kern="100">
                          <a:effectLst/>
                        </a:rPr>
                        <a:t>目录下的图片，通过“</a:t>
                      </a:r>
                      <a:r>
                        <a:rPr lang="en-US" sz="2100" kern="100">
                          <a:effectLst/>
                        </a:rPr>
                        <a:t>@drawable/</a:t>
                      </a:r>
                      <a:r>
                        <a:rPr lang="zh-CN" sz="2100" kern="100">
                          <a:effectLst/>
                        </a:rPr>
                        <a:t>文件名（不包括文件的扩展名）”设置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0870" marR="120870" marT="0" marB="0"/>
                </a:tc>
              </a:tr>
              <a:tr h="644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android:editable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0870" marR="12087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用于设置开关按钮的说明文本是否能被编辑，默认值为</a:t>
                      </a:r>
                      <a:r>
                        <a:rPr lang="en-US" sz="2100" kern="100">
                          <a:effectLst/>
                        </a:rPr>
                        <a:t>true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0870" marR="120870" marT="0" marB="0"/>
                </a:tc>
              </a:tr>
              <a:tr h="3793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android:text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0870" marR="12087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</a:rPr>
                        <a:t>用于设置开关按钮的默认说明文本</a:t>
                      </a:r>
                      <a:endParaRPr lang="zh-CN" sz="18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0870" marR="12087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8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925441"/>
              </p:ext>
            </p:extLst>
          </p:nvPr>
        </p:nvGraphicFramePr>
        <p:xfrm>
          <a:off x="1086988" y="283780"/>
          <a:ext cx="9766558" cy="3258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3362"/>
                <a:gridCol w="6933196"/>
              </a:tblGrid>
              <a:tr h="415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属性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236" marR="1272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描述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236" marR="127236" marT="0" marB="0"/>
                </a:tc>
              </a:tr>
              <a:tr h="10178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android:background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236" marR="1272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用于设置开关按钮的背景图片，该图片可以是放在</a:t>
                      </a:r>
                      <a:r>
                        <a:rPr lang="en-US" sz="2200" kern="100">
                          <a:effectLst/>
                        </a:rPr>
                        <a:t>res/drawable</a:t>
                      </a:r>
                      <a:r>
                        <a:rPr lang="zh-CN" sz="2200" kern="100">
                          <a:effectLst/>
                        </a:rPr>
                        <a:t>目录下的图片，通过“</a:t>
                      </a:r>
                      <a:r>
                        <a:rPr lang="en-US" sz="2200" kern="100">
                          <a:effectLst/>
                        </a:rPr>
                        <a:t>@drawable/</a:t>
                      </a:r>
                      <a:r>
                        <a:rPr lang="zh-CN" sz="2200" kern="100">
                          <a:effectLst/>
                        </a:rPr>
                        <a:t>文件名（不包括文件的扩展名）”设置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236" marR="127236" marT="0" marB="0"/>
                </a:tc>
              </a:tr>
              <a:tr h="593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android:contentDescription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236" marR="1272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用于设置开关按钮的简单描述文字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236" marR="127236" marT="0" marB="0"/>
                </a:tc>
              </a:tr>
              <a:tr h="415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android:id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236" marR="1272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用于设置开关按钮的名称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236" marR="127236" marT="0" marB="0"/>
                </a:tc>
              </a:tr>
              <a:tr h="415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android:onClick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236" marR="1272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用于设置单击事件响应方法的方法名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236" marR="127236" marT="0" marB="0"/>
                </a:tc>
              </a:tr>
              <a:tr h="399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android:visibility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236" marR="1272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用于设置开关按钮是否可见</a:t>
                      </a:r>
                      <a:endParaRPr lang="zh-CN" sz="19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236" marR="12723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5845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2.14</a:t>
            </a:r>
            <a:r>
              <a:rPr lang="zh-CN" altLang="zh-CN" b="1" dirty="0"/>
              <a:t>】</a:t>
            </a:r>
            <a:r>
              <a:rPr lang="en-US" altLang="zh-CN" b="1" dirty="0" err="1"/>
              <a:t>ToggleButton</a:t>
            </a:r>
            <a:r>
              <a:rPr lang="zh-CN" altLang="zh-CN" b="1" dirty="0"/>
              <a:t>（开关按钮）实例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896384"/>
              </p:ext>
            </p:extLst>
          </p:nvPr>
        </p:nvGraphicFramePr>
        <p:xfrm>
          <a:off x="1420743" y="1729740"/>
          <a:ext cx="9851602" cy="490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0458"/>
                <a:gridCol w="8631144"/>
              </a:tblGrid>
              <a:tr h="345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步骤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344" marR="1283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344" marR="128344" marT="0" marB="0"/>
                </a:tc>
              </a:tr>
              <a:tr h="1037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344" marR="1283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打开</a:t>
                      </a:r>
                      <a:r>
                        <a:rPr lang="en-US" sz="2300" kern="100">
                          <a:effectLst/>
                        </a:rPr>
                        <a:t>Android Studio</a:t>
                      </a:r>
                      <a:r>
                        <a:rPr lang="zh-CN" sz="2300" kern="100">
                          <a:effectLst/>
                        </a:rPr>
                        <a:t>创建一个</a:t>
                      </a:r>
                      <a:r>
                        <a:rPr lang="en-US" sz="2300" kern="100">
                          <a:effectLst/>
                        </a:rPr>
                        <a:t>Android</a:t>
                      </a:r>
                      <a:r>
                        <a:rPr lang="zh-CN" sz="2300" kern="100">
                          <a:effectLst/>
                        </a:rPr>
                        <a:t>应用，</a:t>
                      </a:r>
                      <a:r>
                        <a:rPr lang="en-US" sz="2300" kern="100">
                          <a:effectLst/>
                        </a:rPr>
                        <a:t>Application name</a:t>
                      </a:r>
                      <a:r>
                        <a:rPr lang="zh-CN" sz="2300" kern="100">
                          <a:effectLst/>
                        </a:rPr>
                        <a:t>（应用名）取名为</a:t>
                      </a:r>
                      <a:r>
                        <a:rPr lang="en-US" sz="2300" kern="100">
                          <a:effectLst/>
                        </a:rPr>
                        <a:t>ToggleButton</a:t>
                      </a:r>
                      <a:r>
                        <a:rPr lang="zh-CN" sz="2300" kern="100">
                          <a:effectLst/>
                        </a:rPr>
                        <a:t>，</a:t>
                      </a:r>
                      <a:r>
                        <a:rPr lang="en-US" sz="2300" kern="100">
                          <a:effectLst/>
                        </a:rPr>
                        <a:t>Company Domain</a:t>
                      </a:r>
                      <a:r>
                        <a:rPr lang="zh-CN" sz="2300" kern="100">
                          <a:effectLst/>
                        </a:rPr>
                        <a:t>（公司域）取名为</a:t>
                      </a:r>
                      <a:r>
                        <a:rPr lang="en-US" sz="2300" kern="100">
                          <a:effectLst/>
                        </a:rPr>
                        <a:t>Example.com</a:t>
                      </a:r>
                      <a:r>
                        <a:rPr lang="zh-CN" sz="23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344" marR="128344" marT="0" marB="0"/>
                </a:tc>
              </a:tr>
              <a:tr h="345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344" marR="1283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Minimum SDK</a:t>
                      </a:r>
                      <a:r>
                        <a:rPr lang="zh-CN" sz="2300" kern="100">
                          <a:effectLst/>
                        </a:rPr>
                        <a:t>选择</a:t>
                      </a:r>
                      <a:r>
                        <a:rPr lang="en-US" sz="2300" kern="100">
                          <a:effectLst/>
                        </a:rPr>
                        <a:t>API 18: Android 4.3</a:t>
                      </a:r>
                      <a:r>
                        <a:rPr lang="zh-CN" sz="2300" kern="100">
                          <a:effectLst/>
                        </a:rPr>
                        <a:t>（</a:t>
                      </a:r>
                      <a:r>
                        <a:rPr lang="en-US" sz="2300" kern="100">
                          <a:effectLst/>
                        </a:rPr>
                        <a:t>Jelly Bean</a:t>
                      </a:r>
                      <a:r>
                        <a:rPr lang="zh-CN" sz="2300" kern="100">
                          <a:effectLst/>
                        </a:rPr>
                        <a:t>）。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344" marR="128344" marT="0" marB="0"/>
                </a:tc>
              </a:tr>
              <a:tr h="345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344" marR="1283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选择</a:t>
                      </a:r>
                      <a:r>
                        <a:rPr lang="en-US" sz="2300" kern="100">
                          <a:effectLst/>
                        </a:rPr>
                        <a:t>Empty Activity</a:t>
                      </a:r>
                      <a:r>
                        <a:rPr lang="zh-CN" sz="23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344" marR="128344" marT="0" marB="0"/>
                </a:tc>
              </a:tr>
              <a:tr h="345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344" marR="1283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不需要修改</a:t>
                      </a:r>
                      <a:r>
                        <a:rPr lang="en-US" sz="2300" kern="100">
                          <a:effectLst/>
                        </a:rPr>
                        <a:t>Activity Name</a:t>
                      </a:r>
                      <a:r>
                        <a:rPr lang="zh-CN" sz="2300" kern="100">
                          <a:effectLst/>
                        </a:rPr>
                        <a:t>，使用默认值，单击</a:t>
                      </a:r>
                      <a:r>
                        <a:rPr lang="en-US" sz="2300" kern="100">
                          <a:effectLst/>
                        </a:rPr>
                        <a:t>Finish</a:t>
                      </a:r>
                      <a:r>
                        <a:rPr lang="zh-CN" sz="2300" kern="100">
                          <a:effectLst/>
                        </a:rPr>
                        <a:t>（完成）。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344" marR="128344" marT="0" marB="0"/>
                </a:tc>
              </a:tr>
              <a:tr h="138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344" marR="1283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在工程中找到</a:t>
                      </a:r>
                      <a:r>
                        <a:rPr lang="en-US" sz="2300" kern="100">
                          <a:effectLst/>
                        </a:rPr>
                        <a:t>ras/layout</a:t>
                      </a:r>
                      <a:r>
                        <a:rPr lang="zh-CN" sz="2300" kern="100">
                          <a:effectLst/>
                        </a:rPr>
                        <a:t>目录中的</a:t>
                      </a:r>
                      <a:r>
                        <a:rPr lang="en-US" sz="2300" kern="100">
                          <a:effectLst/>
                        </a:rPr>
                        <a:t>activity_main.xml</a:t>
                      </a:r>
                      <a:r>
                        <a:rPr lang="zh-CN" sz="2300" kern="100">
                          <a:effectLst/>
                        </a:rPr>
                        <a:t>文件，在其中添加一个</a:t>
                      </a:r>
                      <a:r>
                        <a:rPr lang="en-US" sz="2300" kern="100">
                          <a:effectLst/>
                        </a:rPr>
                        <a:t>TextView</a:t>
                      </a:r>
                      <a:r>
                        <a:rPr lang="zh-CN" sz="2300" kern="100">
                          <a:effectLst/>
                        </a:rPr>
                        <a:t>（文本框）控件、两个</a:t>
                      </a:r>
                      <a:r>
                        <a:rPr lang="en-US" sz="2300" kern="100">
                          <a:effectLst/>
                        </a:rPr>
                        <a:t>CheckBox</a:t>
                      </a:r>
                      <a:r>
                        <a:rPr lang="zh-CN" sz="2300" kern="100">
                          <a:effectLst/>
                        </a:rPr>
                        <a:t>（复选框）、两个</a:t>
                      </a:r>
                      <a:r>
                        <a:rPr lang="en-US" sz="2300" kern="100">
                          <a:effectLst/>
                        </a:rPr>
                        <a:t>Button</a:t>
                      </a:r>
                      <a:r>
                        <a:rPr lang="zh-CN" sz="2300" kern="100">
                          <a:effectLst/>
                        </a:rPr>
                        <a:t>（普通按钮）和一个</a:t>
                      </a:r>
                      <a:r>
                        <a:rPr lang="en-US" sz="2300" kern="100">
                          <a:effectLst/>
                        </a:rPr>
                        <a:t>ImageButton</a:t>
                      </a:r>
                      <a:r>
                        <a:rPr lang="zh-CN" sz="2300" kern="100">
                          <a:effectLst/>
                        </a:rPr>
                        <a:t>（图片按钮），布局按最后图</a:t>
                      </a:r>
                      <a:r>
                        <a:rPr lang="en-US" sz="2300" kern="100">
                          <a:effectLst/>
                        </a:rPr>
                        <a:t>2.22</a:t>
                      </a:r>
                      <a:r>
                        <a:rPr lang="zh-CN" sz="2300" kern="100">
                          <a:effectLst/>
                        </a:rPr>
                        <a:t>所示的运行效果图位置进行摆放。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344" marR="128344" marT="0" marB="0"/>
                </a:tc>
              </a:tr>
              <a:tr h="691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344" marR="1283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将工程</a:t>
                      </a:r>
                      <a:r>
                        <a:rPr lang="en-US" sz="2300" kern="100">
                          <a:effectLst/>
                        </a:rPr>
                        <a:t>res/mipmap</a:t>
                      </a:r>
                      <a:r>
                        <a:rPr lang="zh-CN" sz="2300" kern="100">
                          <a:effectLst/>
                        </a:rPr>
                        <a:t>目录下</a:t>
                      </a:r>
                      <a:r>
                        <a:rPr lang="en-US" sz="2300" kern="100">
                          <a:effectLst/>
                        </a:rPr>
                        <a:t>ic_launcher.png</a:t>
                      </a:r>
                      <a:r>
                        <a:rPr lang="zh-CN" sz="2300" kern="100">
                          <a:effectLst/>
                        </a:rPr>
                        <a:t>图片文件复制粘贴到</a:t>
                      </a:r>
                      <a:r>
                        <a:rPr lang="en-US" sz="2300" kern="100">
                          <a:effectLst/>
                        </a:rPr>
                        <a:t>res/drawable</a:t>
                      </a:r>
                      <a:r>
                        <a:rPr lang="zh-CN" sz="2300" kern="100">
                          <a:effectLst/>
                        </a:rPr>
                        <a:t>目录下。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344" marR="128344" marT="0" marB="0"/>
                </a:tc>
              </a:tr>
              <a:tr h="345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344" marR="1283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启动</a:t>
                      </a:r>
                      <a:r>
                        <a:rPr lang="en-US" sz="2300" kern="100" dirty="0" err="1">
                          <a:effectLst/>
                        </a:rPr>
                        <a:t>Genymotion</a:t>
                      </a:r>
                      <a:r>
                        <a:rPr lang="zh-CN" sz="2300" kern="100" dirty="0">
                          <a:effectLst/>
                        </a:rPr>
                        <a:t>模拟器，然后在</a:t>
                      </a:r>
                      <a:r>
                        <a:rPr lang="en-US" sz="2300" kern="100" dirty="0">
                          <a:effectLst/>
                        </a:rPr>
                        <a:t>Android</a:t>
                      </a:r>
                      <a:r>
                        <a:rPr lang="zh-CN" sz="2300" kern="100" dirty="0">
                          <a:effectLst/>
                        </a:rPr>
                        <a:t>工程中做如下代码修改。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344" marR="12834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5926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../屏幕快照%202016-03-20%20上午12.45.5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564" y="189186"/>
            <a:ext cx="4010923" cy="6477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844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2.2.9 </a:t>
            </a:r>
            <a:r>
              <a:rPr lang="zh-CN" altLang="zh-CN" dirty="0"/>
              <a:t>使用</a:t>
            </a:r>
            <a:r>
              <a:rPr lang="en-US" altLang="zh-CN" dirty="0" err="1"/>
              <a:t>ProgressDialog</a:t>
            </a:r>
            <a:r>
              <a:rPr lang="zh-CN" altLang="zh-CN" dirty="0"/>
              <a:t>（进度对话框）类创建</a:t>
            </a:r>
            <a:r>
              <a:rPr lang="en-US" altLang="zh-CN" dirty="0" err="1"/>
              <a:t>ProgressBar</a:t>
            </a:r>
            <a:r>
              <a:rPr lang="zh-CN" altLang="zh-CN" dirty="0"/>
              <a:t>（进度条）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 当一个应用程序在后台执行时，前台界面不会有任何信息，这时用户不知道程序是否在执行以及执行进度等信息，因此需要使用进度条来提示程序执行的进度。例如，当你从互联网上传或下载文件的时候，上传</a:t>
            </a:r>
            <a:r>
              <a:rPr lang="en-US" altLang="zh-CN" dirty="0"/>
              <a:t>/</a:t>
            </a:r>
            <a:r>
              <a:rPr lang="zh-CN" altLang="zh-CN" dirty="0"/>
              <a:t>下载进度条将显示下载进度信息。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在</a:t>
            </a:r>
            <a:r>
              <a:rPr lang="en-US" altLang="zh-CN" dirty="0"/>
              <a:t>Android</a:t>
            </a:r>
            <a:r>
              <a:rPr lang="zh-CN" altLang="zh-CN" dirty="0"/>
              <a:t>中，可以使用</a:t>
            </a:r>
            <a:r>
              <a:rPr lang="en-US" altLang="zh-CN" dirty="0" err="1"/>
              <a:t>ProgressDialog</a:t>
            </a:r>
            <a:r>
              <a:rPr lang="zh-CN" altLang="zh-CN" dirty="0"/>
              <a:t>（进度对话框）类来创建</a:t>
            </a:r>
            <a:r>
              <a:rPr lang="en-US" altLang="zh-CN" dirty="0" err="1"/>
              <a:t>ProgressBar</a:t>
            </a:r>
            <a:r>
              <a:rPr lang="zh-CN" altLang="zh-CN" dirty="0"/>
              <a:t>（进度条）控件。先用</a:t>
            </a:r>
            <a:r>
              <a:rPr lang="en-US" altLang="zh-CN" dirty="0" err="1"/>
              <a:t>ProgressDialog</a:t>
            </a:r>
            <a:r>
              <a:rPr lang="zh-CN" altLang="zh-CN" dirty="0"/>
              <a:t>类实例化一个对象来实现，语法如下：</a:t>
            </a:r>
          </a:p>
          <a:p>
            <a:r>
              <a:rPr lang="en-US" altLang="zh-CN" dirty="0" err="1"/>
              <a:t>ProgressDialog</a:t>
            </a:r>
            <a:r>
              <a:rPr lang="en-US" altLang="zh-CN" dirty="0"/>
              <a:t> progress = new </a:t>
            </a:r>
            <a:r>
              <a:rPr lang="en-US" altLang="zh-CN" dirty="0" err="1"/>
              <a:t>ProgressDialog</a:t>
            </a:r>
            <a:r>
              <a:rPr lang="en-US" altLang="zh-CN" dirty="0"/>
              <a:t>(this);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然后再设置</a:t>
            </a:r>
            <a:r>
              <a:rPr lang="en-US" altLang="zh-CN" dirty="0" err="1"/>
              <a:t>ProgressDialog</a:t>
            </a:r>
            <a:r>
              <a:rPr lang="zh-CN" altLang="zh-CN" dirty="0"/>
              <a:t>类的属性，如下所示：</a:t>
            </a:r>
          </a:p>
          <a:p>
            <a:r>
              <a:rPr lang="en-US" altLang="zh-CN" dirty="0" err="1"/>
              <a:t>progress.setMessage</a:t>
            </a:r>
            <a:r>
              <a:rPr lang="en-US" altLang="zh-CN" dirty="0"/>
              <a:t>("Downloading Music ! ");</a:t>
            </a:r>
            <a:endParaRPr lang="zh-CN" altLang="zh-CN" dirty="0"/>
          </a:p>
          <a:p>
            <a:r>
              <a:rPr lang="en-US" altLang="zh-CN" dirty="0" err="1"/>
              <a:t>progress.setProgressStyle</a:t>
            </a:r>
            <a:r>
              <a:rPr lang="en-US" altLang="zh-CN" dirty="0"/>
              <a:t>(</a:t>
            </a:r>
            <a:r>
              <a:rPr lang="en-US" altLang="zh-CN" dirty="0" err="1"/>
              <a:t>ProgressDialog.STYLE_HORIZONTAL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progress.setIndeterminate</a:t>
            </a:r>
            <a:r>
              <a:rPr lang="en-US" altLang="zh-CN" dirty="0"/>
              <a:t>(true);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690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/>
          <a:lstStyle/>
          <a:p>
            <a:pPr lvl="0"/>
            <a:r>
              <a:rPr lang="en-US" altLang="zh-CN" dirty="0" err="1"/>
              <a:t>ProgressDialog</a:t>
            </a:r>
            <a:r>
              <a:rPr lang="zh-CN" altLang="zh-CN" dirty="0"/>
              <a:t>类的常用方法</a:t>
            </a:r>
          </a:p>
          <a:p>
            <a:endParaRPr kumimoji="1"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92248"/>
              </p:ext>
            </p:extLst>
          </p:nvPr>
        </p:nvGraphicFramePr>
        <p:xfrm>
          <a:off x="1072054" y="657007"/>
          <a:ext cx="10583267" cy="3511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99277"/>
                <a:gridCol w="5883990"/>
              </a:tblGrid>
              <a:tr h="3706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方法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7876" marR="13787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7876" marR="137876" marT="0" marB="0"/>
                </a:tc>
              </a:tr>
              <a:tr h="3706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getMax()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7876" marR="13787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此方法将放回进度的最大值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7876" marR="137876" marT="0" marB="0"/>
                </a:tc>
              </a:tr>
              <a:tr h="741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incrementProgressBy(int diff)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7876" marR="13787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此方法将设置增加的进度，每次推进的步伐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7876" marR="137876" marT="0" marB="0"/>
                </a:tc>
              </a:tr>
              <a:tr h="6434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setIndeterminate(boolean indeterminate)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7876" marR="13787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此方法将设置进度条是否为不确定模式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7876" marR="137876" marT="0" marB="0"/>
                </a:tc>
              </a:tr>
              <a:tr h="3706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setMax(int max)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7876" marR="13787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此方法将设置进度的最大值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7876" marR="137876" marT="0" marB="0"/>
                </a:tc>
              </a:tr>
              <a:tr h="3706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setProgress(int value)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7876" marR="13787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此方法将设置进度条的当前进度值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7876" marR="137876" marT="0" marB="0"/>
                </a:tc>
              </a:tr>
              <a:tr h="6434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show(Context context, CharSequence title, CharSequence message)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7876" marR="13787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这是一个静态方法，用于显示进度对话框</a:t>
                      </a:r>
                      <a:endParaRPr lang="zh-CN" sz="21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7876" marR="13787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099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2.16</a:t>
            </a:r>
            <a:r>
              <a:rPr lang="zh-CN" altLang="zh-CN" b="1" dirty="0"/>
              <a:t>】</a:t>
            </a:r>
            <a:r>
              <a:rPr lang="en-US" altLang="zh-CN" b="1" dirty="0" err="1"/>
              <a:t>ProgressBar</a:t>
            </a:r>
            <a:r>
              <a:rPr lang="zh-CN" altLang="zh-CN" b="1" dirty="0"/>
              <a:t>（进度条）实例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413712"/>
              </p:ext>
            </p:extLst>
          </p:nvPr>
        </p:nvGraphicFramePr>
        <p:xfrm>
          <a:off x="1371600" y="1753310"/>
          <a:ext cx="10303200" cy="4064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404"/>
                <a:gridCol w="9026796"/>
              </a:tblGrid>
              <a:tr h="365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步骤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4227" marR="1342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4227" marR="134227" marT="0" marB="0"/>
                </a:tc>
              </a:tr>
              <a:tr h="10960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4227" marR="1342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打开</a:t>
                      </a:r>
                      <a:r>
                        <a:rPr lang="en-US" sz="2400" kern="100">
                          <a:effectLst/>
                        </a:rPr>
                        <a:t>Android Studio</a:t>
                      </a:r>
                      <a:r>
                        <a:rPr lang="zh-CN" sz="2400" kern="100">
                          <a:effectLst/>
                        </a:rPr>
                        <a:t>创建一个</a:t>
                      </a:r>
                      <a:r>
                        <a:rPr lang="en-US" sz="2400" kern="100">
                          <a:effectLst/>
                        </a:rPr>
                        <a:t>Android</a:t>
                      </a:r>
                      <a:r>
                        <a:rPr lang="zh-CN" sz="2400" kern="100">
                          <a:effectLst/>
                        </a:rPr>
                        <a:t>应用，</a:t>
                      </a:r>
                      <a:r>
                        <a:rPr lang="en-US" sz="2400" kern="100">
                          <a:effectLst/>
                        </a:rPr>
                        <a:t>Application name</a:t>
                      </a:r>
                      <a:r>
                        <a:rPr lang="zh-CN" sz="2400" kern="100">
                          <a:effectLst/>
                        </a:rPr>
                        <a:t>（应用名）取名为</a:t>
                      </a:r>
                      <a:r>
                        <a:rPr lang="en-US" sz="2400" kern="100">
                          <a:effectLst/>
                        </a:rPr>
                        <a:t>ProgressBar</a:t>
                      </a:r>
                      <a:r>
                        <a:rPr lang="zh-CN" sz="2400" kern="100">
                          <a:effectLst/>
                        </a:rPr>
                        <a:t>，</a:t>
                      </a:r>
                      <a:r>
                        <a:rPr lang="en-US" sz="2400" kern="100">
                          <a:effectLst/>
                        </a:rPr>
                        <a:t>Company Domain</a:t>
                      </a:r>
                      <a:r>
                        <a:rPr lang="zh-CN" sz="2400" kern="100">
                          <a:effectLst/>
                        </a:rPr>
                        <a:t>（公司域）取名为</a:t>
                      </a:r>
                      <a:r>
                        <a:rPr lang="en-US" sz="2400" kern="100">
                          <a:effectLst/>
                        </a:rPr>
                        <a:t>Example.com</a:t>
                      </a:r>
                      <a:r>
                        <a:rPr lang="zh-CN" sz="24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4227" marR="134227" marT="0" marB="0"/>
                </a:tc>
              </a:tr>
              <a:tr h="365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4227" marR="1342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Minimum SDK</a:t>
                      </a:r>
                      <a:r>
                        <a:rPr lang="zh-CN" sz="2400" kern="100">
                          <a:effectLst/>
                        </a:rPr>
                        <a:t>选择</a:t>
                      </a:r>
                      <a:r>
                        <a:rPr lang="en-US" sz="2400" kern="100">
                          <a:effectLst/>
                        </a:rPr>
                        <a:t>API 18: Android 4.3</a:t>
                      </a:r>
                      <a:r>
                        <a:rPr lang="zh-CN" sz="2400" kern="100">
                          <a:effectLst/>
                        </a:rPr>
                        <a:t>（</a:t>
                      </a:r>
                      <a:r>
                        <a:rPr lang="en-US" sz="2400" kern="100">
                          <a:effectLst/>
                        </a:rPr>
                        <a:t>Jelly Bean</a:t>
                      </a:r>
                      <a:r>
                        <a:rPr lang="zh-CN" sz="2400" kern="100">
                          <a:effectLst/>
                        </a:rPr>
                        <a:t>）。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4227" marR="134227" marT="0" marB="0"/>
                </a:tc>
              </a:tr>
              <a:tr h="365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4227" marR="1342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选择</a:t>
                      </a:r>
                      <a:r>
                        <a:rPr lang="en-US" sz="2400" kern="100">
                          <a:effectLst/>
                        </a:rPr>
                        <a:t>Empty Activity</a:t>
                      </a:r>
                      <a:r>
                        <a:rPr lang="zh-CN" sz="24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4227" marR="134227" marT="0" marB="0"/>
                </a:tc>
              </a:tr>
              <a:tr h="365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4227" marR="1342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不需要修改</a:t>
                      </a:r>
                      <a:r>
                        <a:rPr lang="en-US" sz="2400" kern="100">
                          <a:effectLst/>
                        </a:rPr>
                        <a:t>Activity Name</a:t>
                      </a:r>
                      <a:r>
                        <a:rPr lang="zh-CN" sz="2400" kern="100">
                          <a:effectLst/>
                        </a:rPr>
                        <a:t>，使用默认值，单击</a:t>
                      </a:r>
                      <a:r>
                        <a:rPr lang="en-US" sz="2400" kern="100">
                          <a:effectLst/>
                        </a:rPr>
                        <a:t>Finish</a:t>
                      </a:r>
                      <a:r>
                        <a:rPr lang="zh-CN" sz="2400" kern="100">
                          <a:effectLst/>
                        </a:rPr>
                        <a:t>（完成）。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4227" marR="134227" marT="0" marB="0"/>
                </a:tc>
              </a:tr>
              <a:tr h="1134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4227" marR="1342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在工程中找到</a:t>
                      </a:r>
                      <a:r>
                        <a:rPr lang="en-US" sz="2400" kern="100">
                          <a:effectLst/>
                        </a:rPr>
                        <a:t>ras/layout</a:t>
                      </a:r>
                      <a:r>
                        <a:rPr lang="zh-CN" sz="2400" kern="100">
                          <a:effectLst/>
                        </a:rPr>
                        <a:t>目录中的</a:t>
                      </a:r>
                      <a:r>
                        <a:rPr lang="en-US" sz="2400" kern="100">
                          <a:effectLst/>
                        </a:rPr>
                        <a:t>activity_main.xml</a:t>
                      </a:r>
                      <a:r>
                        <a:rPr lang="zh-CN" sz="2400" kern="100">
                          <a:effectLst/>
                        </a:rPr>
                        <a:t>文件，在其中添加一个</a:t>
                      </a:r>
                      <a:r>
                        <a:rPr lang="en-US" sz="2400" kern="100">
                          <a:effectLst/>
                        </a:rPr>
                        <a:t>TextView</a:t>
                      </a:r>
                      <a:r>
                        <a:rPr lang="zh-CN" sz="2400" kern="100">
                          <a:effectLst/>
                        </a:rPr>
                        <a:t>（文本框）控件、一个</a:t>
                      </a:r>
                      <a:r>
                        <a:rPr lang="en-US" sz="2400" kern="100">
                          <a:effectLst/>
                        </a:rPr>
                        <a:t>Button</a:t>
                      </a:r>
                      <a:r>
                        <a:rPr lang="zh-CN" sz="2400" kern="100">
                          <a:effectLst/>
                        </a:rPr>
                        <a:t>（普通按钮）控件，按最后图</a:t>
                      </a:r>
                      <a:r>
                        <a:rPr lang="en-US" sz="2400" kern="100">
                          <a:effectLst/>
                        </a:rPr>
                        <a:t>2.24</a:t>
                      </a:r>
                      <a:r>
                        <a:rPr lang="zh-CN" sz="2400" kern="100">
                          <a:effectLst/>
                        </a:rPr>
                        <a:t>所示的运行效果图位置进行摆放。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4227" marR="134227" marT="0" marB="0"/>
                </a:tc>
              </a:tr>
              <a:tr h="369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4227" marR="1342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启动</a:t>
                      </a:r>
                      <a:r>
                        <a:rPr lang="en-US" sz="2400" kern="100" dirty="0" err="1">
                          <a:effectLst/>
                        </a:rPr>
                        <a:t>Genymotion</a:t>
                      </a:r>
                      <a:r>
                        <a:rPr lang="zh-CN" sz="2400" kern="100" dirty="0">
                          <a:effectLst/>
                        </a:rPr>
                        <a:t>模拟器，然后在</a:t>
                      </a:r>
                      <a:r>
                        <a:rPr lang="en-US" sz="2400" kern="100" dirty="0">
                          <a:effectLst/>
                        </a:rPr>
                        <a:t>Android</a:t>
                      </a:r>
                      <a:r>
                        <a:rPr lang="zh-CN" sz="2400" kern="100" dirty="0">
                          <a:effectLst/>
                        </a:rPr>
                        <a:t>工程中做如下代码修改。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4227" marR="1342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3621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/>
          <a:lstStyle/>
          <a:p>
            <a:r>
              <a:rPr lang="zh-CN" altLang="zh-CN" dirty="0"/>
              <a:t>当你单击了</a:t>
            </a:r>
            <a:r>
              <a:rPr lang="en-US" altLang="zh-CN" dirty="0"/>
              <a:t>DOWNLOAD</a:t>
            </a:r>
            <a:r>
              <a:rPr lang="zh-CN" altLang="zh-CN" dirty="0"/>
              <a:t>按钮以后将弹出进度条对话框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 descr="../../屏幕快照%202016-04-08%20下午7.54.5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07" y="703108"/>
            <a:ext cx="3531849" cy="569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../../屏幕快照%202016-04-08%20下午7.55.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64" y="703108"/>
            <a:ext cx="3435888" cy="5563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442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2.2.10 Spinner</a:t>
            </a:r>
            <a:r>
              <a:rPr lang="zh-CN" altLang="zh-CN" dirty="0"/>
              <a:t>（列表选择框）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zh-CN" dirty="0"/>
              <a:t>中提供的</a:t>
            </a:r>
            <a:r>
              <a:rPr lang="en-US" altLang="zh-CN" dirty="0"/>
              <a:t>Spinner</a:t>
            </a:r>
            <a:r>
              <a:rPr lang="zh-CN" altLang="zh-CN" dirty="0"/>
              <a:t>（列表选择框）相当于在网页中常见的下拉列表框，通常用于提供一系列可选择的列表提供用户进行选择，从而方便用户。例如你使用电子邮件时，在菜单处你可以选择</a:t>
            </a:r>
            <a:r>
              <a:rPr lang="en-US" altLang="zh-CN" dirty="0"/>
              <a:t>Reply</a:t>
            </a:r>
            <a:r>
              <a:rPr lang="zh-CN" altLang="zh-CN" dirty="0"/>
              <a:t>（回复）、</a:t>
            </a:r>
            <a:r>
              <a:rPr lang="en-US" altLang="zh-CN" dirty="0"/>
              <a:t>Reply all</a:t>
            </a:r>
            <a:r>
              <a:rPr lang="zh-CN" altLang="zh-CN" dirty="0"/>
              <a:t>（回复全部）和</a:t>
            </a:r>
            <a:r>
              <a:rPr lang="en-US" altLang="zh-CN" dirty="0"/>
              <a:t>Forward</a:t>
            </a:r>
            <a:r>
              <a:rPr lang="zh-CN" altLang="zh-CN" dirty="0"/>
              <a:t>（转发）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 descr="../屏幕快照%202016-03-20%20下午1.36.3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80" y="3480762"/>
            <a:ext cx="3305844" cy="2051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47678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2.17</a:t>
            </a:r>
            <a:r>
              <a:rPr lang="zh-CN" altLang="zh-CN" b="1" dirty="0"/>
              <a:t>】</a:t>
            </a:r>
            <a:r>
              <a:rPr lang="en-US" altLang="zh-CN" b="1" dirty="0"/>
              <a:t>Spinner</a:t>
            </a:r>
            <a:r>
              <a:rPr lang="zh-CN" altLang="zh-CN" b="1" dirty="0"/>
              <a:t>（列表选择框）实例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66920"/>
              </p:ext>
            </p:extLst>
          </p:nvPr>
        </p:nvGraphicFramePr>
        <p:xfrm>
          <a:off x="918227" y="1817980"/>
          <a:ext cx="10507946" cy="41256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1768"/>
                <a:gridCol w="9206178"/>
              </a:tblGrid>
              <a:tr h="366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步骤</a:t>
                      </a:r>
                      <a:endParaRPr lang="zh-CN" sz="2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895" marR="1368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895" marR="136895" marT="0" marB="0"/>
                </a:tc>
              </a:tr>
              <a:tr h="11002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895" marR="1368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打开</a:t>
                      </a:r>
                      <a:r>
                        <a:rPr lang="en-US" sz="2400" kern="100">
                          <a:effectLst/>
                        </a:rPr>
                        <a:t>Android Studio</a:t>
                      </a:r>
                      <a:r>
                        <a:rPr lang="zh-CN" sz="2400" kern="100">
                          <a:effectLst/>
                        </a:rPr>
                        <a:t>创建一个</a:t>
                      </a:r>
                      <a:r>
                        <a:rPr lang="en-US" sz="2400" kern="100">
                          <a:effectLst/>
                        </a:rPr>
                        <a:t>Android</a:t>
                      </a:r>
                      <a:r>
                        <a:rPr lang="zh-CN" sz="2400" kern="100">
                          <a:effectLst/>
                        </a:rPr>
                        <a:t>应用，</a:t>
                      </a:r>
                      <a:r>
                        <a:rPr lang="en-US" sz="2400" kern="100">
                          <a:effectLst/>
                        </a:rPr>
                        <a:t>Application name</a:t>
                      </a:r>
                      <a:r>
                        <a:rPr lang="zh-CN" sz="2400" kern="100">
                          <a:effectLst/>
                        </a:rPr>
                        <a:t>（应用名）取名为</a:t>
                      </a:r>
                      <a:r>
                        <a:rPr lang="en-US" sz="2400" kern="100">
                          <a:effectLst/>
                        </a:rPr>
                        <a:t>Spinner</a:t>
                      </a:r>
                      <a:r>
                        <a:rPr lang="zh-CN" sz="2400" kern="100">
                          <a:effectLst/>
                        </a:rPr>
                        <a:t>，</a:t>
                      </a:r>
                      <a:r>
                        <a:rPr lang="en-US" sz="2400" kern="100">
                          <a:effectLst/>
                        </a:rPr>
                        <a:t>Company Domain</a:t>
                      </a:r>
                      <a:r>
                        <a:rPr lang="zh-CN" sz="2400" kern="100">
                          <a:effectLst/>
                        </a:rPr>
                        <a:t>（公司域）取名为</a:t>
                      </a:r>
                      <a:r>
                        <a:rPr lang="en-US" sz="2400" kern="100">
                          <a:effectLst/>
                        </a:rPr>
                        <a:t>Example.com</a:t>
                      </a:r>
                      <a:r>
                        <a:rPr lang="zh-CN" sz="2400" kern="100">
                          <a:effectLst/>
                        </a:rPr>
                        <a:t>。</a:t>
                      </a:r>
                      <a:endParaRPr lang="zh-CN" sz="2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895" marR="136895" marT="0" marB="0"/>
                </a:tc>
              </a:tr>
              <a:tr h="366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895" marR="1368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Minimum SDK</a:t>
                      </a:r>
                      <a:r>
                        <a:rPr lang="zh-CN" sz="2400" kern="100">
                          <a:effectLst/>
                        </a:rPr>
                        <a:t>选择</a:t>
                      </a:r>
                      <a:r>
                        <a:rPr lang="en-US" sz="2400" kern="100">
                          <a:effectLst/>
                        </a:rPr>
                        <a:t>API 18: Android 4.3</a:t>
                      </a:r>
                      <a:r>
                        <a:rPr lang="zh-CN" sz="2400" kern="100">
                          <a:effectLst/>
                        </a:rPr>
                        <a:t>（</a:t>
                      </a:r>
                      <a:r>
                        <a:rPr lang="en-US" sz="2400" kern="100">
                          <a:effectLst/>
                        </a:rPr>
                        <a:t>Jelly Bean</a:t>
                      </a:r>
                      <a:r>
                        <a:rPr lang="zh-CN" sz="2400" kern="100">
                          <a:effectLst/>
                        </a:rPr>
                        <a:t>）。</a:t>
                      </a:r>
                      <a:endParaRPr lang="zh-CN" sz="2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895" marR="136895" marT="0" marB="0"/>
                </a:tc>
              </a:tr>
              <a:tr h="366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895" marR="1368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选择</a:t>
                      </a:r>
                      <a:r>
                        <a:rPr lang="en-US" sz="2400" kern="100">
                          <a:effectLst/>
                        </a:rPr>
                        <a:t>Empty Activity</a:t>
                      </a:r>
                      <a:r>
                        <a:rPr lang="zh-CN" sz="2400" kern="100">
                          <a:effectLst/>
                        </a:rPr>
                        <a:t>。</a:t>
                      </a:r>
                      <a:endParaRPr lang="zh-CN" sz="2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895" marR="136895" marT="0" marB="0"/>
                </a:tc>
              </a:tr>
              <a:tr h="366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895" marR="1368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不需要修改</a:t>
                      </a:r>
                      <a:r>
                        <a:rPr lang="en-US" sz="2400" kern="100">
                          <a:effectLst/>
                        </a:rPr>
                        <a:t>Activity Name</a:t>
                      </a:r>
                      <a:r>
                        <a:rPr lang="zh-CN" sz="2400" kern="100">
                          <a:effectLst/>
                        </a:rPr>
                        <a:t>，使用默认值，单击</a:t>
                      </a:r>
                      <a:r>
                        <a:rPr lang="en-US" sz="2400" kern="100">
                          <a:effectLst/>
                        </a:rPr>
                        <a:t>Finish</a:t>
                      </a:r>
                      <a:r>
                        <a:rPr lang="zh-CN" sz="2400" kern="100">
                          <a:effectLst/>
                        </a:rPr>
                        <a:t>（完成）。</a:t>
                      </a:r>
                      <a:endParaRPr lang="zh-CN" sz="2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895" marR="136895" marT="0" marB="0"/>
                </a:tc>
              </a:tr>
              <a:tr h="11914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895" marR="1368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在工程中找到</a:t>
                      </a:r>
                      <a:r>
                        <a:rPr lang="en-US" sz="2400" kern="100">
                          <a:effectLst/>
                        </a:rPr>
                        <a:t>ras/layout</a:t>
                      </a:r>
                      <a:r>
                        <a:rPr lang="zh-CN" sz="2400" kern="100">
                          <a:effectLst/>
                        </a:rPr>
                        <a:t>目录中的</a:t>
                      </a:r>
                      <a:r>
                        <a:rPr lang="en-US" sz="2400" kern="100">
                          <a:effectLst/>
                        </a:rPr>
                        <a:t>activity_main.xml</a:t>
                      </a:r>
                      <a:r>
                        <a:rPr lang="zh-CN" sz="2400" kern="100">
                          <a:effectLst/>
                        </a:rPr>
                        <a:t>文件，在其中添加一个</a:t>
                      </a:r>
                      <a:r>
                        <a:rPr lang="en-US" sz="2400" kern="100">
                          <a:effectLst/>
                        </a:rPr>
                        <a:t>TextView</a:t>
                      </a:r>
                      <a:r>
                        <a:rPr lang="zh-CN" sz="2400" kern="100">
                          <a:effectLst/>
                        </a:rPr>
                        <a:t>（文本框）控件、一个</a:t>
                      </a:r>
                      <a:r>
                        <a:rPr lang="en-US" sz="2400" kern="100">
                          <a:effectLst/>
                        </a:rPr>
                        <a:t>Spinner</a:t>
                      </a:r>
                      <a:r>
                        <a:rPr lang="zh-CN" sz="2400" kern="100">
                          <a:effectLst/>
                        </a:rPr>
                        <a:t>（列表选择框），然后按最后图</a:t>
                      </a:r>
                      <a:r>
                        <a:rPr lang="en-US" sz="2400" kern="100">
                          <a:effectLst/>
                        </a:rPr>
                        <a:t>2.27</a:t>
                      </a:r>
                      <a:r>
                        <a:rPr lang="zh-CN" sz="2400" kern="100">
                          <a:effectLst/>
                        </a:rPr>
                        <a:t>所示的运行效果图位置进行摆放。</a:t>
                      </a:r>
                      <a:endParaRPr lang="zh-CN" sz="2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895" marR="136895" marT="0" marB="0"/>
                </a:tc>
              </a:tr>
              <a:tr h="366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895" marR="1368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启动</a:t>
                      </a:r>
                      <a:r>
                        <a:rPr lang="en-US" sz="2400" kern="100" dirty="0" err="1">
                          <a:effectLst/>
                        </a:rPr>
                        <a:t>Genymotion</a:t>
                      </a:r>
                      <a:r>
                        <a:rPr lang="zh-CN" sz="2400" kern="100" dirty="0">
                          <a:effectLst/>
                        </a:rPr>
                        <a:t>模拟器，然后在</a:t>
                      </a:r>
                      <a:r>
                        <a:rPr lang="en-US" sz="2400" kern="100" dirty="0">
                          <a:effectLst/>
                        </a:rPr>
                        <a:t>Android</a:t>
                      </a:r>
                      <a:r>
                        <a:rPr lang="zh-CN" sz="2400" kern="100" dirty="0">
                          <a:effectLst/>
                        </a:rPr>
                        <a:t>工程中做如下代码修改。</a:t>
                      </a:r>
                      <a:endParaRPr lang="zh-CN" sz="2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895" marR="13689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38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2.1</a:t>
            </a:r>
            <a:r>
              <a:rPr lang="zh-CN" altLang="zh-CN" b="1" dirty="0"/>
              <a:t>】</a:t>
            </a:r>
            <a:r>
              <a:rPr lang="en-US" altLang="zh-CN" b="1" dirty="0" err="1"/>
              <a:t>FrameLayout</a:t>
            </a:r>
            <a:r>
              <a:rPr lang="zh-CN" altLang="zh-CN" b="1" dirty="0"/>
              <a:t>（帧布局管理器）实例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10433"/>
              </p:ext>
            </p:extLst>
          </p:nvPr>
        </p:nvGraphicFramePr>
        <p:xfrm>
          <a:off x="1986454" y="1954924"/>
          <a:ext cx="9459312" cy="4427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1859"/>
                <a:gridCol w="8287453"/>
              </a:tblGrid>
              <a:tr h="506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步骤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520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打开</a:t>
                      </a:r>
                      <a:r>
                        <a:rPr lang="en-US" sz="2400" kern="100" dirty="0">
                          <a:effectLst/>
                        </a:rPr>
                        <a:t>Android Studio</a:t>
                      </a:r>
                      <a:r>
                        <a:rPr lang="zh-CN" sz="2400" kern="100" dirty="0">
                          <a:effectLst/>
                        </a:rPr>
                        <a:t>创建一个</a:t>
                      </a:r>
                      <a:r>
                        <a:rPr lang="en-US" sz="2400" kern="100" dirty="0">
                          <a:effectLst/>
                        </a:rPr>
                        <a:t>Android</a:t>
                      </a:r>
                      <a:r>
                        <a:rPr lang="zh-CN" sz="2400" kern="100" dirty="0">
                          <a:effectLst/>
                        </a:rPr>
                        <a:t>应用，</a:t>
                      </a:r>
                      <a:r>
                        <a:rPr lang="en-US" sz="2400" kern="100" dirty="0">
                          <a:effectLst/>
                        </a:rPr>
                        <a:t>Application name</a:t>
                      </a:r>
                      <a:r>
                        <a:rPr lang="zh-CN" sz="2400" kern="100" dirty="0">
                          <a:effectLst/>
                        </a:rPr>
                        <a:t>（应用名）取名为</a:t>
                      </a:r>
                      <a:r>
                        <a:rPr lang="en-US" sz="2400" kern="100" dirty="0" err="1">
                          <a:effectLst/>
                        </a:rPr>
                        <a:t>FrameLayout</a:t>
                      </a:r>
                      <a:r>
                        <a:rPr lang="zh-CN" sz="2400" kern="100" dirty="0">
                          <a:effectLst/>
                        </a:rPr>
                        <a:t>，</a:t>
                      </a:r>
                      <a:r>
                        <a:rPr lang="en-US" sz="2400" kern="100" dirty="0">
                          <a:effectLst/>
                        </a:rPr>
                        <a:t>Company Domain</a:t>
                      </a:r>
                      <a:r>
                        <a:rPr lang="zh-CN" sz="2400" kern="100" dirty="0">
                          <a:effectLst/>
                        </a:rPr>
                        <a:t>（公司域）取名为</a:t>
                      </a:r>
                      <a:r>
                        <a:rPr lang="en-US" sz="2400" kern="100" dirty="0" err="1">
                          <a:effectLst/>
                        </a:rPr>
                        <a:t>Example.com</a:t>
                      </a:r>
                      <a:r>
                        <a:rPr lang="zh-CN" sz="2400" kern="100" dirty="0">
                          <a:effectLst/>
                        </a:rPr>
                        <a:t>。</a:t>
                      </a:r>
                      <a:endParaRPr lang="zh-CN" sz="18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06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Minimum SDK</a:t>
                      </a:r>
                      <a:r>
                        <a:rPr lang="zh-CN" sz="2400" kern="100" dirty="0">
                          <a:effectLst/>
                        </a:rPr>
                        <a:t>选择</a:t>
                      </a:r>
                      <a:r>
                        <a:rPr lang="en-US" sz="2400" kern="100" dirty="0">
                          <a:effectLst/>
                        </a:rPr>
                        <a:t>API 18: Android 4.3</a:t>
                      </a:r>
                      <a:r>
                        <a:rPr lang="zh-CN" sz="2400" kern="100" dirty="0">
                          <a:effectLst/>
                        </a:rPr>
                        <a:t>（</a:t>
                      </a:r>
                      <a:r>
                        <a:rPr lang="en-US" sz="2400" kern="100" dirty="0">
                          <a:effectLst/>
                        </a:rPr>
                        <a:t>Jelly Bean</a:t>
                      </a:r>
                      <a:r>
                        <a:rPr lang="zh-CN" sz="2400" kern="100" dirty="0">
                          <a:effectLst/>
                        </a:rPr>
                        <a:t>）。</a:t>
                      </a:r>
                      <a:endParaRPr lang="zh-CN" sz="18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06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选择</a:t>
                      </a:r>
                      <a:r>
                        <a:rPr lang="en-US" sz="2400" kern="100">
                          <a:effectLst/>
                        </a:rPr>
                        <a:t>Empty Activity</a:t>
                      </a:r>
                      <a:r>
                        <a:rPr lang="zh-CN" sz="2400" kern="100">
                          <a:effectLst/>
                        </a:rPr>
                        <a:t>。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5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不需要修改</a:t>
                      </a:r>
                      <a:r>
                        <a:rPr lang="en-US" sz="2400" kern="100">
                          <a:effectLst/>
                        </a:rPr>
                        <a:t>Activity Name</a:t>
                      </a:r>
                      <a:r>
                        <a:rPr lang="zh-CN" sz="2400" kern="100">
                          <a:effectLst/>
                        </a:rPr>
                        <a:t>，使用默认值，单击</a:t>
                      </a:r>
                      <a:r>
                        <a:rPr lang="en-US" sz="2400" kern="100">
                          <a:effectLst/>
                        </a:rPr>
                        <a:t>Finish</a:t>
                      </a:r>
                      <a:r>
                        <a:rPr lang="zh-CN" sz="2400" kern="100">
                          <a:effectLst/>
                        </a:rPr>
                        <a:t>（完成）。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5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启动</a:t>
                      </a:r>
                      <a:r>
                        <a:rPr lang="en-US" sz="2400" kern="100" dirty="0" err="1">
                          <a:effectLst/>
                        </a:rPr>
                        <a:t>Genymotion</a:t>
                      </a:r>
                      <a:r>
                        <a:rPr lang="zh-CN" sz="2400" kern="100" dirty="0">
                          <a:effectLst/>
                        </a:rPr>
                        <a:t>模拟器，然后在</a:t>
                      </a:r>
                      <a:r>
                        <a:rPr lang="en-US" sz="2400" kern="100" dirty="0">
                          <a:effectLst/>
                        </a:rPr>
                        <a:t>Android</a:t>
                      </a:r>
                      <a:r>
                        <a:rPr lang="zh-CN" sz="2400" kern="100" dirty="0">
                          <a:effectLst/>
                        </a:rPr>
                        <a:t>工程中做如下代码修改。</a:t>
                      </a:r>
                      <a:endParaRPr lang="zh-CN" sz="18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842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../屏幕快照%202016-03-20%20下午1.55.5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24" y="336736"/>
            <a:ext cx="3508966" cy="5662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0670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2.2.11 </a:t>
            </a:r>
            <a:r>
              <a:rPr lang="en-US" altLang="zh-CN" b="1" dirty="0" err="1"/>
              <a:t>TimePicker</a:t>
            </a:r>
            <a:r>
              <a:rPr lang="zh-CN" altLang="zh-CN" b="1" dirty="0"/>
              <a:t>（时间拾取器）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Android</a:t>
            </a:r>
            <a:r>
              <a:rPr lang="zh-CN" altLang="zh-CN" dirty="0"/>
              <a:t>中</a:t>
            </a:r>
            <a:r>
              <a:rPr lang="en-US" altLang="zh-CN" dirty="0" err="1"/>
              <a:t>TimePicker</a:t>
            </a:r>
            <a:r>
              <a:rPr lang="zh-CN" altLang="zh-CN" dirty="0"/>
              <a:t>（时间拾取器）是用于选择一天中时间的控件，在</a:t>
            </a:r>
            <a:r>
              <a:rPr lang="en-US" altLang="zh-CN" dirty="0" err="1"/>
              <a:t>TimePicker</a:t>
            </a:r>
            <a:r>
              <a:rPr lang="zh-CN" altLang="zh-CN" dirty="0"/>
              <a:t>中可以设置小时、分钟和</a:t>
            </a:r>
            <a:r>
              <a:rPr lang="en-US" altLang="zh-CN" dirty="0"/>
              <a:t>AM/PM</a:t>
            </a:r>
            <a:r>
              <a:rPr lang="zh-CN" altLang="zh-CN" dirty="0"/>
              <a:t>（上午</a:t>
            </a:r>
            <a:r>
              <a:rPr lang="en-US" altLang="zh-CN" dirty="0"/>
              <a:t>/</a:t>
            </a:r>
            <a:r>
              <a:rPr lang="zh-CN" altLang="zh-CN" dirty="0"/>
              <a:t>下午），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 descr="../屏幕快照%202016-03-20%20下午5.54.0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00" y="3022687"/>
            <a:ext cx="2873431" cy="2773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9848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为了使用</a:t>
            </a:r>
            <a:r>
              <a:rPr lang="en-US" altLang="zh-CN" dirty="0" err="1"/>
              <a:t>TimePicker</a:t>
            </a:r>
            <a:r>
              <a:rPr lang="zh-CN" altLang="zh-CN" dirty="0"/>
              <a:t>类，我们首先需要在布局文件</a:t>
            </a:r>
            <a:r>
              <a:rPr lang="en-US" altLang="zh-CN" dirty="0" err="1"/>
              <a:t>activity.xml</a:t>
            </a:r>
            <a:r>
              <a:rPr lang="zh-CN" altLang="zh-CN" dirty="0"/>
              <a:t>中定义</a:t>
            </a:r>
            <a:r>
              <a:rPr lang="en-US" altLang="zh-CN" dirty="0" err="1"/>
              <a:t>TimePicker</a:t>
            </a:r>
            <a:r>
              <a:rPr lang="zh-CN" altLang="zh-CN" dirty="0"/>
              <a:t>组件，语法如下：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TimePicker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android:id</a:t>
            </a:r>
            <a:r>
              <a:rPr lang="en-US" altLang="zh-CN" dirty="0"/>
              <a:t>="@+id/timePicker1"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 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定义后</a:t>
            </a:r>
            <a:r>
              <a:rPr lang="en-US" altLang="zh-CN" dirty="0" err="1"/>
              <a:t>TimePicker</a:t>
            </a:r>
            <a:r>
              <a:rPr lang="zh-CN" altLang="zh-CN" dirty="0"/>
              <a:t>组件后，需要在</a:t>
            </a:r>
            <a:r>
              <a:rPr lang="en-US" altLang="zh-CN" dirty="0"/>
              <a:t>Java</a:t>
            </a:r>
            <a:r>
              <a:rPr lang="zh-CN" altLang="zh-CN" dirty="0"/>
              <a:t>文件中实例化这个组件，实例化</a:t>
            </a:r>
            <a:r>
              <a:rPr lang="en-US" altLang="zh-CN" dirty="0" err="1"/>
              <a:t>TimePicker</a:t>
            </a:r>
            <a:r>
              <a:rPr lang="zh-CN" altLang="zh-CN" dirty="0"/>
              <a:t>的语法如下：</a:t>
            </a:r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android.widget.TimePicker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private </a:t>
            </a:r>
            <a:r>
              <a:rPr lang="en-US" altLang="zh-CN" dirty="0" err="1"/>
              <a:t>TimePicker</a:t>
            </a:r>
            <a:r>
              <a:rPr lang="en-US" altLang="zh-CN" dirty="0"/>
              <a:t> timePicker1;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timePicker1 = (</a:t>
            </a:r>
            <a:r>
              <a:rPr lang="en-US" altLang="zh-CN" dirty="0" err="1"/>
              <a:t>TimePicker</a:t>
            </a:r>
            <a:r>
              <a:rPr lang="en-US" altLang="zh-CN" dirty="0"/>
              <a:t>) </a:t>
            </a:r>
            <a:r>
              <a:rPr lang="en-US" altLang="zh-CN" dirty="0" err="1"/>
              <a:t>findViewById</a:t>
            </a:r>
            <a:r>
              <a:rPr lang="en-US" altLang="zh-CN" dirty="0"/>
              <a:t>(R.id.timePicker1);	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实例化组件后，可以通过</a:t>
            </a:r>
            <a:r>
              <a:rPr lang="en-US" altLang="zh-CN" dirty="0" err="1"/>
              <a:t>getCurrentHour</a:t>
            </a:r>
            <a:r>
              <a:rPr lang="en-US" altLang="zh-CN" dirty="0"/>
              <a:t>()</a:t>
            </a:r>
            <a:r>
              <a:rPr lang="zh-CN" altLang="zh-CN" dirty="0"/>
              <a:t>方法和</a:t>
            </a:r>
            <a:r>
              <a:rPr lang="en-US" altLang="zh-CN" dirty="0" err="1"/>
              <a:t>getCurrentMinute</a:t>
            </a:r>
            <a:r>
              <a:rPr lang="en-US" altLang="zh-CN" dirty="0"/>
              <a:t>()</a:t>
            </a:r>
            <a:r>
              <a:rPr lang="zh-CN" altLang="zh-CN" dirty="0"/>
              <a:t>方法获取当前系统小时和分钟数，语法如下：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hour = timePicker1.getCurrentHour();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min = timePicker1.getCurrentMinute();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334032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363429"/>
              </p:ext>
            </p:extLst>
          </p:nvPr>
        </p:nvGraphicFramePr>
        <p:xfrm>
          <a:off x="876431" y="518882"/>
          <a:ext cx="10001775" cy="5272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53834"/>
                <a:gridCol w="5047941"/>
              </a:tblGrid>
              <a:tr h="347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方法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0301" marR="13030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0301" marR="130301" marT="0" marB="0"/>
                </a:tc>
              </a:tr>
              <a:tr h="6949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is24HourView()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0301" marR="13030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此方法将返回当前</a:t>
                      </a:r>
                      <a:r>
                        <a:rPr lang="en-US" sz="2200" kern="100">
                          <a:effectLst/>
                        </a:rPr>
                        <a:t>TimePicker</a:t>
                      </a:r>
                      <a:r>
                        <a:rPr lang="zh-CN" sz="2200" kern="100">
                          <a:effectLst/>
                        </a:rPr>
                        <a:t>是否以</a:t>
                      </a:r>
                      <a:r>
                        <a:rPr lang="en-US" sz="2200" kern="100">
                          <a:effectLst/>
                        </a:rPr>
                        <a:t>24</a:t>
                      </a:r>
                      <a:r>
                        <a:rPr lang="zh-CN" sz="2200" kern="100">
                          <a:effectLst/>
                        </a:rPr>
                        <a:t>小时显示的状态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0301" marR="130301" marT="0" marB="0"/>
                </a:tc>
              </a:tr>
              <a:tr h="6949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isEnabled()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0301" marR="13030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此方法将返回当前</a:t>
                      </a:r>
                      <a:r>
                        <a:rPr lang="en-US" sz="2200" kern="100">
                          <a:effectLst/>
                        </a:rPr>
                        <a:t>TimePicker</a:t>
                      </a:r>
                      <a:r>
                        <a:rPr lang="zh-CN" sz="2200" kern="100">
                          <a:effectLst/>
                        </a:rPr>
                        <a:t>是否可用的状态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0301" marR="130301" marT="0" marB="0"/>
                </a:tc>
              </a:tr>
              <a:tr h="6949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setCurrentHour(Integer currentHour)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0301" marR="13030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此方法将设置</a:t>
                      </a:r>
                      <a:r>
                        <a:rPr lang="en-US" sz="2200" kern="100">
                          <a:effectLst/>
                        </a:rPr>
                        <a:t>TimePicker</a:t>
                      </a:r>
                      <a:r>
                        <a:rPr lang="zh-CN" sz="2200" kern="100">
                          <a:effectLst/>
                        </a:rPr>
                        <a:t>中显示的当前小时数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0301" marR="130301" marT="0" marB="0"/>
                </a:tc>
              </a:tr>
              <a:tr h="7974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setCurrentMinute(Integer currentMinute)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0301" marR="13030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此方法将设置</a:t>
                      </a:r>
                      <a:r>
                        <a:rPr lang="en-US" sz="2200" kern="100">
                          <a:effectLst/>
                        </a:rPr>
                        <a:t>TimePicker</a:t>
                      </a:r>
                      <a:r>
                        <a:rPr lang="zh-CN" sz="2200" kern="100">
                          <a:effectLst/>
                        </a:rPr>
                        <a:t>中显示的当前分钟数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0301" marR="130301" marT="0" marB="0"/>
                </a:tc>
              </a:tr>
              <a:tr h="347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setEnabled(boolean enabled)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0301" marR="13030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此方法将设置</a:t>
                      </a:r>
                      <a:r>
                        <a:rPr lang="en-US" sz="2200" kern="100">
                          <a:effectLst/>
                        </a:rPr>
                        <a:t>TimePicker</a:t>
                      </a:r>
                      <a:r>
                        <a:rPr lang="zh-CN" sz="2200" kern="100">
                          <a:effectLst/>
                        </a:rPr>
                        <a:t>是否可用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0301" marR="130301" marT="0" marB="0"/>
                </a:tc>
              </a:tr>
              <a:tr h="7805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setIs24HourView(Boolean is24HourView)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0301" marR="13030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此方法将设置是否以</a:t>
                      </a:r>
                      <a:r>
                        <a:rPr lang="en-US" sz="2200" kern="100">
                          <a:effectLst/>
                        </a:rPr>
                        <a:t>24</a:t>
                      </a:r>
                      <a:r>
                        <a:rPr lang="zh-CN" sz="2200" kern="100">
                          <a:effectLst/>
                        </a:rPr>
                        <a:t>小时模式显示时间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0301" marR="130301" marT="0" marB="0"/>
                </a:tc>
              </a:tr>
              <a:tr h="913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setOnTimeChangedListener(TimePicker.OnTimeChangedListener onTimeChangedListener)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0301" marR="13030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此方法将用于监听时间改变时触发的事件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0301" marR="13030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6400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48041" cy="1485900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2.18</a:t>
            </a:r>
            <a:r>
              <a:rPr lang="zh-CN" altLang="zh-CN" b="1" dirty="0"/>
              <a:t>】</a:t>
            </a:r>
            <a:r>
              <a:rPr lang="en-US" altLang="zh-CN" b="1" dirty="0" err="1"/>
              <a:t>TimePicker</a:t>
            </a:r>
            <a:r>
              <a:rPr lang="zh-CN" altLang="zh-CN" b="1" dirty="0"/>
              <a:t>（时间拾取器）实例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919309"/>
              </p:ext>
            </p:extLst>
          </p:nvPr>
        </p:nvGraphicFramePr>
        <p:xfrm>
          <a:off x="855736" y="1860333"/>
          <a:ext cx="10475357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731"/>
                <a:gridCol w="9177626"/>
              </a:tblGrid>
              <a:tr h="363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步骤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471" marR="1364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471" marR="136471" marT="0" marB="0"/>
                </a:tc>
              </a:tr>
              <a:tr h="1091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1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471" marR="1364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打开</a:t>
                      </a:r>
                      <a:r>
                        <a:rPr lang="en-US" sz="2400" kern="100">
                          <a:effectLst/>
                        </a:rPr>
                        <a:t>Android Studio</a:t>
                      </a:r>
                      <a:r>
                        <a:rPr lang="zh-CN" sz="2400" kern="100">
                          <a:effectLst/>
                        </a:rPr>
                        <a:t>创建一个</a:t>
                      </a:r>
                      <a:r>
                        <a:rPr lang="en-US" sz="2400" kern="100">
                          <a:effectLst/>
                        </a:rPr>
                        <a:t>Android</a:t>
                      </a:r>
                      <a:r>
                        <a:rPr lang="zh-CN" sz="2400" kern="100">
                          <a:effectLst/>
                        </a:rPr>
                        <a:t>应用，</a:t>
                      </a:r>
                      <a:r>
                        <a:rPr lang="en-US" sz="2400" kern="100">
                          <a:effectLst/>
                        </a:rPr>
                        <a:t>Application name</a:t>
                      </a:r>
                      <a:r>
                        <a:rPr lang="zh-CN" sz="2400" kern="100">
                          <a:effectLst/>
                        </a:rPr>
                        <a:t>（应用名）取名为</a:t>
                      </a:r>
                      <a:r>
                        <a:rPr lang="en-US" sz="2400" kern="100">
                          <a:effectLst/>
                        </a:rPr>
                        <a:t>TimePicker</a:t>
                      </a:r>
                      <a:r>
                        <a:rPr lang="zh-CN" sz="2400" kern="100">
                          <a:effectLst/>
                        </a:rPr>
                        <a:t>，</a:t>
                      </a:r>
                      <a:r>
                        <a:rPr lang="en-US" sz="2400" kern="100">
                          <a:effectLst/>
                        </a:rPr>
                        <a:t>Company Domain</a:t>
                      </a:r>
                      <a:r>
                        <a:rPr lang="zh-CN" sz="2400" kern="100">
                          <a:effectLst/>
                        </a:rPr>
                        <a:t>（公司域）取名为</a:t>
                      </a:r>
                      <a:r>
                        <a:rPr lang="en-US" sz="2400" kern="100">
                          <a:effectLst/>
                        </a:rPr>
                        <a:t>Example.com</a:t>
                      </a:r>
                      <a:r>
                        <a:rPr lang="zh-CN" sz="2400" kern="100">
                          <a:effectLst/>
                        </a:rPr>
                        <a:t>。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471" marR="136471" marT="0" marB="0"/>
                </a:tc>
              </a:tr>
              <a:tr h="363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471" marR="1364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Minimum SDK</a:t>
                      </a:r>
                      <a:r>
                        <a:rPr lang="zh-CN" sz="2400" kern="100">
                          <a:effectLst/>
                        </a:rPr>
                        <a:t>选择</a:t>
                      </a:r>
                      <a:r>
                        <a:rPr lang="en-US" sz="2400" kern="100">
                          <a:effectLst/>
                        </a:rPr>
                        <a:t>API 18: Android 4.3</a:t>
                      </a:r>
                      <a:r>
                        <a:rPr lang="zh-CN" sz="2400" kern="100">
                          <a:effectLst/>
                        </a:rPr>
                        <a:t>（</a:t>
                      </a:r>
                      <a:r>
                        <a:rPr lang="en-US" sz="2400" kern="100">
                          <a:effectLst/>
                        </a:rPr>
                        <a:t>Jelly Bean</a:t>
                      </a:r>
                      <a:r>
                        <a:rPr lang="zh-CN" sz="2400" kern="100">
                          <a:effectLst/>
                        </a:rPr>
                        <a:t>）。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471" marR="136471" marT="0" marB="0"/>
                </a:tc>
              </a:tr>
              <a:tr h="363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471" marR="1364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选择</a:t>
                      </a:r>
                      <a:r>
                        <a:rPr lang="en-US" sz="2400" kern="100">
                          <a:effectLst/>
                        </a:rPr>
                        <a:t>Empty Activity</a:t>
                      </a:r>
                      <a:r>
                        <a:rPr lang="zh-CN" sz="2400" kern="100">
                          <a:effectLst/>
                        </a:rPr>
                        <a:t>。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471" marR="136471" marT="0" marB="0"/>
                </a:tc>
              </a:tr>
              <a:tr h="363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471" marR="1364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不需要修改</a:t>
                      </a:r>
                      <a:r>
                        <a:rPr lang="en-US" sz="2400" kern="100">
                          <a:effectLst/>
                        </a:rPr>
                        <a:t>Activity Name</a:t>
                      </a:r>
                      <a:r>
                        <a:rPr lang="zh-CN" sz="2400" kern="100">
                          <a:effectLst/>
                        </a:rPr>
                        <a:t>，使用默认值，单击</a:t>
                      </a:r>
                      <a:r>
                        <a:rPr lang="en-US" sz="2400" kern="100">
                          <a:effectLst/>
                        </a:rPr>
                        <a:t>Finish</a:t>
                      </a:r>
                      <a:r>
                        <a:rPr lang="zh-CN" sz="2400" kern="100">
                          <a:effectLst/>
                        </a:rPr>
                        <a:t>（完成）。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471" marR="136471" marT="0" marB="0"/>
                </a:tc>
              </a:tr>
              <a:tr h="1455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471" marR="1364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在工程中找到</a:t>
                      </a:r>
                      <a:r>
                        <a:rPr lang="en-US" sz="2400" kern="100">
                          <a:effectLst/>
                        </a:rPr>
                        <a:t>ras/layout</a:t>
                      </a:r>
                      <a:r>
                        <a:rPr lang="zh-CN" sz="2400" kern="100">
                          <a:effectLst/>
                        </a:rPr>
                        <a:t>目录中的</a:t>
                      </a:r>
                      <a:r>
                        <a:rPr lang="en-US" sz="2400" kern="100">
                          <a:effectLst/>
                        </a:rPr>
                        <a:t>activity_main.xml</a:t>
                      </a:r>
                      <a:r>
                        <a:rPr lang="zh-CN" sz="2400" kern="100">
                          <a:effectLst/>
                        </a:rPr>
                        <a:t>文件，在其中添加三个</a:t>
                      </a:r>
                      <a:r>
                        <a:rPr lang="en-US" sz="2400" kern="100">
                          <a:effectLst/>
                        </a:rPr>
                        <a:t>TextView</a:t>
                      </a:r>
                      <a:r>
                        <a:rPr lang="zh-CN" sz="2400" kern="100">
                          <a:effectLst/>
                        </a:rPr>
                        <a:t>（文本框）控件、一个</a:t>
                      </a:r>
                      <a:r>
                        <a:rPr lang="en-US" sz="2400" kern="100">
                          <a:effectLst/>
                        </a:rPr>
                        <a:t>Button</a:t>
                      </a:r>
                      <a:r>
                        <a:rPr lang="zh-CN" sz="2400" kern="100">
                          <a:effectLst/>
                        </a:rPr>
                        <a:t>（普通按钮）和一个</a:t>
                      </a:r>
                      <a:r>
                        <a:rPr lang="en-US" sz="2400" kern="100">
                          <a:effectLst/>
                        </a:rPr>
                        <a:t>TimePicker</a:t>
                      </a:r>
                      <a:r>
                        <a:rPr lang="zh-CN" sz="2400" kern="100">
                          <a:effectLst/>
                        </a:rPr>
                        <a:t>（时间拾取器），然后按最后图</a:t>
                      </a:r>
                      <a:r>
                        <a:rPr lang="en-US" sz="2400" kern="100">
                          <a:effectLst/>
                        </a:rPr>
                        <a:t>2.29</a:t>
                      </a:r>
                      <a:r>
                        <a:rPr lang="zh-CN" sz="2400" kern="100">
                          <a:effectLst/>
                        </a:rPr>
                        <a:t>所示的运行效果图位置进行摆放。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471" marR="136471" marT="0" marB="0"/>
                </a:tc>
              </a:tr>
              <a:tr h="363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1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471" marR="1364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启动</a:t>
                      </a:r>
                      <a:r>
                        <a:rPr lang="en-US" sz="2400" kern="100" dirty="0" err="1">
                          <a:effectLst/>
                        </a:rPr>
                        <a:t>Genymotion</a:t>
                      </a:r>
                      <a:r>
                        <a:rPr lang="zh-CN" sz="2400" kern="100" dirty="0">
                          <a:effectLst/>
                        </a:rPr>
                        <a:t>模拟器，然后在</a:t>
                      </a:r>
                      <a:r>
                        <a:rPr lang="en-US" sz="2400" kern="100" dirty="0">
                          <a:effectLst/>
                        </a:rPr>
                        <a:t>Android</a:t>
                      </a:r>
                      <a:r>
                        <a:rPr lang="zh-CN" sz="2400" kern="100" dirty="0">
                          <a:effectLst/>
                        </a:rPr>
                        <a:t>工程中做如下代码修改。</a:t>
                      </a:r>
                      <a:endParaRPr lang="zh-CN" sz="21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36471" marR="13647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3496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../屏幕快照%202016-03-20%20下午5.31.4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51" y="671654"/>
            <a:ext cx="3557533" cy="5729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93788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2.12 </a:t>
            </a:r>
            <a:r>
              <a:rPr lang="en-US" altLang="zh-CN" b="1" dirty="0" err="1"/>
              <a:t>DatePicker</a:t>
            </a:r>
            <a:r>
              <a:rPr lang="zh-CN" altLang="zh-CN" b="1" dirty="0"/>
              <a:t>（日期拾取器）与</a:t>
            </a:r>
            <a:r>
              <a:rPr lang="en-US" altLang="zh-CN" b="1" dirty="0" err="1"/>
              <a:t>DatePickerDialog</a:t>
            </a:r>
            <a:r>
              <a:rPr lang="zh-CN" altLang="zh-CN" b="1" dirty="0"/>
              <a:t>（日期拾取器对话框）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81503"/>
            <a:ext cx="10263352" cy="48873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zh-CN" dirty="0"/>
              <a:t>在</a:t>
            </a:r>
            <a:r>
              <a:rPr lang="en-US" altLang="zh-CN" dirty="0"/>
              <a:t>Android</a:t>
            </a:r>
            <a:r>
              <a:rPr lang="zh-CN" altLang="zh-CN" dirty="0"/>
              <a:t>中，</a:t>
            </a:r>
            <a:r>
              <a:rPr lang="en-US" altLang="zh-CN" dirty="0" err="1"/>
              <a:t>DatePicker</a:t>
            </a:r>
            <a:r>
              <a:rPr lang="zh-CN" altLang="zh-CN" dirty="0"/>
              <a:t>（日期拾取器）是让用户在界面中选择日期的控件。在</a:t>
            </a:r>
            <a:r>
              <a:rPr lang="en-US" altLang="zh-CN" dirty="0" err="1"/>
              <a:t>DatePicker</a:t>
            </a:r>
            <a:r>
              <a:rPr lang="zh-CN" altLang="zh-CN" dirty="0"/>
              <a:t>由年、月、日三部分组成。</a:t>
            </a:r>
            <a:r>
              <a:rPr lang="en-US" altLang="zh-CN" dirty="0"/>
              <a:t>Android</a:t>
            </a:r>
            <a:r>
              <a:rPr lang="zh-CN" altLang="zh-CN" dirty="0"/>
              <a:t>提供</a:t>
            </a:r>
            <a:r>
              <a:rPr lang="en-US" altLang="zh-CN" dirty="0" err="1"/>
              <a:t>DatePicker</a:t>
            </a:r>
            <a:r>
              <a:rPr lang="zh-CN" altLang="zh-CN" dirty="0"/>
              <a:t>控件和调用</a:t>
            </a:r>
            <a:r>
              <a:rPr lang="en-US" altLang="zh-CN" dirty="0" err="1"/>
              <a:t>DatePickerDialog</a:t>
            </a:r>
            <a:r>
              <a:rPr lang="zh-CN" altLang="zh-CN" dirty="0"/>
              <a:t>（日期拾取器对话框）类两种方式以实现日期选取功能。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在本节中我们将通过调用</a:t>
            </a:r>
            <a:r>
              <a:rPr lang="en-US" altLang="zh-CN" dirty="0" err="1"/>
              <a:t>DatePickerDialog</a:t>
            </a:r>
            <a:r>
              <a:rPr lang="zh-CN" altLang="zh-CN" dirty="0"/>
              <a:t>类的方式来实现日期选取功能。要在屏幕上显示</a:t>
            </a:r>
            <a:r>
              <a:rPr lang="en-US" altLang="zh-CN" dirty="0" err="1"/>
              <a:t>DatePickerDialog</a:t>
            </a:r>
            <a:r>
              <a:rPr lang="zh-CN" altLang="zh-CN" dirty="0"/>
              <a:t>，需要通过</a:t>
            </a:r>
            <a:r>
              <a:rPr lang="en-US" altLang="zh-CN" dirty="0" err="1"/>
              <a:t>showDialog</a:t>
            </a:r>
            <a:r>
              <a:rPr lang="en-US" altLang="zh-CN" dirty="0"/>
              <a:t>(</a:t>
            </a:r>
            <a:r>
              <a:rPr lang="en-US" altLang="zh-CN" dirty="0" err="1"/>
              <a:t>id_of_dialog</a:t>
            </a:r>
            <a:r>
              <a:rPr lang="en-US" altLang="zh-CN" dirty="0"/>
              <a:t>)</a:t>
            </a:r>
            <a:r>
              <a:rPr lang="zh-CN" altLang="zh-CN" dirty="0"/>
              <a:t>来调用，其语法如下：</a:t>
            </a:r>
          </a:p>
          <a:p>
            <a:pPr marL="0" indent="0">
              <a:buNone/>
            </a:pPr>
            <a:r>
              <a:rPr lang="en-US" altLang="zh-CN" dirty="0" err="1"/>
              <a:t>showDialog</a:t>
            </a:r>
            <a:r>
              <a:rPr lang="en-US" altLang="zh-CN" dirty="0"/>
              <a:t>(999);  //</a:t>
            </a:r>
            <a:r>
              <a:rPr lang="zh-CN" altLang="zh-CN" dirty="0"/>
              <a:t>其中</a:t>
            </a:r>
            <a:r>
              <a:rPr lang="en-US" altLang="zh-CN" dirty="0"/>
              <a:t>999</a:t>
            </a:r>
            <a:r>
              <a:rPr lang="zh-CN" altLang="zh-CN" dirty="0"/>
              <a:t>为</a:t>
            </a:r>
            <a:r>
              <a:rPr lang="en-US" altLang="zh-CN" dirty="0" err="1"/>
              <a:t>DatePickerDialog</a:t>
            </a:r>
            <a:r>
              <a:rPr lang="en-US" altLang="zh-CN" dirty="0"/>
              <a:t> id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调用</a:t>
            </a:r>
            <a:r>
              <a:rPr lang="en-US" altLang="zh-CN" dirty="0" err="1"/>
              <a:t>showDialog</a:t>
            </a:r>
            <a:r>
              <a:rPr lang="zh-CN" altLang="zh-CN" dirty="0"/>
              <a:t>方法后</a:t>
            </a:r>
            <a:r>
              <a:rPr lang="en-US" altLang="zh-CN" dirty="0" err="1"/>
              <a:t>onCreateDialog</a:t>
            </a:r>
            <a:r>
              <a:rPr lang="zh-CN" altLang="zh-CN" dirty="0"/>
              <a:t>方法将自动被调用，所以需要重写</a:t>
            </a:r>
            <a:r>
              <a:rPr lang="en-US" altLang="zh-CN" dirty="0" err="1"/>
              <a:t>onCreateDialog</a:t>
            </a:r>
            <a:r>
              <a:rPr lang="zh-CN" altLang="zh-CN" dirty="0"/>
              <a:t>方法，其语法如下：</a:t>
            </a:r>
          </a:p>
          <a:p>
            <a:pPr marL="0" indent="0">
              <a:buNone/>
            </a:pPr>
            <a:r>
              <a:rPr lang="en-US" altLang="zh-CN" dirty="0"/>
              <a:t>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protected Dialog </a:t>
            </a:r>
            <a:r>
              <a:rPr lang="en-US" altLang="zh-CN" dirty="0" err="1"/>
              <a:t>onCreateDialog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id)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// TODO Auto-generated method stub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if (id == 999)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return new </a:t>
            </a:r>
            <a:r>
              <a:rPr lang="en-US" altLang="zh-CN" dirty="0" err="1"/>
              <a:t>DatePickerDialog</a:t>
            </a:r>
            <a:r>
              <a:rPr lang="en-US" altLang="zh-CN" dirty="0"/>
              <a:t>(this, </a:t>
            </a:r>
            <a:r>
              <a:rPr lang="en-US" altLang="zh-CN" dirty="0" err="1"/>
              <a:t>myDateListener</a:t>
            </a:r>
            <a:r>
              <a:rPr lang="en-US" altLang="zh-CN" dirty="0"/>
              <a:t>, year, month, day);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return null;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2859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 最后一步，你需要注册</a:t>
            </a:r>
            <a:r>
              <a:rPr lang="en-US" altLang="zh-CN" dirty="0" err="1"/>
              <a:t>DatePickerDialog</a:t>
            </a:r>
            <a:r>
              <a:rPr lang="zh-CN" altLang="zh-CN" dirty="0"/>
              <a:t>监听器并且重写</a:t>
            </a:r>
            <a:r>
              <a:rPr lang="en-US" altLang="zh-CN" dirty="0" err="1"/>
              <a:t>onDateSet</a:t>
            </a:r>
            <a:r>
              <a:rPr lang="zh-CN" altLang="zh-CN" dirty="0"/>
              <a:t>方法。</a:t>
            </a:r>
            <a:r>
              <a:rPr lang="en-US" altLang="zh-CN" dirty="0" err="1"/>
              <a:t>onDateSet</a:t>
            </a:r>
            <a:r>
              <a:rPr lang="zh-CN" altLang="zh-CN" dirty="0"/>
              <a:t>方法包含有更新后的年、月、日数据。</a:t>
            </a:r>
            <a:r>
              <a:rPr lang="en-US" altLang="zh-CN" dirty="0" err="1"/>
              <a:t>DatePickerDialog</a:t>
            </a:r>
            <a:r>
              <a:rPr lang="zh-CN" altLang="zh-CN" dirty="0"/>
              <a:t>监听器与</a:t>
            </a:r>
            <a:r>
              <a:rPr lang="en-US" altLang="zh-CN" dirty="0" err="1"/>
              <a:t>onDateSet</a:t>
            </a:r>
            <a:r>
              <a:rPr lang="zh-CN" altLang="zh-CN" dirty="0"/>
              <a:t>方法的语法如下所示：</a:t>
            </a:r>
          </a:p>
          <a:p>
            <a:pPr marL="0" indent="0">
              <a:buNone/>
            </a:pPr>
            <a:r>
              <a:rPr lang="en-US" altLang="zh-CN" dirty="0"/>
              <a:t>private </a:t>
            </a:r>
            <a:r>
              <a:rPr lang="en-US" altLang="zh-CN" dirty="0" err="1"/>
              <a:t>DatePickerDialog.OnDateSetListener</a:t>
            </a:r>
            <a:r>
              <a:rPr lang="en-US" altLang="zh-CN" dirty="0"/>
              <a:t> </a:t>
            </a:r>
            <a:r>
              <a:rPr lang="en-US" altLang="zh-CN" dirty="0" err="1"/>
              <a:t>myDateListener</a:t>
            </a:r>
            <a:r>
              <a:rPr lang="en-US" altLang="zh-CN" dirty="0"/>
              <a:t> = new </a:t>
            </a:r>
            <a:r>
              <a:rPr lang="en-US" altLang="zh-CN" dirty="0" err="1"/>
              <a:t>DatePickerDialog.OnDateSetListener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public void </a:t>
            </a:r>
            <a:r>
              <a:rPr lang="en-US" altLang="zh-CN" dirty="0" err="1"/>
              <a:t>onDateSet</a:t>
            </a:r>
            <a:r>
              <a:rPr lang="en-US" altLang="zh-CN" dirty="0"/>
              <a:t>(</a:t>
            </a:r>
            <a:r>
              <a:rPr lang="en-US" altLang="zh-CN" dirty="0" err="1"/>
              <a:t>DatePicker</a:t>
            </a:r>
            <a:r>
              <a:rPr lang="en-US" altLang="zh-CN" dirty="0"/>
              <a:t> arg0, </a:t>
            </a:r>
            <a:r>
              <a:rPr lang="en-US" altLang="zh-CN" dirty="0" err="1"/>
              <a:t>int</a:t>
            </a:r>
            <a:r>
              <a:rPr lang="en-US" altLang="zh-CN" dirty="0"/>
              <a:t> arg1, </a:t>
            </a:r>
            <a:r>
              <a:rPr lang="en-US" altLang="zh-CN" dirty="0" err="1"/>
              <a:t>int</a:t>
            </a:r>
            <a:r>
              <a:rPr lang="en-US" altLang="zh-CN" dirty="0"/>
              <a:t> arg2, </a:t>
            </a:r>
            <a:r>
              <a:rPr lang="en-US" altLang="zh-CN" dirty="0" err="1"/>
              <a:t>int</a:t>
            </a:r>
            <a:r>
              <a:rPr lang="en-US" altLang="zh-CN" dirty="0"/>
              <a:t> arg3)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// arg1 = year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// arg2 = month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// arg3 = day		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4483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946110"/>
              </p:ext>
            </p:extLst>
          </p:nvPr>
        </p:nvGraphicFramePr>
        <p:xfrm>
          <a:off x="1186254" y="574516"/>
          <a:ext cx="10259512" cy="4900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9551"/>
                <a:gridCol w="6229961"/>
              </a:tblGrid>
              <a:tr h="349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方法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描述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</a:tr>
              <a:tr h="349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getDayOfMonth()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此方法将返回当前</a:t>
                      </a:r>
                      <a:r>
                        <a:rPr lang="en-US" sz="2300" kern="100">
                          <a:effectLst/>
                        </a:rPr>
                        <a:t>DatePicker</a:t>
                      </a:r>
                      <a:r>
                        <a:rPr lang="zh-CN" sz="2300" kern="100">
                          <a:effectLst/>
                        </a:rPr>
                        <a:t>中的天数值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</a:tr>
              <a:tr h="349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getMonth()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此方法将返回当前</a:t>
                      </a:r>
                      <a:r>
                        <a:rPr lang="en-US" sz="2300" kern="100">
                          <a:effectLst/>
                        </a:rPr>
                        <a:t>DatePicker</a:t>
                      </a:r>
                      <a:r>
                        <a:rPr lang="zh-CN" sz="2300" kern="100">
                          <a:effectLst/>
                        </a:rPr>
                        <a:t>中的月份值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</a:tr>
              <a:tr h="349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getYear()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此方法将返回当前</a:t>
                      </a:r>
                      <a:r>
                        <a:rPr lang="en-US" sz="2300" kern="100">
                          <a:effectLst/>
                        </a:rPr>
                        <a:t>DatePicker</a:t>
                      </a:r>
                      <a:r>
                        <a:rPr lang="zh-CN" sz="2300" kern="100">
                          <a:effectLst/>
                        </a:rPr>
                        <a:t>中的年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</a:tr>
              <a:tr h="6994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setMaxDate(long maxDate)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此方法将设置</a:t>
                      </a:r>
                      <a:r>
                        <a:rPr lang="en-US" sz="2300" kern="100">
                          <a:effectLst/>
                        </a:rPr>
                        <a:t>DatePicker</a:t>
                      </a:r>
                      <a:r>
                        <a:rPr lang="zh-CN" sz="2300" kern="100">
                          <a:effectLst/>
                        </a:rPr>
                        <a:t>所支持的最大日期数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</a:tr>
              <a:tr h="6994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setMinDate(long minDate)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此方法将设置</a:t>
                      </a:r>
                      <a:r>
                        <a:rPr lang="en-US" sz="2300" kern="100">
                          <a:effectLst/>
                        </a:rPr>
                        <a:t>DatePicker</a:t>
                      </a:r>
                      <a:r>
                        <a:rPr lang="zh-CN" sz="2300" kern="100">
                          <a:effectLst/>
                        </a:rPr>
                        <a:t>所支持的最大日期数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</a:tr>
              <a:tr h="6994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setSpinnersShown(boolean shown)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此方法将设置</a:t>
                      </a:r>
                      <a:r>
                        <a:rPr lang="en-US" sz="2300" kern="100">
                          <a:effectLst/>
                        </a:rPr>
                        <a:t>DatePicker</a:t>
                      </a:r>
                      <a:r>
                        <a:rPr lang="zh-CN" sz="2300" kern="100">
                          <a:effectLst/>
                        </a:rPr>
                        <a:t>是否显示下拉选择框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</a:tr>
              <a:tr h="349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getCalendarView()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此方法将返回</a:t>
                      </a:r>
                      <a:r>
                        <a:rPr lang="en-US" sz="2300" kern="100">
                          <a:effectLst/>
                        </a:rPr>
                        <a:t>calendar view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</a:tr>
              <a:tr h="349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getFirstDayOfWeek()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>
                          <a:effectLst/>
                        </a:rPr>
                        <a:t>此方法将返回一周的第一天是星期几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</a:tr>
              <a:tr h="6994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updateDate(int year, int month, int dayOfMonth)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</a:rPr>
                        <a:t>此方法将通过参数更新</a:t>
                      </a:r>
                      <a:r>
                        <a:rPr lang="en-US" sz="2300" kern="100" dirty="0" err="1">
                          <a:effectLst/>
                        </a:rPr>
                        <a:t>DatePicker</a:t>
                      </a:r>
                      <a:r>
                        <a:rPr lang="zh-CN" sz="2300" kern="100" dirty="0">
                          <a:effectLst/>
                        </a:rPr>
                        <a:t>的现有时间</a:t>
                      </a:r>
                      <a:endParaRPr lang="zh-CN" sz="19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7830" marR="12783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303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2.19</a:t>
            </a:r>
            <a:r>
              <a:rPr lang="zh-CN" altLang="zh-CN" b="1" dirty="0"/>
              <a:t>】</a:t>
            </a:r>
            <a:r>
              <a:rPr lang="en-US" altLang="zh-CN" b="1" dirty="0" err="1"/>
              <a:t>DatePicker</a:t>
            </a:r>
            <a:r>
              <a:rPr lang="zh-CN" altLang="zh-CN" b="1" dirty="0"/>
              <a:t>（日期拾取器）实例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354436"/>
              </p:ext>
            </p:extLst>
          </p:nvPr>
        </p:nvGraphicFramePr>
        <p:xfrm>
          <a:off x="1303996" y="2171697"/>
          <a:ext cx="9840483" cy="38507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080"/>
                <a:gridCol w="8621403"/>
              </a:tblGrid>
              <a:tr h="3418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步骤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200" marR="12820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200" marR="128200" marT="0" marB="0"/>
                </a:tc>
              </a:tr>
              <a:tr h="1025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200" marR="12820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打开</a:t>
                      </a:r>
                      <a:r>
                        <a:rPr lang="en-US" sz="2200" kern="100">
                          <a:effectLst/>
                        </a:rPr>
                        <a:t>Android Studio</a:t>
                      </a:r>
                      <a:r>
                        <a:rPr lang="zh-CN" sz="2200" kern="100">
                          <a:effectLst/>
                        </a:rPr>
                        <a:t>创建一个</a:t>
                      </a:r>
                      <a:r>
                        <a:rPr lang="en-US" sz="2200" kern="100">
                          <a:effectLst/>
                        </a:rPr>
                        <a:t>Android</a:t>
                      </a:r>
                      <a:r>
                        <a:rPr lang="zh-CN" sz="2200" kern="100">
                          <a:effectLst/>
                        </a:rPr>
                        <a:t>应用，</a:t>
                      </a:r>
                      <a:r>
                        <a:rPr lang="en-US" sz="2200" kern="100">
                          <a:effectLst/>
                        </a:rPr>
                        <a:t>Application name</a:t>
                      </a:r>
                      <a:r>
                        <a:rPr lang="zh-CN" sz="2200" kern="100">
                          <a:effectLst/>
                        </a:rPr>
                        <a:t>（应用名）取名为</a:t>
                      </a:r>
                      <a:r>
                        <a:rPr lang="en-US" sz="2200" kern="100">
                          <a:effectLst/>
                        </a:rPr>
                        <a:t>DatePicker</a:t>
                      </a:r>
                      <a:r>
                        <a:rPr lang="zh-CN" sz="2200" kern="100">
                          <a:effectLst/>
                        </a:rPr>
                        <a:t>，</a:t>
                      </a:r>
                      <a:r>
                        <a:rPr lang="en-US" sz="2200" kern="100">
                          <a:effectLst/>
                        </a:rPr>
                        <a:t>Company Domain</a:t>
                      </a:r>
                      <a:r>
                        <a:rPr lang="zh-CN" sz="2200" kern="100">
                          <a:effectLst/>
                        </a:rPr>
                        <a:t>（公司域）取名为</a:t>
                      </a:r>
                      <a:r>
                        <a:rPr lang="en-US" sz="2200" kern="100">
                          <a:effectLst/>
                        </a:rPr>
                        <a:t>Example.com</a:t>
                      </a:r>
                      <a:r>
                        <a:rPr lang="zh-CN" sz="22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200" marR="128200" marT="0" marB="0"/>
                </a:tc>
              </a:tr>
              <a:tr h="3418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200" marR="12820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Minimum SDK</a:t>
                      </a:r>
                      <a:r>
                        <a:rPr lang="zh-CN" sz="2200" kern="100">
                          <a:effectLst/>
                        </a:rPr>
                        <a:t>选择</a:t>
                      </a:r>
                      <a:r>
                        <a:rPr lang="en-US" sz="2200" kern="100">
                          <a:effectLst/>
                        </a:rPr>
                        <a:t>API 18: Android 4.3</a:t>
                      </a:r>
                      <a:r>
                        <a:rPr lang="zh-CN" sz="2200" kern="100">
                          <a:effectLst/>
                        </a:rPr>
                        <a:t>（</a:t>
                      </a:r>
                      <a:r>
                        <a:rPr lang="en-US" sz="2200" kern="100">
                          <a:effectLst/>
                        </a:rPr>
                        <a:t>Jelly Bean</a:t>
                      </a:r>
                      <a:r>
                        <a:rPr lang="zh-CN" sz="2200" kern="100">
                          <a:effectLst/>
                        </a:rPr>
                        <a:t>）。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200" marR="128200" marT="0" marB="0"/>
                </a:tc>
              </a:tr>
              <a:tr h="3418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200" marR="12820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选择</a:t>
                      </a:r>
                      <a:r>
                        <a:rPr lang="en-US" sz="2200" kern="100">
                          <a:effectLst/>
                        </a:rPr>
                        <a:t>Empty Activity</a:t>
                      </a:r>
                      <a:r>
                        <a:rPr lang="zh-CN" sz="22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200" marR="128200" marT="0" marB="0"/>
                </a:tc>
              </a:tr>
              <a:tr h="3418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200" marR="12820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不需要修改</a:t>
                      </a:r>
                      <a:r>
                        <a:rPr lang="en-US" sz="2200" kern="100">
                          <a:effectLst/>
                        </a:rPr>
                        <a:t>Activity Name</a:t>
                      </a:r>
                      <a:r>
                        <a:rPr lang="zh-CN" sz="2200" kern="100">
                          <a:effectLst/>
                        </a:rPr>
                        <a:t>，使用默认值，单击</a:t>
                      </a:r>
                      <a:r>
                        <a:rPr lang="en-US" sz="2200" kern="100">
                          <a:effectLst/>
                        </a:rPr>
                        <a:t>Finish</a:t>
                      </a:r>
                      <a:r>
                        <a:rPr lang="zh-CN" sz="2200" kern="100">
                          <a:effectLst/>
                        </a:rPr>
                        <a:t>（完成）。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200" marR="128200" marT="0" marB="0"/>
                </a:tc>
              </a:tr>
              <a:tr h="111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200" marR="12820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在工程中找到</a:t>
                      </a:r>
                      <a:r>
                        <a:rPr lang="en-US" sz="2200" kern="100">
                          <a:effectLst/>
                        </a:rPr>
                        <a:t>ras/layout</a:t>
                      </a:r>
                      <a:r>
                        <a:rPr lang="zh-CN" sz="2200" kern="100">
                          <a:effectLst/>
                        </a:rPr>
                        <a:t>目录中的</a:t>
                      </a:r>
                      <a:r>
                        <a:rPr lang="en-US" sz="2200" kern="100">
                          <a:effectLst/>
                        </a:rPr>
                        <a:t>activity_main.xml</a:t>
                      </a:r>
                      <a:r>
                        <a:rPr lang="zh-CN" sz="2200" kern="100">
                          <a:effectLst/>
                        </a:rPr>
                        <a:t>文件，在其中添加三个</a:t>
                      </a:r>
                      <a:r>
                        <a:rPr lang="en-US" sz="2200" kern="100">
                          <a:effectLst/>
                        </a:rPr>
                        <a:t>TextView</a:t>
                      </a:r>
                      <a:r>
                        <a:rPr lang="zh-CN" sz="2200" kern="100">
                          <a:effectLst/>
                        </a:rPr>
                        <a:t>（文本框）控件、一个</a:t>
                      </a:r>
                      <a:r>
                        <a:rPr lang="en-US" sz="2200" kern="100">
                          <a:effectLst/>
                        </a:rPr>
                        <a:t>Button</a:t>
                      </a:r>
                      <a:r>
                        <a:rPr lang="zh-CN" sz="2200" kern="100">
                          <a:effectLst/>
                        </a:rPr>
                        <a:t>（普通按钮），然后按最后图</a:t>
                      </a:r>
                      <a:r>
                        <a:rPr lang="en-US" sz="2200" kern="100">
                          <a:effectLst/>
                        </a:rPr>
                        <a:t>x.x</a:t>
                      </a:r>
                      <a:r>
                        <a:rPr lang="zh-CN" sz="2200" kern="100">
                          <a:effectLst/>
                        </a:rPr>
                        <a:t>所示的运行效果图位置进行摆放。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200" marR="128200" marT="0" marB="0"/>
                </a:tc>
              </a:tr>
              <a:tr h="3418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200" marR="12820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启动</a:t>
                      </a:r>
                      <a:r>
                        <a:rPr lang="en-US" sz="2200" kern="100" dirty="0" err="1">
                          <a:effectLst/>
                        </a:rPr>
                        <a:t>Genymotion</a:t>
                      </a:r>
                      <a:r>
                        <a:rPr lang="zh-CN" sz="2200" kern="100" dirty="0">
                          <a:effectLst/>
                        </a:rPr>
                        <a:t>模拟器，然后在</a:t>
                      </a:r>
                      <a:r>
                        <a:rPr lang="en-US" sz="2200" kern="100" dirty="0">
                          <a:effectLst/>
                        </a:rPr>
                        <a:t>Android</a:t>
                      </a:r>
                      <a:r>
                        <a:rPr lang="zh-CN" sz="2200" kern="100" dirty="0">
                          <a:effectLst/>
                        </a:rPr>
                        <a:t>工程中做如下代码修改。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8200" marR="1282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48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../../屏幕快照%202016-04-08%20下午2.33.2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66" y="273598"/>
            <a:ext cx="3745766" cy="6042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8871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054" y="189186"/>
            <a:ext cx="10357945" cy="6211614"/>
          </a:xfrm>
        </p:spPr>
        <p:txBody>
          <a:bodyPr/>
          <a:lstStyle/>
          <a:p>
            <a:r>
              <a:rPr lang="zh-CN" altLang="zh-CN" dirty="0"/>
              <a:t>当你单击</a:t>
            </a:r>
            <a:r>
              <a:rPr lang="en-US" altLang="zh-CN" dirty="0"/>
              <a:t>SET DATE</a:t>
            </a:r>
            <a:r>
              <a:rPr lang="zh-CN" altLang="zh-CN" dirty="0"/>
              <a:t>按钮以后将弹出日期选取对话框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 descr="../屏幕快照%202016-03-21%20上午12.53.3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71" y="763527"/>
            <a:ext cx="3484453" cy="563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../屏幕快照%202016-03-21%20上午12.53.5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43" y="763527"/>
            <a:ext cx="3362982" cy="5480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274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58400" cy="148590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2.2</a:t>
            </a:r>
            <a:r>
              <a:rPr lang="zh-CN" altLang="zh-CN" dirty="0"/>
              <a:t>】</a:t>
            </a:r>
            <a:r>
              <a:rPr lang="en-US" altLang="zh-CN" dirty="0" err="1"/>
              <a:t>LinearLayout</a:t>
            </a:r>
            <a:r>
              <a:rPr lang="zh-CN" altLang="zh-CN" dirty="0"/>
              <a:t>（</a:t>
            </a:r>
            <a:r>
              <a:rPr lang="en-US" altLang="zh-CN" dirty="0"/>
              <a:t>Horizontal/ Vertical</a:t>
            </a:r>
            <a:r>
              <a:rPr lang="zh-CN" altLang="zh-CN" dirty="0"/>
              <a:t>）（水平</a:t>
            </a:r>
            <a:r>
              <a:rPr lang="en-US" altLang="zh-CN" dirty="0"/>
              <a:t>/</a:t>
            </a:r>
            <a:r>
              <a:rPr lang="zh-CN" altLang="zh-CN" dirty="0"/>
              <a:t>垂直线性布局管理器）实例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419437"/>
              </p:ext>
            </p:extLst>
          </p:nvPr>
        </p:nvGraphicFramePr>
        <p:xfrm>
          <a:off x="1718745" y="2459422"/>
          <a:ext cx="9549587" cy="2736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3043"/>
                <a:gridCol w="8366544"/>
              </a:tblGrid>
              <a:tr h="389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步骤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4410" marR="1244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描述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4410" marR="124410" marT="0" marB="0"/>
                </a:tc>
              </a:tr>
              <a:tr h="995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4410" marR="1244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打开</a:t>
                      </a:r>
                      <a:r>
                        <a:rPr lang="en-US" sz="2200" kern="100">
                          <a:effectLst/>
                        </a:rPr>
                        <a:t>Android Studio</a:t>
                      </a:r>
                      <a:r>
                        <a:rPr lang="zh-CN" sz="2200" kern="100">
                          <a:effectLst/>
                        </a:rPr>
                        <a:t>创建一个</a:t>
                      </a:r>
                      <a:r>
                        <a:rPr lang="en-US" sz="2200" kern="100">
                          <a:effectLst/>
                        </a:rPr>
                        <a:t>Android</a:t>
                      </a:r>
                      <a:r>
                        <a:rPr lang="zh-CN" sz="2200" kern="100">
                          <a:effectLst/>
                        </a:rPr>
                        <a:t>应用，</a:t>
                      </a:r>
                      <a:r>
                        <a:rPr lang="en-US" sz="2200" kern="100">
                          <a:effectLst/>
                        </a:rPr>
                        <a:t>Application name</a:t>
                      </a:r>
                      <a:r>
                        <a:rPr lang="zh-CN" sz="2200" kern="100">
                          <a:effectLst/>
                        </a:rPr>
                        <a:t>（应用名）取名为</a:t>
                      </a:r>
                      <a:r>
                        <a:rPr lang="en-US" sz="2200" kern="100">
                          <a:effectLst/>
                        </a:rPr>
                        <a:t>LinearLayout</a:t>
                      </a:r>
                      <a:r>
                        <a:rPr lang="zh-CN" sz="2200" kern="100">
                          <a:effectLst/>
                        </a:rPr>
                        <a:t>，</a:t>
                      </a:r>
                      <a:r>
                        <a:rPr lang="en-US" sz="2200" kern="100">
                          <a:effectLst/>
                        </a:rPr>
                        <a:t>Company Domain</a:t>
                      </a:r>
                      <a:r>
                        <a:rPr lang="zh-CN" sz="2200" kern="100">
                          <a:effectLst/>
                        </a:rPr>
                        <a:t>（公司域）取名为</a:t>
                      </a:r>
                      <a:r>
                        <a:rPr lang="en-US" sz="2200" kern="100">
                          <a:effectLst/>
                        </a:rPr>
                        <a:t>Example.com</a:t>
                      </a:r>
                      <a:r>
                        <a:rPr lang="zh-CN" sz="2200" kern="100">
                          <a:effectLst/>
                        </a:rPr>
                        <a:t>。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4410" marR="124410" marT="0" marB="0"/>
                </a:tc>
              </a:tr>
              <a:tr h="3317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2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4410" marR="1244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Minimum SDK</a:t>
                      </a:r>
                      <a:r>
                        <a:rPr lang="zh-CN" sz="2200" kern="100">
                          <a:effectLst/>
                        </a:rPr>
                        <a:t>选择</a:t>
                      </a:r>
                      <a:r>
                        <a:rPr lang="en-US" sz="2200" kern="100">
                          <a:effectLst/>
                        </a:rPr>
                        <a:t>API 18: Android 4.3</a:t>
                      </a:r>
                      <a:r>
                        <a:rPr lang="zh-CN" sz="2200" kern="100">
                          <a:effectLst/>
                        </a:rPr>
                        <a:t>（</a:t>
                      </a:r>
                      <a:r>
                        <a:rPr lang="en-US" sz="2200" kern="100">
                          <a:effectLst/>
                        </a:rPr>
                        <a:t>Jelly Bean</a:t>
                      </a:r>
                      <a:r>
                        <a:rPr lang="zh-CN" sz="2200" kern="100">
                          <a:effectLst/>
                        </a:rPr>
                        <a:t>）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4410" marR="124410" marT="0" marB="0"/>
                </a:tc>
              </a:tr>
              <a:tr h="3317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3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4410" marR="1244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选择</a:t>
                      </a:r>
                      <a:r>
                        <a:rPr lang="en-US" sz="2200" kern="100">
                          <a:effectLst/>
                        </a:rPr>
                        <a:t>Empty Activity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4410" marR="124410" marT="0" marB="0"/>
                </a:tc>
              </a:tr>
              <a:tr h="3317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4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4410" marR="1244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不需要修改</a:t>
                      </a:r>
                      <a:r>
                        <a:rPr lang="en-US" sz="2200" kern="100">
                          <a:effectLst/>
                        </a:rPr>
                        <a:t>Activity Name</a:t>
                      </a:r>
                      <a:r>
                        <a:rPr lang="zh-CN" sz="2200" kern="100">
                          <a:effectLst/>
                        </a:rPr>
                        <a:t>，使用默认值，单击</a:t>
                      </a:r>
                      <a:r>
                        <a:rPr lang="en-US" sz="2200" kern="100">
                          <a:effectLst/>
                        </a:rPr>
                        <a:t>Finish</a:t>
                      </a:r>
                      <a:r>
                        <a:rPr lang="zh-CN" sz="2200" kern="100">
                          <a:effectLst/>
                        </a:rPr>
                        <a:t>（完成）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4410" marR="124410" marT="0" marB="0"/>
                </a:tc>
              </a:tr>
              <a:tr h="3317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5</a:t>
                      </a:r>
                      <a:endParaRPr lang="zh-CN" sz="19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4410" marR="1244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启动</a:t>
                      </a:r>
                      <a:r>
                        <a:rPr lang="en-US" sz="2200" kern="100" dirty="0" err="1">
                          <a:effectLst/>
                        </a:rPr>
                        <a:t>Genymotion</a:t>
                      </a:r>
                      <a:r>
                        <a:rPr lang="zh-CN" sz="2200" kern="100" dirty="0">
                          <a:effectLst/>
                        </a:rPr>
                        <a:t>模拟器，然后在</a:t>
                      </a:r>
                      <a:r>
                        <a:rPr lang="en-US" sz="2200" kern="100" dirty="0">
                          <a:effectLst/>
                        </a:rPr>
                        <a:t>Android</a:t>
                      </a:r>
                      <a:r>
                        <a:rPr lang="zh-CN" sz="2200" kern="100" dirty="0">
                          <a:effectLst/>
                        </a:rPr>
                        <a:t>工程中做如下代码修改。</a:t>
                      </a:r>
                      <a:endParaRPr lang="zh-CN" sz="19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124410" marR="12441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83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../屏幕快照%202016-03-13%20下午1.57.5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69" y="189186"/>
            <a:ext cx="3535417" cy="572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内容占位符 4" descr="../../屏幕快照%202016-04-08%20下午2.42.54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96" y="1265769"/>
            <a:ext cx="6966434" cy="3858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2985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36</TotalTime>
  <Words>6255</Words>
  <Application>Microsoft Macintosh PowerPoint</Application>
  <PresentationFormat>宽屏</PresentationFormat>
  <Paragraphs>657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5" baseType="lpstr">
      <vt:lpstr>DengXian</vt:lpstr>
      <vt:lpstr>Franklin Gothic Book</vt:lpstr>
      <vt:lpstr>Times New Roman</vt:lpstr>
      <vt:lpstr>Wingdings</vt:lpstr>
      <vt:lpstr>裁剪</vt:lpstr>
      <vt:lpstr> Android应用程序开发教程——Android Studio版</vt:lpstr>
      <vt:lpstr>2.1 Android UI布局 </vt:lpstr>
      <vt:lpstr>2.1.1 布局管理器 </vt:lpstr>
      <vt:lpstr>Android Studio中的7种布局管理器 </vt:lpstr>
      <vt:lpstr>PowerPoint 演示文稿</vt:lpstr>
      <vt:lpstr>【例2.1】FrameLayout（帧布局管理器）实例 </vt:lpstr>
      <vt:lpstr>PowerPoint 演示文稿</vt:lpstr>
      <vt:lpstr>【例2.2】LinearLayout（Horizontal/ Vertical）（水平/垂直线性布局管理器）实例 </vt:lpstr>
      <vt:lpstr>PowerPoint 演示文稿</vt:lpstr>
      <vt:lpstr>【例2.3】TableLayout（表格布局管理器）、TableRow（表格行布局管理器）实例 </vt:lpstr>
      <vt:lpstr>PowerPoint 演示文稿</vt:lpstr>
      <vt:lpstr>【例2.4】RelativeLayout（相对布局管理器）实例 </vt:lpstr>
      <vt:lpstr>PowerPoint 演示文稿</vt:lpstr>
      <vt:lpstr>2.2 ListView（列表视图） </vt:lpstr>
      <vt:lpstr>PowerPoint 演示文稿</vt:lpstr>
      <vt:lpstr>2.2.1 ListView（列表视图）的常用属性 </vt:lpstr>
      <vt:lpstr>2.2.2 ArraryAdapter（数组适配器） </vt:lpstr>
      <vt:lpstr>【例2.5】ListView（列表视图）实例 </vt:lpstr>
      <vt:lpstr>PowerPoint 演示文稿</vt:lpstr>
      <vt:lpstr>2.3 GridView（网格视图） </vt:lpstr>
      <vt:lpstr>2.3.1 GridView（网格视图）的常用属性 </vt:lpstr>
      <vt:lpstr>【例2.6】GridView（网格视图）实例</vt:lpstr>
      <vt:lpstr>PowerPoint 演示文稿</vt:lpstr>
      <vt:lpstr>【例2.7】GridView（网格视图）实例扩展 </vt:lpstr>
      <vt:lpstr>PowerPoint 演示文稿</vt:lpstr>
      <vt:lpstr>2.2 Android UI控件 </vt:lpstr>
      <vt:lpstr>2.2.1 TextView（文本框） </vt:lpstr>
      <vt:lpstr>【例2.8】TextView（文本框）实例 </vt:lpstr>
      <vt:lpstr>PowerPoint 演示文稿</vt:lpstr>
      <vt:lpstr>2.2.2 EditText（编辑框） </vt:lpstr>
      <vt:lpstr>PowerPoint 演示文稿</vt:lpstr>
      <vt:lpstr>【例2.9】EditText（编辑框）实例 </vt:lpstr>
      <vt:lpstr>PowerPoint 演示文稿</vt:lpstr>
      <vt:lpstr>2.2.3 AutoCompleteTextView（自动填充文本框） </vt:lpstr>
      <vt:lpstr>【例2.10】AutoCompleteTextView（自动填充文本框）实例 </vt:lpstr>
      <vt:lpstr>PowerPoint 演示文稿</vt:lpstr>
      <vt:lpstr>2.2.4 Button（普通按钮） </vt:lpstr>
      <vt:lpstr>PowerPoint 演示文稿</vt:lpstr>
      <vt:lpstr>【例2.11】Button（普通按钮）实例</vt:lpstr>
      <vt:lpstr>PowerPoint 演示文稿</vt:lpstr>
      <vt:lpstr>2.2.5 ImageButton（图片按钮） </vt:lpstr>
      <vt:lpstr>PowerPoint 演示文稿</vt:lpstr>
      <vt:lpstr>【例2.12】ImageButton（图片按钮）实例 </vt:lpstr>
      <vt:lpstr>PowerPoint 演示文稿</vt:lpstr>
      <vt:lpstr>2.2.6 CheckBox（复选框） </vt:lpstr>
      <vt:lpstr>PowerPoint 演示文稿</vt:lpstr>
      <vt:lpstr>【例2.13】CheckBox（复选框）实例 </vt:lpstr>
      <vt:lpstr>PowerPoint 演示文稿</vt:lpstr>
      <vt:lpstr>2.2.7 ToggleButton（开关按钮） </vt:lpstr>
      <vt:lpstr>PowerPoint 演示文稿</vt:lpstr>
      <vt:lpstr>PowerPoint 演示文稿</vt:lpstr>
      <vt:lpstr>【例2.14】ToggleButton（开关按钮）实例 </vt:lpstr>
      <vt:lpstr>PowerPoint 演示文稿</vt:lpstr>
      <vt:lpstr>2.2.9 使用ProgressDialog（进度对话框）类创建ProgressBar（进度条） </vt:lpstr>
      <vt:lpstr>PowerPoint 演示文稿</vt:lpstr>
      <vt:lpstr>【例2.16】ProgressBar（进度条）实例 </vt:lpstr>
      <vt:lpstr>PowerPoint 演示文稿</vt:lpstr>
      <vt:lpstr>2.2.10 Spinner（列表选择框） </vt:lpstr>
      <vt:lpstr>【例2.17】Spinner（列表选择框）实例 </vt:lpstr>
      <vt:lpstr>PowerPoint 演示文稿</vt:lpstr>
      <vt:lpstr>2.2.11 TimePicker（时间拾取器） </vt:lpstr>
      <vt:lpstr>PowerPoint 演示文稿</vt:lpstr>
      <vt:lpstr>PowerPoint 演示文稿</vt:lpstr>
      <vt:lpstr>【例2.18】TimePicker（时间拾取器）实例 </vt:lpstr>
      <vt:lpstr>PowerPoint 演示文稿</vt:lpstr>
      <vt:lpstr>2.12 DatePicker（日期拾取器）与DatePickerDialog（日期拾取器对话框） </vt:lpstr>
      <vt:lpstr>PowerPoint 演示文稿</vt:lpstr>
      <vt:lpstr>PowerPoint 演示文稿</vt:lpstr>
      <vt:lpstr>【例2.19】DatePicker（日期拾取器）实例 </vt:lpstr>
      <vt:lpstr>PowerPoint 演示文稿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Android应用程序开发教程——Android Studio版</dc:title>
  <dc:creator>77 mar</dc:creator>
  <cp:lastModifiedBy>77 mar</cp:lastModifiedBy>
  <cp:revision>17</cp:revision>
  <dcterms:created xsi:type="dcterms:W3CDTF">2016-09-05T08:50:20Z</dcterms:created>
  <dcterms:modified xsi:type="dcterms:W3CDTF">2016-09-05T09:28:09Z</dcterms:modified>
</cp:coreProperties>
</file>