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64" r:id="rId5"/>
    <p:sldId id="363" r:id="rId6"/>
    <p:sldId id="365" r:id="rId7"/>
    <p:sldId id="366" r:id="rId8"/>
    <p:sldId id="367" r:id="rId9"/>
    <p:sldId id="368" r:id="rId10"/>
    <p:sldId id="369" r:id="rId11"/>
    <p:sldId id="370" r:id="rId12"/>
    <p:sldId id="372" r:id="rId13"/>
    <p:sldId id="371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6" autoAdjust="0"/>
    <p:restoredTop sz="94664"/>
  </p:normalViewPr>
  <p:slideViewPr>
    <p:cSldViewPr snapToGrid="0" snapToObjects="1">
      <p:cViewPr varScale="1">
        <p:scale>
          <a:sx n="69" d="100"/>
          <a:sy n="69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/>
              <a:t> </a:t>
            </a:r>
            <a:r>
              <a:rPr lang="en-US" altLang="zh-CN" sz="5400" b="1" dirty="0"/>
              <a:t>Android</a:t>
            </a:r>
            <a:r>
              <a:rPr lang="zh-CN" altLang="en-US" sz="5400" b="1" dirty="0"/>
              <a:t>应用程序开发教程</a:t>
            </a:r>
            <a:r>
              <a:rPr lang="en-US" altLang="zh-CN" sz="5400" b="1" dirty="0"/>
              <a:t>——Android Studio</a:t>
            </a:r>
            <a:r>
              <a:rPr lang="zh-CN" altLang="en-US" sz="5400" b="1" dirty="0"/>
              <a:t>版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97516" y="4083279"/>
            <a:ext cx="7596451" cy="1086237"/>
          </a:xfrm>
        </p:spPr>
        <p:txBody>
          <a:bodyPr>
            <a:normAutofit fontScale="92500"/>
          </a:bodyPr>
          <a:lstStyle/>
          <a:p>
            <a:r>
              <a:rPr kumimoji="1" lang="zh-CN" altLang="en-US" sz="3600" dirty="0"/>
              <a:t>第</a:t>
            </a:r>
            <a:r>
              <a:rPr kumimoji="1" lang="en-US" altLang="zh-CN" sz="3600"/>
              <a:t>4</a:t>
            </a:r>
            <a:r>
              <a:rPr kumimoji="1" lang="zh-CN" altLang="en-US" sz="3600"/>
              <a:t>章  </a:t>
            </a:r>
            <a:r>
              <a:rPr kumimoji="1" lang="en-US" altLang="zh-CN" sz="3600" dirty="0"/>
              <a:t>Android</a:t>
            </a:r>
            <a:r>
              <a:rPr kumimoji="1" lang="zh-CN" altLang="en-US" sz="3600" dirty="0"/>
              <a:t>应用核心</a:t>
            </a:r>
            <a:r>
              <a:rPr kumimoji="1" lang="en-US" altLang="zh-CN" sz="3600" dirty="0"/>
              <a:t>Intent</a:t>
            </a:r>
            <a:r>
              <a:rPr kumimoji="1" lang="zh-CN" altLang="en-US" sz="3600" dirty="0"/>
              <a:t>和</a:t>
            </a:r>
            <a:r>
              <a:rPr kumimoji="1" lang="en-US" altLang="zh-CN" sz="3600" dirty="0"/>
              <a:t>Filters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2927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4.1.2 </a:t>
            </a:r>
            <a:r>
              <a:rPr lang="zh-CN" altLang="zh-CN" dirty="0"/>
              <a:t>标准</a:t>
            </a:r>
            <a:r>
              <a:rPr lang="en-US" altLang="zh-CN" dirty="0"/>
              <a:t>Activity</a:t>
            </a:r>
            <a:r>
              <a:rPr lang="zh-CN" altLang="zh-CN" dirty="0"/>
              <a:t>动作</a:t>
            </a:r>
            <a:br>
              <a:rPr lang="zh-CN" altLang="zh-CN" sz="4000" b="1" dirty="0"/>
            </a:b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60500"/>
            <a:ext cx="9601200" cy="7366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接上表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62335"/>
              </p:ext>
            </p:extLst>
          </p:nvPr>
        </p:nvGraphicFramePr>
        <p:xfrm>
          <a:off x="1600201" y="2140414"/>
          <a:ext cx="9499598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6991">
                  <a:extLst>
                    <a:ext uri="{9D8B030D-6E8A-4147-A177-3AD203B41FA5}">
                      <a16:colId xmlns:a16="http://schemas.microsoft.com/office/drawing/2014/main" val="2725773349"/>
                    </a:ext>
                  </a:extLst>
                </a:gridCol>
                <a:gridCol w="4128456">
                  <a:extLst>
                    <a:ext uri="{9D8B030D-6E8A-4147-A177-3AD203B41FA5}">
                      <a16:colId xmlns:a16="http://schemas.microsoft.com/office/drawing/2014/main" val="1930327796"/>
                    </a:ext>
                  </a:extLst>
                </a:gridCol>
                <a:gridCol w="2354151">
                  <a:extLst>
                    <a:ext uri="{9D8B030D-6E8A-4147-A177-3AD203B41FA5}">
                      <a16:colId xmlns:a16="http://schemas.microsoft.com/office/drawing/2014/main" val="731203275"/>
                    </a:ext>
                  </a:extLst>
                </a:gridCol>
              </a:tblGrid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</a:t>
                      </a:r>
                      <a:r>
                        <a:rPr lang="zh-CN" sz="2000" kern="100">
                          <a:effectLst/>
                        </a:rPr>
                        <a:t>常量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对应字符串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2656995197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ACTION_SENDTO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SENDTO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向其他人发送信息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2141889919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ACTION_ANSWER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ANSWER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应答电话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2409137707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ACTION_INSERT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INSERT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插入数据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1880662222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ACTION_DELETE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DELETE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删除数据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2812908383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ACTION_RUN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RUN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运行数据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881611544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ACTION_SYNC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SYNC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执行数据同步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3304403967"/>
                  </a:ext>
                </a:extLst>
              </a:tr>
              <a:tr h="2624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ACTION_PICK_ACTIVITY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Android.intent.action</a:t>
                      </a:r>
                      <a:r>
                        <a:rPr lang="en-US" sz="2000" kern="100" dirty="0">
                          <a:effectLst/>
                        </a:rPr>
                        <a:t>. ACTIVITY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用于选择</a:t>
                      </a:r>
                      <a:r>
                        <a:rPr lang="en-US" sz="2000" kern="100">
                          <a:effectLst/>
                        </a:rPr>
                        <a:t>Activity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14733578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ACTION_SEARCH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SEARCH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执行搜索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741530348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ACTION_WEB_SEARCH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WEB_SEARCH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执行</a:t>
                      </a:r>
                      <a:r>
                        <a:rPr lang="en-US" sz="2000" kern="100">
                          <a:effectLst/>
                        </a:rPr>
                        <a:t>Web</a:t>
                      </a:r>
                      <a:r>
                        <a:rPr lang="zh-CN" sz="2000" kern="100">
                          <a:effectLst/>
                        </a:rPr>
                        <a:t>搜索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2731488604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ACTION_FACTORY_TEST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Android.intent.action</a:t>
                      </a:r>
                      <a:r>
                        <a:rPr lang="en-US" sz="2000" kern="100" dirty="0">
                          <a:effectLst/>
                        </a:rPr>
                        <a:t>. FACTORY_TEST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工厂测试的入口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249499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25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585356"/>
            <a:ext cx="9601200" cy="952500"/>
          </a:xfrm>
        </p:spPr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sz="4000" dirty="0"/>
              <a:t>标准接收广播动作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60500"/>
            <a:ext cx="9601200" cy="469900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表</a:t>
            </a:r>
            <a:r>
              <a:rPr lang="en-US" altLang="zh-CN" sz="2200" dirty="0"/>
              <a:t>4.5</a:t>
            </a:r>
            <a:r>
              <a:rPr lang="zh-CN" altLang="en-US" sz="2200" dirty="0"/>
              <a:t>中列出来当前</a:t>
            </a:r>
            <a:r>
              <a:rPr lang="en-US" altLang="zh-CN" sz="2200" dirty="0"/>
              <a:t>Intent</a:t>
            </a:r>
            <a:r>
              <a:rPr lang="zh-CN" altLang="en-US" sz="2200" dirty="0"/>
              <a:t>类中定义的用于接收广播的标准动作。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33378"/>
              </p:ext>
            </p:extLst>
          </p:nvPr>
        </p:nvGraphicFramePr>
        <p:xfrm>
          <a:off x="1041398" y="2019302"/>
          <a:ext cx="10896602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3802">
                  <a:extLst>
                    <a:ext uri="{9D8B030D-6E8A-4147-A177-3AD203B41FA5}">
                      <a16:colId xmlns:a16="http://schemas.microsoft.com/office/drawing/2014/main" val="55347888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0174352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29314126"/>
                    </a:ext>
                  </a:extLst>
                </a:gridCol>
              </a:tblGrid>
              <a:tr h="195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</a:t>
                      </a:r>
                      <a:r>
                        <a:rPr lang="zh-CN" sz="2000" kern="100">
                          <a:effectLst/>
                        </a:rPr>
                        <a:t>常量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对应字符串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32796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ACTION_TIME_TICK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Android.intent.action</a:t>
                      </a:r>
                      <a:r>
                        <a:rPr lang="en-US" sz="2000" kern="100" dirty="0">
                          <a:effectLst/>
                        </a:rPr>
                        <a:t>. TIME_TICK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每分钟通知一次当前时间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6215823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ACTION_TIME_CHANGED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TIME_CHANGED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通知时间被修改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6532903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ACTION_TIMEZONE_CHANGED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TIMEZONE_CHANGED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通知时区被修改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2009876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ACTION_BOOT_COMPLETED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BOOT_COMPLETED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在系统启动完成后发出一次通知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411544"/>
                  </a:ext>
                </a:extLst>
              </a:tr>
              <a:tr h="3900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ACTION_PACKAGE_ADDED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PACKAGE_ADDED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通知新应用程序包已经安装到设备上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643989"/>
                  </a:ext>
                </a:extLst>
              </a:tr>
              <a:tr h="3900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ACTION_PACKAGE_CHANGED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PACKAGE_CHANGED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通知已经安装的应用程序包已经被修改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142698"/>
                  </a:ext>
                </a:extLst>
              </a:tr>
              <a:tr h="321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ACTION_PACKAGE_REMOVED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PACKAGE_REMOVED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通知从设备中删除应用程序包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643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64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sz="4000" dirty="0"/>
              <a:t>标准接收广播动作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60500"/>
            <a:ext cx="9601200" cy="736600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接上表。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02133"/>
              </p:ext>
            </p:extLst>
          </p:nvPr>
        </p:nvGraphicFramePr>
        <p:xfrm>
          <a:off x="1041398" y="2019302"/>
          <a:ext cx="10668002" cy="428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3598">
                  <a:extLst>
                    <a:ext uri="{9D8B030D-6E8A-4147-A177-3AD203B41FA5}">
                      <a16:colId xmlns:a16="http://schemas.microsoft.com/office/drawing/2014/main" val="553478887"/>
                    </a:ext>
                  </a:extLst>
                </a:gridCol>
                <a:gridCol w="4004804">
                  <a:extLst>
                    <a:ext uri="{9D8B030D-6E8A-4147-A177-3AD203B41FA5}">
                      <a16:colId xmlns:a16="http://schemas.microsoft.com/office/drawing/2014/main" val="3301743522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1329314126"/>
                    </a:ext>
                  </a:extLst>
                </a:gridCol>
              </a:tblGrid>
              <a:tr h="195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</a:t>
                      </a:r>
                      <a:r>
                        <a:rPr lang="zh-CN" sz="2000" kern="100">
                          <a:effectLst/>
                        </a:rPr>
                        <a:t>常量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对应字符串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32796"/>
                  </a:ext>
                </a:extLst>
              </a:tr>
              <a:tr h="3900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ACTION_PACKAGE_RESTARTED</a:t>
                      </a:r>
                      <a:endParaRPr lang="zh-CN" sz="4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_PACKAGE_RESTARTED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通知用户重启应用程序包，其所有进程都被关闭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475619"/>
                  </a:ext>
                </a:extLst>
              </a:tr>
              <a:tr h="3900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ACTION_PACKAGE_DATA_CLEARED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PACKAGE_DATA_CLEARED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通知用户清空应用程序包中的数据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290112"/>
                  </a:ext>
                </a:extLst>
              </a:tr>
              <a:tr h="321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ACTION_UID_REMOVED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UID_REMOVED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通知从系统中删除用户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r>
                        <a:rPr lang="zh-CN" sz="2000" kern="100">
                          <a:effectLst/>
                        </a:rPr>
                        <a:t>值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6676712"/>
                  </a:ext>
                </a:extLst>
              </a:tr>
              <a:tr h="3900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ACTION_BATTERY_CHANGED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BATTERY_CHANGED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包含充电状态、等级和其他电池信息的广播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738441"/>
                  </a:ext>
                </a:extLst>
              </a:tr>
              <a:tr h="321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ACTION_POWER_CONNECTED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POWER_CONNECTED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通知设备已经连接外置电源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9346618"/>
                  </a:ext>
                </a:extLst>
              </a:tr>
              <a:tr h="321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ACTION_POWER_DISCONNECTED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POWER_DISCONNECTED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通知设备已经移除外置电源</a:t>
                      </a:r>
                      <a:endParaRPr lang="zh-CN" sz="4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69813"/>
                  </a:ext>
                </a:extLst>
              </a:tr>
              <a:tr h="321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ACTION_SHUTDOWN</a:t>
                      </a:r>
                      <a:endParaRPr lang="zh-CN" sz="4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Android.intent.action</a:t>
                      </a:r>
                      <a:r>
                        <a:rPr lang="en-US" sz="2000" kern="100" dirty="0">
                          <a:effectLst/>
                        </a:rPr>
                        <a:t>. SHUTDOWN</a:t>
                      </a:r>
                      <a:endParaRPr lang="zh-CN" sz="4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通知设备已经关闭</a:t>
                      </a:r>
                      <a:endParaRPr lang="zh-CN" sz="4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756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57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4.1.2 </a:t>
            </a:r>
            <a:r>
              <a:rPr lang="zh-CN" altLang="en-US" sz="4000" dirty="0"/>
              <a:t>标准接收广播动作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51000"/>
            <a:ext cx="9601200" cy="736600"/>
          </a:xfrm>
        </p:spPr>
        <p:txBody>
          <a:bodyPr>
            <a:normAutofit/>
          </a:bodyPr>
          <a:lstStyle/>
          <a:p>
            <a:r>
              <a:rPr lang="zh-CN" altLang="zh-CN" dirty="0"/>
              <a:t>注意：表</a:t>
            </a:r>
            <a:r>
              <a:rPr lang="en-US" altLang="zh-CN" dirty="0"/>
              <a:t>4.4</a:t>
            </a:r>
            <a:r>
              <a:rPr lang="zh-CN" altLang="zh-CN" dirty="0"/>
              <a:t>和表</a:t>
            </a:r>
            <a:r>
              <a:rPr lang="en-US" altLang="zh-CN" dirty="0"/>
              <a:t>4.5</a:t>
            </a:r>
            <a:r>
              <a:rPr lang="zh-CN" altLang="zh-CN" dirty="0"/>
              <a:t>所列出的都只是部分较为常用的</a:t>
            </a:r>
            <a:r>
              <a:rPr lang="en-US" altLang="zh-CN" dirty="0"/>
              <a:t>Action</a:t>
            </a:r>
            <a:r>
              <a:rPr lang="zh-CN" altLang="zh-CN" dirty="0"/>
              <a:t>常量，关于</a:t>
            </a:r>
            <a:r>
              <a:rPr lang="en-US" altLang="zh-CN" dirty="0"/>
              <a:t>Intent</a:t>
            </a:r>
            <a:r>
              <a:rPr lang="zh-CN" altLang="zh-CN" dirty="0"/>
              <a:t>所提供的全部</a:t>
            </a:r>
            <a:r>
              <a:rPr lang="en-US" altLang="zh-CN" dirty="0"/>
              <a:t>Action</a:t>
            </a:r>
            <a:r>
              <a:rPr lang="zh-CN" altLang="zh-CN" dirty="0"/>
              <a:t>常量，应参考</a:t>
            </a:r>
            <a:r>
              <a:rPr lang="en-US" altLang="zh-CN" dirty="0"/>
              <a:t>Android </a:t>
            </a:r>
            <a:r>
              <a:rPr lang="zh-CN" altLang="zh-CN" dirty="0"/>
              <a:t>官方</a:t>
            </a:r>
            <a:r>
              <a:rPr lang="en-US" altLang="zh-CN" dirty="0"/>
              <a:t>API</a:t>
            </a:r>
            <a:r>
              <a:rPr lang="zh-CN" altLang="zh-CN" dirty="0"/>
              <a:t>文档中关于</a:t>
            </a:r>
            <a:r>
              <a:rPr lang="en-US" altLang="zh-CN" dirty="0"/>
              <a:t>Intent</a:t>
            </a:r>
            <a:r>
              <a:rPr lang="zh-CN" altLang="zh-CN" dirty="0"/>
              <a:t>的说明。</a:t>
            </a:r>
            <a:r>
              <a:rPr lang="zh-CN" altLang="en-US" dirty="0"/>
              <a:t>以后同理。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52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4.1.3 Category</a:t>
            </a:r>
            <a:r>
              <a:rPr lang="zh-CN" altLang="en-US" sz="4000" dirty="0"/>
              <a:t>（类别）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2895600"/>
          </a:xfrm>
        </p:spPr>
        <p:txBody>
          <a:bodyPr>
            <a:noAutofit/>
          </a:bodyPr>
          <a:lstStyle/>
          <a:p>
            <a:r>
              <a:rPr lang="en-US" altLang="zh-CN" sz="2200" dirty="0"/>
              <a:t>Category</a:t>
            </a:r>
            <a:r>
              <a:rPr lang="zh-CN" altLang="zh-CN" sz="2200" dirty="0"/>
              <a:t>（类别）也是一个字符串，它用于为</a:t>
            </a:r>
            <a:r>
              <a:rPr lang="en-US" altLang="zh-CN" sz="2200" dirty="0" err="1"/>
              <a:t>Aciton</a:t>
            </a:r>
            <a:r>
              <a:rPr lang="zh-CN" altLang="zh-CN" sz="2200" dirty="0"/>
              <a:t>增加额外的附加类别信息。程序可调用</a:t>
            </a:r>
            <a:r>
              <a:rPr lang="en-US" altLang="zh-CN" sz="2200" dirty="0"/>
              <a:t>Intent</a:t>
            </a:r>
            <a:r>
              <a:rPr lang="zh-CN" altLang="zh-CN" sz="2200" dirty="0"/>
              <a:t>的</a:t>
            </a:r>
            <a:r>
              <a:rPr lang="en-US" altLang="zh-CN" sz="2200" dirty="0" err="1"/>
              <a:t>addCategory</a:t>
            </a:r>
            <a:r>
              <a:rPr lang="en-US" altLang="zh-CN" sz="2200" dirty="0"/>
              <a:t>(string </a:t>
            </a:r>
            <a:r>
              <a:rPr lang="en-US" altLang="zh-CN" sz="2200" dirty="0" err="1"/>
              <a:t>str</a:t>
            </a:r>
            <a:r>
              <a:rPr lang="en-US" altLang="zh-CN" sz="2200" dirty="0"/>
              <a:t>)</a:t>
            </a:r>
            <a:r>
              <a:rPr lang="zh-CN" altLang="zh-CN" sz="2200" dirty="0"/>
              <a:t>方法将为</a:t>
            </a:r>
            <a:r>
              <a:rPr lang="en-US" altLang="zh-CN" sz="2200" dirty="0"/>
              <a:t>Intent</a:t>
            </a:r>
            <a:r>
              <a:rPr lang="zh-CN" altLang="zh-CN" sz="2200" dirty="0"/>
              <a:t>添加</a:t>
            </a:r>
            <a:r>
              <a:rPr lang="en-US" altLang="zh-CN" sz="2200" dirty="0"/>
              <a:t>Category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removeCategory</a:t>
            </a:r>
            <a:r>
              <a:rPr lang="en-US" altLang="zh-CN" sz="2200" dirty="0"/>
              <a:t>()</a:t>
            </a:r>
            <a:r>
              <a:rPr lang="zh-CN" altLang="zh-CN" sz="2200" dirty="0"/>
              <a:t>方法删除上次增加的</a:t>
            </a:r>
            <a:r>
              <a:rPr lang="en-US" altLang="zh-CN" sz="2200" dirty="0"/>
              <a:t>Category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getCategory</a:t>
            </a:r>
            <a:r>
              <a:rPr lang="en-US" altLang="zh-CN" sz="2200" dirty="0"/>
              <a:t>()</a:t>
            </a:r>
            <a:r>
              <a:rPr lang="zh-CN" altLang="zh-CN" sz="2200" dirty="0"/>
              <a:t>方法获得当前对象中包含的全部</a:t>
            </a:r>
            <a:r>
              <a:rPr lang="en-US" altLang="zh-CN" sz="2200" dirty="0"/>
              <a:t>Category</a:t>
            </a:r>
            <a:r>
              <a:rPr lang="zh-CN" altLang="zh-CN" sz="2200" dirty="0"/>
              <a:t>。</a:t>
            </a:r>
          </a:p>
          <a:p>
            <a:r>
              <a:rPr lang="en-US" altLang="zh-CN" sz="2200" dirty="0"/>
              <a:t> </a:t>
            </a:r>
            <a:r>
              <a:rPr lang="zh-CN" altLang="zh-CN" sz="2200" dirty="0"/>
              <a:t>在</a:t>
            </a:r>
            <a:r>
              <a:rPr lang="en-US" altLang="zh-CN" sz="2200" dirty="0"/>
              <a:t>Intent</a:t>
            </a:r>
            <a:r>
              <a:rPr lang="zh-CN" altLang="zh-CN" sz="2200" dirty="0"/>
              <a:t>对象中可以添加任意多个</a:t>
            </a:r>
            <a:r>
              <a:rPr lang="en-US" altLang="zh-CN" sz="2200" dirty="0"/>
              <a:t>Category</a:t>
            </a:r>
            <a:r>
              <a:rPr lang="zh-CN" altLang="zh-CN" sz="2200" dirty="0"/>
              <a:t>。与</a:t>
            </a:r>
            <a:r>
              <a:rPr lang="en-US" altLang="zh-CN" sz="2200" dirty="0" err="1"/>
              <a:t>Aciton</a:t>
            </a:r>
            <a:r>
              <a:rPr lang="zh-CN" altLang="zh-CN" sz="2200" dirty="0"/>
              <a:t>类似，在</a:t>
            </a:r>
            <a:r>
              <a:rPr lang="en-US" altLang="zh-CN" sz="2200" dirty="0"/>
              <a:t>Intent</a:t>
            </a:r>
            <a:r>
              <a:rPr lang="zh-CN" altLang="zh-CN" sz="2200" dirty="0"/>
              <a:t>类中也预定义了一些类别常量，常用的标准</a:t>
            </a:r>
            <a:r>
              <a:rPr lang="en-US" altLang="zh-CN" sz="2200" dirty="0"/>
              <a:t>Category</a:t>
            </a:r>
            <a:r>
              <a:rPr lang="zh-CN" altLang="zh-CN" sz="2200" dirty="0"/>
              <a:t>常量以及对应的字符串如表</a:t>
            </a:r>
            <a:r>
              <a:rPr lang="en-US" altLang="zh-CN" sz="2200" dirty="0"/>
              <a:t>4.6</a:t>
            </a:r>
            <a:r>
              <a:rPr lang="zh-CN" altLang="zh-CN" sz="2200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59305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802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4.1.4 Data</a:t>
            </a:r>
            <a:r>
              <a:rPr lang="zh-CN" altLang="en-US" sz="4000" dirty="0"/>
              <a:t>（数据）和</a:t>
            </a:r>
            <a:r>
              <a:rPr lang="en-US" altLang="zh-CN" sz="4000" dirty="0"/>
              <a:t>Type</a:t>
            </a:r>
            <a:r>
              <a:rPr lang="zh-CN" altLang="en-US" sz="4000" dirty="0"/>
              <a:t>（类型）</a:t>
            </a:r>
            <a:endParaRPr lang="zh-CN" altLang="en-US" sz="36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371600" y="1353820"/>
            <a:ext cx="10439400" cy="5326380"/>
          </a:xfrm>
        </p:spPr>
        <p:txBody>
          <a:bodyPr>
            <a:noAutofit/>
          </a:bodyPr>
          <a:lstStyle/>
          <a:p>
            <a:r>
              <a:rPr lang="zh-CN" altLang="zh-CN" sz="1800" dirty="0"/>
              <a:t> </a:t>
            </a:r>
            <a:r>
              <a:rPr lang="en-US" altLang="zh-CN" sz="1800" dirty="0"/>
              <a:t>Data</a:t>
            </a:r>
            <a:r>
              <a:rPr lang="zh-CN" altLang="zh-CN" sz="1800" dirty="0"/>
              <a:t>（数据）通常用于想</a:t>
            </a:r>
            <a:r>
              <a:rPr lang="en-US" altLang="zh-CN" sz="1800" dirty="0"/>
              <a:t>Action</a:t>
            </a:r>
            <a:r>
              <a:rPr lang="zh-CN" altLang="zh-CN" sz="1800" dirty="0"/>
              <a:t>属性提供操作的数据。</a:t>
            </a:r>
            <a:r>
              <a:rPr lang="en-US" altLang="zh-CN" sz="1800" dirty="0"/>
              <a:t>Data</a:t>
            </a:r>
            <a:r>
              <a:rPr lang="zh-CN" altLang="zh-CN" sz="1800" dirty="0"/>
              <a:t>接受一个</a:t>
            </a:r>
            <a:r>
              <a:rPr lang="en-US" altLang="zh-CN" sz="1800" dirty="0"/>
              <a:t>URI</a:t>
            </a:r>
            <a:r>
              <a:rPr lang="zh-CN" altLang="zh-CN" sz="1800" dirty="0"/>
              <a:t>对象，一个</a:t>
            </a:r>
            <a:r>
              <a:rPr lang="en-US" altLang="zh-CN" sz="1800" dirty="0"/>
              <a:t>URI</a:t>
            </a:r>
            <a:r>
              <a:rPr lang="zh-CN" altLang="zh-CN" sz="1800" dirty="0"/>
              <a:t>对象通常通过如下形式的字符串来表示：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b="1" dirty="0"/>
              <a:t>content://com.android.contacts/contacts/1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tel:123</a:t>
            </a:r>
            <a:endParaRPr lang="zh-CN" altLang="zh-CN" b="1" dirty="0"/>
          </a:p>
          <a:p>
            <a:r>
              <a:rPr lang="en-US" altLang="zh-CN" sz="1800" dirty="0"/>
              <a:t> URI</a:t>
            </a:r>
            <a:r>
              <a:rPr lang="zh-CN" altLang="zh-CN" sz="1800" dirty="0"/>
              <a:t>字符串通常是如下格式：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b="1" dirty="0"/>
              <a:t>scheme://host:port/path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sz="1800" dirty="0"/>
              <a:t>         </a:t>
            </a:r>
            <a:r>
              <a:rPr lang="zh-CN" altLang="zh-CN" sz="1800" dirty="0"/>
              <a:t>例如上面给出的</a:t>
            </a:r>
            <a:r>
              <a:rPr lang="en-US" altLang="zh-CN" sz="1800" dirty="0"/>
              <a:t>content://com.android.contacts/contacts/1</a:t>
            </a:r>
            <a:r>
              <a:rPr lang="zh-CN" altLang="zh-CN" sz="1800" dirty="0"/>
              <a:t>，其中</a:t>
            </a:r>
            <a:r>
              <a:rPr lang="en-US" altLang="zh-CN" sz="1800" dirty="0"/>
              <a:t>content</a:t>
            </a:r>
            <a:r>
              <a:rPr lang="zh-CN" altLang="zh-CN" sz="1800" dirty="0"/>
              <a:t>是</a:t>
            </a:r>
            <a:r>
              <a:rPr lang="en-US" altLang="zh-CN" sz="1800" dirty="0"/>
              <a:t>scheme</a:t>
            </a:r>
            <a:r>
              <a:rPr lang="zh-CN" altLang="zh-CN" sz="1800" dirty="0"/>
              <a:t>部分，</a:t>
            </a:r>
            <a:r>
              <a:rPr lang="en-US" altLang="zh-CN" sz="1800" dirty="0" err="1"/>
              <a:t>com.android.contacts</a:t>
            </a:r>
            <a:r>
              <a:rPr lang="zh-CN" altLang="zh-CN" sz="1800" dirty="0"/>
              <a:t>是</a:t>
            </a:r>
            <a:r>
              <a:rPr lang="en-US" altLang="zh-CN" sz="1800" dirty="0"/>
              <a:t>host</a:t>
            </a:r>
            <a:r>
              <a:rPr lang="zh-CN" altLang="zh-CN" sz="1800" dirty="0"/>
              <a:t>部分，</a:t>
            </a:r>
            <a:r>
              <a:rPr lang="en-US" altLang="zh-CN" sz="1800" dirty="0"/>
              <a:t>port</a:t>
            </a:r>
            <a:r>
              <a:rPr lang="zh-CN" altLang="zh-CN" sz="1800" dirty="0"/>
              <a:t>部分被省略，</a:t>
            </a:r>
            <a:r>
              <a:rPr lang="en-US" altLang="zh-CN" sz="1800" dirty="0"/>
              <a:t>/contacts/1</a:t>
            </a:r>
            <a:r>
              <a:rPr lang="zh-CN" altLang="zh-CN" sz="1800" dirty="0"/>
              <a:t>是</a:t>
            </a:r>
            <a:r>
              <a:rPr lang="en-US" altLang="zh-CN" sz="1800" dirty="0"/>
              <a:t>path</a:t>
            </a:r>
            <a:r>
              <a:rPr lang="zh-CN" altLang="zh-CN" sz="1800" dirty="0"/>
              <a:t>部分。</a:t>
            </a:r>
          </a:p>
          <a:p>
            <a:pPr marL="0" indent="0">
              <a:buNone/>
            </a:pPr>
            <a:r>
              <a:rPr lang="en-US" altLang="zh-CN" sz="1800" dirty="0"/>
              <a:t>        Type</a:t>
            </a:r>
            <a:r>
              <a:rPr lang="zh-CN" altLang="zh-CN" sz="1800" dirty="0"/>
              <a:t>（类型）用于指定该</a:t>
            </a:r>
            <a:r>
              <a:rPr lang="en-US" altLang="zh-CN" sz="1800" dirty="0"/>
              <a:t>Data</a:t>
            </a:r>
            <a:r>
              <a:rPr lang="zh-CN" altLang="zh-CN" sz="1800" dirty="0"/>
              <a:t>所指定</a:t>
            </a:r>
            <a:r>
              <a:rPr lang="en-US" altLang="zh-CN" sz="1800" dirty="0"/>
              <a:t>URI</a:t>
            </a:r>
            <a:r>
              <a:rPr lang="zh-CN" altLang="zh-CN" sz="1800" dirty="0"/>
              <a:t>对应的</a:t>
            </a:r>
            <a:r>
              <a:rPr lang="en-US" altLang="zh-CN" sz="1800" dirty="0"/>
              <a:t>MIME</a:t>
            </a:r>
            <a:r>
              <a:rPr lang="zh-CN" altLang="zh-CN" sz="1800" dirty="0"/>
              <a:t>类型，这种</a:t>
            </a:r>
            <a:r>
              <a:rPr lang="en-US" altLang="zh-CN" sz="1800" dirty="0"/>
              <a:t>MIME</a:t>
            </a:r>
            <a:r>
              <a:rPr lang="zh-CN" altLang="zh-CN" sz="1800" dirty="0"/>
              <a:t>类型可以是任何自定义的</a:t>
            </a:r>
            <a:r>
              <a:rPr lang="en-US" altLang="zh-CN" sz="1800" dirty="0"/>
              <a:t>MIME</a:t>
            </a:r>
            <a:r>
              <a:rPr lang="zh-CN" altLang="zh-CN" sz="1800" dirty="0"/>
              <a:t>类型，只要符合</a:t>
            </a:r>
            <a:r>
              <a:rPr lang="en-US" altLang="zh-CN" sz="1800" dirty="0" err="1"/>
              <a:t>abc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xyz</a:t>
            </a:r>
            <a:r>
              <a:rPr lang="zh-CN" altLang="zh-CN" sz="1800" dirty="0"/>
              <a:t>格式的字符串即可。</a:t>
            </a:r>
          </a:p>
          <a:p>
            <a:pPr marL="0" indent="0">
              <a:buNone/>
            </a:pPr>
            <a:r>
              <a:rPr lang="en-US" altLang="zh-CN" sz="1800" dirty="0"/>
              <a:t>         Data</a:t>
            </a:r>
            <a:r>
              <a:rPr lang="zh-CN" altLang="zh-CN" sz="1800" dirty="0"/>
              <a:t>和</a:t>
            </a:r>
            <a:r>
              <a:rPr lang="en-US" altLang="zh-CN" sz="1800" dirty="0"/>
              <a:t>Type</a:t>
            </a:r>
            <a:r>
              <a:rPr lang="zh-CN" altLang="zh-CN" sz="1800" dirty="0"/>
              <a:t>的关系比较微妙，这两个属性会相互覆盖，例如：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sz="1800" dirty="0"/>
              <a:t>如果为</a:t>
            </a:r>
            <a:r>
              <a:rPr lang="en-US" altLang="zh-CN" sz="1800" dirty="0"/>
              <a:t>Intent</a:t>
            </a:r>
            <a:r>
              <a:rPr lang="zh-CN" altLang="zh-CN" sz="1800" dirty="0"/>
              <a:t>先设置</a:t>
            </a:r>
            <a:r>
              <a:rPr lang="en-US" altLang="zh-CN" sz="1800" dirty="0"/>
              <a:t>Data</a:t>
            </a:r>
            <a:r>
              <a:rPr lang="zh-CN" altLang="zh-CN" sz="1800" dirty="0"/>
              <a:t>，后设置</a:t>
            </a:r>
            <a:r>
              <a:rPr lang="en-US" altLang="zh-CN" sz="1800" dirty="0"/>
              <a:t>Type</a:t>
            </a:r>
            <a:r>
              <a:rPr lang="zh-CN" altLang="zh-CN" sz="1800" dirty="0"/>
              <a:t>，那么</a:t>
            </a:r>
            <a:r>
              <a:rPr lang="en-US" altLang="zh-CN" sz="1800" dirty="0"/>
              <a:t>Type</a:t>
            </a:r>
            <a:r>
              <a:rPr lang="zh-CN" altLang="zh-CN" sz="1800" dirty="0"/>
              <a:t>属性将会覆盖</a:t>
            </a:r>
            <a:r>
              <a:rPr lang="en-US" altLang="zh-CN" sz="1800" dirty="0"/>
              <a:t>Data</a:t>
            </a:r>
            <a:r>
              <a:rPr lang="zh-CN" altLang="zh-CN" sz="1800" dirty="0"/>
              <a:t>属性。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sz="1800" dirty="0"/>
              <a:t>如果为</a:t>
            </a:r>
            <a:r>
              <a:rPr lang="en-US" altLang="zh-CN" sz="1800" dirty="0"/>
              <a:t>Intent</a:t>
            </a:r>
            <a:r>
              <a:rPr lang="zh-CN" altLang="zh-CN" sz="1800" dirty="0"/>
              <a:t>先设置</a:t>
            </a:r>
            <a:r>
              <a:rPr lang="en-US" altLang="zh-CN" sz="1800" dirty="0"/>
              <a:t>Type</a:t>
            </a:r>
            <a:r>
              <a:rPr lang="zh-CN" altLang="zh-CN" sz="1800" dirty="0"/>
              <a:t>，后设置</a:t>
            </a:r>
            <a:r>
              <a:rPr lang="en-US" altLang="zh-CN" sz="1800" dirty="0"/>
              <a:t>Data</a:t>
            </a:r>
            <a:r>
              <a:rPr lang="zh-CN" altLang="zh-CN" sz="1800" dirty="0"/>
              <a:t>，那么</a:t>
            </a:r>
            <a:r>
              <a:rPr lang="en-US" altLang="zh-CN" sz="1800" dirty="0"/>
              <a:t>Data</a:t>
            </a:r>
            <a:r>
              <a:rPr lang="zh-CN" altLang="zh-CN" sz="1800" dirty="0"/>
              <a:t>属性将会覆盖</a:t>
            </a:r>
            <a:r>
              <a:rPr lang="en-US" altLang="zh-CN" sz="1800" dirty="0"/>
              <a:t>Type</a:t>
            </a:r>
            <a:r>
              <a:rPr lang="zh-CN" altLang="zh-CN" sz="1800" dirty="0"/>
              <a:t>属性。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 </a:t>
            </a:r>
            <a:r>
              <a:rPr lang="zh-CN" altLang="zh-CN" sz="1800" dirty="0"/>
              <a:t>如果希望</a:t>
            </a:r>
            <a:r>
              <a:rPr lang="en-US" altLang="zh-CN" sz="1800" dirty="0"/>
              <a:t>Intent</a:t>
            </a:r>
            <a:r>
              <a:rPr lang="zh-CN" altLang="zh-CN" sz="1800" dirty="0"/>
              <a:t>既有</a:t>
            </a:r>
            <a:r>
              <a:rPr lang="en-US" altLang="zh-CN" sz="1800" dirty="0"/>
              <a:t>Data</a:t>
            </a:r>
            <a:r>
              <a:rPr lang="zh-CN" altLang="zh-CN" sz="1800" dirty="0"/>
              <a:t>属性，也有</a:t>
            </a:r>
            <a:r>
              <a:rPr lang="en-US" altLang="zh-CN" sz="1800" dirty="0"/>
              <a:t>Type</a:t>
            </a:r>
            <a:r>
              <a:rPr lang="zh-CN" altLang="zh-CN" sz="1800" dirty="0"/>
              <a:t>属性，需要调用</a:t>
            </a:r>
            <a:r>
              <a:rPr lang="en-US" altLang="zh-CN" sz="1800" dirty="0"/>
              <a:t>Intent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setDataAndType</a:t>
            </a:r>
            <a:r>
              <a:rPr lang="en-US" altLang="zh-CN" sz="1800" dirty="0"/>
              <a:t>()</a:t>
            </a:r>
            <a:r>
              <a:rPr lang="zh-CN" altLang="zh-CN" sz="1800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100742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4.1.4 Data</a:t>
            </a:r>
            <a:r>
              <a:rPr lang="zh-CN" altLang="en-US" sz="4000" dirty="0"/>
              <a:t>（数据）和</a:t>
            </a:r>
            <a:r>
              <a:rPr lang="en-US" altLang="zh-CN" sz="4000" dirty="0"/>
              <a:t>Type</a:t>
            </a:r>
            <a:r>
              <a:rPr lang="zh-CN" altLang="en-US" sz="4000" dirty="0"/>
              <a:t>（类型）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5600" y="1790700"/>
            <a:ext cx="9601200" cy="40386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CN" sz="5000" dirty="0"/>
              <a:t>在</a:t>
            </a:r>
            <a:r>
              <a:rPr lang="en-US" altLang="zh-CN" sz="5000" dirty="0"/>
              <a:t>AndroidManifest.xml</a:t>
            </a:r>
            <a:r>
              <a:rPr lang="zh-CN" altLang="zh-CN" sz="5000" dirty="0"/>
              <a:t>配置文件中为组件声明</a:t>
            </a:r>
            <a:r>
              <a:rPr lang="en-US" altLang="zh-CN" sz="5000" dirty="0"/>
              <a:t>Data</a:t>
            </a:r>
            <a:r>
              <a:rPr lang="zh-CN" altLang="zh-CN" sz="5000" dirty="0"/>
              <a:t>、</a:t>
            </a:r>
            <a:r>
              <a:rPr lang="en-US" altLang="zh-CN" sz="5000" dirty="0"/>
              <a:t>Type</a:t>
            </a:r>
            <a:r>
              <a:rPr lang="zh-CN" altLang="zh-CN" sz="5000" dirty="0"/>
              <a:t>属性都通过</a:t>
            </a:r>
            <a:r>
              <a:rPr lang="en-US" altLang="zh-CN" sz="5000" dirty="0"/>
              <a:t>&lt;data…/&gt;</a:t>
            </a:r>
            <a:r>
              <a:rPr lang="zh-CN" altLang="zh-CN" sz="5000" dirty="0"/>
              <a:t>标签，</a:t>
            </a:r>
            <a:r>
              <a:rPr lang="en-US" altLang="zh-CN" sz="5000" dirty="0"/>
              <a:t>&lt;data…/&gt;</a:t>
            </a:r>
            <a:r>
              <a:rPr lang="zh-CN" altLang="zh-CN" sz="5000" dirty="0"/>
              <a:t>标签的格式如下：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0" dirty="0"/>
              <a:t>       &lt;data </a:t>
            </a:r>
            <a:r>
              <a:rPr lang="en-US" altLang="zh-CN" sz="5000" dirty="0" err="1"/>
              <a:t>android:mimeType</a:t>
            </a:r>
            <a:r>
              <a:rPr lang="en-US" altLang="zh-CN" sz="5000" dirty="0"/>
              <a:t>=” ”</a:t>
            </a:r>
            <a:endParaRPr lang="zh-CN" altLang="zh-CN" sz="5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0" dirty="0"/>
              <a:t>    	</a:t>
            </a:r>
            <a:r>
              <a:rPr lang="en-US" altLang="zh-CN" sz="5000" dirty="0" err="1"/>
              <a:t>android:scheme</a:t>
            </a:r>
            <a:r>
              <a:rPr lang="en-US" altLang="zh-CN" sz="5000" dirty="0"/>
              <a:t>=” ”</a:t>
            </a:r>
            <a:endParaRPr lang="zh-CN" altLang="zh-CN" sz="5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0" dirty="0"/>
              <a:t>    	</a:t>
            </a:r>
            <a:r>
              <a:rPr lang="en-US" altLang="zh-CN" sz="5000" dirty="0" err="1"/>
              <a:t>android:host</a:t>
            </a:r>
            <a:r>
              <a:rPr lang="en-US" altLang="zh-CN" sz="5000" dirty="0"/>
              <a:t>=” ”</a:t>
            </a:r>
            <a:endParaRPr lang="zh-CN" altLang="zh-CN" sz="5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0" dirty="0"/>
              <a:t>	</a:t>
            </a:r>
            <a:r>
              <a:rPr lang="en-US" altLang="zh-CN" sz="5000" dirty="0" err="1"/>
              <a:t>android:port</a:t>
            </a:r>
            <a:r>
              <a:rPr lang="en-US" altLang="zh-CN" sz="5000" dirty="0"/>
              <a:t>=” ”</a:t>
            </a:r>
            <a:endParaRPr lang="zh-CN" altLang="zh-CN" sz="5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0" dirty="0"/>
              <a:t>	</a:t>
            </a:r>
            <a:r>
              <a:rPr lang="en-US" altLang="zh-CN" sz="5000" dirty="0" err="1"/>
              <a:t>android:path</a:t>
            </a:r>
            <a:r>
              <a:rPr lang="en-US" altLang="zh-CN" sz="5000" dirty="0"/>
              <a:t>=” ”</a:t>
            </a:r>
            <a:endParaRPr lang="zh-CN" altLang="zh-CN" sz="5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0" dirty="0"/>
              <a:t>	</a:t>
            </a:r>
            <a:r>
              <a:rPr lang="en-US" altLang="zh-CN" sz="5000" dirty="0" err="1"/>
              <a:t>android:pathPrefix</a:t>
            </a:r>
            <a:r>
              <a:rPr lang="en-US" altLang="zh-CN" sz="5000" dirty="0"/>
              <a:t>=” ”</a:t>
            </a:r>
            <a:endParaRPr lang="zh-CN" altLang="zh-CN" sz="5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5000" dirty="0"/>
              <a:t>	</a:t>
            </a:r>
            <a:r>
              <a:rPr lang="en-US" altLang="zh-CN" sz="5000" dirty="0" err="1"/>
              <a:t>android:pathPattern</a:t>
            </a:r>
            <a:r>
              <a:rPr lang="en-US" altLang="zh-CN" sz="5000" dirty="0"/>
              <a:t>=” ” /&gt;</a:t>
            </a:r>
            <a:endParaRPr lang="zh-CN" altLang="zh-CN" sz="5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05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4.1.4 Data</a:t>
            </a:r>
            <a:r>
              <a:rPr lang="zh-CN" altLang="en-US" sz="4000" dirty="0"/>
              <a:t>（数据）和</a:t>
            </a:r>
            <a:r>
              <a:rPr lang="en-US" altLang="zh-CN" sz="4000" dirty="0"/>
              <a:t>Type</a:t>
            </a:r>
            <a:r>
              <a:rPr lang="zh-CN" altLang="en-US" sz="4000" dirty="0"/>
              <a:t>（类型）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5600" y="1790700"/>
            <a:ext cx="96012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上面的</a:t>
            </a:r>
            <a:r>
              <a:rPr lang="en-US" altLang="zh-CN" dirty="0"/>
              <a:t>&lt;data…/&gt;</a:t>
            </a:r>
            <a:r>
              <a:rPr lang="zh-CN" altLang="zh-CN" dirty="0"/>
              <a:t>标签支持如下属性。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 err="1"/>
              <a:t>mimeType</a:t>
            </a:r>
            <a:r>
              <a:rPr lang="zh-CN" altLang="zh-CN" dirty="0"/>
              <a:t>：用于声明该组件所能匹配的</a:t>
            </a:r>
            <a:r>
              <a:rPr lang="en-US" altLang="zh-CN" dirty="0"/>
              <a:t>Intent</a:t>
            </a:r>
            <a:r>
              <a:rPr lang="zh-CN" altLang="zh-CN" dirty="0"/>
              <a:t>的</a:t>
            </a:r>
            <a:r>
              <a:rPr lang="en-US" altLang="zh-CN" dirty="0"/>
              <a:t>Type</a:t>
            </a:r>
            <a:r>
              <a:rPr lang="zh-CN" altLang="zh-CN" dirty="0"/>
              <a:t>属性。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scheme</a:t>
            </a:r>
            <a:r>
              <a:rPr lang="zh-CN" altLang="zh-CN" dirty="0"/>
              <a:t>：用于声明该组件所能匹配的</a:t>
            </a:r>
            <a:r>
              <a:rPr lang="en-US" altLang="zh-CN" dirty="0"/>
              <a:t>Intent</a:t>
            </a:r>
            <a:r>
              <a:rPr lang="zh-CN" altLang="zh-CN" dirty="0"/>
              <a:t>的</a:t>
            </a:r>
            <a:r>
              <a:rPr lang="en-US" altLang="zh-CN" dirty="0"/>
              <a:t>scheme</a:t>
            </a:r>
            <a:r>
              <a:rPr lang="zh-CN" altLang="zh-CN" dirty="0"/>
              <a:t>部分。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host</a:t>
            </a:r>
            <a:r>
              <a:rPr lang="zh-CN" altLang="zh-CN" dirty="0"/>
              <a:t>：用于声明该组件所能匹配的</a:t>
            </a:r>
            <a:r>
              <a:rPr lang="en-US" altLang="zh-CN" dirty="0"/>
              <a:t>Intent</a:t>
            </a:r>
            <a:r>
              <a:rPr lang="zh-CN" altLang="zh-CN" dirty="0"/>
              <a:t>的</a:t>
            </a:r>
            <a:r>
              <a:rPr lang="en-US" altLang="zh-CN" dirty="0"/>
              <a:t>Data</a:t>
            </a:r>
            <a:r>
              <a:rPr lang="zh-CN" altLang="zh-CN" dirty="0"/>
              <a:t>属性的</a:t>
            </a:r>
            <a:r>
              <a:rPr lang="en-US" altLang="zh-CN" dirty="0"/>
              <a:t>host</a:t>
            </a:r>
            <a:r>
              <a:rPr lang="zh-CN" altLang="zh-CN" dirty="0"/>
              <a:t>部分。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port</a:t>
            </a:r>
            <a:r>
              <a:rPr lang="zh-CN" altLang="zh-CN" dirty="0"/>
              <a:t>：用于声明该组件所能匹配的</a:t>
            </a:r>
            <a:r>
              <a:rPr lang="en-US" altLang="zh-CN" dirty="0"/>
              <a:t>Intent</a:t>
            </a:r>
            <a:r>
              <a:rPr lang="zh-CN" altLang="zh-CN" dirty="0"/>
              <a:t>的</a:t>
            </a:r>
            <a:r>
              <a:rPr lang="en-US" altLang="zh-CN" dirty="0"/>
              <a:t>Data</a:t>
            </a:r>
            <a:r>
              <a:rPr lang="zh-CN" altLang="zh-CN" dirty="0"/>
              <a:t>属性的</a:t>
            </a:r>
            <a:r>
              <a:rPr lang="en-US" altLang="zh-CN" dirty="0"/>
              <a:t>port</a:t>
            </a:r>
            <a:r>
              <a:rPr lang="zh-CN" altLang="zh-CN" dirty="0"/>
              <a:t>部分。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path</a:t>
            </a:r>
            <a:r>
              <a:rPr lang="zh-CN" altLang="zh-CN" dirty="0"/>
              <a:t>：用于声明该组件所能匹配的</a:t>
            </a:r>
            <a:r>
              <a:rPr lang="en-US" altLang="zh-CN" dirty="0"/>
              <a:t>Intent</a:t>
            </a:r>
            <a:r>
              <a:rPr lang="zh-CN" altLang="zh-CN" dirty="0"/>
              <a:t>的</a:t>
            </a:r>
            <a:r>
              <a:rPr lang="en-US" altLang="zh-CN" dirty="0"/>
              <a:t>Data</a:t>
            </a:r>
            <a:r>
              <a:rPr lang="zh-CN" altLang="zh-CN" dirty="0"/>
              <a:t>属性的</a:t>
            </a:r>
            <a:r>
              <a:rPr lang="en-US" altLang="zh-CN" dirty="0"/>
              <a:t>path</a:t>
            </a:r>
            <a:r>
              <a:rPr lang="zh-CN" altLang="zh-CN" dirty="0"/>
              <a:t>部分。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 err="1"/>
              <a:t>pathPrefix</a:t>
            </a:r>
            <a:r>
              <a:rPr lang="zh-CN" altLang="zh-CN" dirty="0"/>
              <a:t>：用于声明该组件所能匹配的</a:t>
            </a:r>
            <a:r>
              <a:rPr lang="en-US" altLang="zh-CN" dirty="0"/>
              <a:t>Intent</a:t>
            </a:r>
            <a:r>
              <a:rPr lang="zh-CN" altLang="zh-CN" dirty="0"/>
              <a:t>的</a:t>
            </a:r>
            <a:r>
              <a:rPr lang="en-US" altLang="zh-CN" dirty="0"/>
              <a:t>Data</a:t>
            </a:r>
            <a:r>
              <a:rPr lang="zh-CN" altLang="zh-CN" dirty="0"/>
              <a:t>属性的</a:t>
            </a:r>
            <a:r>
              <a:rPr lang="en-US" altLang="zh-CN" dirty="0"/>
              <a:t>path</a:t>
            </a:r>
            <a:r>
              <a:rPr lang="zh-CN" altLang="zh-CN" dirty="0"/>
              <a:t>前缀。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 err="1"/>
              <a:t>pathPattern</a:t>
            </a:r>
            <a:r>
              <a:rPr lang="zh-CN" altLang="zh-CN" dirty="0"/>
              <a:t>：用于声明该组件所能匹配的</a:t>
            </a:r>
            <a:r>
              <a:rPr lang="en-US" altLang="zh-CN" dirty="0"/>
              <a:t>Intent</a:t>
            </a:r>
            <a:r>
              <a:rPr lang="zh-CN" altLang="zh-CN" dirty="0"/>
              <a:t>的</a:t>
            </a:r>
            <a:r>
              <a:rPr lang="en-US" altLang="zh-CN" dirty="0"/>
              <a:t>Data</a:t>
            </a:r>
            <a:r>
              <a:rPr lang="zh-CN" altLang="zh-CN" dirty="0"/>
              <a:t>属性的</a:t>
            </a:r>
            <a:r>
              <a:rPr lang="en-US" altLang="zh-CN" dirty="0"/>
              <a:t>path</a:t>
            </a:r>
            <a:r>
              <a:rPr lang="zh-CN" altLang="zh-CN" dirty="0"/>
              <a:t>字符串模板。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6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4.1.5 Extra</a:t>
            </a:r>
            <a:r>
              <a:rPr lang="zh-CN" altLang="zh-CN" dirty="0"/>
              <a:t>（额外）</a:t>
            </a:r>
            <a:br>
              <a:rPr lang="zh-CN" altLang="zh-CN" b="1" dirty="0"/>
            </a:b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5600" y="1790700"/>
            <a:ext cx="9601200" cy="165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 </a:t>
            </a: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Extra</a:t>
            </a:r>
            <a:r>
              <a:rPr lang="zh-CN" altLang="en-US" dirty="0"/>
              <a:t>（额外）属性通常用于在多个</a:t>
            </a:r>
            <a:r>
              <a:rPr lang="en-US" altLang="zh-CN" dirty="0"/>
              <a:t>Activity</a:t>
            </a:r>
            <a:r>
              <a:rPr lang="zh-CN" altLang="en-US" dirty="0"/>
              <a:t>之间进行数据交换，</a:t>
            </a: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Extra</a:t>
            </a:r>
            <a:r>
              <a:rPr lang="zh-CN" altLang="en-US" dirty="0"/>
              <a:t>属性值应该是一个</a:t>
            </a:r>
            <a:r>
              <a:rPr lang="en-US" altLang="zh-CN" dirty="0"/>
              <a:t>Bundle</a:t>
            </a:r>
            <a:r>
              <a:rPr lang="zh-CN" altLang="en-US" dirty="0"/>
              <a:t>对象，</a:t>
            </a:r>
            <a:r>
              <a:rPr lang="en-US" altLang="zh-CN" dirty="0"/>
              <a:t>Bundle</a:t>
            </a:r>
            <a:r>
              <a:rPr lang="zh-CN" altLang="en-US" dirty="0"/>
              <a:t>对象一个</a:t>
            </a:r>
            <a:r>
              <a:rPr lang="en-US" altLang="zh-CN" dirty="0"/>
              <a:t>Map</a:t>
            </a:r>
            <a:r>
              <a:rPr lang="zh-CN" altLang="en-US" dirty="0"/>
              <a:t>数据结构对象，它可以存入多组</a:t>
            </a:r>
            <a:r>
              <a:rPr lang="en-US" altLang="zh-CN" dirty="0"/>
              <a:t>key-value</a:t>
            </a:r>
            <a:r>
              <a:rPr lang="zh-CN" altLang="en-US" dirty="0"/>
              <a:t>对，</a:t>
            </a:r>
            <a:r>
              <a:rPr lang="en-US" altLang="zh-CN" dirty="0"/>
              <a:t>Extra</a:t>
            </a:r>
            <a:r>
              <a:rPr lang="zh-CN" altLang="en-US" dirty="0"/>
              <a:t>可以通过</a:t>
            </a:r>
            <a:r>
              <a:rPr lang="en-US" altLang="zh-CN" dirty="0" err="1"/>
              <a:t>putExtras</a:t>
            </a:r>
            <a:r>
              <a:rPr lang="en-US" altLang="zh-CN" dirty="0"/>
              <a:t>()</a:t>
            </a:r>
            <a:r>
              <a:rPr lang="zh-CN" altLang="en-US" dirty="0"/>
              <a:t>方法和</a:t>
            </a:r>
            <a:r>
              <a:rPr lang="en-US" altLang="zh-CN" dirty="0" err="1"/>
              <a:t>getExtras</a:t>
            </a:r>
            <a:r>
              <a:rPr lang="en-US" altLang="zh-CN" dirty="0"/>
              <a:t>()</a:t>
            </a:r>
            <a:r>
              <a:rPr lang="zh-CN" altLang="en-US" dirty="0"/>
              <a:t>方法来对</a:t>
            </a:r>
            <a:r>
              <a:rPr lang="en-US" altLang="zh-CN" dirty="0"/>
              <a:t>Bundle</a:t>
            </a:r>
            <a:r>
              <a:rPr lang="zh-CN" altLang="en-US" dirty="0"/>
              <a:t>设置和读取。这样就可以通过</a:t>
            </a:r>
            <a:r>
              <a:rPr lang="en-US" altLang="zh-CN" dirty="0"/>
              <a:t>Intent</a:t>
            </a:r>
            <a:r>
              <a:rPr lang="zh-CN" altLang="en-US" dirty="0"/>
              <a:t>在不同</a:t>
            </a:r>
            <a:r>
              <a:rPr lang="en-US" altLang="zh-CN" dirty="0"/>
              <a:t>Activity</a:t>
            </a:r>
            <a:r>
              <a:rPr lang="zh-CN" altLang="en-US" dirty="0"/>
              <a:t>之间进行数据交换了。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8495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4.1.6 </a:t>
            </a:r>
            <a:r>
              <a:rPr lang="en-US" altLang="zh-CN" dirty="0"/>
              <a:t>Flag</a:t>
            </a:r>
            <a:r>
              <a:rPr lang="zh-CN" altLang="en-US" dirty="0"/>
              <a:t>（标记）</a:t>
            </a:r>
            <a:br>
              <a:rPr lang="zh-CN" altLang="zh-CN" b="1" dirty="0"/>
            </a:b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5600" y="1638300"/>
            <a:ext cx="96012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Flag</a:t>
            </a:r>
            <a:r>
              <a:rPr lang="zh-CN" altLang="en-US" dirty="0"/>
              <a:t>（标记）属性用于为该</a:t>
            </a:r>
            <a:r>
              <a:rPr lang="en-US" altLang="zh-CN" dirty="0"/>
              <a:t>Intent</a:t>
            </a:r>
            <a:r>
              <a:rPr lang="zh-CN" altLang="en-US" dirty="0"/>
              <a:t>添加一些额外的控制标记，</a:t>
            </a:r>
            <a:r>
              <a:rPr lang="en-US" altLang="zh-CN" dirty="0"/>
              <a:t>Intent</a:t>
            </a:r>
            <a:r>
              <a:rPr lang="zh-CN" altLang="en-US" dirty="0"/>
              <a:t>可调用</a:t>
            </a:r>
            <a:r>
              <a:rPr lang="en-US" altLang="zh-CN" dirty="0" err="1"/>
              <a:t>addFlags</a:t>
            </a:r>
            <a:r>
              <a:rPr lang="en-US" altLang="zh-CN" dirty="0"/>
              <a:t>()</a:t>
            </a:r>
            <a:r>
              <a:rPr lang="zh-CN" altLang="en-US" dirty="0"/>
              <a:t>方法来为</a:t>
            </a:r>
            <a:r>
              <a:rPr lang="en-US" altLang="zh-CN" dirty="0"/>
              <a:t>Intent</a:t>
            </a:r>
            <a:r>
              <a:rPr lang="zh-CN" altLang="en-US" dirty="0"/>
              <a:t>添加控制标记。</a:t>
            </a:r>
            <a:r>
              <a:rPr lang="en-US" altLang="zh-CN" dirty="0"/>
              <a:t>Intent</a:t>
            </a:r>
            <a:r>
              <a:rPr lang="zh-CN" altLang="en-US" dirty="0"/>
              <a:t>中常用的</a:t>
            </a:r>
            <a:r>
              <a:rPr lang="en-US" altLang="zh-CN" dirty="0"/>
              <a:t>Flag</a:t>
            </a:r>
            <a:r>
              <a:rPr lang="zh-CN" altLang="en-US" dirty="0"/>
              <a:t>如下：</a:t>
            </a:r>
            <a:endParaRPr lang="zh-CN" altLang="en-US" sz="2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98096"/>
              </p:ext>
            </p:extLst>
          </p:nvPr>
        </p:nvGraphicFramePr>
        <p:xfrm>
          <a:off x="1193800" y="2400300"/>
          <a:ext cx="10388600" cy="3499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4283">
                  <a:extLst>
                    <a:ext uri="{9D8B030D-6E8A-4147-A177-3AD203B41FA5}">
                      <a16:colId xmlns:a16="http://schemas.microsoft.com/office/drawing/2014/main" val="2879421814"/>
                    </a:ext>
                  </a:extLst>
                </a:gridCol>
                <a:gridCol w="6354317">
                  <a:extLst>
                    <a:ext uri="{9D8B030D-6E8A-4147-A177-3AD203B41FA5}">
                      <a16:colId xmlns:a16="http://schemas.microsoft.com/office/drawing/2014/main" val="1385154026"/>
                    </a:ext>
                  </a:extLst>
                </a:gridCol>
              </a:tblGrid>
              <a:tr h="280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Flag</a:t>
                      </a:r>
                      <a:r>
                        <a:rPr lang="zh-CN" sz="1800" kern="100">
                          <a:effectLst/>
                        </a:rPr>
                        <a:t>（标记）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121226"/>
                  </a:ext>
                </a:extLst>
              </a:tr>
              <a:tr h="6463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FLAG_ACTIVITY_BROUGHT_TO_FRONT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如果通过该标记启动的</a:t>
                      </a:r>
                      <a:r>
                        <a:rPr lang="en-US" sz="1800" kern="100">
                          <a:effectLst/>
                        </a:rPr>
                        <a:t>Activity</a:t>
                      </a:r>
                      <a:r>
                        <a:rPr lang="zh-CN" sz="1800" kern="100">
                          <a:effectLst/>
                        </a:rPr>
                        <a:t>已经存在，下次在启动时，将只是将该该</a:t>
                      </a:r>
                      <a:r>
                        <a:rPr lang="en-US" sz="1800" kern="100">
                          <a:effectLst/>
                        </a:rPr>
                        <a:t>Activity</a:t>
                      </a:r>
                      <a:r>
                        <a:rPr lang="zh-CN" sz="1800" kern="100">
                          <a:effectLst/>
                        </a:rPr>
                        <a:t>带到前台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37379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FLAG_ACTIVITY_CLEAR_TOP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该标记相当于加载模式中的</a:t>
                      </a:r>
                      <a:r>
                        <a:rPr lang="en-US" sz="1800" kern="100" dirty="0" err="1">
                          <a:effectLst/>
                        </a:rPr>
                        <a:t>singleTask</a:t>
                      </a:r>
                      <a:r>
                        <a:rPr lang="zh-CN" sz="1800" kern="100" dirty="0">
                          <a:effectLst/>
                        </a:rPr>
                        <a:t>，通过这种</a:t>
                      </a:r>
                      <a:r>
                        <a:rPr lang="en-US" sz="1800" kern="100" dirty="0">
                          <a:effectLst/>
                        </a:rPr>
                        <a:t>Flag</a:t>
                      </a:r>
                      <a:r>
                        <a:rPr lang="zh-CN" sz="1800" kern="100" dirty="0">
                          <a:effectLst/>
                        </a:rPr>
                        <a:t>启动的</a:t>
                      </a:r>
                      <a:r>
                        <a:rPr lang="en-US" sz="1800" kern="100" dirty="0">
                          <a:effectLst/>
                        </a:rPr>
                        <a:t>Activity</a:t>
                      </a:r>
                      <a:r>
                        <a:rPr lang="zh-CN" sz="1800" kern="100" dirty="0">
                          <a:effectLst/>
                        </a:rPr>
                        <a:t>将会把要启动的</a:t>
                      </a:r>
                      <a:r>
                        <a:rPr lang="en-US" sz="1800" kern="100" dirty="0">
                          <a:effectLst/>
                        </a:rPr>
                        <a:t>Activity</a:t>
                      </a:r>
                      <a:r>
                        <a:rPr lang="zh-CN" sz="1800" kern="100" dirty="0">
                          <a:effectLst/>
                        </a:rPr>
                        <a:t>之上的</a:t>
                      </a:r>
                      <a:r>
                        <a:rPr lang="en-US" sz="1800" kern="100" dirty="0">
                          <a:effectLst/>
                        </a:rPr>
                        <a:t>Activity</a:t>
                      </a:r>
                      <a:r>
                        <a:rPr lang="zh-CN" sz="1800" kern="100" dirty="0">
                          <a:effectLst/>
                        </a:rPr>
                        <a:t>全部弹出</a:t>
                      </a:r>
                      <a:r>
                        <a:rPr lang="en-US" sz="1800" kern="100" dirty="0">
                          <a:effectLst/>
                        </a:rPr>
                        <a:t>Activity</a:t>
                      </a:r>
                      <a:r>
                        <a:rPr lang="zh-CN" sz="1800" kern="100" dirty="0">
                          <a:effectLst/>
                        </a:rPr>
                        <a:t>栈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1721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FLAG_ACTIVITY_NEW_TASK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默认的启动标记，该标记控制重新创建一个新的</a:t>
                      </a:r>
                      <a:r>
                        <a:rPr lang="en-US" sz="1800" kern="100" dirty="0">
                          <a:effectLst/>
                        </a:rPr>
                        <a:t>Activity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405936"/>
                  </a:ext>
                </a:extLst>
              </a:tr>
              <a:tr h="280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FLAG_ACTIVITY_NO_ANIMATION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该标记会控制启动</a:t>
                      </a:r>
                      <a:r>
                        <a:rPr lang="en-US" sz="1800" kern="100">
                          <a:effectLst/>
                        </a:rPr>
                        <a:t>Activity</a:t>
                      </a:r>
                      <a:r>
                        <a:rPr lang="zh-CN" sz="1800" kern="100">
                          <a:effectLst/>
                        </a:rPr>
                        <a:t>时不实用过渡动画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8444"/>
                  </a:ext>
                </a:extLst>
              </a:tr>
              <a:tr h="4580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FLAG_ACTIVITY_NO_HISTORY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该标记控制被启动的</a:t>
                      </a:r>
                      <a:r>
                        <a:rPr lang="en-US" sz="1800" kern="100" dirty="0">
                          <a:effectLst/>
                        </a:rPr>
                        <a:t>Activity</a:t>
                      </a:r>
                      <a:r>
                        <a:rPr lang="zh-CN" sz="1800" kern="100" dirty="0">
                          <a:effectLst/>
                        </a:rPr>
                        <a:t>将不会保留在</a:t>
                      </a:r>
                      <a:r>
                        <a:rPr lang="en-US" sz="1800" kern="100" dirty="0">
                          <a:effectLst/>
                        </a:rPr>
                        <a:t>Activity</a:t>
                      </a:r>
                      <a:r>
                        <a:rPr lang="zh-CN" sz="1800" kern="100" dirty="0">
                          <a:effectLst/>
                        </a:rPr>
                        <a:t>栈中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947919"/>
                  </a:ext>
                </a:extLst>
              </a:tr>
              <a:tr h="3976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FLAG_ACTIVITY_REORDER_TO_FRONT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该标记控制如果当前已有该</a:t>
                      </a:r>
                      <a:r>
                        <a:rPr lang="en-US" sz="1800" kern="100">
                          <a:effectLst/>
                        </a:rPr>
                        <a:t>Activity</a:t>
                      </a:r>
                      <a:r>
                        <a:rPr lang="zh-CN" sz="1800" kern="100">
                          <a:effectLst/>
                        </a:rPr>
                        <a:t>，直接将该</a:t>
                      </a:r>
                      <a:r>
                        <a:rPr lang="en-US" sz="1800" kern="100">
                          <a:effectLst/>
                        </a:rPr>
                        <a:t>Activity</a:t>
                      </a:r>
                      <a:r>
                        <a:rPr lang="zh-CN" sz="1800" kern="100">
                          <a:effectLst/>
                        </a:rPr>
                        <a:t>带到前台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1323590"/>
                  </a:ext>
                </a:extLst>
              </a:tr>
              <a:tr h="280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FLAG_ACTIVITY_SINGLE_TOP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该标记相当于加载模式中的</a:t>
                      </a:r>
                      <a:r>
                        <a:rPr lang="en-US" sz="1800" kern="100" dirty="0" err="1">
                          <a:effectLst/>
                        </a:rPr>
                        <a:t>singleTop</a:t>
                      </a:r>
                      <a:r>
                        <a:rPr lang="zh-CN" sz="1800" kern="100" dirty="0">
                          <a:effectLst/>
                        </a:rPr>
                        <a:t>模式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50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50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0" y="1003300"/>
            <a:ext cx="9601200" cy="23622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</a:t>
            </a:r>
            <a:r>
              <a:rPr lang="en-US" altLang="zh-CN" sz="2400" dirty="0"/>
              <a:t>Android</a:t>
            </a:r>
            <a:r>
              <a:rPr lang="zh-CN" altLang="en-US" sz="2400" dirty="0"/>
              <a:t>中，</a:t>
            </a:r>
            <a:r>
              <a:rPr lang="en-US" altLang="zh-CN" sz="2400" dirty="0"/>
              <a:t>Intent</a:t>
            </a:r>
            <a:r>
              <a:rPr lang="zh-CN" altLang="en-US" sz="2400" dirty="0"/>
              <a:t>（意图）是一个将要执行操作的抽象描述。</a:t>
            </a:r>
            <a:r>
              <a:rPr lang="en-US" altLang="zh-CN" sz="2400" dirty="0"/>
              <a:t>Android</a:t>
            </a:r>
            <a:r>
              <a:rPr lang="zh-CN" altLang="en-US" sz="2400" dirty="0"/>
              <a:t>的</a:t>
            </a:r>
            <a:r>
              <a:rPr lang="en-US" altLang="zh-CN" sz="2400" dirty="0"/>
              <a:t>3</a:t>
            </a:r>
            <a:r>
              <a:rPr lang="zh-CN" altLang="en-US" sz="2400" dirty="0"/>
              <a:t>个核心组件</a:t>
            </a:r>
            <a:r>
              <a:rPr lang="en-US" altLang="zh-CN" sz="2400" dirty="0"/>
              <a:t>Activity</a:t>
            </a:r>
            <a:r>
              <a:rPr lang="zh-CN" altLang="en-US" sz="2400" dirty="0"/>
              <a:t>（活动）、</a:t>
            </a:r>
            <a:r>
              <a:rPr lang="en-US" altLang="zh-CN" sz="2400" dirty="0"/>
              <a:t>Service</a:t>
            </a:r>
            <a:r>
              <a:rPr lang="zh-CN" altLang="en-US" sz="2400" dirty="0"/>
              <a:t>（服务）和</a:t>
            </a:r>
            <a:r>
              <a:rPr lang="en-US" altLang="zh-CN" sz="2400" dirty="0" err="1"/>
              <a:t>BroadcastReceiver</a:t>
            </a:r>
            <a:r>
              <a:rPr lang="zh-CN" altLang="en-US" sz="2400" dirty="0"/>
              <a:t>（广播接收器）都需要使用</a:t>
            </a:r>
            <a:r>
              <a:rPr lang="en-US" altLang="zh-CN" sz="2400" dirty="0"/>
              <a:t>Intent</a:t>
            </a:r>
            <a:r>
              <a:rPr lang="zh-CN" altLang="en-US" sz="2400" dirty="0"/>
              <a:t>来进行激活。</a:t>
            </a:r>
            <a:r>
              <a:rPr lang="en-US" altLang="zh-CN" sz="2400" dirty="0"/>
              <a:t>Intent</a:t>
            </a:r>
            <a:r>
              <a:rPr lang="zh-CN" altLang="en-US" sz="2400" dirty="0"/>
              <a:t>用于相同或者不同应用程序组件间的后期运行时绑定。</a:t>
            </a:r>
          </a:p>
          <a:p>
            <a:r>
              <a:rPr lang="zh-CN" altLang="en-US" sz="2400" dirty="0"/>
              <a:t>对于不同的组件，</a:t>
            </a:r>
            <a:r>
              <a:rPr lang="en-US" altLang="zh-CN" sz="2400" dirty="0"/>
              <a:t>Android</a:t>
            </a:r>
            <a:r>
              <a:rPr lang="zh-CN" altLang="en-US" sz="2400" dirty="0"/>
              <a:t>系统提供了不同的</a:t>
            </a:r>
            <a:r>
              <a:rPr lang="en-US" altLang="zh-CN" sz="2400" dirty="0"/>
              <a:t>Intent</a:t>
            </a:r>
            <a:r>
              <a:rPr lang="zh-CN" altLang="en-US" sz="2400" dirty="0"/>
              <a:t>启动方法：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042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4.2 Intents</a:t>
            </a:r>
            <a:r>
              <a:rPr lang="zh-CN" altLang="zh-CN" sz="4000" b="1" dirty="0"/>
              <a:t>的类型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5600" y="1638300"/>
            <a:ext cx="96012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中，</a:t>
            </a:r>
            <a:r>
              <a:rPr lang="en-US" altLang="zh-CN" dirty="0"/>
              <a:t>Intent</a:t>
            </a:r>
            <a:r>
              <a:rPr lang="zh-CN" altLang="en-US" dirty="0"/>
              <a:t>分为显式</a:t>
            </a:r>
            <a:r>
              <a:rPr lang="en-US" altLang="zh-CN" dirty="0"/>
              <a:t>Intent</a:t>
            </a:r>
            <a:r>
              <a:rPr lang="zh-CN" altLang="en-US" dirty="0"/>
              <a:t>和隐式</a:t>
            </a:r>
            <a:r>
              <a:rPr lang="en-US" altLang="zh-CN" dirty="0"/>
              <a:t>Intent</a:t>
            </a:r>
            <a:r>
              <a:rPr lang="zh-CN" altLang="en-US" dirty="0"/>
              <a:t>，如图</a:t>
            </a:r>
            <a:r>
              <a:rPr lang="en-US" altLang="zh-CN" dirty="0"/>
              <a:t>4.1</a:t>
            </a:r>
            <a:r>
              <a:rPr lang="zh-CN" altLang="en-US" dirty="0"/>
              <a:t>所示。</a:t>
            </a:r>
            <a:endParaRPr lang="zh-CN" altLang="en-US" sz="2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590800"/>
            <a:ext cx="8477337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3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4.2.1 </a:t>
            </a:r>
            <a:r>
              <a:rPr lang="zh-CN" altLang="en-US" sz="4000" dirty="0"/>
              <a:t>显式</a:t>
            </a:r>
            <a:r>
              <a:rPr lang="en-US" altLang="zh-CN" sz="4000" dirty="0"/>
              <a:t>Intent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25600"/>
            <a:ext cx="10020300" cy="100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200" dirty="0"/>
              <a:t>        显式</a:t>
            </a:r>
            <a:r>
              <a:rPr lang="en-US" altLang="zh-CN" sz="2200" dirty="0"/>
              <a:t>Intent</a:t>
            </a:r>
            <a:r>
              <a:rPr lang="zh-CN" altLang="en-US" sz="2200" dirty="0"/>
              <a:t>是指定了</a:t>
            </a:r>
            <a:r>
              <a:rPr lang="en-US" altLang="zh-CN" sz="2200" dirty="0"/>
              <a:t>Component</a:t>
            </a:r>
            <a:r>
              <a:rPr lang="zh-CN" altLang="en-US" sz="2200" dirty="0"/>
              <a:t>（组件）属性的</a:t>
            </a:r>
            <a:r>
              <a:rPr lang="en-US" altLang="zh-CN" sz="2200" dirty="0"/>
              <a:t>Intent</a:t>
            </a:r>
            <a:r>
              <a:rPr lang="zh-CN" altLang="en-US" sz="2200" dirty="0"/>
              <a:t>，它已经明确了将启动哪个组件。例如，你打算从一个</a:t>
            </a:r>
            <a:r>
              <a:rPr lang="en-US" altLang="zh-CN" sz="2200" dirty="0"/>
              <a:t>Activity</a:t>
            </a:r>
            <a:r>
              <a:rPr lang="zh-CN" altLang="en-US" sz="2200" dirty="0"/>
              <a:t>中通过点击按钮启动另一个</a:t>
            </a:r>
            <a:r>
              <a:rPr lang="en-US" altLang="zh-CN" sz="2200" dirty="0"/>
              <a:t>Activity</a:t>
            </a:r>
            <a:r>
              <a:rPr lang="zh-CN" altLang="en-US" sz="2200" dirty="0"/>
              <a:t>，如图</a:t>
            </a:r>
            <a:r>
              <a:rPr lang="en-US" altLang="zh-CN" sz="2200" dirty="0"/>
              <a:t>4.2</a:t>
            </a:r>
            <a:r>
              <a:rPr lang="zh-CN" altLang="en-US" sz="2200" dirty="0"/>
              <a:t>所示一样。</a:t>
            </a:r>
          </a:p>
        </p:txBody>
      </p:sp>
      <p:pic>
        <p:nvPicPr>
          <p:cNvPr id="5" name="图片 4" descr="../屏幕快照%202016-03-27%20上午12.13.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26727"/>
            <a:ext cx="3771252" cy="29930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6381750" y="3245990"/>
            <a:ext cx="5194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000" dirty="0">
                <a:solidFill>
                  <a:schemeClr val="tx2"/>
                </a:solidFill>
              </a:rPr>
              <a:t>通过如下代码就能实现：</a:t>
            </a:r>
            <a:endParaRPr lang="en-US" altLang="zh-CN" sz="2000" dirty="0">
              <a:solidFill>
                <a:schemeClr val="tx2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// Explicit Intent by specifying its class name</a:t>
            </a:r>
          </a:p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Intent 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 = new Intent(</a:t>
            </a:r>
            <a:r>
              <a:rPr lang="en-US" altLang="zh-CN" sz="2000" dirty="0" err="1">
                <a:solidFill>
                  <a:schemeClr val="tx2"/>
                </a:solidFill>
              </a:rPr>
              <a:t>FirstActivity.this</a:t>
            </a:r>
            <a:r>
              <a:rPr lang="en-US" altLang="zh-CN" sz="2000" dirty="0">
                <a:solidFill>
                  <a:schemeClr val="tx2"/>
                </a:solidFill>
              </a:rPr>
              <a:t>, </a:t>
            </a:r>
            <a:r>
              <a:rPr lang="en-US" altLang="zh-CN" sz="2000" dirty="0" err="1">
                <a:solidFill>
                  <a:schemeClr val="tx2"/>
                </a:solidFill>
              </a:rPr>
              <a:t>SecondActivity.class</a:t>
            </a:r>
            <a:r>
              <a:rPr lang="en-US" altLang="zh-CN" sz="2000" dirty="0">
                <a:solidFill>
                  <a:schemeClr val="tx2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2000" dirty="0" err="1">
                <a:solidFill>
                  <a:schemeClr val="tx2"/>
                </a:solidFill>
              </a:rPr>
              <a:t>i.putExtra</a:t>
            </a:r>
            <a:r>
              <a:rPr lang="en-US" altLang="zh-CN" sz="2000" dirty="0">
                <a:solidFill>
                  <a:schemeClr val="tx2"/>
                </a:solidFill>
              </a:rPr>
              <a:t>("Key1", "ABC");</a:t>
            </a:r>
          </a:p>
          <a:p>
            <a:pPr>
              <a:spcAft>
                <a:spcPts val="0"/>
              </a:spcAft>
            </a:pPr>
            <a:r>
              <a:rPr lang="en-US" altLang="zh-CN" sz="2000" dirty="0" err="1">
                <a:solidFill>
                  <a:schemeClr val="tx2"/>
                </a:solidFill>
              </a:rPr>
              <a:t>i.putExtra</a:t>
            </a:r>
            <a:r>
              <a:rPr lang="en-US" altLang="zh-CN" sz="2000" dirty="0">
                <a:solidFill>
                  <a:schemeClr val="tx2"/>
                </a:solidFill>
              </a:rPr>
              <a:t>("Key2", "123");</a:t>
            </a:r>
          </a:p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// Starts </a:t>
            </a:r>
            <a:r>
              <a:rPr lang="en-US" altLang="zh-CN" sz="2000" dirty="0" err="1">
                <a:solidFill>
                  <a:schemeClr val="tx2"/>
                </a:solidFill>
              </a:rPr>
              <a:t>TargetActivity</a:t>
            </a:r>
            <a:endParaRPr lang="en-US" altLang="zh-CN" sz="2000" dirty="0">
              <a:solidFill>
                <a:schemeClr val="tx2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sz="2000" dirty="0" err="1">
                <a:solidFill>
                  <a:schemeClr val="tx2"/>
                </a:solidFill>
              </a:rPr>
              <a:t>startActivity</a:t>
            </a:r>
            <a:r>
              <a:rPr lang="en-US" altLang="zh-CN" sz="2000" dirty="0">
                <a:solidFill>
                  <a:schemeClr val="tx2"/>
                </a:solidFill>
              </a:rPr>
              <a:t>(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); </a:t>
            </a:r>
            <a:endParaRPr lang="zh-CN" altLang="zh-C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3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4.2.2 </a:t>
            </a:r>
            <a:r>
              <a:rPr lang="zh-CN" altLang="en-US" sz="4000" dirty="0"/>
              <a:t>隐式</a:t>
            </a:r>
            <a:r>
              <a:rPr lang="en-US" altLang="zh-CN" sz="4000" dirty="0"/>
              <a:t>Intent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25600"/>
            <a:ext cx="10020300" cy="100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200" dirty="0"/>
              <a:t>隐式</a:t>
            </a:r>
            <a:r>
              <a:rPr lang="en-US" altLang="zh-CN" sz="2200" dirty="0"/>
              <a:t>Intent</a:t>
            </a:r>
            <a:r>
              <a:rPr lang="zh-CN" altLang="en-US" sz="2200" dirty="0"/>
              <a:t>是没有指定</a:t>
            </a:r>
            <a:r>
              <a:rPr lang="en-US" altLang="zh-CN" sz="2200" dirty="0"/>
              <a:t>Component</a:t>
            </a:r>
            <a:r>
              <a:rPr lang="zh-CN" altLang="en-US" sz="2200" dirty="0"/>
              <a:t>（组件）属性的</a:t>
            </a:r>
            <a:r>
              <a:rPr lang="en-US" altLang="zh-CN" sz="2200" dirty="0"/>
              <a:t>Intent</a:t>
            </a:r>
            <a:r>
              <a:rPr lang="zh-CN" altLang="en-US" sz="2200" dirty="0"/>
              <a:t>，由于隐式</a:t>
            </a:r>
            <a:r>
              <a:rPr lang="en-US" altLang="zh-CN" sz="2200" dirty="0"/>
              <a:t>Intent</a:t>
            </a:r>
            <a:r>
              <a:rPr lang="zh-CN" altLang="en-US" sz="2200" dirty="0"/>
              <a:t>没有明确指定要启动哪个组件，应用程序将会根据</a:t>
            </a:r>
            <a:r>
              <a:rPr lang="en-US" altLang="zh-CN" sz="2200" dirty="0"/>
              <a:t>Intent</a:t>
            </a:r>
            <a:r>
              <a:rPr lang="zh-CN" altLang="en-US" sz="2200" dirty="0"/>
              <a:t>指定的规则去启动符合条件的组件，但具体是哪个组件则不确定（系统自动选择适合的组件执行</a:t>
            </a:r>
            <a:r>
              <a:rPr lang="en-US" altLang="zh-CN" sz="2200" dirty="0"/>
              <a:t>Intent</a:t>
            </a:r>
            <a:r>
              <a:rPr lang="zh-CN" altLang="en-US" sz="2200" dirty="0"/>
              <a:t>）。例如，运行下面的代码：</a:t>
            </a:r>
          </a:p>
        </p:txBody>
      </p:sp>
      <p:sp>
        <p:nvSpPr>
          <p:cNvPr id="6" name="矩形 5"/>
          <p:cNvSpPr/>
          <p:nvPr/>
        </p:nvSpPr>
        <p:spPr>
          <a:xfrm>
            <a:off x="1841500" y="3609080"/>
            <a:ext cx="4152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Intent read1=new Intent();</a:t>
            </a:r>
          </a:p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read1.setAction(</a:t>
            </a:r>
            <a:r>
              <a:rPr lang="en-US" altLang="zh-CN" sz="2000" dirty="0" err="1">
                <a:solidFill>
                  <a:schemeClr val="tx2"/>
                </a:solidFill>
              </a:rPr>
              <a:t>android.content.Intent.ACTION_VIEW</a:t>
            </a:r>
            <a:r>
              <a:rPr lang="en-US" altLang="zh-CN" sz="2000" dirty="0">
                <a:solidFill>
                  <a:schemeClr val="tx2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read1.setData(</a:t>
            </a:r>
            <a:r>
              <a:rPr lang="en-US" altLang="zh-CN" sz="2000" dirty="0" err="1">
                <a:solidFill>
                  <a:schemeClr val="tx2"/>
                </a:solidFill>
              </a:rPr>
              <a:t>ContactsContract.Contacts.CONTENT_URI</a:t>
            </a:r>
            <a:r>
              <a:rPr lang="en-US" altLang="zh-CN" sz="2000" dirty="0">
                <a:solidFill>
                  <a:schemeClr val="tx2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2000" dirty="0" err="1">
                <a:solidFill>
                  <a:schemeClr val="tx2"/>
                </a:solidFill>
              </a:rPr>
              <a:t>startActivity</a:t>
            </a:r>
            <a:r>
              <a:rPr lang="en-US" altLang="zh-CN" sz="2000" dirty="0">
                <a:solidFill>
                  <a:schemeClr val="tx2"/>
                </a:solidFill>
              </a:rPr>
              <a:t>(read1);</a:t>
            </a:r>
          </a:p>
        </p:txBody>
      </p:sp>
      <p:pic>
        <p:nvPicPr>
          <p:cNvPr id="7" name="图片 6" descr="../屏幕快照%202016-03-27%20上午12.30.3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00" y="2806700"/>
            <a:ext cx="2330767" cy="35198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箭头: 燕尾形 3"/>
          <p:cNvSpPr/>
          <p:nvPr/>
        </p:nvSpPr>
        <p:spPr>
          <a:xfrm>
            <a:off x="6959600" y="4102100"/>
            <a:ext cx="1041400" cy="9525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8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4.2.2 </a:t>
            </a:r>
            <a:r>
              <a:rPr lang="zh-CN" altLang="en-US" sz="4000" dirty="0"/>
              <a:t>隐式</a:t>
            </a:r>
            <a:r>
              <a:rPr lang="en-US" altLang="zh-CN" sz="4000" dirty="0"/>
              <a:t>Intent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25600"/>
            <a:ext cx="10020300" cy="100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200" dirty="0"/>
              <a:t>目标组件可以通过</a:t>
            </a:r>
            <a:r>
              <a:rPr lang="en-US" altLang="zh-CN" sz="2200" dirty="0" err="1"/>
              <a:t>getExtas</a:t>
            </a:r>
            <a:r>
              <a:rPr lang="en-US" altLang="zh-CN" sz="2200" dirty="0"/>
              <a:t>()</a:t>
            </a:r>
            <a:r>
              <a:rPr lang="zh-CN" altLang="en-US" sz="2200" dirty="0"/>
              <a:t>方法接收源组件传递过来的</a:t>
            </a:r>
            <a:r>
              <a:rPr lang="en-US" altLang="zh-CN" sz="2200" dirty="0"/>
              <a:t>Extra</a:t>
            </a:r>
            <a:r>
              <a:rPr lang="zh-CN" altLang="en-US" sz="2200" dirty="0"/>
              <a:t>（额外）信息，代码如下：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3327400" y="3164580"/>
            <a:ext cx="6108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// Get bundle object at appropriate place in your code</a:t>
            </a:r>
          </a:p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Bundle extras = </a:t>
            </a:r>
            <a:r>
              <a:rPr lang="en-US" altLang="zh-CN" sz="2000" dirty="0" err="1">
                <a:solidFill>
                  <a:schemeClr val="tx2"/>
                </a:solidFill>
              </a:rPr>
              <a:t>getIntent</a:t>
            </a:r>
            <a:r>
              <a:rPr lang="en-US" altLang="zh-CN" sz="2000" dirty="0">
                <a:solidFill>
                  <a:schemeClr val="tx2"/>
                </a:solidFill>
              </a:rPr>
              <a:t>().</a:t>
            </a:r>
            <a:r>
              <a:rPr lang="en-US" altLang="zh-CN" sz="2000" dirty="0" err="1">
                <a:solidFill>
                  <a:schemeClr val="tx2"/>
                </a:solidFill>
              </a:rPr>
              <a:t>getExtras</a:t>
            </a:r>
            <a:r>
              <a:rPr lang="en-US" altLang="zh-CN" sz="2000" dirty="0">
                <a:solidFill>
                  <a:schemeClr val="tx2"/>
                </a:solidFill>
              </a:rPr>
              <a:t>();</a:t>
            </a:r>
          </a:p>
          <a:p>
            <a:pPr>
              <a:spcAft>
                <a:spcPts val="0"/>
              </a:spcAft>
            </a:pPr>
            <a:endParaRPr lang="en-US" altLang="zh-CN" sz="2000" dirty="0">
              <a:solidFill>
                <a:schemeClr val="tx2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// Extract data using passed keys</a:t>
            </a:r>
          </a:p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String value1 = </a:t>
            </a:r>
            <a:r>
              <a:rPr lang="en-US" altLang="zh-CN" sz="2000" dirty="0" err="1">
                <a:solidFill>
                  <a:schemeClr val="tx2"/>
                </a:solidFill>
              </a:rPr>
              <a:t>extras.getString</a:t>
            </a:r>
            <a:r>
              <a:rPr lang="en-US" altLang="zh-CN" sz="2000" dirty="0">
                <a:solidFill>
                  <a:schemeClr val="tx2"/>
                </a:solidFill>
              </a:rPr>
              <a:t>("Key1");</a:t>
            </a:r>
          </a:p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String value2 = </a:t>
            </a:r>
            <a:r>
              <a:rPr lang="en-US" altLang="zh-CN" sz="2000" dirty="0" err="1">
                <a:solidFill>
                  <a:schemeClr val="tx2"/>
                </a:solidFill>
              </a:rPr>
              <a:t>extras.getString</a:t>
            </a:r>
            <a:r>
              <a:rPr lang="en-US" altLang="zh-CN" sz="2000" dirty="0">
                <a:solidFill>
                  <a:schemeClr val="tx2"/>
                </a:solidFill>
              </a:rPr>
              <a:t>("Key2");</a:t>
            </a:r>
          </a:p>
        </p:txBody>
      </p:sp>
    </p:spTree>
    <p:extLst>
      <p:ext uri="{BB962C8B-B14F-4D97-AF65-F5344CB8AC3E}">
        <p14:creationId xmlns:p14="http://schemas.microsoft.com/office/powerpoint/2010/main" val="2796941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100" y="3302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zh-CN" altLang="zh-CN" sz="4000" b="1" dirty="0"/>
              <a:t>【例</a:t>
            </a:r>
            <a:r>
              <a:rPr lang="en-US" altLang="zh-CN" sz="4000" b="1" dirty="0"/>
              <a:t>4.1</a:t>
            </a:r>
            <a:r>
              <a:rPr lang="zh-CN" altLang="zh-CN" sz="4000" b="1" dirty="0"/>
              <a:t>】</a:t>
            </a:r>
            <a:r>
              <a:rPr lang="en-US" altLang="zh-CN" sz="4000" b="1" dirty="0"/>
              <a:t>Intent</a:t>
            </a:r>
            <a:r>
              <a:rPr lang="zh-CN" altLang="zh-CN" sz="4000" b="1" dirty="0"/>
              <a:t>（意图）实例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83024"/>
              </p:ext>
            </p:extLst>
          </p:nvPr>
        </p:nvGraphicFramePr>
        <p:xfrm>
          <a:off x="1181100" y="1181100"/>
          <a:ext cx="10388600" cy="5384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983">
                  <a:extLst>
                    <a:ext uri="{9D8B030D-6E8A-4147-A177-3AD203B41FA5}">
                      <a16:colId xmlns:a16="http://schemas.microsoft.com/office/drawing/2014/main" val="2657943812"/>
                    </a:ext>
                  </a:extLst>
                </a:gridCol>
                <a:gridCol w="9101617">
                  <a:extLst>
                    <a:ext uri="{9D8B030D-6E8A-4147-A177-3AD203B41FA5}">
                      <a16:colId xmlns:a16="http://schemas.microsoft.com/office/drawing/2014/main" val="2917946301"/>
                    </a:ext>
                  </a:extLst>
                </a:gridCol>
              </a:tblGrid>
              <a:tr h="334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步骤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7943912"/>
                  </a:ext>
                </a:extLst>
              </a:tr>
              <a:tr h="1004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打开</a:t>
                      </a:r>
                      <a:r>
                        <a:rPr lang="en-US" sz="2000" kern="100" dirty="0">
                          <a:effectLst/>
                        </a:rPr>
                        <a:t>Android Studio</a:t>
                      </a:r>
                      <a:r>
                        <a:rPr lang="zh-CN" sz="2000" kern="100" dirty="0">
                          <a:effectLst/>
                        </a:rPr>
                        <a:t>创建一个</a:t>
                      </a:r>
                      <a:r>
                        <a:rPr lang="en-US" sz="2000" kern="100" dirty="0">
                          <a:effectLst/>
                        </a:rPr>
                        <a:t>Android</a:t>
                      </a:r>
                      <a:r>
                        <a:rPr lang="zh-CN" sz="2000" kern="100" dirty="0">
                          <a:effectLst/>
                        </a:rPr>
                        <a:t>应用，</a:t>
                      </a:r>
                      <a:r>
                        <a:rPr lang="en-US" sz="2000" kern="100" dirty="0">
                          <a:effectLst/>
                        </a:rPr>
                        <a:t>Application name</a:t>
                      </a:r>
                      <a:r>
                        <a:rPr lang="zh-CN" sz="2000" kern="100" dirty="0">
                          <a:effectLst/>
                        </a:rPr>
                        <a:t>（应用名）取名为</a:t>
                      </a:r>
                      <a:r>
                        <a:rPr lang="en-US" sz="2000" kern="100" dirty="0">
                          <a:effectLst/>
                        </a:rPr>
                        <a:t>Intent1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Company Domain</a:t>
                      </a:r>
                      <a:r>
                        <a:rPr lang="zh-CN" sz="2000" kern="100" dirty="0">
                          <a:effectLst/>
                        </a:rPr>
                        <a:t>（公司域）取名为</a:t>
                      </a:r>
                      <a:r>
                        <a:rPr lang="en-US" sz="2000" kern="100" dirty="0">
                          <a:effectLst/>
                        </a:rPr>
                        <a:t>Example.com</a:t>
                      </a:r>
                      <a:r>
                        <a:rPr lang="zh-CN" sz="2000" kern="100" dirty="0">
                          <a:effectLst/>
                        </a:rPr>
                        <a:t>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476047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Minimum SDK</a:t>
                      </a:r>
                      <a:r>
                        <a:rPr lang="zh-CN" sz="2000" kern="100">
                          <a:effectLst/>
                        </a:rPr>
                        <a:t>选择</a:t>
                      </a:r>
                      <a:r>
                        <a:rPr lang="en-US" sz="2000" kern="100">
                          <a:effectLst/>
                        </a:rPr>
                        <a:t>API 18: Android 4.3</a:t>
                      </a:r>
                      <a:r>
                        <a:rPr lang="zh-CN" sz="2000" kern="100">
                          <a:effectLst/>
                        </a:rPr>
                        <a:t>（</a:t>
                      </a:r>
                      <a:r>
                        <a:rPr lang="en-US" sz="2000" kern="100">
                          <a:effectLst/>
                        </a:rPr>
                        <a:t>Jelly Bean</a:t>
                      </a:r>
                      <a:r>
                        <a:rPr lang="zh-CN" sz="2000" kern="100">
                          <a:effectLst/>
                        </a:rPr>
                        <a:t>）。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589459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选择</a:t>
                      </a:r>
                      <a:r>
                        <a:rPr lang="en-US" sz="2000" kern="100" dirty="0">
                          <a:effectLst/>
                        </a:rPr>
                        <a:t>Empty Activity</a:t>
                      </a:r>
                      <a:r>
                        <a:rPr lang="zh-CN" sz="2000" kern="100" dirty="0">
                          <a:effectLst/>
                        </a:rPr>
                        <a:t>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321678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不需要修改</a:t>
                      </a:r>
                      <a:r>
                        <a:rPr lang="en-US" sz="2000" kern="100">
                          <a:effectLst/>
                        </a:rPr>
                        <a:t>Activity Name</a:t>
                      </a:r>
                      <a:r>
                        <a:rPr lang="zh-CN" sz="2000" kern="100">
                          <a:effectLst/>
                        </a:rPr>
                        <a:t>，使用默认值，单击</a:t>
                      </a:r>
                      <a:r>
                        <a:rPr lang="en-US" sz="2000" kern="100">
                          <a:effectLst/>
                        </a:rPr>
                        <a:t>Finish</a:t>
                      </a:r>
                      <a:r>
                        <a:rPr lang="zh-CN" sz="2000" kern="100">
                          <a:effectLst/>
                        </a:rPr>
                        <a:t>（完成）。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4225116"/>
                  </a:ext>
                </a:extLst>
              </a:tr>
              <a:tr h="1339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在工程中找到</a:t>
                      </a:r>
                      <a:r>
                        <a:rPr lang="en-US" sz="2000" kern="100">
                          <a:effectLst/>
                        </a:rPr>
                        <a:t>ras/layout</a:t>
                      </a:r>
                      <a:r>
                        <a:rPr lang="zh-CN" sz="2000" kern="100">
                          <a:effectLst/>
                        </a:rPr>
                        <a:t>目录中的</a:t>
                      </a:r>
                      <a:r>
                        <a:rPr lang="en-US" sz="2000" kern="100">
                          <a:effectLst/>
                        </a:rPr>
                        <a:t>activity_main.xml</a:t>
                      </a:r>
                      <a:r>
                        <a:rPr lang="zh-CN" sz="2000" kern="100">
                          <a:effectLst/>
                        </a:rPr>
                        <a:t>文件，在其中添加一个</a:t>
                      </a:r>
                      <a:r>
                        <a:rPr lang="en-US" sz="2000" kern="100">
                          <a:effectLst/>
                        </a:rPr>
                        <a:t>TextView</a:t>
                      </a:r>
                      <a:r>
                        <a:rPr lang="zh-CN" sz="2000" kern="100">
                          <a:effectLst/>
                        </a:rPr>
                        <a:t>（文本框）控件、一个</a:t>
                      </a:r>
                      <a:r>
                        <a:rPr lang="en-US" sz="2000" kern="100">
                          <a:effectLst/>
                        </a:rPr>
                        <a:t>ImageButton</a:t>
                      </a:r>
                      <a:r>
                        <a:rPr lang="zh-CN" sz="2000" kern="100">
                          <a:effectLst/>
                        </a:rPr>
                        <a:t>（图片按钮）和两个</a:t>
                      </a:r>
                      <a:r>
                        <a:rPr lang="en-US" sz="2000" kern="100">
                          <a:effectLst/>
                        </a:rPr>
                        <a:t>Button</a:t>
                      </a:r>
                      <a:r>
                        <a:rPr lang="zh-CN" sz="2000" kern="100">
                          <a:effectLst/>
                        </a:rPr>
                        <a:t>（普通按钮）控件（</a:t>
                      </a:r>
                      <a:r>
                        <a:rPr lang="en-US" sz="2000" kern="100">
                          <a:effectLst/>
                        </a:rPr>
                        <a:t>START BROWSER</a:t>
                      </a:r>
                      <a:r>
                        <a:rPr lang="zh-CN" sz="2000" kern="100">
                          <a:effectLst/>
                        </a:rPr>
                        <a:t>和</a:t>
                      </a:r>
                      <a:r>
                        <a:rPr lang="en-US" sz="2000" kern="100">
                          <a:effectLst/>
                        </a:rPr>
                        <a:t>START PHONE</a:t>
                      </a:r>
                      <a:r>
                        <a:rPr lang="zh-CN" sz="2000" kern="100">
                          <a:effectLst/>
                        </a:rPr>
                        <a:t>），按最后图</a:t>
                      </a:r>
                      <a:r>
                        <a:rPr lang="en-US" sz="2000" kern="100">
                          <a:effectLst/>
                        </a:rPr>
                        <a:t>4.4</a:t>
                      </a:r>
                      <a:r>
                        <a:rPr lang="zh-CN" sz="2000" kern="100">
                          <a:effectLst/>
                        </a:rPr>
                        <a:t>所示的运行效果图位置进行摆放。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15997"/>
                  </a:ext>
                </a:extLst>
              </a:tr>
              <a:tr h="669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将工程</a:t>
                      </a:r>
                      <a:r>
                        <a:rPr lang="en-US" sz="2000" kern="100">
                          <a:effectLst/>
                        </a:rPr>
                        <a:t>res/mipmap</a:t>
                      </a:r>
                      <a:r>
                        <a:rPr lang="zh-CN" sz="2000" kern="100">
                          <a:effectLst/>
                        </a:rPr>
                        <a:t>目录下的</a:t>
                      </a:r>
                      <a:r>
                        <a:rPr lang="en-US" sz="2000" kern="100">
                          <a:effectLst/>
                        </a:rPr>
                        <a:t>ic_launcher.png</a:t>
                      </a:r>
                      <a:r>
                        <a:rPr lang="zh-CN" sz="2000" kern="100">
                          <a:effectLst/>
                        </a:rPr>
                        <a:t>图片文件复制粘贴到</a:t>
                      </a:r>
                      <a:r>
                        <a:rPr lang="en-US" sz="2000" kern="100">
                          <a:effectLst/>
                        </a:rPr>
                        <a:t>res/drawable</a:t>
                      </a:r>
                      <a:r>
                        <a:rPr lang="zh-CN" sz="2000" kern="100">
                          <a:effectLst/>
                        </a:rPr>
                        <a:t>目录下。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0100845"/>
                  </a:ext>
                </a:extLst>
              </a:tr>
              <a:tr h="669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</a:t>
                      </a:r>
                      <a:r>
                        <a:rPr lang="en-US" sz="2000" kern="100">
                          <a:effectLst/>
                        </a:rPr>
                        <a:t>java/com.example.intent1</a:t>
                      </a:r>
                      <a:r>
                        <a:rPr lang="zh-CN" sz="2000" kern="100">
                          <a:effectLst/>
                        </a:rPr>
                        <a:t>目录下</a:t>
                      </a:r>
                      <a:r>
                        <a:rPr lang="en-US" sz="2000" kern="100">
                          <a:effectLst/>
                        </a:rPr>
                        <a:t>java</a:t>
                      </a:r>
                      <a:r>
                        <a:rPr lang="zh-CN" sz="2000" kern="100">
                          <a:effectLst/>
                        </a:rPr>
                        <a:t>文件</a:t>
                      </a:r>
                      <a:r>
                        <a:rPr lang="en-US" sz="2000" kern="100">
                          <a:effectLst/>
                        </a:rPr>
                        <a:t>MainActivity.java</a:t>
                      </a:r>
                      <a:r>
                        <a:rPr lang="zh-CN" sz="2000" kern="100">
                          <a:effectLst/>
                        </a:rPr>
                        <a:t>代码，为</a:t>
                      </a:r>
                      <a:r>
                        <a:rPr lang="en-US" sz="2000" kern="100">
                          <a:effectLst/>
                        </a:rPr>
                        <a:t>START BROWSER</a:t>
                      </a:r>
                      <a:r>
                        <a:rPr lang="zh-CN" sz="2000" kern="100">
                          <a:effectLst/>
                        </a:rPr>
                        <a:t>和</a:t>
                      </a:r>
                      <a:r>
                        <a:rPr lang="en-US" sz="2000" kern="100">
                          <a:effectLst/>
                        </a:rPr>
                        <a:t>START PHONE</a:t>
                      </a:r>
                      <a:r>
                        <a:rPr lang="zh-CN" sz="2000" kern="100">
                          <a:effectLst/>
                        </a:rPr>
                        <a:t>两个按钮添加单击事件监听器。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397716"/>
                  </a:ext>
                </a:extLst>
              </a:tr>
              <a:tr h="362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启动</a:t>
                      </a:r>
                      <a:r>
                        <a:rPr lang="en-US" sz="2000" kern="100" dirty="0" err="1">
                          <a:effectLst/>
                        </a:rPr>
                        <a:t>Genymotion</a:t>
                      </a:r>
                      <a:r>
                        <a:rPr lang="zh-CN" sz="2000" kern="100" dirty="0">
                          <a:effectLst/>
                        </a:rPr>
                        <a:t>模拟器，然后在</a:t>
                      </a:r>
                      <a:r>
                        <a:rPr lang="en-US" sz="2000" kern="100" dirty="0">
                          <a:effectLst/>
                        </a:rPr>
                        <a:t>Android</a:t>
                      </a:r>
                      <a:r>
                        <a:rPr lang="zh-CN" sz="2000" kern="100" dirty="0">
                          <a:effectLst/>
                        </a:rPr>
                        <a:t>工程中做如下代码修改。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448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202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../屏幕快照%202016-03-27%20上午11.11.5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72" y="1397000"/>
            <a:ext cx="3153728" cy="506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../屏幕快照%202016-03-27%20上午12.51.4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06" y="1397000"/>
            <a:ext cx="3125593" cy="50688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4472755" y="580140"/>
            <a:ext cx="2975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单击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 BROWSER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按钮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00083" y="580140"/>
            <a:ext cx="246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dirty="0"/>
              <a:t>单击</a:t>
            </a:r>
            <a:r>
              <a:rPr lang="en-US" altLang="zh-CN" dirty="0"/>
              <a:t>START PHONE</a:t>
            </a:r>
            <a:r>
              <a:rPr lang="zh-CN" altLang="zh-CN" dirty="0"/>
              <a:t>按钮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../屏幕快照%202016-03-27%20上午12.52.0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644" y="1397000"/>
            <a:ext cx="3220755" cy="5068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54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4.3 Intent Filters</a:t>
            </a:r>
            <a:r>
              <a:rPr lang="zh-CN" altLang="en-US" sz="4000" b="1" dirty="0"/>
              <a:t>（意图过滤器）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   Activity</a:t>
            </a:r>
            <a:r>
              <a:rPr lang="zh-CN" altLang="en-US" dirty="0"/>
              <a:t>、</a:t>
            </a:r>
            <a:r>
              <a:rPr lang="en-US" altLang="zh-CN" dirty="0"/>
              <a:t>Service</a:t>
            </a:r>
            <a:r>
              <a:rPr lang="zh-CN" altLang="en-US" dirty="0"/>
              <a:t>和</a:t>
            </a:r>
            <a:r>
              <a:rPr lang="en-US" altLang="zh-CN" dirty="0" err="1"/>
              <a:t>BroadcastReceiver</a:t>
            </a:r>
            <a:r>
              <a:rPr lang="zh-CN" altLang="en-US" dirty="0"/>
              <a:t>能定义多个</a:t>
            </a:r>
            <a:r>
              <a:rPr lang="en-US" altLang="zh-CN" dirty="0"/>
              <a:t>Intent</a:t>
            </a:r>
            <a:r>
              <a:rPr lang="zh-CN" altLang="en-US" dirty="0"/>
              <a:t>过滤器来通知系统它们可以处理哪些隐式</a:t>
            </a:r>
            <a:r>
              <a:rPr lang="en-US" altLang="zh-CN" dirty="0"/>
              <a:t>Intent</a:t>
            </a:r>
            <a:r>
              <a:rPr lang="zh-CN" altLang="en-US" dirty="0"/>
              <a:t>。每个过滤器描述组件的一种能力以及该组件可以接收的一组</a:t>
            </a:r>
            <a:r>
              <a:rPr lang="en-US" altLang="zh-CN" dirty="0"/>
              <a:t>Intent</a:t>
            </a:r>
            <a:r>
              <a:rPr lang="zh-CN" altLang="en-US" dirty="0"/>
              <a:t>。实际上，过滤器接收需要类型的</a:t>
            </a:r>
            <a:r>
              <a:rPr lang="en-US" altLang="zh-CN" dirty="0"/>
              <a:t>Intent</a:t>
            </a:r>
            <a:r>
              <a:rPr lang="zh-CN" altLang="en-US" dirty="0"/>
              <a:t>，拒绝不需要类型的</a:t>
            </a:r>
            <a:r>
              <a:rPr lang="en-US" altLang="zh-CN" dirty="0"/>
              <a:t>Intent</a:t>
            </a:r>
            <a:r>
              <a:rPr lang="zh-CN" altLang="en-US" dirty="0"/>
              <a:t>仅限于隐式</a:t>
            </a:r>
            <a:r>
              <a:rPr lang="en-US" altLang="zh-CN" dirty="0"/>
              <a:t>Intent</a:t>
            </a:r>
            <a:r>
              <a:rPr lang="zh-CN" altLang="en-US" dirty="0"/>
              <a:t>。对于显式</a:t>
            </a:r>
            <a:r>
              <a:rPr lang="en-US" altLang="zh-CN" dirty="0"/>
              <a:t>Intent</a:t>
            </a:r>
            <a:r>
              <a:rPr lang="zh-CN" altLang="en-US" dirty="0"/>
              <a:t>，无论内容如何，总可以发送给目标，过滤器不干预。</a:t>
            </a:r>
          </a:p>
          <a:p>
            <a:pPr marL="0" indent="0">
              <a:buNone/>
            </a:pPr>
            <a:r>
              <a:rPr lang="zh-CN" altLang="en-US" dirty="0"/>
              <a:t>        过滤器使用</a:t>
            </a:r>
            <a:r>
              <a:rPr lang="en-US" altLang="zh-CN" dirty="0"/>
              <a:t>&lt;intent-filter…/&gt;</a:t>
            </a:r>
            <a:r>
              <a:rPr lang="zh-CN" altLang="en-US" dirty="0"/>
              <a:t>标签在配置文件</a:t>
            </a:r>
            <a:r>
              <a:rPr lang="en-US" altLang="zh-CN" dirty="0"/>
              <a:t>AndroidManifest.xml</a:t>
            </a:r>
            <a:r>
              <a:rPr lang="zh-CN" altLang="en-US" dirty="0"/>
              <a:t>中进行注册，它是</a:t>
            </a:r>
            <a:r>
              <a:rPr lang="en-US" altLang="zh-CN" dirty="0"/>
              <a:t>&lt;activity…/&gt;</a:t>
            </a:r>
            <a:r>
              <a:rPr lang="zh-CN" altLang="en-US" dirty="0"/>
              <a:t>标签的子元素，</a:t>
            </a:r>
            <a:r>
              <a:rPr lang="en-US" altLang="zh-CN" dirty="0"/>
              <a:t>&lt;activity…/&gt;</a:t>
            </a:r>
            <a:r>
              <a:rPr lang="zh-CN" altLang="en-US" dirty="0"/>
              <a:t>标签用于为应用程序配置</a:t>
            </a:r>
            <a:r>
              <a:rPr lang="en-US" altLang="zh-CN" dirty="0"/>
              <a:t>Activity</a:t>
            </a:r>
            <a:r>
              <a:rPr lang="zh-CN" altLang="en-US" dirty="0"/>
              <a:t>，</a:t>
            </a:r>
            <a:r>
              <a:rPr lang="en-US" altLang="zh-CN" dirty="0"/>
              <a:t> &lt;activity…/&gt;</a:t>
            </a:r>
            <a:r>
              <a:rPr lang="zh-CN" altLang="en-US" dirty="0"/>
              <a:t>的</a:t>
            </a:r>
            <a:r>
              <a:rPr lang="en-US" altLang="zh-CN" dirty="0"/>
              <a:t>&lt;intent-filter…/&gt;</a:t>
            </a:r>
            <a:r>
              <a:rPr lang="zh-CN" altLang="en-US" dirty="0"/>
              <a:t>标签则用于配置该</a:t>
            </a:r>
            <a:r>
              <a:rPr lang="en-US" altLang="zh-CN" dirty="0"/>
              <a:t>Activity</a:t>
            </a:r>
            <a:r>
              <a:rPr lang="zh-CN" altLang="en-US" dirty="0"/>
              <a:t>所能“响应”的</a:t>
            </a:r>
            <a:r>
              <a:rPr lang="en-US" altLang="zh-CN" dirty="0"/>
              <a:t>Intent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&lt;intent-filter…/&gt;</a:t>
            </a:r>
            <a:r>
              <a:rPr lang="zh-CN" altLang="en-US" dirty="0"/>
              <a:t>标签里通常包含如下子标签。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0~N</a:t>
            </a:r>
            <a:r>
              <a:rPr lang="zh-CN" altLang="en-US" dirty="0"/>
              <a:t>个</a:t>
            </a:r>
            <a:r>
              <a:rPr lang="en-US" altLang="zh-CN" dirty="0"/>
              <a:t>&lt;action…/&gt;</a:t>
            </a:r>
            <a:r>
              <a:rPr lang="zh-CN" altLang="en-US" dirty="0"/>
              <a:t>子标签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0~N</a:t>
            </a:r>
            <a:r>
              <a:rPr lang="zh-CN" altLang="en-US" dirty="0"/>
              <a:t>个</a:t>
            </a:r>
            <a:r>
              <a:rPr lang="en-US" altLang="zh-CN" dirty="0"/>
              <a:t>&lt;category…/&gt;</a:t>
            </a:r>
            <a:r>
              <a:rPr lang="zh-CN" altLang="en-US" dirty="0"/>
              <a:t>子标签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0~1</a:t>
            </a:r>
            <a:r>
              <a:rPr lang="zh-CN" altLang="en-US" dirty="0"/>
              <a:t>个</a:t>
            </a:r>
            <a:r>
              <a:rPr lang="en-US" altLang="zh-CN" dirty="0"/>
              <a:t>&lt;data…/&gt;</a:t>
            </a:r>
            <a:r>
              <a:rPr lang="zh-CN" altLang="en-US" dirty="0"/>
              <a:t>子标签</a:t>
            </a:r>
          </a:p>
        </p:txBody>
      </p:sp>
    </p:spTree>
    <p:extLst>
      <p:ext uri="{BB962C8B-B14F-4D97-AF65-F5344CB8AC3E}">
        <p14:creationId xmlns:p14="http://schemas.microsoft.com/office/powerpoint/2010/main" val="2055283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634836"/>
            <a:ext cx="6769100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1800" dirty="0"/>
              <a:t>如下面这个</a:t>
            </a:r>
            <a:r>
              <a:rPr lang="en-US" altLang="zh-CN" sz="1800" dirty="0"/>
              <a:t>&lt;activity…/&gt;</a:t>
            </a:r>
            <a:r>
              <a:rPr lang="zh-CN" altLang="zh-CN" sz="1800" dirty="0"/>
              <a:t>的标签为例：</a:t>
            </a:r>
          </a:p>
          <a:p>
            <a:pPr marL="0" indent="0">
              <a:buNone/>
            </a:pPr>
            <a:r>
              <a:rPr lang="en-US" altLang="zh-CN" sz="1800" dirty="0"/>
              <a:t>&lt;activity </a:t>
            </a:r>
            <a:r>
              <a:rPr lang="en-US" altLang="zh-CN" sz="1800" dirty="0" err="1"/>
              <a:t>android:name</a:t>
            </a:r>
            <a:r>
              <a:rPr lang="en-US" altLang="zh-CN" sz="1800" dirty="0"/>
              <a:t>=".</a:t>
            </a:r>
            <a:r>
              <a:rPr lang="en-US" altLang="zh-CN" sz="1800" dirty="0" err="1"/>
              <a:t>CustomActivity</a:t>
            </a:r>
            <a:r>
              <a:rPr lang="en-US" altLang="zh-CN" sz="1800" dirty="0"/>
              <a:t>"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android:label</a:t>
            </a:r>
            <a:r>
              <a:rPr lang="en-US" altLang="zh-CN" sz="1800" dirty="0"/>
              <a:t>="@string/</a:t>
            </a:r>
            <a:r>
              <a:rPr lang="en-US" altLang="zh-CN" sz="1800" dirty="0" err="1"/>
              <a:t>app_name</a:t>
            </a:r>
            <a:r>
              <a:rPr lang="en-US" altLang="zh-CN" sz="1800" dirty="0"/>
              <a:t>"&gt;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&lt;intent-filter&gt;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&lt;action </a:t>
            </a:r>
            <a:r>
              <a:rPr lang="en-US" altLang="zh-CN" sz="1800" dirty="0" err="1"/>
              <a:t>android:name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android.intent.action.VIEW</a:t>
            </a:r>
            <a:r>
              <a:rPr lang="en-US" altLang="zh-CN" sz="1800" dirty="0"/>
              <a:t>" /&gt;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&lt;action </a:t>
            </a:r>
            <a:r>
              <a:rPr lang="en-US" altLang="zh-CN" sz="1800" dirty="0" err="1"/>
              <a:t>android:name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com.example.intentdemo.LAUNCH</a:t>
            </a:r>
            <a:r>
              <a:rPr lang="en-US" altLang="zh-CN" sz="1800" dirty="0"/>
              <a:t>" /&gt;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&lt;category </a:t>
            </a:r>
            <a:r>
              <a:rPr lang="en-US" altLang="zh-CN" sz="1800" dirty="0" err="1"/>
              <a:t>android:name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android.intent.category.DEFAULT</a:t>
            </a:r>
            <a:r>
              <a:rPr lang="en-US" altLang="zh-CN" sz="1800" dirty="0"/>
              <a:t>" /&gt;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&lt;data </a:t>
            </a:r>
            <a:r>
              <a:rPr lang="en-US" altLang="zh-CN" sz="1800" dirty="0" err="1"/>
              <a:t>android:scheme</a:t>
            </a:r>
            <a:r>
              <a:rPr lang="en-US" altLang="zh-CN" sz="1800" dirty="0"/>
              <a:t>="http" /&gt;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&lt;/intent-filter&gt;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&lt;/activity&gt;</a:t>
            </a:r>
            <a:endParaRPr lang="zh-CN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7871691" y="1734422"/>
            <a:ext cx="4013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如</a:t>
            </a:r>
            <a:r>
              <a:rPr lang="zh-CN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代码</a:t>
            </a:r>
            <a:r>
              <a:rPr lang="zh-CN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所示，这个</a:t>
            </a:r>
            <a:r>
              <a:rPr lang="en-US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Activity</a:t>
            </a:r>
            <a:r>
              <a:rPr lang="zh-CN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过滤器是有两个</a:t>
            </a:r>
            <a:r>
              <a:rPr lang="en-US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&lt;action…/&gt;</a:t>
            </a:r>
            <a:r>
              <a:rPr lang="zh-CN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子标签，表明其他</a:t>
            </a:r>
            <a:r>
              <a:rPr lang="en-US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Activity</a:t>
            </a:r>
            <a:r>
              <a:rPr lang="zh-CN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调用该</a:t>
            </a:r>
            <a:r>
              <a:rPr lang="en-US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Activity</a:t>
            </a:r>
            <a:r>
              <a:rPr lang="zh-CN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时要么使用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android.intent.action.VIEW</a:t>
            </a:r>
            <a:r>
              <a:rPr lang="zh-CN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动作，要么使用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com.example.intentdemo.LAUNCH</a:t>
            </a:r>
            <a:r>
              <a:rPr lang="zh-CN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动作。</a:t>
            </a:r>
            <a:endParaRPr lang="en-US" altLang="zh-CN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一个</a:t>
            </a:r>
            <a:r>
              <a:rPr lang="en-US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&lt;category…/&gt;</a:t>
            </a:r>
            <a:r>
              <a:rPr lang="zh-CN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子标签表示类别为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android.intent.category.DEFAULT</a:t>
            </a:r>
            <a:endParaRPr lang="zh-CN" altLang="zh-CN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一个</a:t>
            </a:r>
            <a:r>
              <a:rPr lang="en-US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&lt;data…/&gt;</a:t>
            </a:r>
            <a:r>
              <a:rPr lang="zh-CN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子标签表示需要</a:t>
            </a:r>
            <a:r>
              <a:rPr lang="en-US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Activity</a:t>
            </a:r>
            <a:r>
              <a:rPr lang="zh-CN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启动的数据类型为</a:t>
            </a:r>
            <a:r>
              <a:rPr lang="en-US" altLang="zh-C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http://</a:t>
            </a:r>
            <a:endParaRPr lang="zh-CN" altLang="zh-CN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4.3 Intent Filters</a:t>
            </a:r>
            <a:r>
              <a:rPr lang="zh-CN" altLang="en-US" sz="4000" b="1" dirty="0"/>
              <a:t>（意图过滤器）</a:t>
            </a:r>
          </a:p>
        </p:txBody>
      </p:sp>
    </p:spTree>
    <p:extLst>
      <p:ext uri="{BB962C8B-B14F-4D97-AF65-F5344CB8AC3E}">
        <p14:creationId xmlns:p14="http://schemas.microsoft.com/office/powerpoint/2010/main" val="3142805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4.3 Intent Filters</a:t>
            </a:r>
            <a:r>
              <a:rPr lang="zh-CN" altLang="en-US" sz="4000" b="1" dirty="0"/>
              <a:t>（意图过滤器）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38300"/>
            <a:ext cx="10071100" cy="49403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100" dirty="0"/>
              <a:t>         </a:t>
            </a:r>
            <a:r>
              <a:rPr lang="zh-CN" altLang="en-US" sz="2100" dirty="0"/>
              <a:t> 那么如果一个</a:t>
            </a:r>
            <a:r>
              <a:rPr lang="en-US" altLang="zh-CN" sz="2100" dirty="0"/>
              <a:t>Intent</a:t>
            </a:r>
            <a:r>
              <a:rPr lang="zh-CN" altLang="en-US" sz="2100" dirty="0"/>
              <a:t>可以通过多个</a:t>
            </a:r>
            <a:r>
              <a:rPr lang="en-US" altLang="zh-CN" sz="2100" dirty="0"/>
              <a:t>Activity</a:t>
            </a:r>
            <a:r>
              <a:rPr lang="zh-CN" altLang="en-US" sz="2100" dirty="0"/>
              <a:t>或</a:t>
            </a:r>
            <a:r>
              <a:rPr lang="en-US" altLang="zh-CN" sz="2100" dirty="0"/>
              <a:t>Service</a:t>
            </a:r>
            <a:r>
              <a:rPr lang="zh-CN" altLang="en-US" sz="2100" dirty="0"/>
              <a:t>的</a:t>
            </a:r>
            <a:r>
              <a:rPr lang="en-US" altLang="zh-CN" sz="2100" dirty="0"/>
              <a:t>&lt;intent-filter&gt;</a:t>
            </a:r>
            <a:r>
              <a:rPr lang="zh-CN" altLang="en-US" sz="2100" dirty="0"/>
              <a:t>标签，系统到底会调用那一个</a:t>
            </a:r>
            <a:r>
              <a:rPr lang="en-US" altLang="zh-CN" sz="2100" dirty="0"/>
              <a:t>Activity</a:t>
            </a:r>
            <a:r>
              <a:rPr lang="zh-CN" altLang="en-US" sz="2100" dirty="0"/>
              <a:t>或</a:t>
            </a:r>
            <a:r>
              <a:rPr lang="en-US" altLang="zh-CN" sz="2100" dirty="0"/>
              <a:t>Service</a:t>
            </a:r>
            <a:r>
              <a:rPr lang="zh-CN" altLang="en-US" sz="2100" dirty="0"/>
              <a:t>组件来执行这个</a:t>
            </a:r>
            <a:r>
              <a:rPr lang="en-US" altLang="zh-CN" sz="2100" dirty="0"/>
              <a:t>Intent</a:t>
            </a:r>
            <a:r>
              <a:rPr lang="zh-CN" altLang="en-US" sz="2100" dirty="0"/>
              <a:t>呢？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100" dirty="0"/>
              <a:t>       </a:t>
            </a:r>
            <a:r>
              <a:rPr lang="en-US" altLang="zh-CN" sz="2100" dirty="0"/>
              <a:t>Android</a:t>
            </a:r>
            <a:r>
              <a:rPr lang="zh-CN" altLang="en-US" sz="2100" dirty="0"/>
              <a:t>系统会通过如下的测试来决定调用哪一个组件：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100" dirty="0"/>
              <a:t>&lt;intent-filter&gt;</a:t>
            </a:r>
            <a:r>
              <a:rPr lang="zh-CN" altLang="en-US" sz="2100" dirty="0"/>
              <a:t>标签可以列有多个</a:t>
            </a:r>
            <a:r>
              <a:rPr lang="en-US" altLang="zh-CN" sz="2100" dirty="0"/>
              <a:t>&lt;action…/&gt;</a:t>
            </a:r>
            <a:r>
              <a:rPr lang="zh-CN" altLang="en-US" sz="2100" dirty="0"/>
              <a:t>子标签，系统会选择其中最匹配的动作来调用</a:t>
            </a:r>
            <a:r>
              <a:rPr lang="en-US" altLang="zh-CN" sz="2100" dirty="0"/>
              <a:t>Activity</a:t>
            </a:r>
            <a:r>
              <a:rPr lang="zh-CN" altLang="en-US" sz="2100" dirty="0"/>
              <a:t>。但</a:t>
            </a:r>
            <a:r>
              <a:rPr lang="en-US" altLang="zh-CN" sz="2100" dirty="0"/>
              <a:t>&lt;action…/&gt;</a:t>
            </a:r>
            <a:r>
              <a:rPr lang="zh-CN" altLang="en-US" sz="2100" dirty="0"/>
              <a:t>子标签不能缺省，即过滤器必须包含至少一个</a:t>
            </a:r>
            <a:r>
              <a:rPr lang="en-US" altLang="zh-CN" sz="2100" dirty="0"/>
              <a:t>&lt;action…/&gt;</a:t>
            </a:r>
            <a:r>
              <a:rPr lang="zh-CN" altLang="en-US" sz="2100" dirty="0"/>
              <a:t>子标签，否则会阻塞所有</a:t>
            </a:r>
            <a:r>
              <a:rPr lang="en-US" altLang="zh-CN" sz="2100" dirty="0"/>
              <a:t>Intent.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100" dirty="0"/>
              <a:t>&lt;intent-filter&gt;</a:t>
            </a:r>
            <a:r>
              <a:rPr lang="zh-CN" altLang="en-US" sz="2100" dirty="0"/>
              <a:t>标签可以列</a:t>
            </a:r>
            <a:r>
              <a:rPr lang="en-US" altLang="zh-CN" sz="2100" dirty="0"/>
              <a:t>0</a:t>
            </a:r>
            <a:r>
              <a:rPr lang="zh-CN" altLang="en-US" sz="2100" dirty="0"/>
              <a:t>个、</a:t>
            </a:r>
            <a:r>
              <a:rPr lang="en-US" altLang="zh-CN" sz="2100" dirty="0"/>
              <a:t>1</a:t>
            </a:r>
            <a:r>
              <a:rPr lang="zh-CN" altLang="en-US" sz="2100" dirty="0"/>
              <a:t>个或多个</a:t>
            </a:r>
            <a:r>
              <a:rPr lang="en-US" altLang="zh-CN" sz="2100" dirty="0"/>
              <a:t>&lt;category…/&gt;</a:t>
            </a:r>
            <a:r>
              <a:rPr lang="zh-CN" altLang="en-US" sz="2100" dirty="0"/>
              <a:t>子标签。</a:t>
            </a:r>
            <a:r>
              <a:rPr lang="en-US" altLang="zh-CN" sz="2100" dirty="0"/>
              <a:t>0</a:t>
            </a:r>
            <a:r>
              <a:rPr lang="zh-CN" altLang="en-US" sz="2100" dirty="0"/>
              <a:t>个表示</a:t>
            </a:r>
            <a:r>
              <a:rPr lang="en-US" altLang="zh-CN" sz="2100" dirty="0"/>
              <a:t>Intent</a:t>
            </a:r>
            <a:r>
              <a:rPr lang="zh-CN" altLang="en-US" sz="2100" dirty="0"/>
              <a:t>总是可以通过该项测试。</a:t>
            </a:r>
            <a:r>
              <a:rPr lang="en-US" altLang="zh-CN" sz="2100" dirty="0"/>
              <a:t>1</a:t>
            </a:r>
            <a:r>
              <a:rPr lang="zh-CN" altLang="en-US" sz="2100" dirty="0"/>
              <a:t>个或多个表示</a:t>
            </a:r>
            <a:r>
              <a:rPr lang="en-US" altLang="zh-CN" sz="2100" dirty="0"/>
              <a:t>Intent</a:t>
            </a:r>
            <a:r>
              <a:rPr lang="zh-CN" altLang="en-US" sz="2100" dirty="0"/>
              <a:t>类别必须和每一种类别相匹配才能通过测试。需要注意的是，</a:t>
            </a:r>
            <a:r>
              <a:rPr lang="en-US" altLang="zh-CN" sz="2100" dirty="0"/>
              <a:t>Android</a:t>
            </a:r>
            <a:r>
              <a:rPr lang="zh-CN" altLang="en-US" sz="2100" dirty="0"/>
              <a:t>默认所有通过</a:t>
            </a:r>
            <a:r>
              <a:rPr lang="en-US" altLang="zh-CN" sz="2100" dirty="0" err="1"/>
              <a:t>startActivity</a:t>
            </a:r>
            <a:r>
              <a:rPr lang="en-US" altLang="zh-CN" sz="2100" dirty="0"/>
              <a:t>()</a:t>
            </a:r>
            <a:r>
              <a:rPr lang="zh-CN" altLang="en-US" sz="2100" dirty="0"/>
              <a:t>方法传递的隐式</a:t>
            </a:r>
            <a:r>
              <a:rPr lang="en-US" altLang="zh-CN" sz="2100" dirty="0"/>
              <a:t>Intent</a:t>
            </a:r>
            <a:r>
              <a:rPr lang="zh-CN" altLang="en-US" sz="2100" dirty="0"/>
              <a:t>包含一个默认类型</a:t>
            </a:r>
            <a:r>
              <a:rPr lang="en-US" altLang="zh-CN" sz="2100" dirty="0" err="1"/>
              <a:t>android.intent.category.DEFAULT</a:t>
            </a:r>
            <a:r>
              <a:rPr lang="zh-CN" altLang="en-US" sz="2100" dirty="0"/>
              <a:t>（</a:t>
            </a:r>
            <a:r>
              <a:rPr lang="en-US" altLang="zh-CN" sz="2100" dirty="0"/>
              <a:t>CATEGORY_DEFAULT</a:t>
            </a:r>
            <a:r>
              <a:rPr lang="zh-CN" altLang="en-US" sz="2100" dirty="0"/>
              <a:t>常量），因此，接收隐式</a:t>
            </a:r>
            <a:r>
              <a:rPr lang="en-US" altLang="zh-CN" sz="2100" dirty="0"/>
              <a:t>Intent</a:t>
            </a:r>
            <a:r>
              <a:rPr lang="zh-CN" altLang="en-US" sz="2100" dirty="0"/>
              <a:t>的</a:t>
            </a:r>
            <a:r>
              <a:rPr lang="en-US" altLang="zh-CN" sz="2100" dirty="0"/>
              <a:t>Activity</a:t>
            </a:r>
            <a:r>
              <a:rPr lang="zh-CN" altLang="en-US" sz="2100" dirty="0"/>
              <a:t>必须在过滤器中包含</a:t>
            </a:r>
            <a:r>
              <a:rPr lang="en-US" altLang="zh-CN" sz="2100" dirty="0" err="1"/>
              <a:t>android.intent.category.DEFAULT</a:t>
            </a:r>
            <a:r>
              <a:rPr lang="zh-CN" altLang="en-US" sz="2100" dirty="0"/>
              <a:t>相与之匹配。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100" dirty="0"/>
              <a:t>&lt;intent-filter&gt;</a:t>
            </a:r>
            <a:r>
              <a:rPr lang="zh-CN" altLang="en-US" sz="2100" dirty="0"/>
              <a:t>标签可以列</a:t>
            </a:r>
            <a:r>
              <a:rPr lang="en-US" altLang="zh-CN" sz="2100" dirty="0"/>
              <a:t>0</a:t>
            </a:r>
            <a:r>
              <a:rPr lang="zh-CN" altLang="en-US" sz="2100" dirty="0"/>
              <a:t>个、</a:t>
            </a:r>
            <a:r>
              <a:rPr lang="en-US" altLang="zh-CN" sz="2100" dirty="0"/>
              <a:t>1</a:t>
            </a:r>
            <a:r>
              <a:rPr lang="zh-CN" altLang="en-US" sz="2100" dirty="0"/>
              <a:t>个或多个</a:t>
            </a:r>
            <a:r>
              <a:rPr lang="en-US" altLang="zh-CN" sz="2100" dirty="0"/>
              <a:t>&lt; data …/&gt;</a:t>
            </a:r>
            <a:r>
              <a:rPr lang="zh-CN" altLang="en-US" sz="2100" dirty="0"/>
              <a:t>子标签。每个</a:t>
            </a:r>
            <a:r>
              <a:rPr lang="en-US" altLang="zh-CN" sz="2100" dirty="0"/>
              <a:t>&lt; data …/&gt;</a:t>
            </a:r>
            <a:r>
              <a:rPr lang="zh-CN" altLang="en-US" sz="2100" dirty="0"/>
              <a:t>子标签可以指定</a:t>
            </a:r>
            <a:r>
              <a:rPr lang="en-US" altLang="zh-CN" sz="2100" dirty="0"/>
              <a:t>URI</a:t>
            </a:r>
            <a:r>
              <a:rPr lang="zh-CN" altLang="en-US" sz="2100" dirty="0"/>
              <a:t>和数据类型（</a:t>
            </a:r>
            <a:r>
              <a:rPr lang="en-US" altLang="zh-CN" sz="2100" dirty="0"/>
              <a:t>MIME</a:t>
            </a:r>
            <a:r>
              <a:rPr lang="zh-CN" altLang="en-US" sz="2100" dirty="0"/>
              <a:t>媒体类型）。</a:t>
            </a:r>
            <a:r>
              <a:rPr lang="en-US" altLang="zh-CN" sz="2100" dirty="0"/>
              <a:t>URI</a:t>
            </a:r>
            <a:r>
              <a:rPr lang="zh-CN" altLang="en-US" sz="2100" dirty="0"/>
              <a:t>可以分成</a:t>
            </a:r>
            <a:r>
              <a:rPr lang="en-US" altLang="zh-CN" sz="2100" dirty="0"/>
              <a:t>scheme</a:t>
            </a:r>
            <a:r>
              <a:rPr lang="zh-CN" altLang="en-US" sz="2100" dirty="0"/>
              <a:t>、</a:t>
            </a:r>
            <a:r>
              <a:rPr lang="en-US" altLang="zh-CN" sz="2100" dirty="0"/>
              <a:t>host</a:t>
            </a:r>
            <a:r>
              <a:rPr lang="zh-CN" altLang="en-US" sz="2100" dirty="0"/>
              <a:t>、</a:t>
            </a:r>
            <a:r>
              <a:rPr lang="en-US" altLang="zh-CN" sz="2100" dirty="0"/>
              <a:t>port</a:t>
            </a:r>
            <a:r>
              <a:rPr lang="zh-CN" altLang="en-US" sz="2100" dirty="0"/>
              <a:t>和</a:t>
            </a:r>
            <a:r>
              <a:rPr lang="en-US" altLang="zh-CN" sz="2100" dirty="0"/>
              <a:t>path</a:t>
            </a:r>
            <a:r>
              <a:rPr lang="zh-CN" altLang="en-US" sz="2100" dirty="0"/>
              <a:t>几个独立的部分。</a:t>
            </a:r>
            <a:r>
              <a:rPr lang="en-US" altLang="zh-CN" sz="2100" dirty="0"/>
              <a:t>Intent</a:t>
            </a:r>
            <a:r>
              <a:rPr lang="zh-CN" altLang="en-US" sz="2100" dirty="0"/>
              <a:t>对象的</a:t>
            </a:r>
            <a:r>
              <a:rPr lang="en-US" altLang="zh-CN" sz="2100" dirty="0"/>
              <a:t>URI</a:t>
            </a:r>
            <a:r>
              <a:rPr lang="zh-CN" altLang="en-US" sz="2100" dirty="0"/>
              <a:t>和数据类型两部分都要和过滤器的</a:t>
            </a:r>
            <a:r>
              <a:rPr lang="en-US" altLang="zh-CN" sz="2100" dirty="0"/>
              <a:t>URI</a:t>
            </a:r>
            <a:r>
              <a:rPr lang="zh-CN" altLang="en-US" sz="2100" dirty="0"/>
              <a:t>和数据类型相互匹配才能通过测试，匹配规则如表</a:t>
            </a:r>
            <a:r>
              <a:rPr lang="en-US" altLang="zh-CN" sz="2100" dirty="0"/>
              <a:t>4.9</a:t>
            </a:r>
            <a:r>
              <a:rPr lang="zh-CN" altLang="en-US" sz="2100" dirty="0"/>
              <a:t>所示。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241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831849"/>
            <a:ext cx="9601200" cy="9525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4.3 Intent Filters</a:t>
            </a:r>
            <a:r>
              <a:rPr lang="zh-CN" altLang="en-US" sz="4000" b="1" dirty="0"/>
              <a:t>（意图过滤器）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50996"/>
              </p:ext>
            </p:extLst>
          </p:nvPr>
        </p:nvGraphicFramePr>
        <p:xfrm>
          <a:off x="1499870" y="2392044"/>
          <a:ext cx="9625331" cy="2954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528">
                  <a:extLst>
                    <a:ext uri="{9D8B030D-6E8A-4147-A177-3AD203B41FA5}">
                      <a16:colId xmlns:a16="http://schemas.microsoft.com/office/drawing/2014/main" val="1431018362"/>
                    </a:ext>
                  </a:extLst>
                </a:gridCol>
                <a:gridCol w="1561985">
                  <a:extLst>
                    <a:ext uri="{9D8B030D-6E8A-4147-A177-3AD203B41FA5}">
                      <a16:colId xmlns:a16="http://schemas.microsoft.com/office/drawing/2014/main" val="3431266237"/>
                    </a:ext>
                  </a:extLst>
                </a:gridCol>
                <a:gridCol w="1285528">
                  <a:extLst>
                    <a:ext uri="{9D8B030D-6E8A-4147-A177-3AD203B41FA5}">
                      <a16:colId xmlns:a16="http://schemas.microsoft.com/office/drawing/2014/main" val="2807710999"/>
                    </a:ext>
                  </a:extLst>
                </a:gridCol>
                <a:gridCol w="1561985">
                  <a:extLst>
                    <a:ext uri="{9D8B030D-6E8A-4147-A177-3AD203B41FA5}">
                      <a16:colId xmlns:a16="http://schemas.microsoft.com/office/drawing/2014/main" val="1079828910"/>
                    </a:ext>
                  </a:extLst>
                </a:gridCol>
                <a:gridCol w="3930305">
                  <a:extLst>
                    <a:ext uri="{9D8B030D-6E8A-4147-A177-3AD203B41FA5}">
                      <a16:colId xmlns:a16="http://schemas.microsoft.com/office/drawing/2014/main" val="1522250918"/>
                    </a:ext>
                  </a:extLst>
                </a:gridCol>
              </a:tblGrid>
              <a:tr h="49244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Intent</a:t>
                      </a:r>
                      <a:r>
                        <a:rPr lang="zh-CN" sz="2000" kern="100">
                          <a:effectLst/>
                        </a:rPr>
                        <a:t>对象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过滤器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通过条件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1631792"/>
                  </a:ext>
                </a:extLst>
              </a:tr>
              <a:tr h="492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URI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数据类型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URI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数据类型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7223394"/>
                  </a:ext>
                </a:extLst>
              </a:tr>
              <a:tr h="492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未指定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未指定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未指定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未指定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无条件通过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4807995"/>
                  </a:ext>
                </a:extLst>
              </a:tr>
              <a:tr h="492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未指定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未指定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两个</a:t>
                      </a:r>
                      <a:r>
                        <a:rPr lang="en-US" sz="2000" kern="100" dirty="0">
                          <a:effectLst/>
                        </a:rPr>
                        <a:t>URI</a:t>
                      </a:r>
                      <a:r>
                        <a:rPr lang="zh-CN" sz="2000" kern="100" dirty="0">
                          <a:effectLst/>
                        </a:rPr>
                        <a:t>匹配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1791650"/>
                  </a:ext>
                </a:extLst>
              </a:tr>
              <a:tr h="492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未指定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未指定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两个数据类型匹配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3874535"/>
                  </a:ext>
                </a:extLst>
              </a:tr>
              <a:tr h="492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指定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URI</a:t>
                      </a:r>
                      <a:r>
                        <a:rPr lang="zh-CN" sz="2000" kern="100" dirty="0">
                          <a:effectLst/>
                        </a:rPr>
                        <a:t>和数据类型匹配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6719445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79488" y="1718864"/>
            <a:ext cx="4875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4.9 &lt; data …/&gt;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子标签测试规则说明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6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en-US" altLang="zh-CN" dirty="0"/>
              <a:t>4.1 </a:t>
            </a:r>
            <a:r>
              <a:rPr lang="zh-CN" altLang="en-US" dirty="0"/>
              <a:t>不同组件的启动</a:t>
            </a:r>
            <a:r>
              <a:rPr lang="en-US" altLang="zh-CN" dirty="0"/>
              <a:t>Intent</a:t>
            </a:r>
            <a:r>
              <a:rPr lang="zh-CN" altLang="en-US" dirty="0"/>
              <a:t>方法</a:t>
            </a:r>
            <a:endParaRPr kumimoji="1"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057503"/>
              </p:ext>
            </p:extLst>
          </p:nvPr>
        </p:nvGraphicFramePr>
        <p:xfrm>
          <a:off x="1187117" y="1428750"/>
          <a:ext cx="10780294" cy="478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80">
                  <a:extLst>
                    <a:ext uri="{9D8B030D-6E8A-4147-A177-3AD203B41FA5}">
                      <a16:colId xmlns:a16="http://schemas.microsoft.com/office/drawing/2014/main" val="591900576"/>
                    </a:ext>
                  </a:extLst>
                </a:gridCol>
                <a:gridCol w="9056914">
                  <a:extLst>
                    <a:ext uri="{9D8B030D-6E8A-4147-A177-3AD203B41FA5}">
                      <a16:colId xmlns:a16="http://schemas.microsoft.com/office/drawing/2014/main" val="3709485125"/>
                    </a:ext>
                  </a:extLst>
                </a:gridCol>
              </a:tblGrid>
              <a:tr h="223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组件类型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启动方法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261556"/>
                  </a:ext>
                </a:extLst>
              </a:tr>
              <a:tr h="7609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startActivity(Intent intent)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startActivityForResult(Intent intent, int requestCode)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930818"/>
                  </a:ext>
                </a:extLst>
              </a:tr>
              <a:tr h="382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Service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ComponentName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StartService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(Intent service)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bindService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(Intent service,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ServiceConnection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conn, int flags)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2332738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BoradcastReceiver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sendBoradcast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(Intent intent)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sendBoradcast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(Intent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receiverPermission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sendOrderedBoradcast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(Intent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receiverPermission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BroadcastReceiver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resultReceiver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resultReceiver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Handler scheduler, int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initialCode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initialData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Bundle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initialExtras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sendOrderedBroadcast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(Intent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receiverPermission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sendStickyBroadcast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(Intent intent)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sendStickyOrderedBroadcst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(Intent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BroadcstReceiver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resultReceiver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Handler scheduler, int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initialCode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initialData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Bundle </a:t>
                      </a: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initialExtras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051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651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100" y="3302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【</a:t>
            </a:r>
            <a:r>
              <a:rPr lang="zh-CN" altLang="en-US" sz="4000" b="1" dirty="0"/>
              <a:t>例</a:t>
            </a:r>
            <a:r>
              <a:rPr lang="en-US" altLang="zh-CN" sz="4000" b="1" dirty="0"/>
              <a:t>4.2】Intent</a:t>
            </a:r>
            <a:r>
              <a:rPr lang="zh-CN" altLang="en-US" sz="4000" b="1" dirty="0"/>
              <a:t>使用过滤器实例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28941"/>
              </p:ext>
            </p:extLst>
          </p:nvPr>
        </p:nvGraphicFramePr>
        <p:xfrm>
          <a:off x="981630" y="979670"/>
          <a:ext cx="10969070" cy="5639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3732">
                  <a:extLst>
                    <a:ext uri="{9D8B030D-6E8A-4147-A177-3AD203B41FA5}">
                      <a16:colId xmlns:a16="http://schemas.microsoft.com/office/drawing/2014/main" val="538705819"/>
                    </a:ext>
                  </a:extLst>
                </a:gridCol>
                <a:gridCol w="10015338">
                  <a:extLst>
                    <a:ext uri="{9D8B030D-6E8A-4147-A177-3AD203B41FA5}">
                      <a16:colId xmlns:a16="http://schemas.microsoft.com/office/drawing/2014/main" val="312676101"/>
                    </a:ext>
                  </a:extLst>
                </a:gridCol>
              </a:tblGrid>
              <a:tr h="221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步骤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extLst>
                  <a:ext uri="{0D108BD9-81ED-4DB2-BD59-A6C34878D82A}">
                    <a16:rowId xmlns:a16="http://schemas.microsoft.com/office/drawing/2014/main" val="4228295007"/>
                  </a:ext>
                </a:extLst>
              </a:tr>
              <a:tr h="665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打开</a:t>
                      </a:r>
                      <a:r>
                        <a:rPr lang="en-US" sz="1800" kern="100" dirty="0">
                          <a:effectLst/>
                        </a:rPr>
                        <a:t>Android Studio</a:t>
                      </a:r>
                      <a:r>
                        <a:rPr lang="zh-CN" sz="1800" kern="100" dirty="0">
                          <a:effectLst/>
                        </a:rPr>
                        <a:t>创建一个</a:t>
                      </a:r>
                      <a:r>
                        <a:rPr lang="en-US" sz="1800" kern="100" dirty="0">
                          <a:effectLst/>
                        </a:rPr>
                        <a:t>Android</a:t>
                      </a:r>
                      <a:r>
                        <a:rPr lang="zh-CN" sz="1800" kern="100" dirty="0">
                          <a:effectLst/>
                        </a:rPr>
                        <a:t>应用，</a:t>
                      </a:r>
                      <a:r>
                        <a:rPr lang="en-US" sz="1800" kern="100" dirty="0">
                          <a:effectLst/>
                        </a:rPr>
                        <a:t>Application name</a:t>
                      </a:r>
                      <a:r>
                        <a:rPr lang="zh-CN" sz="1800" kern="100" dirty="0">
                          <a:effectLst/>
                        </a:rPr>
                        <a:t>（应用名）取名为</a:t>
                      </a:r>
                      <a:r>
                        <a:rPr lang="en-US" sz="1800" kern="100" dirty="0">
                          <a:effectLst/>
                        </a:rPr>
                        <a:t>Intent2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Company Domain</a:t>
                      </a:r>
                      <a:r>
                        <a:rPr lang="zh-CN" sz="1800" kern="100" dirty="0">
                          <a:effectLst/>
                        </a:rPr>
                        <a:t>（公司域）取名为</a:t>
                      </a:r>
                      <a:r>
                        <a:rPr lang="en-US" sz="1800" kern="100" dirty="0">
                          <a:effectLst/>
                        </a:rPr>
                        <a:t>Example.com</a:t>
                      </a:r>
                      <a:r>
                        <a:rPr lang="zh-CN" sz="1800" kern="100" dirty="0">
                          <a:effectLst/>
                        </a:rPr>
                        <a:t>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extLst>
                  <a:ext uri="{0D108BD9-81ED-4DB2-BD59-A6C34878D82A}">
                    <a16:rowId xmlns:a16="http://schemas.microsoft.com/office/drawing/2014/main" val="417566894"/>
                  </a:ext>
                </a:extLst>
              </a:tr>
              <a:tr h="221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Minimum SDK</a:t>
                      </a: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API 18: Android 4.3</a:t>
                      </a:r>
                      <a:r>
                        <a:rPr lang="zh-CN" sz="1800" kern="100" dirty="0">
                          <a:effectLst/>
                        </a:rPr>
                        <a:t>（</a:t>
                      </a:r>
                      <a:r>
                        <a:rPr lang="en-US" sz="1800" kern="100" dirty="0">
                          <a:effectLst/>
                        </a:rPr>
                        <a:t>Jelly Bean</a:t>
                      </a:r>
                      <a:r>
                        <a:rPr lang="zh-CN" sz="1800" kern="100" dirty="0">
                          <a:effectLst/>
                        </a:rPr>
                        <a:t>）。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extLst>
                  <a:ext uri="{0D108BD9-81ED-4DB2-BD59-A6C34878D82A}">
                    <a16:rowId xmlns:a16="http://schemas.microsoft.com/office/drawing/2014/main" val="2595224964"/>
                  </a:ext>
                </a:extLst>
              </a:tr>
              <a:tr h="221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Empty Activity</a:t>
                      </a:r>
                      <a:r>
                        <a:rPr lang="zh-CN" sz="1800" kern="100">
                          <a:effectLst/>
                        </a:rPr>
                        <a:t>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extLst>
                  <a:ext uri="{0D108BD9-81ED-4DB2-BD59-A6C34878D82A}">
                    <a16:rowId xmlns:a16="http://schemas.microsoft.com/office/drawing/2014/main" val="1377669194"/>
                  </a:ext>
                </a:extLst>
              </a:tr>
              <a:tr h="221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不需要修改</a:t>
                      </a:r>
                      <a:r>
                        <a:rPr lang="en-US" sz="1800" kern="100">
                          <a:effectLst/>
                        </a:rPr>
                        <a:t>Activity Name</a:t>
                      </a:r>
                      <a:r>
                        <a:rPr lang="zh-CN" sz="1800" kern="100">
                          <a:effectLst/>
                        </a:rPr>
                        <a:t>，使用默认值，单击</a:t>
                      </a:r>
                      <a:r>
                        <a:rPr lang="en-US" sz="1800" kern="100">
                          <a:effectLst/>
                        </a:rPr>
                        <a:t>Finish</a:t>
                      </a:r>
                      <a:r>
                        <a:rPr lang="zh-CN" sz="1800" kern="100">
                          <a:effectLst/>
                        </a:rPr>
                        <a:t>（完成）。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extLst>
                  <a:ext uri="{0D108BD9-81ED-4DB2-BD59-A6C34878D82A}">
                    <a16:rowId xmlns:a16="http://schemas.microsoft.com/office/drawing/2014/main" val="3996262248"/>
                  </a:ext>
                </a:extLst>
              </a:tr>
              <a:tr h="279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将工程</a:t>
                      </a:r>
                      <a:r>
                        <a:rPr lang="en-US" sz="1800" kern="100">
                          <a:effectLst/>
                        </a:rPr>
                        <a:t>res/mipmap</a:t>
                      </a:r>
                      <a:r>
                        <a:rPr lang="zh-CN" sz="1800" kern="100">
                          <a:effectLst/>
                        </a:rPr>
                        <a:t>目录下的</a:t>
                      </a:r>
                      <a:r>
                        <a:rPr lang="en-US" sz="1800" kern="100">
                          <a:effectLst/>
                        </a:rPr>
                        <a:t>ic_launcher.png</a:t>
                      </a:r>
                      <a:r>
                        <a:rPr lang="zh-CN" sz="1800" kern="100">
                          <a:effectLst/>
                        </a:rPr>
                        <a:t>图片文件复制粘贴到</a:t>
                      </a:r>
                      <a:r>
                        <a:rPr lang="en-US" sz="1800" kern="100">
                          <a:effectLst/>
                        </a:rPr>
                        <a:t>res/drawable</a:t>
                      </a:r>
                      <a:r>
                        <a:rPr lang="zh-CN" sz="1800" kern="100">
                          <a:effectLst/>
                        </a:rPr>
                        <a:t>目录下。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extLst>
                  <a:ext uri="{0D108BD9-81ED-4DB2-BD59-A6C34878D82A}">
                    <a16:rowId xmlns:a16="http://schemas.microsoft.com/office/drawing/2014/main" val="2310300035"/>
                  </a:ext>
                </a:extLst>
              </a:tr>
              <a:tr h="1109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在工程中找到</a:t>
                      </a:r>
                      <a:r>
                        <a:rPr lang="en-US" sz="1800" kern="100">
                          <a:effectLst/>
                        </a:rPr>
                        <a:t>ras/layout</a:t>
                      </a:r>
                      <a:r>
                        <a:rPr lang="zh-CN" sz="1800" kern="100">
                          <a:effectLst/>
                        </a:rPr>
                        <a:t>目录中的</a:t>
                      </a:r>
                      <a:r>
                        <a:rPr lang="en-US" sz="1800" kern="100">
                          <a:effectLst/>
                        </a:rPr>
                        <a:t>activity_main.xml</a:t>
                      </a:r>
                      <a:r>
                        <a:rPr lang="zh-CN" sz="1800" kern="100">
                          <a:effectLst/>
                        </a:rPr>
                        <a:t>文件，在其中添加一个</a:t>
                      </a:r>
                      <a:r>
                        <a:rPr lang="en-US" sz="1800" kern="100">
                          <a:effectLst/>
                        </a:rPr>
                        <a:t>TextView</a:t>
                      </a:r>
                      <a:r>
                        <a:rPr lang="zh-CN" sz="1800" kern="100">
                          <a:effectLst/>
                        </a:rPr>
                        <a:t>（文本框）控件、一个</a:t>
                      </a:r>
                      <a:r>
                        <a:rPr lang="en-US" sz="1800" kern="100">
                          <a:effectLst/>
                        </a:rPr>
                        <a:t>ImageButton</a:t>
                      </a:r>
                      <a:r>
                        <a:rPr lang="zh-CN" sz="1800" kern="100">
                          <a:effectLst/>
                        </a:rPr>
                        <a:t>（图片按钮）和三个</a:t>
                      </a:r>
                      <a:r>
                        <a:rPr lang="en-US" sz="1800" kern="100">
                          <a:effectLst/>
                        </a:rPr>
                        <a:t>Button</a:t>
                      </a:r>
                      <a:r>
                        <a:rPr lang="zh-CN" sz="1800" kern="100">
                          <a:effectLst/>
                        </a:rPr>
                        <a:t>（普通按钮）控件（</a:t>
                      </a:r>
                      <a:r>
                        <a:rPr lang="en-US" sz="1800" kern="100">
                          <a:effectLst/>
                        </a:rPr>
                        <a:t>Start browsing with view action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 Start browsing with launch action</a:t>
                      </a:r>
                      <a:r>
                        <a:rPr lang="zh-CN" sz="1800" kern="100">
                          <a:effectLst/>
                        </a:rPr>
                        <a:t>和</a:t>
                      </a:r>
                      <a:r>
                        <a:rPr lang="en-US" sz="1800" kern="100">
                          <a:effectLst/>
                        </a:rPr>
                        <a:t>Exceptional condition</a:t>
                      </a:r>
                      <a:r>
                        <a:rPr lang="zh-CN" sz="1800" kern="100">
                          <a:effectLst/>
                        </a:rPr>
                        <a:t>），按最后图</a:t>
                      </a:r>
                      <a:r>
                        <a:rPr lang="en-US" sz="1800" kern="100">
                          <a:effectLst/>
                        </a:rPr>
                        <a:t>4.7</a:t>
                      </a:r>
                      <a:r>
                        <a:rPr lang="zh-CN" sz="1800" kern="100">
                          <a:effectLst/>
                        </a:rPr>
                        <a:t>所示的运行效果图位置进行摆放。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extLst>
                  <a:ext uri="{0D108BD9-81ED-4DB2-BD59-A6C34878D82A}">
                    <a16:rowId xmlns:a16="http://schemas.microsoft.com/office/drawing/2014/main" val="1266659318"/>
                  </a:ext>
                </a:extLst>
              </a:tr>
              <a:tr h="665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修改</a:t>
                      </a:r>
                      <a:r>
                        <a:rPr lang="en-US" sz="1800" kern="100">
                          <a:effectLst/>
                        </a:rPr>
                        <a:t>java/com.example.intent2</a:t>
                      </a:r>
                      <a:r>
                        <a:rPr lang="zh-CN" sz="1800" kern="100">
                          <a:effectLst/>
                        </a:rPr>
                        <a:t>目录下</a:t>
                      </a:r>
                      <a:r>
                        <a:rPr lang="en-US" sz="1800" kern="100">
                          <a:effectLst/>
                        </a:rPr>
                        <a:t>java</a:t>
                      </a:r>
                      <a:r>
                        <a:rPr lang="zh-CN" sz="1800" kern="100">
                          <a:effectLst/>
                        </a:rPr>
                        <a:t>文件</a:t>
                      </a:r>
                      <a:r>
                        <a:rPr lang="en-US" sz="1800" kern="100">
                          <a:effectLst/>
                        </a:rPr>
                        <a:t>MainActivity.java</a:t>
                      </a:r>
                      <a:r>
                        <a:rPr lang="zh-CN" sz="1800" kern="100">
                          <a:effectLst/>
                        </a:rPr>
                        <a:t>代码，为</a:t>
                      </a:r>
                      <a:r>
                        <a:rPr lang="en-US" sz="1800" kern="100">
                          <a:effectLst/>
                        </a:rPr>
                        <a:t>Start browsing with view action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 Start browsing with launch action</a:t>
                      </a:r>
                      <a:r>
                        <a:rPr lang="zh-CN" sz="1800" kern="100">
                          <a:effectLst/>
                        </a:rPr>
                        <a:t>和</a:t>
                      </a:r>
                      <a:r>
                        <a:rPr lang="en-US" sz="1800" kern="100">
                          <a:effectLst/>
                        </a:rPr>
                        <a:t>Exceptional condition</a:t>
                      </a:r>
                      <a:r>
                        <a:rPr lang="zh-CN" sz="1800" kern="100">
                          <a:effectLst/>
                        </a:rPr>
                        <a:t>三个按钮添加单击事件监听器。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extLst>
                  <a:ext uri="{0D108BD9-81ED-4DB2-BD59-A6C34878D82A}">
                    <a16:rowId xmlns:a16="http://schemas.microsoft.com/office/drawing/2014/main" val="456162257"/>
                  </a:ext>
                </a:extLst>
              </a:tr>
              <a:tr h="665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右键单击</a:t>
                      </a:r>
                      <a:r>
                        <a:rPr lang="en-US" sz="1800" kern="100">
                          <a:effectLst/>
                        </a:rPr>
                        <a:t>java/com.example.intent2</a:t>
                      </a:r>
                      <a:r>
                        <a:rPr lang="zh-CN" sz="1800" kern="100">
                          <a:effectLst/>
                        </a:rPr>
                        <a:t>目录，选择</a:t>
                      </a:r>
                      <a:r>
                        <a:rPr lang="en-US" sz="1800" kern="100">
                          <a:effectLst/>
                        </a:rPr>
                        <a:t>new-&gt;Activity-&gt;Empty Activity</a:t>
                      </a:r>
                      <a:r>
                        <a:rPr lang="zh-CN" sz="1800" kern="100">
                          <a:effectLst/>
                        </a:rPr>
                        <a:t>，新建一个</a:t>
                      </a:r>
                      <a:r>
                        <a:rPr lang="en-US" sz="1800" kern="100">
                          <a:effectLst/>
                        </a:rPr>
                        <a:t>Activity</a:t>
                      </a:r>
                      <a:r>
                        <a:rPr lang="zh-CN" sz="1800" kern="100">
                          <a:effectLst/>
                        </a:rPr>
                        <a:t>文件命名为：</a:t>
                      </a:r>
                      <a:r>
                        <a:rPr lang="en-US" sz="1800" kern="100">
                          <a:effectLst/>
                        </a:rPr>
                        <a:t>CustomActivity.java</a:t>
                      </a:r>
                      <a:r>
                        <a:rPr lang="zh-CN" sz="1800" kern="100">
                          <a:effectLst/>
                        </a:rPr>
                        <a:t>，按下面的代码修改文件。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extLst>
                  <a:ext uri="{0D108BD9-81ED-4DB2-BD59-A6C34878D82A}">
                    <a16:rowId xmlns:a16="http://schemas.microsoft.com/office/drawing/2014/main" val="3997573160"/>
                  </a:ext>
                </a:extLst>
              </a:tr>
              <a:tr h="607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在工程中找到</a:t>
                      </a:r>
                      <a:r>
                        <a:rPr lang="en-US" sz="1800" kern="100" dirty="0" err="1">
                          <a:effectLst/>
                        </a:rPr>
                        <a:t>ras</a:t>
                      </a:r>
                      <a:r>
                        <a:rPr lang="en-US" sz="1800" kern="100" dirty="0">
                          <a:effectLst/>
                        </a:rPr>
                        <a:t>/layout</a:t>
                      </a:r>
                      <a:r>
                        <a:rPr lang="zh-CN" sz="1800" kern="100" dirty="0">
                          <a:effectLst/>
                        </a:rPr>
                        <a:t>目录中随</a:t>
                      </a:r>
                      <a:r>
                        <a:rPr lang="en-US" sz="1800" kern="100" dirty="0" err="1">
                          <a:effectLst/>
                        </a:rPr>
                        <a:t>CustomActivity</a:t>
                      </a:r>
                      <a:r>
                        <a:rPr lang="zh-CN" sz="1800" kern="100" dirty="0">
                          <a:effectLst/>
                        </a:rPr>
                        <a:t>新生成的</a:t>
                      </a:r>
                      <a:r>
                        <a:rPr lang="en-US" sz="1800" kern="100" dirty="0">
                          <a:effectLst/>
                        </a:rPr>
                        <a:t>activity_custom.xml</a:t>
                      </a:r>
                      <a:r>
                        <a:rPr lang="zh-CN" sz="1800" kern="100" dirty="0">
                          <a:effectLst/>
                        </a:rPr>
                        <a:t>文件，在其中添加一个</a:t>
                      </a:r>
                      <a:r>
                        <a:rPr lang="en-US" sz="1800" kern="100" dirty="0" err="1">
                          <a:effectLst/>
                        </a:rPr>
                        <a:t>TextView</a:t>
                      </a:r>
                      <a:r>
                        <a:rPr lang="zh-CN" sz="1800" kern="100" dirty="0">
                          <a:effectLst/>
                        </a:rPr>
                        <a:t>（文本框）控件，将用于显示</a:t>
                      </a:r>
                      <a:r>
                        <a:rPr lang="en-US" sz="1800" kern="100" dirty="0">
                          <a:effectLst/>
                        </a:rPr>
                        <a:t>Intent</a:t>
                      </a:r>
                      <a:r>
                        <a:rPr lang="zh-CN" sz="1800" kern="100" dirty="0">
                          <a:effectLst/>
                        </a:rPr>
                        <a:t>传来的值。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extLst>
                  <a:ext uri="{0D108BD9-81ED-4DB2-BD59-A6C34878D82A}">
                    <a16:rowId xmlns:a16="http://schemas.microsoft.com/office/drawing/2014/main" val="422990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按下面的代码修改</a:t>
                      </a:r>
                      <a:r>
                        <a:rPr lang="en-US" sz="1800" kern="100">
                          <a:effectLst/>
                        </a:rPr>
                        <a:t>manifests</a:t>
                      </a:r>
                      <a:r>
                        <a:rPr lang="zh-CN" sz="1800" kern="100">
                          <a:effectLst/>
                        </a:rPr>
                        <a:t>目录下的配置文件</a:t>
                      </a:r>
                      <a:r>
                        <a:rPr lang="en-US" sz="1800" kern="100">
                          <a:effectLst/>
                        </a:rPr>
                        <a:t>AndroidManifest.xml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extLst>
                  <a:ext uri="{0D108BD9-81ED-4DB2-BD59-A6C34878D82A}">
                    <a16:rowId xmlns:a16="http://schemas.microsoft.com/office/drawing/2014/main" val="1164834165"/>
                  </a:ext>
                </a:extLst>
              </a:tr>
              <a:tr h="240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启动</a:t>
                      </a:r>
                      <a:r>
                        <a:rPr lang="en-US" sz="1800" kern="100" dirty="0" err="1">
                          <a:effectLst/>
                        </a:rPr>
                        <a:t>Genymotion</a:t>
                      </a:r>
                      <a:r>
                        <a:rPr lang="zh-CN" sz="1800" kern="100" dirty="0">
                          <a:effectLst/>
                        </a:rPr>
                        <a:t>模拟器，然后在</a:t>
                      </a:r>
                      <a:r>
                        <a:rPr lang="en-US" sz="1800" kern="100" dirty="0">
                          <a:effectLst/>
                        </a:rPr>
                        <a:t>Android</a:t>
                      </a:r>
                      <a:r>
                        <a:rPr lang="zh-CN" sz="1800" kern="100" dirty="0">
                          <a:effectLst/>
                        </a:rPr>
                        <a:t>工程中做如下代码修改。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48" marR="52848" marT="0" marB="0"/>
                </a:tc>
                <a:extLst>
                  <a:ext uri="{0D108BD9-81ED-4DB2-BD59-A6C34878D82A}">
                    <a16:rowId xmlns:a16="http://schemas.microsoft.com/office/drawing/2014/main" val="2121521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351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../屏幕快照%202016-03-27%20下午4.31.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54" y="420369"/>
            <a:ext cx="3662045" cy="5905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82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0" y="1003300"/>
            <a:ext cx="9601200" cy="5143500"/>
          </a:xfrm>
        </p:spPr>
        <p:txBody>
          <a:bodyPr>
            <a:noAutofit/>
          </a:bodyPr>
          <a:lstStyle/>
          <a:p>
            <a:r>
              <a:rPr lang="zh-CN" altLang="zh-CN" sz="2200" dirty="0"/>
              <a:t>例如，你有一个</a:t>
            </a:r>
            <a:r>
              <a:rPr lang="en-US" altLang="zh-CN" sz="2200" dirty="0"/>
              <a:t>Activity</a:t>
            </a:r>
            <a:r>
              <a:rPr lang="zh-CN" altLang="zh-CN" sz="2200" dirty="0"/>
              <a:t>需要调用</a:t>
            </a:r>
            <a:r>
              <a:rPr lang="en-US" altLang="zh-CN" sz="2200" dirty="0"/>
              <a:t>Android</a:t>
            </a:r>
            <a:r>
              <a:rPr lang="zh-CN" altLang="zh-CN" sz="2200" dirty="0"/>
              <a:t>系统中的游览器打开一个</a:t>
            </a:r>
            <a:r>
              <a:rPr lang="en-US" altLang="zh-CN" sz="2200" dirty="0"/>
              <a:t>URL</a:t>
            </a:r>
            <a:r>
              <a:rPr lang="zh-CN" altLang="zh-CN" sz="2200" dirty="0"/>
              <a:t>。为了达到这个目的，</a:t>
            </a:r>
            <a:r>
              <a:rPr lang="en-US" altLang="zh-CN" sz="2200" dirty="0"/>
              <a:t>Activity</a:t>
            </a:r>
            <a:r>
              <a:rPr lang="zh-CN" altLang="zh-CN" sz="2200" dirty="0"/>
              <a:t>将发送</a:t>
            </a:r>
            <a:r>
              <a:rPr lang="en-US" altLang="zh-CN" sz="2200" dirty="0"/>
              <a:t>ACTION_WEB_SEARCH Intent</a:t>
            </a:r>
            <a:r>
              <a:rPr lang="zh-CN" altLang="zh-CN" sz="2200" dirty="0"/>
              <a:t>意图到</a:t>
            </a:r>
            <a:r>
              <a:rPr lang="en-US" altLang="zh-CN" sz="2200" dirty="0"/>
              <a:t>Android Intent Resolver</a:t>
            </a:r>
            <a:r>
              <a:rPr lang="zh-CN" altLang="zh-CN" sz="2200" dirty="0"/>
              <a:t>（意图解析器），</a:t>
            </a:r>
            <a:r>
              <a:rPr lang="en-US" altLang="zh-CN" sz="2200" dirty="0"/>
              <a:t>Android Intent Resolver</a:t>
            </a:r>
            <a:r>
              <a:rPr lang="zh-CN" altLang="zh-CN" sz="2200" dirty="0"/>
              <a:t>通过解析</a:t>
            </a:r>
            <a:r>
              <a:rPr lang="en-US" altLang="zh-CN" sz="2200" dirty="0"/>
              <a:t>Activity</a:t>
            </a:r>
            <a:r>
              <a:rPr lang="zh-CN" altLang="zh-CN" sz="2200" dirty="0"/>
              <a:t>列表选择一个最合适的</a:t>
            </a:r>
            <a:r>
              <a:rPr lang="en-US" altLang="zh-CN" sz="2200" dirty="0"/>
              <a:t>Activity</a:t>
            </a:r>
            <a:r>
              <a:rPr lang="zh-CN" altLang="zh-CN" sz="2200" dirty="0"/>
              <a:t>来执行这个意图。这里，</a:t>
            </a:r>
            <a:r>
              <a:rPr lang="en-US" altLang="zh-CN" sz="2200" dirty="0"/>
              <a:t>Android Intent Resolver</a:t>
            </a:r>
            <a:r>
              <a:rPr lang="zh-CN" altLang="zh-CN" sz="2200" dirty="0"/>
              <a:t>将选择</a:t>
            </a:r>
            <a:r>
              <a:rPr lang="en-US" altLang="zh-CN" sz="2200" dirty="0"/>
              <a:t>Web Browser Activity</a:t>
            </a:r>
            <a:r>
              <a:rPr lang="zh-CN" altLang="zh-CN" sz="2200" dirty="0"/>
              <a:t>（网页游览器活动）来打开</a:t>
            </a:r>
            <a:r>
              <a:rPr lang="en-US" altLang="zh-CN" sz="2200" dirty="0"/>
              <a:t>URL</a:t>
            </a:r>
            <a:r>
              <a:rPr lang="zh-CN" altLang="zh-CN" sz="2200" dirty="0"/>
              <a:t>。</a:t>
            </a:r>
          </a:p>
          <a:p>
            <a:pPr marL="0" indent="0">
              <a:buNone/>
            </a:pPr>
            <a:r>
              <a:rPr lang="en-US" altLang="zh-CN" sz="2200" dirty="0"/>
              <a:t>String q = "</a:t>
            </a:r>
            <a:r>
              <a:rPr lang="en-US" altLang="zh-CN" sz="2200" dirty="0" err="1"/>
              <a:t>tutorialspoint</a:t>
            </a:r>
            <a:r>
              <a:rPr lang="en-US" altLang="zh-CN" sz="2200" dirty="0"/>
              <a:t>";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Intent </a:t>
            </a:r>
            <a:r>
              <a:rPr lang="en-US" altLang="zh-CN" sz="2200" dirty="0" err="1"/>
              <a:t>intent</a:t>
            </a:r>
            <a:r>
              <a:rPr lang="en-US" altLang="zh-CN" sz="2200" dirty="0"/>
              <a:t> = new Intent(</a:t>
            </a:r>
            <a:r>
              <a:rPr lang="en-US" altLang="zh-CN" sz="2200" dirty="0" err="1"/>
              <a:t>Intent.ACTION_WEB_SEARCH</a:t>
            </a:r>
            <a:r>
              <a:rPr lang="en-US" altLang="zh-CN" sz="2200" dirty="0"/>
              <a:t> );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err="1"/>
              <a:t>intent.putExtra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SearchManager.QUERY</a:t>
            </a:r>
            <a:r>
              <a:rPr lang="en-US" altLang="zh-CN" sz="2200" dirty="0"/>
              <a:t>, q);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err="1"/>
              <a:t>startActivity</a:t>
            </a:r>
            <a:r>
              <a:rPr lang="en-US" altLang="zh-CN" sz="2200" dirty="0"/>
              <a:t>(intent);</a:t>
            </a:r>
            <a:endParaRPr lang="zh-CN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zh-CN" altLang="zh-CN" sz="2200" dirty="0"/>
              <a:t>上面的代码表示</a:t>
            </a:r>
            <a:r>
              <a:rPr lang="en-US" altLang="zh-CN" sz="2200" dirty="0"/>
              <a:t>Android Intent Resolver</a:t>
            </a:r>
            <a:r>
              <a:rPr lang="zh-CN" altLang="zh-CN" sz="2200" dirty="0"/>
              <a:t>将打开搜索引擎搜索“</a:t>
            </a:r>
            <a:r>
              <a:rPr lang="en-US" altLang="zh-CN" sz="2200" dirty="0" err="1"/>
              <a:t>tutorialspoint</a:t>
            </a:r>
            <a:r>
              <a:rPr lang="zh-CN" altLang="zh-CN" sz="2200" dirty="0"/>
              <a:t>”关键字。</a:t>
            </a:r>
          </a:p>
          <a:p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1966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4.1 Intent</a:t>
            </a:r>
            <a:r>
              <a:rPr lang="zh-CN" altLang="en-US" b="1" dirty="0"/>
              <a:t>的各属性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362200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Intent</a:t>
            </a:r>
            <a:r>
              <a:rPr lang="zh-CN" altLang="zh-CN" sz="2200" dirty="0"/>
              <a:t>对象中包含了接收该</a:t>
            </a:r>
            <a:r>
              <a:rPr lang="en-US" altLang="zh-CN" sz="2200" dirty="0"/>
              <a:t>Intent</a:t>
            </a:r>
            <a:r>
              <a:rPr lang="zh-CN" altLang="zh-CN" sz="2200" dirty="0"/>
              <a:t>的组件感兴趣的信息（如执行的操作和操作的数据）和</a:t>
            </a:r>
            <a:r>
              <a:rPr lang="en-US" altLang="zh-CN" sz="2200" dirty="0"/>
              <a:t>Android</a:t>
            </a:r>
            <a:r>
              <a:rPr lang="zh-CN" altLang="zh-CN" sz="2200" dirty="0"/>
              <a:t>系统感兴趣的信息（如处理该</a:t>
            </a:r>
            <a:r>
              <a:rPr lang="en-US" altLang="zh-CN" sz="2200" dirty="0"/>
              <a:t>Intent</a:t>
            </a:r>
            <a:r>
              <a:rPr lang="zh-CN" altLang="zh-CN" sz="2200" dirty="0"/>
              <a:t>的组件的类别和任何启动目标</a:t>
            </a:r>
            <a:r>
              <a:rPr lang="en-US" altLang="zh-CN" sz="2200" dirty="0"/>
              <a:t>Activity</a:t>
            </a:r>
            <a:r>
              <a:rPr lang="zh-CN" altLang="zh-CN" sz="2200" dirty="0"/>
              <a:t>的说明）。</a:t>
            </a:r>
            <a:r>
              <a:rPr lang="en-US" altLang="zh-CN" sz="2200" dirty="0"/>
              <a:t>Intent</a:t>
            </a:r>
            <a:r>
              <a:rPr lang="zh-CN" altLang="zh-CN" sz="2200" dirty="0"/>
              <a:t>对象大致包含</a:t>
            </a:r>
            <a:r>
              <a:rPr lang="en-US" altLang="zh-CN" sz="2200" dirty="0"/>
              <a:t>Component</a:t>
            </a:r>
            <a:r>
              <a:rPr lang="zh-CN" altLang="zh-CN" sz="2200" dirty="0"/>
              <a:t>（组件）、</a:t>
            </a:r>
            <a:r>
              <a:rPr lang="en-US" altLang="zh-CN" sz="2200" dirty="0"/>
              <a:t>Action</a:t>
            </a:r>
            <a:r>
              <a:rPr lang="zh-CN" altLang="zh-CN" sz="2200" dirty="0"/>
              <a:t>（动作）、</a:t>
            </a:r>
            <a:r>
              <a:rPr lang="en-US" altLang="zh-CN" sz="2200" dirty="0"/>
              <a:t>Category</a:t>
            </a:r>
            <a:r>
              <a:rPr lang="zh-CN" altLang="zh-CN" sz="2200" dirty="0"/>
              <a:t>（类别）、</a:t>
            </a:r>
            <a:r>
              <a:rPr lang="en-US" altLang="zh-CN" sz="2200" dirty="0"/>
              <a:t>Data</a:t>
            </a:r>
            <a:r>
              <a:rPr lang="zh-CN" altLang="zh-CN" sz="2200" dirty="0"/>
              <a:t>（数据）、</a:t>
            </a:r>
            <a:r>
              <a:rPr lang="en-US" altLang="zh-CN" sz="2200" dirty="0"/>
              <a:t>Type</a:t>
            </a:r>
            <a:r>
              <a:rPr lang="zh-CN" altLang="zh-CN" sz="2200" dirty="0"/>
              <a:t>（类型）、</a:t>
            </a:r>
            <a:r>
              <a:rPr lang="en-US" altLang="zh-CN" sz="2200" dirty="0"/>
              <a:t>Extra</a:t>
            </a:r>
            <a:r>
              <a:rPr lang="zh-CN" altLang="zh-CN" sz="2200" dirty="0"/>
              <a:t>（额外）和</a:t>
            </a:r>
            <a:r>
              <a:rPr lang="en-US" altLang="zh-CN" sz="2200" dirty="0"/>
              <a:t>Flag</a:t>
            </a:r>
            <a:r>
              <a:rPr lang="zh-CN" altLang="zh-CN" sz="2200" dirty="0"/>
              <a:t>（标记）等属性，下面详细介绍</a:t>
            </a:r>
            <a:r>
              <a:rPr lang="en-US" altLang="zh-CN" sz="2200" dirty="0"/>
              <a:t>Intent</a:t>
            </a:r>
            <a:r>
              <a:rPr lang="zh-CN" altLang="zh-CN" sz="2200" dirty="0"/>
              <a:t>对象各属性的作用。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97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4.1.1 Component</a:t>
            </a:r>
            <a:r>
              <a:rPr lang="zh-CN" altLang="zh-CN" dirty="0"/>
              <a:t>（组件）</a:t>
            </a:r>
            <a:br>
              <a:rPr lang="zh-CN" altLang="zh-CN" b="1" dirty="0"/>
            </a:b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1626324"/>
            <a:ext cx="9804400" cy="901700"/>
          </a:xfrm>
        </p:spPr>
        <p:txBody>
          <a:bodyPr>
            <a:normAutofit/>
          </a:bodyPr>
          <a:lstStyle/>
          <a:p>
            <a:r>
              <a:rPr lang="zh-CN" altLang="zh-CN" sz="2200" dirty="0"/>
              <a:t> </a:t>
            </a:r>
            <a:r>
              <a:rPr lang="en-US" altLang="zh-CN" sz="2200" dirty="0"/>
              <a:t>Intent</a:t>
            </a:r>
            <a:r>
              <a:rPr lang="zh-CN" altLang="zh-CN" sz="2200" dirty="0"/>
              <a:t>的</a:t>
            </a:r>
            <a:r>
              <a:rPr lang="en-US" altLang="zh-CN" sz="2200" dirty="0"/>
              <a:t>Component</a:t>
            </a:r>
            <a:r>
              <a:rPr lang="zh-CN" altLang="zh-CN" sz="2200" dirty="0"/>
              <a:t>（组件）内容需要接受一个</a:t>
            </a:r>
            <a:r>
              <a:rPr lang="en-US" altLang="zh-CN" sz="2200" dirty="0" err="1"/>
              <a:t>ComponentName</a:t>
            </a:r>
            <a:r>
              <a:rPr lang="zh-CN" altLang="zh-CN" sz="2200" dirty="0"/>
              <a:t>（组件名称）属性，</a:t>
            </a:r>
            <a:r>
              <a:rPr lang="en-US" altLang="zh-CN" sz="2200" dirty="0" err="1"/>
              <a:t>ComponentName</a:t>
            </a:r>
            <a:r>
              <a:rPr lang="zh-CN" altLang="zh-CN" sz="2200" dirty="0"/>
              <a:t>属性包含以下几个构造器：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42110"/>
              </p:ext>
            </p:extLst>
          </p:nvPr>
        </p:nvGraphicFramePr>
        <p:xfrm>
          <a:off x="1168400" y="2679700"/>
          <a:ext cx="980440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81130849"/>
                    </a:ext>
                  </a:extLst>
                </a:gridCol>
                <a:gridCol w="6502400">
                  <a:extLst>
                    <a:ext uri="{9D8B030D-6E8A-4147-A177-3AD203B41FA5}">
                      <a16:colId xmlns:a16="http://schemas.microsoft.com/office/drawing/2014/main" val="4775561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构造器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描述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462272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ComponentName(String pkg, String cls)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创建</a:t>
                      </a:r>
                      <a:r>
                        <a:rPr lang="en-US" sz="2200" kern="100" dirty="0" err="1">
                          <a:effectLst/>
                        </a:rPr>
                        <a:t>pkg</a:t>
                      </a:r>
                      <a:r>
                        <a:rPr lang="zh-CN" sz="2200" kern="100" dirty="0">
                          <a:effectLst/>
                        </a:rPr>
                        <a:t>所在包下的</a:t>
                      </a:r>
                      <a:r>
                        <a:rPr lang="en-US" sz="2200" kern="100" dirty="0" err="1">
                          <a:effectLst/>
                        </a:rPr>
                        <a:t>cls</a:t>
                      </a:r>
                      <a:r>
                        <a:rPr lang="zh-CN" sz="2200" kern="100" dirty="0">
                          <a:effectLst/>
                        </a:rPr>
                        <a:t>类所对应的组件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47862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ComponentName(Context pkg, String cls)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创建</a:t>
                      </a:r>
                      <a:r>
                        <a:rPr lang="en-US" sz="2200" kern="100" dirty="0" err="1">
                          <a:effectLst/>
                        </a:rPr>
                        <a:t>pkg</a:t>
                      </a:r>
                      <a:r>
                        <a:rPr lang="zh-CN" sz="2200" kern="100" dirty="0">
                          <a:effectLst/>
                        </a:rPr>
                        <a:t>所对应的包下的</a:t>
                      </a:r>
                      <a:r>
                        <a:rPr lang="en-US" sz="2200" kern="100" dirty="0" err="1">
                          <a:effectLst/>
                        </a:rPr>
                        <a:t>cls</a:t>
                      </a:r>
                      <a:r>
                        <a:rPr lang="zh-CN" sz="2200" kern="100" dirty="0">
                          <a:effectLst/>
                        </a:rPr>
                        <a:t>类所对应的组件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167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</a:rPr>
                        <a:t>ComponentName</a:t>
                      </a:r>
                      <a:r>
                        <a:rPr lang="en-US" sz="2200" kern="100" dirty="0">
                          <a:effectLst/>
                        </a:rPr>
                        <a:t>(context </a:t>
                      </a:r>
                      <a:r>
                        <a:rPr lang="en-US" sz="2200" kern="100" dirty="0" err="1">
                          <a:effectLst/>
                        </a:rPr>
                        <a:t>pkg</a:t>
                      </a:r>
                      <a:r>
                        <a:rPr lang="en-US" sz="2200" kern="100" dirty="0">
                          <a:effectLst/>
                        </a:rPr>
                        <a:t>, Class&lt;?&gt; </a:t>
                      </a:r>
                      <a:r>
                        <a:rPr lang="en-US" sz="2200" kern="100" dirty="0" err="1">
                          <a:effectLst/>
                        </a:rPr>
                        <a:t>cls</a:t>
                      </a:r>
                      <a:r>
                        <a:rPr lang="en-US" sz="2200" kern="100" dirty="0">
                          <a:effectLst/>
                        </a:rPr>
                        <a:t>)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创建</a:t>
                      </a:r>
                      <a:r>
                        <a:rPr lang="en-US" sz="2200" kern="100" dirty="0" err="1">
                          <a:effectLst/>
                        </a:rPr>
                        <a:t>pkg</a:t>
                      </a:r>
                      <a:r>
                        <a:rPr lang="zh-CN" sz="2200" kern="100" dirty="0">
                          <a:effectLst/>
                        </a:rPr>
                        <a:t>所对应的报下的</a:t>
                      </a:r>
                      <a:r>
                        <a:rPr lang="en-US" sz="2200" kern="100" dirty="0" err="1">
                          <a:effectLst/>
                        </a:rPr>
                        <a:t>cls</a:t>
                      </a:r>
                      <a:r>
                        <a:rPr lang="zh-CN" sz="2200" kern="100" dirty="0">
                          <a:effectLst/>
                        </a:rPr>
                        <a:t>类所对应的组件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786122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68400" y="5178336"/>
            <a:ext cx="9804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>
                <a:solidFill>
                  <a:schemeClr val="tx2"/>
                </a:solidFill>
              </a:rPr>
              <a:t>上面的构造器的本质就是一个，这说明创建一个</a:t>
            </a:r>
            <a:r>
              <a:rPr lang="en-US" altLang="zh-CN" sz="2200" dirty="0" err="1">
                <a:solidFill>
                  <a:schemeClr val="tx2"/>
                </a:solidFill>
              </a:rPr>
              <a:t>ComponentName</a:t>
            </a:r>
            <a:r>
              <a:rPr lang="zh-CN" altLang="zh-CN" sz="2200" dirty="0">
                <a:solidFill>
                  <a:schemeClr val="tx2"/>
                </a:solidFill>
              </a:rPr>
              <a:t>需要指定包名和类名（可唯一地确定的组件类），这样应用程序就可根据给定的组件类去启动特定的组件。</a:t>
            </a:r>
            <a:endParaRPr lang="zh-CN" alt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31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4.1.1 Component</a:t>
            </a:r>
            <a:r>
              <a:rPr lang="zh-CN" altLang="zh-CN" dirty="0"/>
              <a:t>（组件）</a:t>
            </a:r>
            <a:br>
              <a:rPr lang="zh-CN" altLang="zh-CN" dirty="0"/>
            </a:br>
            <a:br>
              <a:rPr lang="zh-CN" altLang="zh-CN" b="1" dirty="0"/>
            </a:br>
            <a:r>
              <a:rPr lang="zh-CN" altLang="zh-CN" sz="2400" dirty="0"/>
              <a:t>除此之外，</a:t>
            </a:r>
            <a:r>
              <a:rPr lang="en-US" altLang="zh-CN" sz="2400" dirty="0"/>
              <a:t>Intent</a:t>
            </a:r>
            <a:r>
              <a:rPr lang="zh-CN" altLang="zh-CN" sz="2400" dirty="0"/>
              <a:t>（意图）还包含如下三个方法：</a:t>
            </a:r>
            <a:br>
              <a:rPr lang="zh-CN" altLang="zh-CN" sz="2400" dirty="0"/>
            </a:br>
            <a:endParaRPr kumimoji="1" lang="zh-CN" altLang="en-US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37001"/>
              </p:ext>
            </p:extLst>
          </p:nvPr>
        </p:nvGraphicFramePr>
        <p:xfrm>
          <a:off x="1371600" y="2640330"/>
          <a:ext cx="9601200" cy="312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8900">
                  <a:extLst>
                    <a:ext uri="{9D8B030D-6E8A-4147-A177-3AD203B41FA5}">
                      <a16:colId xmlns:a16="http://schemas.microsoft.com/office/drawing/2014/main" val="2663267577"/>
                    </a:ext>
                  </a:extLst>
                </a:gridCol>
                <a:gridCol w="5702300">
                  <a:extLst>
                    <a:ext uri="{9D8B030D-6E8A-4147-A177-3AD203B41FA5}">
                      <a16:colId xmlns:a16="http://schemas.microsoft.com/office/drawing/2014/main" val="2497156400"/>
                    </a:ext>
                  </a:extLst>
                </a:gridCol>
              </a:tblGrid>
              <a:tr h="3702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方法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描述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089735"/>
                  </a:ext>
                </a:extLst>
              </a:tr>
              <a:tr h="7405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setClass(Context packageContext, Class&lt;?&gt; cls)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设置该</a:t>
                      </a:r>
                      <a:r>
                        <a:rPr lang="en-US" sz="2200" kern="100" dirty="0">
                          <a:effectLst/>
                        </a:rPr>
                        <a:t>Intent</a:t>
                      </a:r>
                      <a:r>
                        <a:rPr lang="zh-CN" sz="2200" kern="100" dirty="0">
                          <a:effectLst/>
                        </a:rPr>
                        <a:t>将要启动的组件的类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1668305"/>
                  </a:ext>
                </a:extLst>
              </a:tr>
              <a:tr h="7405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setClassName(Context packageContext, String className)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设置该</a:t>
                      </a:r>
                      <a:r>
                        <a:rPr lang="en-US" sz="2200" kern="100" dirty="0">
                          <a:effectLst/>
                        </a:rPr>
                        <a:t>Intent</a:t>
                      </a:r>
                      <a:r>
                        <a:rPr lang="zh-CN" sz="2200" kern="100" dirty="0">
                          <a:effectLst/>
                        </a:rPr>
                        <a:t>将要启动的组件对应的类名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77102"/>
                  </a:ext>
                </a:extLst>
              </a:tr>
              <a:tr h="7405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setClassName(String packageName, String className)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设置该</a:t>
                      </a:r>
                      <a:r>
                        <a:rPr lang="en-US" sz="2200" kern="100" dirty="0">
                          <a:effectLst/>
                        </a:rPr>
                        <a:t>Intent</a:t>
                      </a:r>
                      <a:r>
                        <a:rPr lang="zh-CN" sz="2200" kern="100" dirty="0">
                          <a:effectLst/>
                        </a:rPr>
                        <a:t>将要启动的组件对应的类名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522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54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4.1.2 Action</a:t>
            </a:r>
            <a:r>
              <a:rPr lang="zh-CN" altLang="zh-CN" dirty="0"/>
              <a:t>（动作）</a:t>
            </a:r>
            <a:br>
              <a:rPr lang="zh-CN" altLang="zh-CN" sz="4000" dirty="0"/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362200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Action</a:t>
            </a:r>
            <a:r>
              <a:rPr lang="zh-CN" altLang="en-US" sz="2200" dirty="0"/>
              <a:t>（动作）是一个字符串，用来表示要完成的一个抽象动作。这个动作具体由哪个组件（或许是</a:t>
            </a:r>
            <a:r>
              <a:rPr lang="en-US" altLang="zh-CN" sz="2200" dirty="0"/>
              <a:t>Activity</a:t>
            </a:r>
            <a:r>
              <a:rPr lang="zh-CN" altLang="en-US" sz="2200" dirty="0"/>
              <a:t>、或许是</a:t>
            </a:r>
            <a:r>
              <a:rPr lang="en-US" altLang="zh-CN" sz="2200" dirty="0" err="1"/>
              <a:t>BroadcastReceiver</a:t>
            </a:r>
            <a:r>
              <a:rPr lang="zh-CN" altLang="en-US" sz="2200" dirty="0"/>
              <a:t>）来完成，</a:t>
            </a:r>
            <a:r>
              <a:rPr lang="en-US" altLang="zh-CN" sz="2200" dirty="0"/>
              <a:t>Action</a:t>
            </a:r>
            <a:r>
              <a:rPr lang="zh-CN" altLang="en-US" sz="2200" dirty="0"/>
              <a:t>这个字符串本身并不管。需要指出的是，一个</a:t>
            </a:r>
            <a:r>
              <a:rPr lang="en-US" altLang="zh-CN" sz="2200" dirty="0"/>
              <a:t>Intent</a:t>
            </a:r>
            <a:r>
              <a:rPr lang="zh-CN" altLang="en-US" sz="2200" dirty="0"/>
              <a:t>对象最多只能包括一个</a:t>
            </a:r>
            <a:r>
              <a:rPr lang="en-US" altLang="zh-CN" sz="2200" dirty="0"/>
              <a:t>Action</a:t>
            </a:r>
            <a:r>
              <a:rPr lang="zh-CN" altLang="en-US" sz="2200" dirty="0"/>
              <a:t>属性，在</a:t>
            </a:r>
            <a:r>
              <a:rPr lang="en-US" altLang="zh-CN" sz="2200" dirty="0"/>
              <a:t>Android</a:t>
            </a:r>
            <a:r>
              <a:rPr lang="zh-CN" altLang="en-US" sz="2200" dirty="0"/>
              <a:t>定义了一系列动作常量，其目标组件包括</a:t>
            </a:r>
            <a:r>
              <a:rPr lang="en-US" altLang="zh-CN" sz="2200" dirty="0"/>
              <a:t>Activity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BroadcastReceiver</a:t>
            </a:r>
            <a:r>
              <a:rPr lang="zh-CN" altLang="en-US" sz="2200" dirty="0"/>
              <a:t>两类。下面分别进行介绍。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25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4.1.2</a:t>
            </a:r>
            <a:r>
              <a:rPr lang="en-US" altLang="zh-CN" b="1" dirty="0"/>
              <a:t> </a:t>
            </a:r>
            <a:r>
              <a:rPr lang="zh-CN" altLang="zh-CN" dirty="0"/>
              <a:t>标准</a:t>
            </a:r>
            <a:r>
              <a:rPr lang="en-US" altLang="zh-CN" dirty="0"/>
              <a:t>Activity</a:t>
            </a:r>
            <a:r>
              <a:rPr lang="zh-CN" altLang="zh-CN" dirty="0"/>
              <a:t>动作</a:t>
            </a:r>
            <a:br>
              <a:rPr lang="zh-CN" altLang="zh-CN" sz="4000" b="1" dirty="0"/>
            </a:b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60500"/>
            <a:ext cx="9601200" cy="736600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表</a:t>
            </a:r>
            <a:r>
              <a:rPr lang="en-US" altLang="zh-CN" sz="2200" dirty="0"/>
              <a:t>4.4</a:t>
            </a:r>
            <a:r>
              <a:rPr lang="zh-CN" altLang="en-US" sz="2200" dirty="0"/>
              <a:t>中列出了当前</a:t>
            </a:r>
            <a:r>
              <a:rPr lang="en-US" altLang="zh-CN" sz="2200" dirty="0"/>
              <a:t>Intent</a:t>
            </a:r>
            <a:r>
              <a:rPr lang="zh-CN" altLang="en-US" sz="2200" dirty="0"/>
              <a:t>类中定义的用于启动</a:t>
            </a:r>
            <a:r>
              <a:rPr lang="en-US" altLang="zh-CN" sz="2200" dirty="0"/>
              <a:t>Activity</a:t>
            </a:r>
            <a:r>
              <a:rPr lang="zh-CN" altLang="en-US" sz="2200" dirty="0"/>
              <a:t>的标准动作，其中最常用的是</a:t>
            </a:r>
            <a:r>
              <a:rPr lang="en-US" altLang="zh-CN" sz="2200" dirty="0"/>
              <a:t>ACTION_MAIN</a:t>
            </a:r>
            <a:r>
              <a:rPr lang="zh-CN" altLang="en-US" sz="2200" dirty="0"/>
              <a:t>和</a:t>
            </a:r>
            <a:r>
              <a:rPr lang="en-US" altLang="zh-CN" sz="2200" dirty="0"/>
              <a:t>ACTION_EDIT</a:t>
            </a:r>
            <a:r>
              <a:rPr lang="zh-CN" altLang="en-US" sz="2200" dirty="0"/>
              <a:t>。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349"/>
              </p:ext>
            </p:extLst>
          </p:nvPr>
        </p:nvGraphicFramePr>
        <p:xfrm>
          <a:off x="1371600" y="2240280"/>
          <a:ext cx="9702800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688351084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693718039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1249798635"/>
                    </a:ext>
                  </a:extLst>
                </a:gridCol>
              </a:tblGrid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</a:t>
                      </a:r>
                      <a:r>
                        <a:rPr lang="zh-CN" sz="2000" kern="100">
                          <a:effectLst/>
                        </a:rPr>
                        <a:t>常量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对应字符串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602710357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ACTION_MAIN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MAIN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应用程序入口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788153449"/>
                  </a:ext>
                </a:extLst>
              </a:tr>
              <a:tr h="1692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ACTION_VIEW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VIEW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显示指定数据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3837121380"/>
                  </a:ext>
                </a:extLst>
              </a:tr>
              <a:tr h="2624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ACTION_ATTACH_DATA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Android.intent.action</a:t>
                      </a:r>
                      <a:r>
                        <a:rPr lang="en-US" sz="2000" kern="100" dirty="0">
                          <a:effectLst/>
                        </a:rPr>
                        <a:t>. ATTACH_DATA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指定某块数据将被附加到其他地方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1934966819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ACTION_EDIT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EDIT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编辑指定数据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3993918708"/>
                  </a:ext>
                </a:extLst>
              </a:tr>
              <a:tr h="2624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ACTION_PICK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PICK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从列表中选择某项，并返回所选的数据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2850210938"/>
                  </a:ext>
                </a:extLst>
              </a:tr>
              <a:tr h="2624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ACTION_CHOOSER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CHOOSER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显示一个</a:t>
                      </a:r>
                      <a:r>
                        <a:rPr lang="en-US" sz="2000" kern="100">
                          <a:effectLst/>
                        </a:rPr>
                        <a:t>Activity</a:t>
                      </a:r>
                      <a:r>
                        <a:rPr lang="zh-CN" sz="2000" kern="100">
                          <a:effectLst/>
                        </a:rPr>
                        <a:t>选择器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536352537"/>
                  </a:ext>
                </a:extLst>
              </a:tr>
              <a:tr h="2624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ACTION_GET_CONTENT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GET_CONTENT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让用户选择数据，并返回所选数据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2915031379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ACTION_DIAL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DIAL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显示拨号面板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4213057134"/>
                  </a:ext>
                </a:extLst>
              </a:tr>
              <a:tr h="2624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ACTION_CALL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CALL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直接向指定用户打电话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2586957322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ACTION_SEND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 SEND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向其他人发送数据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44" marR="56244" marT="0" marB="0"/>
                </a:tc>
                <a:extLst>
                  <a:ext uri="{0D108BD9-81ED-4DB2-BD59-A6C34878D82A}">
                    <a16:rowId xmlns:a16="http://schemas.microsoft.com/office/drawing/2014/main" val="312359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69362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141</TotalTime>
  <Words>3156</Words>
  <Application>Microsoft Office PowerPoint</Application>
  <PresentationFormat>宽屏</PresentationFormat>
  <Paragraphs>356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宋体</vt:lpstr>
      <vt:lpstr>Arial</vt:lpstr>
      <vt:lpstr>Franklin Gothic Book</vt:lpstr>
      <vt:lpstr>Times New Roman</vt:lpstr>
      <vt:lpstr>Wingdings</vt:lpstr>
      <vt:lpstr>裁剪</vt:lpstr>
      <vt:lpstr> Android应用程序开发教程——Android Studio版</vt:lpstr>
      <vt:lpstr>PowerPoint 演示文稿</vt:lpstr>
      <vt:lpstr>表4.1 不同组件的启动Intent方法</vt:lpstr>
      <vt:lpstr>PowerPoint 演示文稿</vt:lpstr>
      <vt:lpstr>4.1 Intent的各属性 </vt:lpstr>
      <vt:lpstr>4.1.1 Component（组件）  </vt:lpstr>
      <vt:lpstr>4.1.1 Component（组件）  除此之外，Intent（意图）还包含如下三个方法： </vt:lpstr>
      <vt:lpstr>4.1.2 Action（动作） </vt:lpstr>
      <vt:lpstr>4.1.2 标准Activity动作 </vt:lpstr>
      <vt:lpstr>4.1.2 标准Activity动作 </vt:lpstr>
      <vt:lpstr>4.1.2 标准接收广播动作</vt:lpstr>
      <vt:lpstr>4.1.2 标准接收广播动作</vt:lpstr>
      <vt:lpstr>4.1.2 标准接收广播动作</vt:lpstr>
      <vt:lpstr>4.1.3 Category（类别）</vt:lpstr>
      <vt:lpstr>4.1.4 Data（数据）和Type（类型）</vt:lpstr>
      <vt:lpstr>4.1.4 Data（数据）和Type（类型）</vt:lpstr>
      <vt:lpstr>4.1.4 Data（数据）和Type（类型）</vt:lpstr>
      <vt:lpstr>4.1.5 Extra（额外） </vt:lpstr>
      <vt:lpstr>4.1.6 Flag（标记） </vt:lpstr>
      <vt:lpstr>4.2 Intents的类型</vt:lpstr>
      <vt:lpstr>4.2.1 显式Intent</vt:lpstr>
      <vt:lpstr>4.2.2 隐式Intent</vt:lpstr>
      <vt:lpstr>4.2.2 隐式Intent</vt:lpstr>
      <vt:lpstr>【例4.1】Intent（意图）实例 </vt:lpstr>
      <vt:lpstr>PowerPoint 演示文稿</vt:lpstr>
      <vt:lpstr>4.3 Intent Filters（意图过滤器）</vt:lpstr>
      <vt:lpstr>4.3 Intent Filters（意图过滤器）</vt:lpstr>
      <vt:lpstr>4.3 Intent Filters（意图过滤器）</vt:lpstr>
      <vt:lpstr>4.3 Intent Filters（意图过滤器）</vt:lpstr>
      <vt:lpstr>【例4.2】Intent使用过滤器实例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Android应用程序开发教程——Android Studio版</dc:title>
  <dc:creator>77 mar</dc:creator>
  <cp:lastModifiedBy>黄天祥</cp:lastModifiedBy>
  <cp:revision>127</cp:revision>
  <dcterms:created xsi:type="dcterms:W3CDTF">2016-09-05T08:50:20Z</dcterms:created>
  <dcterms:modified xsi:type="dcterms:W3CDTF">2016-09-10T03:22:24Z</dcterms:modified>
</cp:coreProperties>
</file>