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63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6" autoAdjust="0"/>
    <p:restoredTop sz="94664"/>
  </p:normalViewPr>
  <p:slideViewPr>
    <p:cSldViewPr snapToGrid="0" snapToObjects="1">
      <p:cViewPr varScale="1">
        <p:scale>
          <a:sx n="52" d="100"/>
          <a:sy n="52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/>
              <a:t> </a:t>
            </a:r>
            <a:r>
              <a:rPr lang="en-US" altLang="zh-CN" sz="5400" b="1" dirty="0"/>
              <a:t>Android</a:t>
            </a:r>
            <a:r>
              <a:rPr lang="zh-CN" altLang="en-US" sz="5400" b="1" dirty="0"/>
              <a:t>应用程序开发教程</a:t>
            </a:r>
            <a:r>
              <a:rPr lang="en-US" altLang="zh-CN" sz="5400" b="1" dirty="0"/>
              <a:t>——Android Studio</a:t>
            </a:r>
            <a:r>
              <a:rPr lang="zh-CN" altLang="en-US" sz="5400" b="1" dirty="0"/>
              <a:t>版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97516" y="4083279"/>
            <a:ext cx="7596451" cy="1086237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第</a:t>
            </a:r>
            <a:r>
              <a:rPr kumimoji="1" lang="en-US" altLang="zh-CN" sz="3200" dirty="0"/>
              <a:t>5</a:t>
            </a:r>
            <a:r>
              <a:rPr kumimoji="1" lang="zh-CN" altLang="en-US" sz="3200" dirty="0"/>
              <a:t>章  </a:t>
            </a:r>
            <a:r>
              <a:rPr kumimoji="1" lang="en-US" altLang="zh-CN" sz="3200" dirty="0"/>
              <a:t>Android</a:t>
            </a:r>
            <a:r>
              <a:rPr kumimoji="1" lang="zh-CN" altLang="en-US" sz="3200" dirty="0"/>
              <a:t>事件处理</a:t>
            </a:r>
          </a:p>
        </p:txBody>
      </p:sp>
    </p:spTree>
    <p:extLst>
      <p:ext uri="{BB962C8B-B14F-4D97-AF65-F5344CB8AC3E}">
        <p14:creationId xmlns:p14="http://schemas.microsoft.com/office/powerpoint/2010/main" val="102927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531" y="330200"/>
            <a:ext cx="10669030" cy="6858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【</a:t>
            </a:r>
            <a:r>
              <a:rPr lang="zh-CN" altLang="en-US" sz="4000" b="1" dirty="0"/>
              <a:t>例</a:t>
            </a:r>
            <a:r>
              <a:rPr lang="en-US" altLang="zh-CN" sz="4000" b="1" dirty="0"/>
              <a:t>5.3】</a:t>
            </a:r>
            <a:r>
              <a:rPr lang="zh-CN" altLang="en-US" sz="4000" b="1" dirty="0"/>
              <a:t>使用布局文件</a:t>
            </a:r>
            <a:r>
              <a:rPr lang="en-US" altLang="zh-CN" sz="4000" b="1" dirty="0"/>
              <a:t>activity_main.xml</a:t>
            </a:r>
            <a:r>
              <a:rPr lang="zh-CN" altLang="en-US" sz="4000" b="1" dirty="0"/>
              <a:t>注册监听器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3964" y="1289392"/>
            <a:ext cx="10916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这个例子将通过几个简单的步骤向我们展示如何使用布局文件</a:t>
            </a:r>
            <a:r>
              <a:rPr lang="en-US" altLang="zh-CN" dirty="0"/>
              <a:t>activity_main.xml</a:t>
            </a:r>
            <a:r>
              <a:rPr lang="zh-CN" altLang="en-US" dirty="0"/>
              <a:t>注册监听器并捕获单击事件。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15387"/>
              </p:ext>
            </p:extLst>
          </p:nvPr>
        </p:nvGraphicFramePr>
        <p:xfrm>
          <a:off x="1181098" y="1932116"/>
          <a:ext cx="10434251" cy="4592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475">
                  <a:extLst>
                    <a:ext uri="{9D8B030D-6E8A-4147-A177-3AD203B41FA5}">
                      <a16:colId xmlns:a16="http://schemas.microsoft.com/office/drawing/2014/main" val="1270847428"/>
                    </a:ext>
                  </a:extLst>
                </a:gridCol>
                <a:gridCol w="9378776">
                  <a:extLst>
                    <a:ext uri="{9D8B030D-6E8A-4147-A177-3AD203B41FA5}">
                      <a16:colId xmlns:a16="http://schemas.microsoft.com/office/drawing/2014/main" val="3138079832"/>
                    </a:ext>
                  </a:extLst>
                </a:gridCol>
              </a:tblGrid>
              <a:tr h="306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步骤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251177"/>
                  </a:ext>
                </a:extLst>
              </a:tr>
              <a:tr h="918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打开</a:t>
                      </a:r>
                      <a:r>
                        <a:rPr lang="en-US" sz="2000" kern="100">
                          <a:effectLst/>
                        </a:rPr>
                        <a:t>Android Studio</a:t>
                      </a:r>
                      <a:r>
                        <a:rPr lang="zh-CN" sz="2000" kern="100">
                          <a:effectLst/>
                        </a:rPr>
                        <a:t>创建一个</a:t>
                      </a:r>
                      <a:r>
                        <a:rPr lang="en-US" sz="2000" kern="100">
                          <a:effectLst/>
                        </a:rPr>
                        <a:t>Android</a:t>
                      </a:r>
                      <a:r>
                        <a:rPr lang="zh-CN" sz="2000" kern="100">
                          <a:effectLst/>
                        </a:rPr>
                        <a:t>应用，</a:t>
                      </a:r>
                      <a:r>
                        <a:rPr lang="en-US" sz="2000" kern="100">
                          <a:effectLst/>
                        </a:rPr>
                        <a:t>Application name</a:t>
                      </a:r>
                      <a:r>
                        <a:rPr lang="zh-CN" sz="2000" kern="100">
                          <a:effectLst/>
                        </a:rPr>
                        <a:t>（应用名）取名为</a:t>
                      </a:r>
                      <a:r>
                        <a:rPr lang="en-US" sz="2000" kern="100">
                          <a:effectLst/>
                        </a:rPr>
                        <a:t>EventDemo3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Company Domain</a:t>
                      </a:r>
                      <a:r>
                        <a:rPr lang="zh-CN" sz="2000" kern="100">
                          <a:effectLst/>
                        </a:rPr>
                        <a:t>（公司域）取名为</a:t>
                      </a:r>
                      <a:r>
                        <a:rPr lang="en-US" sz="2000" kern="100">
                          <a:effectLst/>
                        </a:rPr>
                        <a:t>Example.com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643689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Minimum SDK</a:t>
                      </a: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API 18: Android 4.3</a:t>
                      </a: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Jelly Bean</a:t>
                      </a:r>
                      <a:r>
                        <a:rPr lang="zh-CN" sz="2000" kern="100">
                          <a:effectLst/>
                        </a:rPr>
                        <a:t>）。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387332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Empty Activity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002746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不需要修改</a:t>
                      </a:r>
                      <a:r>
                        <a:rPr lang="en-US" sz="2000" kern="100" dirty="0">
                          <a:effectLst/>
                        </a:rPr>
                        <a:t>Activity Name</a:t>
                      </a:r>
                      <a:r>
                        <a:rPr lang="zh-CN" sz="2000" kern="100" dirty="0">
                          <a:effectLst/>
                        </a:rPr>
                        <a:t>，使用默认值，单击</a:t>
                      </a:r>
                      <a:r>
                        <a:rPr lang="en-US" sz="2000" kern="100" dirty="0">
                          <a:effectLst/>
                        </a:rPr>
                        <a:t>Finish</a:t>
                      </a:r>
                      <a:r>
                        <a:rPr lang="zh-CN" sz="2000" kern="100" dirty="0">
                          <a:effectLst/>
                        </a:rPr>
                        <a:t>（完成）。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704380"/>
                  </a:ext>
                </a:extLst>
              </a:tr>
              <a:tr h="612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将工程</a:t>
                      </a:r>
                      <a:r>
                        <a:rPr lang="en-US" sz="2000" kern="100" dirty="0">
                          <a:effectLst/>
                        </a:rPr>
                        <a:t>res/</a:t>
                      </a:r>
                      <a:r>
                        <a:rPr lang="en-US" sz="2000" kern="100" dirty="0" err="1">
                          <a:effectLst/>
                        </a:rPr>
                        <a:t>mipmap</a:t>
                      </a:r>
                      <a:r>
                        <a:rPr lang="zh-CN" sz="2000" kern="100" dirty="0">
                          <a:effectLst/>
                        </a:rPr>
                        <a:t>目录下的</a:t>
                      </a:r>
                      <a:r>
                        <a:rPr lang="en-US" sz="2000" kern="100" dirty="0">
                          <a:effectLst/>
                        </a:rPr>
                        <a:t>ic_launcher.png</a:t>
                      </a:r>
                      <a:r>
                        <a:rPr lang="zh-CN" sz="2000" kern="100" dirty="0">
                          <a:effectLst/>
                        </a:rPr>
                        <a:t>图片文件复制粘贴到</a:t>
                      </a:r>
                      <a:r>
                        <a:rPr lang="en-US" sz="2000" kern="100" dirty="0">
                          <a:effectLst/>
                        </a:rPr>
                        <a:t>res/</a:t>
                      </a:r>
                      <a:r>
                        <a:rPr lang="en-US" sz="2000" kern="100" dirty="0" err="1">
                          <a:effectLst/>
                        </a:rPr>
                        <a:t>drawable</a:t>
                      </a:r>
                      <a:r>
                        <a:rPr lang="zh-CN" sz="2000" kern="100" dirty="0">
                          <a:effectLst/>
                        </a:rPr>
                        <a:t>目录下。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6634202"/>
                  </a:ext>
                </a:extLst>
              </a:tr>
              <a:tr h="1224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在工程中找到</a:t>
                      </a:r>
                      <a:r>
                        <a:rPr lang="en-US" sz="2000" kern="100" dirty="0" err="1">
                          <a:effectLst/>
                        </a:rPr>
                        <a:t>ras</a:t>
                      </a:r>
                      <a:r>
                        <a:rPr lang="en-US" sz="2000" kern="100" dirty="0">
                          <a:effectLst/>
                        </a:rPr>
                        <a:t>/layout</a:t>
                      </a:r>
                      <a:r>
                        <a:rPr lang="zh-CN" sz="2000" kern="100" dirty="0">
                          <a:effectLst/>
                        </a:rPr>
                        <a:t>目录中的</a:t>
                      </a:r>
                      <a:r>
                        <a:rPr lang="en-US" sz="2000" kern="100" dirty="0">
                          <a:effectLst/>
                        </a:rPr>
                        <a:t>activity_main.xml</a:t>
                      </a:r>
                      <a:r>
                        <a:rPr lang="zh-CN" sz="2000" kern="100" dirty="0">
                          <a:effectLst/>
                        </a:rPr>
                        <a:t>文件，在其中添加一个</a:t>
                      </a:r>
                      <a:r>
                        <a:rPr lang="en-US" sz="2000" kern="100" dirty="0" err="1">
                          <a:effectLst/>
                        </a:rPr>
                        <a:t>TextView</a:t>
                      </a:r>
                      <a:r>
                        <a:rPr lang="zh-CN" sz="2000" kern="100" dirty="0">
                          <a:effectLst/>
                        </a:rPr>
                        <a:t>（文本框）控件、一个</a:t>
                      </a:r>
                      <a:r>
                        <a:rPr lang="en-US" sz="2000" kern="100" dirty="0" err="1">
                          <a:effectLst/>
                        </a:rPr>
                        <a:t>ImageButton</a:t>
                      </a:r>
                      <a:r>
                        <a:rPr lang="zh-CN" sz="2000" kern="100" dirty="0">
                          <a:effectLst/>
                        </a:rPr>
                        <a:t>（图片按钮）和两个</a:t>
                      </a:r>
                      <a:r>
                        <a:rPr lang="en-US" sz="2000" kern="100" dirty="0">
                          <a:effectLst/>
                        </a:rPr>
                        <a:t>Button</a:t>
                      </a:r>
                      <a:r>
                        <a:rPr lang="zh-CN" sz="2000" kern="100" dirty="0">
                          <a:effectLst/>
                        </a:rPr>
                        <a:t>（普通按钮）控件（</a:t>
                      </a:r>
                      <a:r>
                        <a:rPr lang="en-US" sz="2000" kern="100" dirty="0">
                          <a:effectLst/>
                        </a:rPr>
                        <a:t>Small font</a:t>
                      </a:r>
                      <a:r>
                        <a:rPr lang="zh-CN" sz="2000" kern="100" dirty="0">
                          <a:effectLst/>
                        </a:rPr>
                        <a:t>和</a:t>
                      </a:r>
                      <a:r>
                        <a:rPr lang="en-US" sz="2000" kern="100" dirty="0">
                          <a:effectLst/>
                        </a:rPr>
                        <a:t>Large Font</a:t>
                      </a:r>
                      <a:r>
                        <a:rPr lang="zh-CN" sz="2000" kern="100" dirty="0">
                          <a:effectLst/>
                        </a:rPr>
                        <a:t>），按最后图</a:t>
                      </a:r>
                      <a:r>
                        <a:rPr lang="en-US" sz="2000" kern="100" dirty="0">
                          <a:effectLst/>
                        </a:rPr>
                        <a:t>5.3</a:t>
                      </a:r>
                      <a:r>
                        <a:rPr lang="zh-CN" sz="2000" kern="100" dirty="0">
                          <a:effectLst/>
                        </a:rPr>
                        <a:t>所示的运行效果图位置进行摆放，并按以下代码修改。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13187"/>
                  </a:ext>
                </a:extLst>
              </a:tr>
              <a:tr h="612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按以下代码修改</a:t>
                      </a:r>
                      <a:r>
                        <a:rPr lang="en-US" sz="2000" kern="100" dirty="0">
                          <a:effectLst/>
                        </a:rPr>
                        <a:t>java/com.example.eventdemo3</a:t>
                      </a:r>
                      <a:r>
                        <a:rPr lang="zh-CN" sz="2000" kern="100" dirty="0">
                          <a:effectLst/>
                        </a:rPr>
                        <a:t>目录下</a:t>
                      </a:r>
                      <a:r>
                        <a:rPr lang="en-US" sz="2000" kern="100" dirty="0">
                          <a:effectLst/>
                        </a:rPr>
                        <a:t>java</a:t>
                      </a:r>
                      <a:r>
                        <a:rPr lang="zh-CN" sz="2000" kern="100" dirty="0">
                          <a:effectLst/>
                        </a:rPr>
                        <a:t>文件</a:t>
                      </a:r>
                      <a:r>
                        <a:rPr lang="en-US" sz="2000" kern="100" dirty="0">
                          <a:effectLst/>
                        </a:rPr>
                        <a:t>MainActivity.java</a:t>
                      </a: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17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16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../屏幕快照%202016-03-31%20上午1.06.2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949" y="319798"/>
            <a:ext cx="3860294" cy="6256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0" y="1003300"/>
            <a:ext cx="9601200" cy="23622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不管是桌面应用还是手机应用程序，面对最多的就是用户，经常需要处理的就是用户动作，也就是需要为用户动作提供响应，这种为用户提供响应的机制就是事件处理。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04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5.1 Android</a:t>
            </a:r>
            <a:r>
              <a:rPr lang="zh-CN" altLang="en-US" b="1" dirty="0"/>
              <a:t>事件处理概述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2286000"/>
            <a:ext cx="10107828" cy="307683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200" dirty="0"/>
              <a:t>下面我们将了解关于</a:t>
            </a:r>
            <a:r>
              <a:rPr lang="en-US" altLang="zh-CN" sz="2200" dirty="0"/>
              <a:t>Android</a:t>
            </a:r>
            <a:r>
              <a:rPr lang="zh-CN" altLang="en-US" sz="2200" dirty="0"/>
              <a:t>时间管理的三个基本概念：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事件监听器：事件监听器就是包含有一个回调方法的</a:t>
            </a:r>
            <a:r>
              <a:rPr lang="en-US" altLang="zh-CN" sz="2200" dirty="0"/>
              <a:t>View</a:t>
            </a:r>
            <a:r>
              <a:rPr lang="zh-CN" altLang="en-US" sz="2200" dirty="0"/>
              <a:t>（视图）类接口，它负责监听</a:t>
            </a:r>
            <a:r>
              <a:rPr lang="en-US" altLang="zh-CN" sz="2200" dirty="0"/>
              <a:t>UI</a:t>
            </a:r>
            <a:r>
              <a:rPr lang="zh-CN" altLang="en-US" sz="2200" dirty="0"/>
              <a:t>界面上的</a:t>
            </a:r>
            <a:r>
              <a:rPr lang="en-US" altLang="zh-CN" sz="2200" dirty="0"/>
              <a:t>View</a:t>
            </a:r>
            <a:r>
              <a:rPr lang="zh-CN" altLang="en-US" sz="2200" dirty="0"/>
              <a:t>（视图）类（控件）发生的各种事件，并对事件作出相应的响应。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事件监听器注册：事件监听器注册就是事件监听器与一个事件处理程序相绑定，当事件发生时，监听器侦测到事件后交由与其绑定（注册）的事件处理程序做响应处理。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事件处理程序：当事件发生时，事件监听器将调用与其绑定（注册）的事件处理程序以处理事件。事件处理程序中包含有处理事件的实例方法。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97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5.1 Android</a:t>
            </a:r>
            <a:r>
              <a:rPr lang="zh-CN" altLang="en-US" b="1" dirty="0"/>
              <a:t>事件处理概述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01391"/>
              </p:ext>
            </p:extLst>
          </p:nvPr>
        </p:nvGraphicFramePr>
        <p:xfrm>
          <a:off x="1223318" y="1407641"/>
          <a:ext cx="10626811" cy="4593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0141">
                  <a:extLst>
                    <a:ext uri="{9D8B030D-6E8A-4147-A177-3AD203B41FA5}">
                      <a16:colId xmlns:a16="http://schemas.microsoft.com/office/drawing/2014/main" val="3757819862"/>
                    </a:ext>
                  </a:extLst>
                </a:gridCol>
                <a:gridCol w="8266670">
                  <a:extLst>
                    <a:ext uri="{9D8B030D-6E8A-4147-A177-3AD203B41FA5}">
                      <a16:colId xmlns:a16="http://schemas.microsoft.com/office/drawing/2014/main" val="2270788867"/>
                    </a:ext>
                  </a:extLst>
                </a:gridCol>
              </a:tblGrid>
              <a:tr h="282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事件处理程序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事件监听器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84689"/>
                  </a:ext>
                </a:extLst>
              </a:tr>
              <a:tr h="941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onClick()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OnClickListener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r>
                        <a:rPr lang="zh-CN" sz="1800" kern="100" dirty="0">
                          <a:effectLst/>
                        </a:rPr>
                        <a:t>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当用户单击、触摸或把焦点放到诸如按钮、文本或图片等控件上时，它将调用</a:t>
                      </a:r>
                      <a:r>
                        <a:rPr lang="en-US" sz="1800" kern="100" dirty="0" err="1">
                          <a:effectLst/>
                        </a:rPr>
                        <a:t>onClick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r>
                        <a:rPr lang="zh-CN" sz="1800" kern="100" dirty="0">
                          <a:effectLst/>
                        </a:rPr>
                        <a:t>事件处理程序来响应该事件。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249925"/>
                  </a:ext>
                </a:extLst>
              </a:tr>
              <a:tr h="9885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onLongClick()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OnLongClickListener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r>
                        <a:rPr lang="zh-CN" sz="1800" kern="100" dirty="0">
                          <a:effectLst/>
                        </a:rPr>
                        <a:t>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当用户点击、触摸或把焦点放到诸如按钮、文本或图片等控件时间超过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秒时，它将调用</a:t>
                      </a:r>
                      <a:r>
                        <a:rPr lang="en-US" sz="1800" kern="100" dirty="0" err="1">
                          <a:effectLst/>
                        </a:rPr>
                        <a:t>onLongClick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r>
                        <a:rPr lang="zh-CN" sz="1800" kern="100" dirty="0">
                          <a:effectLst/>
                        </a:rPr>
                        <a:t>事件处理程序来响应该事件。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355448"/>
                  </a:ext>
                </a:extLst>
              </a:tr>
              <a:tr h="6178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onFocusChange()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OnFocusChangeListener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r>
                        <a:rPr lang="zh-CN" sz="1800" kern="100" dirty="0">
                          <a:effectLst/>
                        </a:rPr>
                        <a:t>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当控件失去焦点时，它将调用</a:t>
                      </a:r>
                      <a:r>
                        <a:rPr lang="en-US" sz="1800" kern="100" dirty="0" err="1">
                          <a:effectLst/>
                        </a:rPr>
                        <a:t>onFocusChange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r>
                        <a:rPr lang="zh-CN" sz="1800" kern="100" dirty="0">
                          <a:effectLst/>
                        </a:rPr>
                        <a:t>事件处理程序来响应该事件。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623107"/>
                  </a:ext>
                </a:extLst>
              </a:tr>
              <a:tr h="9397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onTouch()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OnTouchListener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r>
                        <a:rPr lang="zh-CN" sz="1800" kern="100" dirty="0">
                          <a:effectLst/>
                        </a:rPr>
                        <a:t>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当用户按下硬件按键、松开硬件按键或在屏幕上做任何手势时，它将调用</a:t>
                      </a:r>
                      <a:r>
                        <a:rPr lang="en-US" sz="1800" kern="100" dirty="0" err="1">
                          <a:effectLst/>
                        </a:rPr>
                        <a:t>onTouch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r>
                        <a:rPr lang="zh-CN" sz="1800" kern="100" dirty="0">
                          <a:effectLst/>
                        </a:rPr>
                        <a:t>事件处理程序来响应该事件。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984252"/>
                  </a:ext>
                </a:extLst>
              </a:tr>
              <a:tr h="7418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onMenuItemClick()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OnMenuItemClickListener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r>
                        <a:rPr lang="zh-CN" sz="1800" kern="100" dirty="0">
                          <a:effectLst/>
                        </a:rPr>
                        <a:t>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当用户选中一个菜单项时，它将调用</a:t>
                      </a:r>
                      <a:r>
                        <a:rPr lang="en-US" sz="1800" kern="100" dirty="0" err="1">
                          <a:effectLst/>
                        </a:rPr>
                        <a:t>onMenuItemClick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r>
                        <a:rPr lang="zh-CN" sz="1800" kern="100" dirty="0">
                          <a:effectLst/>
                        </a:rPr>
                        <a:t>事件处理程序来响应该事件。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566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23319" y="6112813"/>
            <a:ext cx="10219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中还有很多其它的监听器，如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OnHoverListener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OnDragListener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等，但这里并没有列出来。当开发一个复杂应用程序时，请查看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官方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5.1 </a:t>
            </a:r>
            <a:r>
              <a:rPr lang="zh-CN" altLang="en-US" b="1" dirty="0"/>
              <a:t>注册事件监听器的方法</a:t>
            </a:r>
            <a:br>
              <a:rPr lang="zh-CN" altLang="en-US" b="1" dirty="0"/>
            </a:b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1600" y="1775725"/>
            <a:ext cx="10120184" cy="2105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事件监听器注册就是事件监听器与一个事件处理程序相绑定。注册方法有很多种，但最常用的方法有以下三种：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使用匿名内部类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类执行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Listener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（监听器）接口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在布局文件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activity_main.xml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中直接指定事件处理程序（方法）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下面为以上三种情景的举例说明。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3302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【</a:t>
            </a:r>
            <a:r>
              <a:rPr lang="zh-CN" altLang="en-US" sz="4000" b="1" dirty="0"/>
              <a:t>例</a:t>
            </a:r>
            <a:r>
              <a:rPr lang="en-US" altLang="zh-CN" sz="4000" b="1" dirty="0"/>
              <a:t>5.1】</a:t>
            </a:r>
            <a:r>
              <a:rPr lang="zh-CN" altLang="en-US" sz="4000" b="1" dirty="0"/>
              <a:t>基于匿名内部类的事件监听器注册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55024"/>
              </p:ext>
            </p:extLst>
          </p:nvPr>
        </p:nvGraphicFramePr>
        <p:xfrm>
          <a:off x="1181100" y="1932116"/>
          <a:ext cx="10421895" cy="4527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108">
                  <a:extLst>
                    <a:ext uri="{9D8B030D-6E8A-4147-A177-3AD203B41FA5}">
                      <a16:colId xmlns:a16="http://schemas.microsoft.com/office/drawing/2014/main" val="3211702389"/>
                    </a:ext>
                  </a:extLst>
                </a:gridCol>
                <a:gridCol w="9130787">
                  <a:extLst>
                    <a:ext uri="{9D8B030D-6E8A-4147-A177-3AD203B41FA5}">
                      <a16:colId xmlns:a16="http://schemas.microsoft.com/office/drawing/2014/main" val="559191144"/>
                    </a:ext>
                  </a:extLst>
                </a:gridCol>
              </a:tblGrid>
              <a:tr h="335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步骤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168564"/>
                  </a:ext>
                </a:extLst>
              </a:tr>
              <a:tr h="728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打开</a:t>
                      </a:r>
                      <a:r>
                        <a:rPr lang="en-US" sz="2000" kern="100">
                          <a:effectLst/>
                        </a:rPr>
                        <a:t>Android Studio</a:t>
                      </a:r>
                      <a:r>
                        <a:rPr lang="zh-CN" sz="2000" kern="100">
                          <a:effectLst/>
                        </a:rPr>
                        <a:t>创建一个</a:t>
                      </a:r>
                      <a:r>
                        <a:rPr lang="en-US" sz="2000" kern="100">
                          <a:effectLst/>
                        </a:rPr>
                        <a:t>Android</a:t>
                      </a:r>
                      <a:r>
                        <a:rPr lang="zh-CN" sz="2000" kern="100">
                          <a:effectLst/>
                        </a:rPr>
                        <a:t>应用，</a:t>
                      </a:r>
                      <a:r>
                        <a:rPr lang="en-US" sz="2000" kern="100">
                          <a:effectLst/>
                        </a:rPr>
                        <a:t>Application name</a:t>
                      </a:r>
                      <a:r>
                        <a:rPr lang="zh-CN" sz="2000" kern="100">
                          <a:effectLst/>
                        </a:rPr>
                        <a:t>（应用名）取名为</a:t>
                      </a:r>
                      <a:r>
                        <a:rPr lang="en-US" sz="2000" kern="100">
                          <a:effectLst/>
                        </a:rPr>
                        <a:t>EventDemo1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Company Domain</a:t>
                      </a:r>
                      <a:r>
                        <a:rPr lang="zh-CN" sz="2000" kern="100">
                          <a:effectLst/>
                        </a:rPr>
                        <a:t>（公司域）取名为</a:t>
                      </a:r>
                      <a:r>
                        <a:rPr lang="en-US" sz="2000" kern="100">
                          <a:effectLst/>
                        </a:rPr>
                        <a:t>Example.com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777928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Minimum SDK</a:t>
                      </a: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API 18: Android 4.3</a:t>
                      </a: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Jelly Bean</a:t>
                      </a:r>
                      <a:r>
                        <a:rPr lang="zh-CN" sz="2000" kern="100">
                          <a:effectLst/>
                        </a:rPr>
                        <a:t>）。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170227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Empty Activity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866703"/>
                  </a:ext>
                </a:extLst>
              </a:tr>
              <a:tr h="335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不需要修改</a:t>
                      </a:r>
                      <a:r>
                        <a:rPr lang="en-US" sz="2000" kern="100">
                          <a:effectLst/>
                        </a:rPr>
                        <a:t>Activity Name</a:t>
                      </a:r>
                      <a:r>
                        <a:rPr lang="zh-CN" sz="2000" kern="100">
                          <a:effectLst/>
                        </a:rPr>
                        <a:t>，使用默认值，单击</a:t>
                      </a:r>
                      <a:r>
                        <a:rPr lang="en-US" sz="2000" kern="100">
                          <a:effectLst/>
                        </a:rPr>
                        <a:t>Finish</a:t>
                      </a:r>
                      <a:r>
                        <a:rPr lang="zh-CN" sz="2000" kern="100">
                          <a:effectLst/>
                        </a:rPr>
                        <a:t>（完成）。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3854473"/>
                  </a:ext>
                </a:extLst>
              </a:tr>
              <a:tr h="670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将工程</a:t>
                      </a:r>
                      <a:r>
                        <a:rPr lang="en-US" sz="2000" kern="100">
                          <a:effectLst/>
                        </a:rPr>
                        <a:t>res/mipmap</a:t>
                      </a:r>
                      <a:r>
                        <a:rPr lang="zh-CN" sz="2000" kern="100">
                          <a:effectLst/>
                        </a:rPr>
                        <a:t>目录下的</a:t>
                      </a:r>
                      <a:r>
                        <a:rPr lang="en-US" sz="2000" kern="100">
                          <a:effectLst/>
                        </a:rPr>
                        <a:t>ic_launcher.png</a:t>
                      </a:r>
                      <a:r>
                        <a:rPr lang="zh-CN" sz="2000" kern="100">
                          <a:effectLst/>
                        </a:rPr>
                        <a:t>图片文件复制粘贴到</a:t>
                      </a:r>
                      <a:r>
                        <a:rPr lang="en-US" sz="2000" kern="100">
                          <a:effectLst/>
                        </a:rPr>
                        <a:t>res/drawable</a:t>
                      </a:r>
                      <a:r>
                        <a:rPr lang="zh-CN" sz="2000" kern="100">
                          <a:effectLst/>
                        </a:rPr>
                        <a:t>目录下。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25631"/>
                  </a:ext>
                </a:extLst>
              </a:tr>
              <a:tr h="1115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在工程中找到</a:t>
                      </a:r>
                      <a:r>
                        <a:rPr lang="en-US" sz="2000" kern="100" dirty="0" err="1">
                          <a:effectLst/>
                        </a:rPr>
                        <a:t>ras</a:t>
                      </a:r>
                      <a:r>
                        <a:rPr lang="en-US" sz="2000" kern="100" dirty="0">
                          <a:effectLst/>
                        </a:rPr>
                        <a:t>/layout</a:t>
                      </a:r>
                      <a:r>
                        <a:rPr lang="zh-CN" sz="2000" kern="100" dirty="0">
                          <a:effectLst/>
                        </a:rPr>
                        <a:t>目录中的</a:t>
                      </a:r>
                      <a:r>
                        <a:rPr lang="en-US" sz="2000" kern="100" dirty="0">
                          <a:effectLst/>
                        </a:rPr>
                        <a:t>activity_main.xml</a:t>
                      </a:r>
                      <a:r>
                        <a:rPr lang="zh-CN" sz="2000" kern="100" dirty="0">
                          <a:effectLst/>
                        </a:rPr>
                        <a:t>文件，在其中添加一个</a:t>
                      </a:r>
                      <a:r>
                        <a:rPr lang="en-US" sz="2000" kern="100" dirty="0" err="1">
                          <a:effectLst/>
                        </a:rPr>
                        <a:t>TextView</a:t>
                      </a:r>
                      <a:r>
                        <a:rPr lang="zh-CN" sz="2000" kern="100" dirty="0">
                          <a:effectLst/>
                        </a:rPr>
                        <a:t>（文本框）控件、一个</a:t>
                      </a:r>
                      <a:r>
                        <a:rPr lang="en-US" sz="2000" kern="100" dirty="0" err="1">
                          <a:effectLst/>
                        </a:rPr>
                        <a:t>ImageButton</a:t>
                      </a:r>
                      <a:r>
                        <a:rPr lang="zh-CN" sz="2000" kern="100" dirty="0">
                          <a:effectLst/>
                        </a:rPr>
                        <a:t>（图片按钮）和两个</a:t>
                      </a:r>
                      <a:r>
                        <a:rPr lang="en-US" sz="2000" kern="100" dirty="0">
                          <a:effectLst/>
                        </a:rPr>
                        <a:t>Button</a:t>
                      </a:r>
                      <a:r>
                        <a:rPr lang="zh-CN" sz="2000" kern="100" dirty="0">
                          <a:effectLst/>
                        </a:rPr>
                        <a:t>（普通按钮）控件（</a:t>
                      </a:r>
                      <a:r>
                        <a:rPr lang="en-US" sz="2000" kern="100" dirty="0">
                          <a:effectLst/>
                        </a:rPr>
                        <a:t>Small font</a:t>
                      </a:r>
                      <a:r>
                        <a:rPr lang="zh-CN" sz="2000" kern="100" dirty="0">
                          <a:effectLst/>
                        </a:rPr>
                        <a:t>和</a:t>
                      </a:r>
                      <a:r>
                        <a:rPr lang="en-US" sz="2000" kern="100" dirty="0">
                          <a:effectLst/>
                        </a:rPr>
                        <a:t>Large Font</a:t>
                      </a:r>
                      <a:r>
                        <a:rPr lang="zh-CN" sz="2000" kern="100" dirty="0">
                          <a:effectLst/>
                        </a:rPr>
                        <a:t>），按最后图</a:t>
                      </a:r>
                      <a:r>
                        <a:rPr lang="en-US" sz="2000" kern="100" dirty="0">
                          <a:effectLst/>
                        </a:rPr>
                        <a:t>5.1</a:t>
                      </a:r>
                      <a:r>
                        <a:rPr lang="zh-CN" sz="2000" kern="100" dirty="0">
                          <a:effectLst/>
                        </a:rPr>
                        <a:t>所示的运行效果图位置进行摆放。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354952"/>
                  </a:ext>
                </a:extLst>
              </a:tr>
              <a:tr h="670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修改</a:t>
                      </a:r>
                      <a:r>
                        <a:rPr lang="en-US" sz="2000" kern="100" dirty="0">
                          <a:effectLst/>
                        </a:rPr>
                        <a:t>java/com.example.eventdemo1</a:t>
                      </a:r>
                      <a:r>
                        <a:rPr lang="zh-CN" sz="2000" kern="100" dirty="0">
                          <a:effectLst/>
                        </a:rPr>
                        <a:t>目录下</a:t>
                      </a:r>
                      <a:r>
                        <a:rPr lang="en-US" sz="2000" kern="100" dirty="0">
                          <a:effectLst/>
                        </a:rPr>
                        <a:t>java</a:t>
                      </a:r>
                      <a:r>
                        <a:rPr lang="zh-CN" sz="2000" kern="100" dirty="0">
                          <a:effectLst/>
                        </a:rPr>
                        <a:t>文件</a:t>
                      </a:r>
                      <a:r>
                        <a:rPr lang="en-US" sz="2000" kern="100" dirty="0">
                          <a:effectLst/>
                        </a:rPr>
                        <a:t>MainActivity.java</a:t>
                      </a:r>
                      <a:r>
                        <a:rPr lang="zh-CN" sz="2000" kern="100" dirty="0">
                          <a:effectLst/>
                        </a:rPr>
                        <a:t>代码，为</a:t>
                      </a:r>
                      <a:r>
                        <a:rPr lang="en-US" sz="2000" kern="100" dirty="0">
                          <a:effectLst/>
                        </a:rPr>
                        <a:t>Small font</a:t>
                      </a:r>
                      <a:r>
                        <a:rPr lang="zh-CN" sz="2000" kern="100" dirty="0">
                          <a:effectLst/>
                        </a:rPr>
                        <a:t>和</a:t>
                      </a:r>
                      <a:r>
                        <a:rPr lang="en-US" sz="2000" kern="100" dirty="0">
                          <a:effectLst/>
                        </a:rPr>
                        <a:t>Large Font</a:t>
                      </a:r>
                      <a:r>
                        <a:rPr lang="zh-CN" sz="2000" kern="100" dirty="0">
                          <a:effectLst/>
                        </a:rPr>
                        <a:t>两个按钮添加单击事件监听器。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57579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11759" y="1289392"/>
            <a:ext cx="9642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这个例子将通过几个简单的步骤向我们展示如何使用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OnClickListener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类注册并捕获单击事件。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../屏幕快照%202016-03-31%20上午12.37.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74" y="233302"/>
            <a:ext cx="3831453" cy="6229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37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330200"/>
            <a:ext cx="9873048" cy="6858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【</a:t>
            </a:r>
            <a:r>
              <a:rPr lang="zh-CN" altLang="en-US" sz="4000" b="1" dirty="0"/>
              <a:t>例</a:t>
            </a:r>
            <a:r>
              <a:rPr lang="en-US" altLang="zh-CN" sz="4000" b="1" dirty="0"/>
              <a:t>5.2】Activity</a:t>
            </a:r>
            <a:r>
              <a:rPr lang="zh-CN" altLang="en-US" sz="4000" b="1" dirty="0"/>
              <a:t>类执行</a:t>
            </a:r>
            <a:r>
              <a:rPr lang="en-US" altLang="zh-CN" sz="4000" b="1" dirty="0"/>
              <a:t>Listener</a:t>
            </a:r>
            <a:r>
              <a:rPr lang="zh-CN" altLang="en-US" sz="4000" b="1" dirty="0"/>
              <a:t>接口注册监听器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3964" y="1289392"/>
            <a:ext cx="10916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这个例子将通过几个简单的步骤向我们展示如何使用</a:t>
            </a:r>
            <a:r>
              <a:rPr lang="en-US" altLang="zh-CN" dirty="0"/>
              <a:t>Activity</a:t>
            </a:r>
            <a:r>
              <a:rPr lang="zh-CN" altLang="zh-CN" dirty="0"/>
              <a:t>类执行</a:t>
            </a:r>
            <a:r>
              <a:rPr lang="en-US" altLang="zh-CN" dirty="0"/>
              <a:t>Listener</a:t>
            </a:r>
            <a:r>
              <a:rPr lang="zh-CN" altLang="zh-CN" dirty="0"/>
              <a:t>接口注册监听器并捕获单击事件。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09142"/>
              </p:ext>
            </p:extLst>
          </p:nvPr>
        </p:nvGraphicFramePr>
        <p:xfrm>
          <a:off x="1127895" y="1906372"/>
          <a:ext cx="10586310" cy="4414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3964">
                  <a:extLst>
                    <a:ext uri="{9D8B030D-6E8A-4147-A177-3AD203B41FA5}">
                      <a16:colId xmlns:a16="http://schemas.microsoft.com/office/drawing/2014/main" val="3033035657"/>
                    </a:ext>
                  </a:extLst>
                </a:gridCol>
                <a:gridCol w="9502346">
                  <a:extLst>
                    <a:ext uri="{9D8B030D-6E8A-4147-A177-3AD203B41FA5}">
                      <a16:colId xmlns:a16="http://schemas.microsoft.com/office/drawing/2014/main" val="2676750555"/>
                    </a:ext>
                  </a:extLst>
                </a:gridCol>
              </a:tblGrid>
              <a:tr h="306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步骤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759891"/>
                  </a:ext>
                </a:extLst>
              </a:tr>
              <a:tr h="790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打开</a:t>
                      </a:r>
                      <a:r>
                        <a:rPr lang="en-US" sz="2000" kern="100">
                          <a:effectLst/>
                        </a:rPr>
                        <a:t>Android Studio</a:t>
                      </a:r>
                      <a:r>
                        <a:rPr lang="zh-CN" sz="2000" kern="100">
                          <a:effectLst/>
                        </a:rPr>
                        <a:t>创建一个</a:t>
                      </a:r>
                      <a:r>
                        <a:rPr lang="en-US" sz="2000" kern="100">
                          <a:effectLst/>
                        </a:rPr>
                        <a:t>Android</a:t>
                      </a:r>
                      <a:r>
                        <a:rPr lang="zh-CN" sz="2000" kern="100">
                          <a:effectLst/>
                        </a:rPr>
                        <a:t>应用，</a:t>
                      </a:r>
                      <a:r>
                        <a:rPr lang="en-US" sz="2000" kern="100">
                          <a:effectLst/>
                        </a:rPr>
                        <a:t>Application name</a:t>
                      </a:r>
                      <a:r>
                        <a:rPr lang="zh-CN" sz="2000" kern="100">
                          <a:effectLst/>
                        </a:rPr>
                        <a:t>（应用名）取名为</a:t>
                      </a:r>
                      <a:r>
                        <a:rPr lang="en-US" sz="2000" kern="100">
                          <a:effectLst/>
                        </a:rPr>
                        <a:t>EventDemo2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Company Domain</a:t>
                      </a:r>
                      <a:r>
                        <a:rPr lang="zh-CN" sz="2000" kern="100">
                          <a:effectLst/>
                        </a:rPr>
                        <a:t>（公司域）取名为</a:t>
                      </a:r>
                      <a:r>
                        <a:rPr lang="en-US" sz="2000" kern="100">
                          <a:effectLst/>
                        </a:rPr>
                        <a:t>Example.com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888365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Minimum SDK</a:t>
                      </a: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API 18: Android 4.3</a:t>
                      </a: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Jelly Bean</a:t>
                      </a:r>
                      <a:r>
                        <a:rPr lang="zh-CN" sz="2000" kern="100">
                          <a:effectLst/>
                        </a:rPr>
                        <a:t>）。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40853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Empty Activity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731079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不需要修改</a:t>
                      </a:r>
                      <a:r>
                        <a:rPr lang="en-US" sz="2000" kern="100">
                          <a:effectLst/>
                        </a:rPr>
                        <a:t>Activity Name</a:t>
                      </a:r>
                      <a:r>
                        <a:rPr lang="zh-CN" sz="2000" kern="100">
                          <a:effectLst/>
                        </a:rPr>
                        <a:t>，使用默认值，单击</a:t>
                      </a:r>
                      <a:r>
                        <a:rPr lang="en-US" sz="2000" kern="100">
                          <a:effectLst/>
                        </a:rPr>
                        <a:t>Finish</a:t>
                      </a:r>
                      <a:r>
                        <a:rPr lang="zh-CN" sz="2000" kern="100">
                          <a:effectLst/>
                        </a:rPr>
                        <a:t>（完成）。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344697"/>
                  </a:ext>
                </a:extLst>
              </a:tr>
              <a:tr h="612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将工程</a:t>
                      </a:r>
                      <a:r>
                        <a:rPr lang="en-US" sz="2000" kern="100">
                          <a:effectLst/>
                        </a:rPr>
                        <a:t>res/mipmap</a:t>
                      </a:r>
                      <a:r>
                        <a:rPr lang="zh-CN" sz="2000" kern="100">
                          <a:effectLst/>
                        </a:rPr>
                        <a:t>目录下的</a:t>
                      </a:r>
                      <a:r>
                        <a:rPr lang="en-US" sz="2000" kern="100">
                          <a:effectLst/>
                        </a:rPr>
                        <a:t>ic_launcher.png</a:t>
                      </a:r>
                      <a:r>
                        <a:rPr lang="zh-CN" sz="2000" kern="100">
                          <a:effectLst/>
                        </a:rPr>
                        <a:t>图片文件复制粘贴到</a:t>
                      </a:r>
                      <a:r>
                        <a:rPr lang="en-US" sz="2000" kern="100">
                          <a:effectLst/>
                        </a:rPr>
                        <a:t>res/drawable</a:t>
                      </a:r>
                      <a:r>
                        <a:rPr lang="zh-CN" sz="2000" kern="100">
                          <a:effectLst/>
                        </a:rPr>
                        <a:t>目录下。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570383"/>
                  </a:ext>
                </a:extLst>
              </a:tr>
              <a:tr h="1175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在工程中找到</a:t>
                      </a:r>
                      <a:r>
                        <a:rPr lang="en-US" sz="2000" kern="100" dirty="0" err="1">
                          <a:effectLst/>
                        </a:rPr>
                        <a:t>ras</a:t>
                      </a:r>
                      <a:r>
                        <a:rPr lang="en-US" sz="2000" kern="100" dirty="0">
                          <a:effectLst/>
                        </a:rPr>
                        <a:t>/layout</a:t>
                      </a:r>
                      <a:r>
                        <a:rPr lang="zh-CN" sz="2000" kern="100" dirty="0">
                          <a:effectLst/>
                        </a:rPr>
                        <a:t>目录中的</a:t>
                      </a:r>
                      <a:r>
                        <a:rPr lang="en-US" sz="2000" kern="100" dirty="0">
                          <a:effectLst/>
                        </a:rPr>
                        <a:t>activity_main.xml</a:t>
                      </a:r>
                      <a:r>
                        <a:rPr lang="zh-CN" sz="2000" kern="100" dirty="0">
                          <a:effectLst/>
                        </a:rPr>
                        <a:t>文件，在其中添加一个</a:t>
                      </a:r>
                      <a:r>
                        <a:rPr lang="en-US" sz="2000" kern="100" dirty="0" err="1">
                          <a:effectLst/>
                        </a:rPr>
                        <a:t>TextView</a:t>
                      </a:r>
                      <a:r>
                        <a:rPr lang="zh-CN" sz="2000" kern="100" dirty="0">
                          <a:effectLst/>
                        </a:rPr>
                        <a:t>（文本框）控件、一个</a:t>
                      </a:r>
                      <a:r>
                        <a:rPr lang="en-US" sz="2000" kern="100" dirty="0" err="1">
                          <a:effectLst/>
                        </a:rPr>
                        <a:t>ImageButton</a:t>
                      </a:r>
                      <a:r>
                        <a:rPr lang="zh-CN" sz="2000" kern="100" dirty="0">
                          <a:effectLst/>
                        </a:rPr>
                        <a:t>（图片按钮）和两个</a:t>
                      </a:r>
                      <a:r>
                        <a:rPr lang="en-US" sz="2000" kern="100" dirty="0">
                          <a:effectLst/>
                        </a:rPr>
                        <a:t>Button</a:t>
                      </a:r>
                      <a:r>
                        <a:rPr lang="zh-CN" sz="2000" kern="100" dirty="0">
                          <a:effectLst/>
                        </a:rPr>
                        <a:t>（普通按钮）控件（</a:t>
                      </a:r>
                      <a:r>
                        <a:rPr lang="en-US" sz="2000" kern="100" dirty="0">
                          <a:effectLst/>
                        </a:rPr>
                        <a:t>Small font</a:t>
                      </a:r>
                      <a:r>
                        <a:rPr lang="zh-CN" sz="2000" kern="100" dirty="0">
                          <a:effectLst/>
                        </a:rPr>
                        <a:t>和</a:t>
                      </a:r>
                      <a:r>
                        <a:rPr lang="en-US" sz="2000" kern="100" dirty="0">
                          <a:effectLst/>
                        </a:rPr>
                        <a:t>Large Font</a:t>
                      </a:r>
                      <a:r>
                        <a:rPr lang="zh-CN" sz="2000" kern="100" dirty="0">
                          <a:effectLst/>
                        </a:rPr>
                        <a:t>），按最后图</a:t>
                      </a:r>
                      <a:r>
                        <a:rPr lang="en-US" sz="2000" kern="100" dirty="0">
                          <a:effectLst/>
                        </a:rPr>
                        <a:t>5.2</a:t>
                      </a:r>
                      <a:r>
                        <a:rPr lang="zh-CN" sz="2000" kern="100" dirty="0">
                          <a:effectLst/>
                        </a:rPr>
                        <a:t>所示的运行效果图位置进行摆放。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190900"/>
                  </a:ext>
                </a:extLst>
              </a:tr>
              <a:tr h="612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按以下代码修改</a:t>
                      </a:r>
                      <a:r>
                        <a:rPr lang="en-US" sz="2000" kern="100" dirty="0">
                          <a:effectLst/>
                        </a:rPr>
                        <a:t>java/com.example.eventdemo2</a:t>
                      </a:r>
                      <a:r>
                        <a:rPr lang="zh-CN" sz="2000" kern="100" dirty="0">
                          <a:effectLst/>
                        </a:rPr>
                        <a:t>目录下</a:t>
                      </a:r>
                      <a:r>
                        <a:rPr lang="en-US" sz="2000" kern="100" dirty="0">
                          <a:effectLst/>
                        </a:rPr>
                        <a:t>java</a:t>
                      </a:r>
                      <a:r>
                        <a:rPr lang="zh-CN" sz="2000" kern="100" dirty="0">
                          <a:effectLst/>
                        </a:rPr>
                        <a:t>文件</a:t>
                      </a:r>
                      <a:r>
                        <a:rPr lang="en-US" sz="2000" kern="100" dirty="0">
                          <a:effectLst/>
                        </a:rPr>
                        <a:t>MainActivity.java</a:t>
                      </a: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02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67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../屏幕快照%202016-03-31%20上午12.52.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94" y="231080"/>
            <a:ext cx="3833041" cy="6230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28274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156</TotalTime>
  <Words>1055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宋体</vt:lpstr>
      <vt:lpstr>Franklin Gothic Book</vt:lpstr>
      <vt:lpstr>Times New Roman</vt:lpstr>
      <vt:lpstr>Wingdings</vt:lpstr>
      <vt:lpstr>裁剪</vt:lpstr>
      <vt:lpstr> Android应用程序开发教程——Android Studio版</vt:lpstr>
      <vt:lpstr>PowerPoint 演示文稿</vt:lpstr>
      <vt:lpstr>5.1 Android事件处理概述 </vt:lpstr>
      <vt:lpstr>5.1 Android事件处理概述 </vt:lpstr>
      <vt:lpstr>5.1 注册事件监听器的方法  </vt:lpstr>
      <vt:lpstr>【例5.1】基于匿名内部类的事件监听器注册</vt:lpstr>
      <vt:lpstr>PowerPoint 演示文稿</vt:lpstr>
      <vt:lpstr>【例5.2】Activity类执行Listener接口注册监听器</vt:lpstr>
      <vt:lpstr>PowerPoint 演示文稿</vt:lpstr>
      <vt:lpstr>【例5.3】使用布局文件activity_main.xml注册监听器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Android应用程序开发教程——Android Studio版</dc:title>
  <dc:creator>77 mar</dc:creator>
  <cp:lastModifiedBy>黄天祥</cp:lastModifiedBy>
  <cp:revision>148</cp:revision>
  <dcterms:created xsi:type="dcterms:W3CDTF">2016-09-05T08:50:20Z</dcterms:created>
  <dcterms:modified xsi:type="dcterms:W3CDTF">2016-09-10T01:58:12Z</dcterms:modified>
</cp:coreProperties>
</file>