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363" r:id="rId4"/>
    <p:sldId id="391" r:id="rId5"/>
    <p:sldId id="392" r:id="rId6"/>
    <p:sldId id="393" r:id="rId7"/>
    <p:sldId id="394" r:id="rId8"/>
    <p:sldId id="39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6" autoAdjust="0"/>
    <p:restoredTop sz="94664"/>
  </p:normalViewPr>
  <p:slideViewPr>
    <p:cSldViewPr snapToGrid="0" snapToObjects="1">
      <p:cViewPr varScale="1">
        <p:scale>
          <a:sx n="44" d="100"/>
          <a:sy n="44" d="100"/>
        </p:scale>
        <p:origin x="64"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9/10/2016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9/10/2016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9/10/2016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9/10/2016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9/10/2016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9/10/2016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5400" b="1" dirty="0"/>
              <a:t> </a:t>
            </a:r>
            <a:r>
              <a:rPr lang="en-US" altLang="zh-CN" sz="5400" b="1" dirty="0"/>
              <a:t>Android</a:t>
            </a:r>
            <a:r>
              <a:rPr lang="zh-CN" altLang="en-US" sz="5400" b="1" dirty="0"/>
              <a:t>应用程序开发教程</a:t>
            </a:r>
            <a:r>
              <a:rPr lang="en-US" altLang="zh-CN" sz="5400" b="1" dirty="0"/>
              <a:t>——Android Studio</a:t>
            </a:r>
            <a:r>
              <a:rPr lang="zh-CN" altLang="en-US" sz="5400" b="1" dirty="0"/>
              <a:t>版</a:t>
            </a:r>
            <a:endParaRPr kumimoji="1" lang="zh-CN" altLang="en-US" sz="5400" dirty="0"/>
          </a:p>
        </p:txBody>
      </p:sp>
      <p:sp>
        <p:nvSpPr>
          <p:cNvPr id="3" name="副标题 2"/>
          <p:cNvSpPr>
            <a:spLocks noGrp="1"/>
          </p:cNvSpPr>
          <p:nvPr>
            <p:ph type="subTitle" idx="1"/>
          </p:nvPr>
        </p:nvSpPr>
        <p:spPr>
          <a:xfrm>
            <a:off x="2297516" y="4083279"/>
            <a:ext cx="7596451" cy="1086237"/>
          </a:xfrm>
        </p:spPr>
        <p:txBody>
          <a:bodyPr>
            <a:normAutofit/>
          </a:bodyPr>
          <a:lstStyle/>
          <a:p>
            <a:r>
              <a:rPr kumimoji="1" lang="zh-CN" altLang="en-US" sz="3600" dirty="0"/>
              <a:t>第</a:t>
            </a:r>
            <a:r>
              <a:rPr kumimoji="1" lang="en-US" altLang="zh-CN" sz="3600" dirty="0"/>
              <a:t>6</a:t>
            </a:r>
            <a:r>
              <a:rPr kumimoji="1" lang="zh-CN" altLang="en-US" sz="3600" dirty="0"/>
              <a:t>章  </a:t>
            </a:r>
            <a:r>
              <a:rPr kumimoji="1" lang="en-US" altLang="zh-CN" sz="3600" dirty="0"/>
              <a:t>Android</a:t>
            </a:r>
            <a:r>
              <a:rPr kumimoji="1" lang="zh-CN" altLang="en-US" sz="3600" dirty="0"/>
              <a:t>服务</a:t>
            </a:r>
          </a:p>
        </p:txBody>
      </p:sp>
    </p:spTree>
    <p:extLst>
      <p:ext uri="{BB962C8B-B14F-4D97-AF65-F5344CB8AC3E}">
        <p14:creationId xmlns:p14="http://schemas.microsoft.com/office/powerpoint/2010/main" val="1029278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60500" y="1003300"/>
            <a:ext cx="9601200" cy="2362200"/>
          </a:xfrm>
        </p:spPr>
        <p:txBody>
          <a:bodyPr>
            <a:normAutofit/>
          </a:bodyPr>
          <a:lstStyle/>
          <a:p>
            <a:r>
              <a:rPr lang="en-US" altLang="zh-CN" sz="2200" dirty="0"/>
              <a:t>Service</a:t>
            </a:r>
            <a:r>
              <a:rPr lang="zh-CN" altLang="zh-CN" sz="2200" dirty="0"/>
              <a:t>（服务）是能够在后台执行长时间运行操作而且不提供用户界面的应用程序组件。例如，</a:t>
            </a:r>
            <a:r>
              <a:rPr lang="en-US" altLang="zh-CN" sz="2200" dirty="0"/>
              <a:t>Service</a:t>
            </a:r>
            <a:r>
              <a:rPr lang="zh-CN" altLang="zh-CN" sz="2200" dirty="0"/>
              <a:t>能在后台播放音乐、处理网络事务或执行文件输入</a:t>
            </a:r>
            <a:r>
              <a:rPr lang="en-US" altLang="zh-CN" sz="2200" dirty="0"/>
              <a:t>/</a:t>
            </a:r>
            <a:r>
              <a:rPr lang="zh-CN" altLang="zh-CN" sz="2200" dirty="0"/>
              <a:t>输出等操作。</a:t>
            </a:r>
            <a:r>
              <a:rPr lang="en-US" altLang="zh-CN" sz="2200" dirty="0"/>
              <a:t>Service</a:t>
            </a:r>
            <a:r>
              <a:rPr lang="zh-CN" altLang="zh-CN" sz="2200" dirty="0"/>
              <a:t>也是在</a:t>
            </a:r>
            <a:r>
              <a:rPr lang="en-US" altLang="zh-CN" sz="2200" dirty="0"/>
              <a:t>Android</a:t>
            </a:r>
            <a:r>
              <a:rPr lang="zh-CN" altLang="zh-CN" sz="2200" dirty="0"/>
              <a:t>四大组件中与</a:t>
            </a:r>
            <a:r>
              <a:rPr lang="en-US" altLang="zh-CN" sz="2200" dirty="0"/>
              <a:t>Activity</a:t>
            </a:r>
            <a:r>
              <a:rPr lang="zh-CN" altLang="zh-CN" sz="2200" dirty="0"/>
              <a:t>最相似的组件，它们都代表可执行的程序，</a:t>
            </a:r>
            <a:r>
              <a:rPr lang="en-US" altLang="zh-CN" sz="2200" dirty="0"/>
              <a:t>Service</a:t>
            </a:r>
            <a:r>
              <a:rPr lang="zh-CN" altLang="zh-CN" sz="2200" dirty="0"/>
              <a:t>与</a:t>
            </a:r>
            <a:r>
              <a:rPr lang="en-US" altLang="zh-CN" sz="2200" dirty="0"/>
              <a:t>Activity</a:t>
            </a:r>
            <a:r>
              <a:rPr lang="zh-CN" altLang="zh-CN" sz="2200" dirty="0"/>
              <a:t>的区别在于，</a:t>
            </a:r>
            <a:r>
              <a:rPr lang="en-US" altLang="zh-CN" sz="2200" dirty="0"/>
              <a:t>Service</a:t>
            </a:r>
            <a:r>
              <a:rPr lang="zh-CN" altLang="zh-CN" sz="2200" dirty="0"/>
              <a:t>一直在后台运行，没有用户界面，所以绝对不会到前台来。</a:t>
            </a:r>
          </a:p>
        </p:txBody>
      </p:sp>
    </p:spTree>
    <p:extLst>
      <p:ext uri="{BB962C8B-B14F-4D97-AF65-F5344CB8AC3E}">
        <p14:creationId xmlns:p14="http://schemas.microsoft.com/office/powerpoint/2010/main" val="1545042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6.1 Service</a:t>
            </a:r>
            <a:r>
              <a:rPr lang="zh-CN" altLang="en-US" b="1" dirty="0"/>
              <a:t>的分类</a:t>
            </a:r>
            <a:br>
              <a:rPr lang="zh-CN" altLang="zh-CN" b="1" dirty="0"/>
            </a:br>
            <a:endParaRPr kumimoji="1" lang="zh-CN" altLang="en-US" dirty="0"/>
          </a:p>
        </p:txBody>
      </p:sp>
      <p:sp>
        <p:nvSpPr>
          <p:cNvPr id="3" name="内容占位符 2"/>
          <p:cNvSpPr>
            <a:spLocks noGrp="1"/>
          </p:cNvSpPr>
          <p:nvPr>
            <p:ph idx="1"/>
          </p:nvPr>
        </p:nvSpPr>
        <p:spPr>
          <a:xfrm>
            <a:off x="1371600" y="1620158"/>
            <a:ext cx="9601200" cy="529771"/>
          </a:xfrm>
        </p:spPr>
        <p:txBody>
          <a:bodyPr>
            <a:normAutofit/>
          </a:bodyPr>
          <a:lstStyle/>
          <a:p>
            <a:r>
              <a:rPr lang="en-US" altLang="zh-CN" dirty="0"/>
              <a:t>Service</a:t>
            </a:r>
            <a:r>
              <a:rPr lang="zh-CN" altLang="zh-CN" dirty="0"/>
              <a:t>按其状态可以分为两种类型：</a:t>
            </a:r>
            <a:endParaRPr lang="zh-CN" altLang="zh-CN" sz="2200" dirty="0"/>
          </a:p>
          <a:p>
            <a:pPr marL="0" indent="0">
              <a:buNone/>
            </a:pP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548954521"/>
              </p:ext>
            </p:extLst>
          </p:nvPr>
        </p:nvGraphicFramePr>
        <p:xfrm>
          <a:off x="1371599" y="2207985"/>
          <a:ext cx="9760857" cy="4236358"/>
        </p:xfrm>
        <a:graphic>
          <a:graphicData uri="http://schemas.openxmlformats.org/drawingml/2006/table">
            <a:tbl>
              <a:tblPr firstRow="1" firstCol="1" bandRow="1">
                <a:tableStyleId>{5C22544A-7EE6-4342-B048-85BDC9FD1C3A}</a:tableStyleId>
              </a:tblPr>
              <a:tblGrid>
                <a:gridCol w="2199431">
                  <a:extLst>
                    <a:ext uri="{9D8B030D-6E8A-4147-A177-3AD203B41FA5}">
                      <a16:colId xmlns:a16="http://schemas.microsoft.com/office/drawing/2014/main" val="2102655364"/>
                    </a:ext>
                  </a:extLst>
                </a:gridCol>
                <a:gridCol w="7561426">
                  <a:extLst>
                    <a:ext uri="{9D8B030D-6E8A-4147-A177-3AD203B41FA5}">
                      <a16:colId xmlns:a16="http://schemas.microsoft.com/office/drawing/2014/main" val="3418004556"/>
                    </a:ext>
                  </a:extLst>
                </a:gridCol>
              </a:tblGrid>
              <a:tr h="353030">
                <a:tc>
                  <a:txBody>
                    <a:bodyPr/>
                    <a:lstStyle/>
                    <a:p>
                      <a:pPr algn="just">
                        <a:spcAft>
                          <a:spcPts val="0"/>
                        </a:spcAft>
                      </a:pPr>
                      <a:r>
                        <a:rPr lang="zh-CN" sz="2200" kern="100">
                          <a:effectLst/>
                        </a:rPr>
                        <a:t>状态</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描述</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35933748"/>
                  </a:ext>
                </a:extLst>
              </a:tr>
              <a:tr h="1765149">
                <a:tc>
                  <a:txBody>
                    <a:bodyPr/>
                    <a:lstStyle/>
                    <a:p>
                      <a:pPr algn="ctr">
                        <a:spcAft>
                          <a:spcPts val="0"/>
                        </a:spcAft>
                      </a:pPr>
                      <a:r>
                        <a:rPr lang="en-US" sz="2200" kern="100">
                          <a:effectLst/>
                        </a:rPr>
                        <a:t>Started</a:t>
                      </a:r>
                      <a:r>
                        <a:rPr lang="zh-CN" sz="2200" kern="100">
                          <a:effectLst/>
                        </a:rPr>
                        <a:t>（启动）</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200" kern="100" dirty="0">
                          <a:effectLst/>
                        </a:rPr>
                        <a:t>当应用程序组件（如</a:t>
                      </a:r>
                      <a:r>
                        <a:rPr lang="en-US" sz="2200" kern="100" dirty="0">
                          <a:effectLst/>
                        </a:rPr>
                        <a:t>Activity</a:t>
                      </a:r>
                      <a:r>
                        <a:rPr lang="zh-CN" sz="2200" kern="100" dirty="0">
                          <a:effectLst/>
                        </a:rPr>
                        <a:t>）通过调用</a:t>
                      </a:r>
                      <a:r>
                        <a:rPr lang="en-US" sz="2200" kern="100" dirty="0" err="1">
                          <a:effectLst/>
                        </a:rPr>
                        <a:t>startService</a:t>
                      </a:r>
                      <a:r>
                        <a:rPr lang="en-US" sz="2200" kern="100" dirty="0">
                          <a:effectLst/>
                        </a:rPr>
                        <a:t>()</a:t>
                      </a:r>
                      <a:r>
                        <a:rPr lang="zh-CN" sz="2200" kern="100" dirty="0">
                          <a:effectLst/>
                        </a:rPr>
                        <a:t>方法启动服务时，服务处于</a:t>
                      </a:r>
                      <a:r>
                        <a:rPr lang="en-US" sz="2200" kern="100" dirty="0">
                          <a:effectLst/>
                        </a:rPr>
                        <a:t>started</a:t>
                      </a:r>
                      <a:r>
                        <a:rPr lang="zh-CN" sz="2200" kern="100" dirty="0">
                          <a:effectLst/>
                        </a:rPr>
                        <a:t>状态。一旦启动，</a:t>
                      </a:r>
                      <a:r>
                        <a:rPr lang="en-US" sz="2200" kern="100" dirty="0">
                          <a:effectLst/>
                        </a:rPr>
                        <a:t>Service</a:t>
                      </a:r>
                      <a:r>
                        <a:rPr lang="zh-CN" sz="2200" kern="100" dirty="0">
                          <a:effectLst/>
                        </a:rPr>
                        <a:t>能在后台无限期地运行，即使启动它的组件已经被销毁。例如，</a:t>
                      </a:r>
                      <a:r>
                        <a:rPr lang="en-US" sz="2200" kern="100" dirty="0">
                          <a:effectLst/>
                        </a:rPr>
                        <a:t>Service</a:t>
                      </a:r>
                      <a:r>
                        <a:rPr lang="zh-CN" sz="2200" kern="100" dirty="0">
                          <a:effectLst/>
                        </a:rPr>
                        <a:t>通过网络网络下载或者上传文件。如果操作完成，</a:t>
                      </a:r>
                      <a:r>
                        <a:rPr lang="en-US" sz="2200" kern="100" dirty="0">
                          <a:effectLst/>
                        </a:rPr>
                        <a:t>Service</a:t>
                      </a:r>
                      <a:r>
                        <a:rPr lang="zh-CN" sz="2200" kern="100" dirty="0">
                          <a:effectLst/>
                        </a:rPr>
                        <a:t>需要停止自身。</a:t>
                      </a:r>
                      <a:endParaRPr lang="zh-CN" sz="2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1111290"/>
                  </a:ext>
                </a:extLst>
              </a:tr>
              <a:tr h="2118179">
                <a:tc>
                  <a:txBody>
                    <a:bodyPr/>
                    <a:lstStyle/>
                    <a:p>
                      <a:pPr algn="ctr">
                        <a:spcAft>
                          <a:spcPts val="0"/>
                        </a:spcAft>
                      </a:pPr>
                      <a:r>
                        <a:rPr lang="en-US" sz="2200" kern="100">
                          <a:effectLst/>
                        </a:rPr>
                        <a:t>Bound</a:t>
                      </a:r>
                      <a:r>
                        <a:rPr lang="zh-CN" sz="2200" kern="100">
                          <a:effectLst/>
                        </a:rPr>
                        <a:t>（绑定）</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200" kern="100" dirty="0">
                          <a:effectLst/>
                        </a:rPr>
                        <a:t>当应用程序组件通过调用</a:t>
                      </a:r>
                      <a:r>
                        <a:rPr lang="en-US" sz="2200" kern="100" dirty="0" err="1">
                          <a:effectLst/>
                        </a:rPr>
                        <a:t>bindService</a:t>
                      </a:r>
                      <a:r>
                        <a:rPr lang="en-US" sz="2200" kern="100" dirty="0">
                          <a:effectLst/>
                        </a:rPr>
                        <a:t>()</a:t>
                      </a:r>
                      <a:r>
                        <a:rPr lang="zh-CN" sz="2200" kern="100" dirty="0">
                          <a:effectLst/>
                        </a:rPr>
                        <a:t>方法绑定到</a:t>
                      </a:r>
                      <a:r>
                        <a:rPr lang="en-US" sz="2200" kern="100" dirty="0">
                          <a:effectLst/>
                        </a:rPr>
                        <a:t>Service</a:t>
                      </a:r>
                      <a:r>
                        <a:rPr lang="zh-CN" sz="2200" kern="100" dirty="0">
                          <a:effectLst/>
                        </a:rPr>
                        <a:t>时，服务处于</a:t>
                      </a:r>
                      <a:r>
                        <a:rPr lang="en-US" sz="2200" kern="100" dirty="0">
                          <a:effectLst/>
                        </a:rPr>
                        <a:t>bound</a:t>
                      </a:r>
                      <a:r>
                        <a:rPr lang="zh-CN" sz="2200" kern="100" dirty="0">
                          <a:effectLst/>
                        </a:rPr>
                        <a:t>状态。绑定</a:t>
                      </a:r>
                      <a:r>
                        <a:rPr lang="en-US" sz="2200" kern="100" dirty="0">
                          <a:effectLst/>
                        </a:rPr>
                        <a:t>Service</a:t>
                      </a:r>
                      <a:r>
                        <a:rPr lang="zh-CN" sz="2200" kern="100" dirty="0">
                          <a:effectLst/>
                        </a:rPr>
                        <a:t>提供客户端</a:t>
                      </a:r>
                      <a:r>
                        <a:rPr lang="en-US" sz="2200" kern="100" dirty="0">
                          <a:effectLst/>
                        </a:rPr>
                        <a:t>/</a:t>
                      </a:r>
                      <a:r>
                        <a:rPr lang="zh-CN" sz="2200" kern="100" dirty="0">
                          <a:effectLst/>
                        </a:rPr>
                        <a:t>服务器接口，以允许组件与服务交互、发送请求、获得结果，甚至使用进程间通信（</a:t>
                      </a:r>
                      <a:r>
                        <a:rPr lang="en-US" sz="2200" kern="100" dirty="0">
                          <a:effectLst/>
                        </a:rPr>
                        <a:t>IPC</a:t>
                      </a:r>
                      <a:r>
                        <a:rPr lang="zh-CN" sz="2200" kern="100" dirty="0">
                          <a:effectLst/>
                        </a:rPr>
                        <a:t>）跨进程完成这些操作。仅当其它应用程序与</a:t>
                      </a:r>
                      <a:r>
                        <a:rPr lang="en-US" sz="2200" kern="100" dirty="0">
                          <a:effectLst/>
                        </a:rPr>
                        <a:t>Service</a:t>
                      </a:r>
                      <a:r>
                        <a:rPr lang="zh-CN" sz="2200" kern="100" dirty="0">
                          <a:effectLst/>
                        </a:rPr>
                        <a:t>绑定时，绑定服务才运行。多个组件可以一次绑定到一个</a:t>
                      </a:r>
                      <a:r>
                        <a:rPr lang="en-US" sz="2200" kern="100" dirty="0">
                          <a:effectLst/>
                        </a:rPr>
                        <a:t>Service</a:t>
                      </a:r>
                      <a:r>
                        <a:rPr lang="zh-CN" sz="2200" kern="100" dirty="0">
                          <a:effectLst/>
                        </a:rPr>
                        <a:t>上，当它们都解绑时，</a:t>
                      </a:r>
                      <a:r>
                        <a:rPr lang="en-US" sz="2200" kern="100" dirty="0">
                          <a:effectLst/>
                        </a:rPr>
                        <a:t>Service</a:t>
                      </a:r>
                      <a:r>
                        <a:rPr lang="zh-CN" sz="2200" kern="100" dirty="0">
                          <a:effectLst/>
                        </a:rPr>
                        <a:t>被销毁。</a:t>
                      </a:r>
                      <a:endParaRPr lang="zh-CN" sz="2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22355711"/>
                  </a:ext>
                </a:extLst>
              </a:tr>
            </a:tbl>
          </a:graphicData>
        </a:graphic>
      </p:graphicFrame>
    </p:spTree>
    <p:extLst>
      <p:ext uri="{BB962C8B-B14F-4D97-AF65-F5344CB8AC3E}">
        <p14:creationId xmlns:p14="http://schemas.microsoft.com/office/powerpoint/2010/main" val="851977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799"/>
            <a:ext cx="9601200" cy="765629"/>
          </a:xfrm>
        </p:spPr>
        <p:txBody>
          <a:bodyPr>
            <a:normAutofit fontScale="90000"/>
          </a:bodyPr>
          <a:lstStyle/>
          <a:p>
            <a:r>
              <a:rPr lang="en-US" altLang="zh-CN" b="1" dirty="0"/>
              <a:t>6.2 Service</a:t>
            </a:r>
            <a:r>
              <a:rPr lang="zh-CN" altLang="en-US" b="1" dirty="0"/>
              <a:t>的生命周期</a:t>
            </a:r>
            <a:br>
              <a:rPr lang="zh-CN" altLang="zh-CN" b="1" dirty="0"/>
            </a:br>
            <a:endParaRPr kumimoji="1" lang="zh-CN" altLang="en-US" dirty="0"/>
          </a:p>
        </p:txBody>
      </p:sp>
      <p:sp>
        <p:nvSpPr>
          <p:cNvPr id="3" name="内容占位符 2"/>
          <p:cNvSpPr>
            <a:spLocks noGrp="1"/>
          </p:cNvSpPr>
          <p:nvPr>
            <p:ph idx="1"/>
          </p:nvPr>
        </p:nvSpPr>
        <p:spPr>
          <a:xfrm>
            <a:off x="1371600" y="2327728"/>
            <a:ext cx="9906000" cy="1064985"/>
          </a:xfrm>
        </p:spPr>
        <p:txBody>
          <a:bodyPr>
            <a:noAutofit/>
          </a:bodyPr>
          <a:lstStyle/>
          <a:p>
            <a:pPr marL="0" indent="0">
              <a:buNone/>
            </a:pPr>
            <a:r>
              <a:rPr lang="en-US" altLang="zh-CN" dirty="0"/>
              <a:t> Service</a:t>
            </a:r>
            <a:r>
              <a:rPr lang="zh-CN" altLang="zh-CN" dirty="0"/>
              <a:t>与</a:t>
            </a:r>
            <a:r>
              <a:rPr lang="en-US" altLang="zh-CN" dirty="0"/>
              <a:t>Activity</a:t>
            </a:r>
            <a:r>
              <a:rPr lang="zh-CN" altLang="zh-CN" dirty="0"/>
              <a:t>一样具有自己的生命周期。通过生命周期中的回调方法，你可以监视</a:t>
            </a:r>
            <a:r>
              <a:rPr lang="en-US" altLang="zh-CN" dirty="0"/>
              <a:t>Service</a:t>
            </a:r>
            <a:r>
              <a:rPr lang="zh-CN" altLang="zh-CN" dirty="0"/>
              <a:t>的状态变化。随着应用程序启动</a:t>
            </a:r>
            <a:r>
              <a:rPr lang="en-US" altLang="zh-CN" dirty="0"/>
              <a:t>Service</a:t>
            </a:r>
            <a:r>
              <a:rPr lang="zh-CN" altLang="zh-CN" dirty="0"/>
              <a:t>的方式不同，</a:t>
            </a:r>
            <a:r>
              <a:rPr lang="en-US" altLang="zh-CN" dirty="0"/>
              <a:t>Service</a:t>
            </a:r>
            <a:r>
              <a:rPr lang="zh-CN" altLang="zh-CN" dirty="0"/>
              <a:t>的生命周期也略有差异。</a:t>
            </a:r>
          </a:p>
          <a:p>
            <a:pPr marL="0" indent="0">
              <a:buNone/>
            </a:pPr>
            <a:endParaRPr kumimoji="1" lang="zh-CN" altLang="en-US" dirty="0"/>
          </a:p>
        </p:txBody>
      </p:sp>
      <p:sp>
        <p:nvSpPr>
          <p:cNvPr id="6" name="矩形 5"/>
          <p:cNvSpPr/>
          <p:nvPr/>
        </p:nvSpPr>
        <p:spPr>
          <a:xfrm>
            <a:off x="1110343" y="3617735"/>
            <a:ext cx="10123714" cy="707886"/>
          </a:xfrm>
          <a:prstGeom prst="rect">
            <a:avLst/>
          </a:prstGeom>
        </p:spPr>
        <p:txBody>
          <a:bodyPr wrap="square">
            <a:spAutoFit/>
          </a:bodyPr>
          <a:lstStyle/>
          <a:p>
            <a:pPr indent="304800" algn="just">
              <a:spcAft>
                <a:spcPts val="0"/>
              </a:spcAft>
            </a:pPr>
            <a:r>
              <a:rPr lang="zh-CN" altLang="zh-CN" sz="2000" dirty="0">
                <a:solidFill>
                  <a:schemeClr val="tx2"/>
                </a:solidFill>
              </a:rPr>
              <a:t>如果应用程序通过</a:t>
            </a:r>
            <a:r>
              <a:rPr lang="en-US" altLang="zh-CN" sz="2000" dirty="0" err="1">
                <a:solidFill>
                  <a:schemeClr val="tx2"/>
                </a:solidFill>
              </a:rPr>
              <a:t>startService</a:t>
            </a:r>
            <a:r>
              <a:rPr lang="en-US" altLang="zh-CN" sz="2000" dirty="0">
                <a:solidFill>
                  <a:schemeClr val="tx2"/>
                </a:solidFill>
              </a:rPr>
              <a:t>()</a:t>
            </a:r>
            <a:r>
              <a:rPr lang="zh-CN" altLang="zh-CN" sz="2000" dirty="0">
                <a:solidFill>
                  <a:schemeClr val="tx2"/>
                </a:solidFill>
              </a:rPr>
              <a:t>方法启动</a:t>
            </a:r>
            <a:r>
              <a:rPr lang="en-US" altLang="zh-CN" sz="2000" dirty="0">
                <a:solidFill>
                  <a:schemeClr val="tx2"/>
                </a:solidFill>
              </a:rPr>
              <a:t>Service</a:t>
            </a:r>
            <a:r>
              <a:rPr lang="zh-CN" altLang="zh-CN" sz="2000" dirty="0">
                <a:solidFill>
                  <a:schemeClr val="tx2"/>
                </a:solidFill>
              </a:rPr>
              <a:t>，</a:t>
            </a:r>
            <a:r>
              <a:rPr lang="en-US" altLang="zh-CN" sz="2000" dirty="0">
                <a:solidFill>
                  <a:schemeClr val="tx2"/>
                </a:solidFill>
              </a:rPr>
              <a:t>Service</a:t>
            </a:r>
            <a:r>
              <a:rPr lang="zh-CN" altLang="zh-CN" sz="2000" dirty="0">
                <a:solidFill>
                  <a:schemeClr val="tx2"/>
                </a:solidFill>
              </a:rPr>
              <a:t>的生命周期如图</a:t>
            </a:r>
            <a:r>
              <a:rPr lang="en-US" altLang="zh-CN" sz="2000" dirty="0">
                <a:solidFill>
                  <a:schemeClr val="tx2"/>
                </a:solidFill>
              </a:rPr>
              <a:t>6.1</a:t>
            </a:r>
            <a:r>
              <a:rPr lang="zh-CN" altLang="zh-CN" sz="2000" dirty="0">
                <a:solidFill>
                  <a:schemeClr val="tx2"/>
                </a:solidFill>
              </a:rPr>
              <a:t>左边所示。</a:t>
            </a:r>
          </a:p>
          <a:p>
            <a:pPr indent="304800" algn="just">
              <a:spcAft>
                <a:spcPts val="0"/>
              </a:spcAft>
            </a:pPr>
            <a:r>
              <a:rPr lang="zh-CN" altLang="zh-CN" sz="2000" dirty="0">
                <a:solidFill>
                  <a:schemeClr val="tx2"/>
                </a:solidFill>
              </a:rPr>
              <a:t>如果应用程序通过</a:t>
            </a:r>
            <a:r>
              <a:rPr lang="en-US" altLang="zh-CN" sz="2000" dirty="0" err="1">
                <a:solidFill>
                  <a:schemeClr val="tx2"/>
                </a:solidFill>
              </a:rPr>
              <a:t>bindService</a:t>
            </a:r>
            <a:r>
              <a:rPr lang="en-US" altLang="zh-CN" sz="2000" dirty="0">
                <a:solidFill>
                  <a:schemeClr val="tx2"/>
                </a:solidFill>
              </a:rPr>
              <a:t>()</a:t>
            </a:r>
            <a:r>
              <a:rPr lang="zh-CN" altLang="zh-CN" sz="2000" dirty="0">
                <a:solidFill>
                  <a:schemeClr val="tx2"/>
                </a:solidFill>
              </a:rPr>
              <a:t>方法启动</a:t>
            </a:r>
            <a:r>
              <a:rPr lang="en-US" altLang="zh-CN" sz="2000" dirty="0">
                <a:solidFill>
                  <a:schemeClr val="tx2"/>
                </a:solidFill>
              </a:rPr>
              <a:t>Service</a:t>
            </a:r>
            <a:r>
              <a:rPr lang="zh-CN" altLang="zh-CN" sz="2000" dirty="0">
                <a:solidFill>
                  <a:schemeClr val="tx2"/>
                </a:solidFill>
              </a:rPr>
              <a:t>，</a:t>
            </a:r>
            <a:r>
              <a:rPr lang="en-US" altLang="zh-CN" sz="2000" dirty="0">
                <a:solidFill>
                  <a:schemeClr val="tx2"/>
                </a:solidFill>
              </a:rPr>
              <a:t>Service</a:t>
            </a:r>
            <a:r>
              <a:rPr lang="zh-CN" altLang="zh-CN" sz="2000" dirty="0">
                <a:solidFill>
                  <a:schemeClr val="tx2"/>
                </a:solidFill>
              </a:rPr>
              <a:t>的生命周期如图</a:t>
            </a:r>
            <a:r>
              <a:rPr lang="en-US" altLang="zh-CN" sz="2000" dirty="0">
                <a:solidFill>
                  <a:schemeClr val="tx2"/>
                </a:solidFill>
              </a:rPr>
              <a:t>6.1</a:t>
            </a:r>
            <a:r>
              <a:rPr lang="zh-CN" altLang="zh-CN" sz="2000" dirty="0">
                <a:solidFill>
                  <a:schemeClr val="tx2"/>
                </a:solidFill>
              </a:rPr>
              <a:t>右边所示。</a:t>
            </a:r>
          </a:p>
        </p:txBody>
      </p:sp>
    </p:spTree>
    <p:extLst>
      <p:ext uri="{BB962C8B-B14F-4D97-AF65-F5344CB8AC3E}">
        <p14:creationId xmlns:p14="http://schemas.microsoft.com/office/powerpoint/2010/main" val="4057104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617848" y="227746"/>
            <a:ext cx="6772894" cy="6471692"/>
          </a:xfrm>
          <a:prstGeom prst="rect">
            <a:avLst/>
          </a:prstGeom>
        </p:spPr>
      </p:pic>
      <p:sp>
        <p:nvSpPr>
          <p:cNvPr id="7" name="矩形 6"/>
          <p:cNvSpPr/>
          <p:nvPr/>
        </p:nvSpPr>
        <p:spPr>
          <a:xfrm>
            <a:off x="877223" y="3140426"/>
            <a:ext cx="2059939" cy="646331"/>
          </a:xfrm>
          <a:prstGeom prst="rect">
            <a:avLst/>
          </a:prstGeom>
        </p:spPr>
        <p:txBody>
          <a:bodyPr wrap="square">
            <a:spAutoFit/>
          </a:bodyPr>
          <a:lstStyle/>
          <a:p>
            <a:r>
              <a:rPr lang="zh-CN" altLang="zh-CN"/>
              <a:t>通过</a:t>
            </a:r>
            <a:r>
              <a:rPr lang="en-US" altLang="zh-CN"/>
              <a:t>bindService()</a:t>
            </a:r>
            <a:r>
              <a:rPr lang="zh-CN" altLang="zh-CN"/>
              <a:t>方法启动</a:t>
            </a:r>
            <a:endParaRPr lang="zh-CN" altLang="en-US" dirty="0"/>
          </a:p>
        </p:txBody>
      </p:sp>
      <p:sp>
        <p:nvSpPr>
          <p:cNvPr id="8" name="矩形 7"/>
          <p:cNvSpPr/>
          <p:nvPr/>
        </p:nvSpPr>
        <p:spPr>
          <a:xfrm>
            <a:off x="9550400" y="3140426"/>
            <a:ext cx="1930400" cy="646331"/>
          </a:xfrm>
          <a:prstGeom prst="rect">
            <a:avLst/>
          </a:prstGeom>
        </p:spPr>
        <p:txBody>
          <a:bodyPr wrap="squar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通过</a:t>
            </a:r>
            <a:r>
              <a:rPr lang="en-US" altLang="zh-CN" dirty="0" err="1">
                <a:latin typeface="Times New Roman" panose="02020603050405020304" pitchFamily="18" charset="0"/>
                <a:ea typeface="宋体" panose="02010600030101010101" pitchFamily="2" charset="-122"/>
              </a:rPr>
              <a:t>bindService</a:t>
            </a:r>
            <a:r>
              <a:rPr lang="en-US" altLang="zh-CN" dirty="0">
                <a:latin typeface="Times New Roman" panose="02020603050405020304" pitchFamily="18" charset="0"/>
                <a:ea typeface="宋体" panose="02010600030101010101" pitchFamily="2" charset="-122"/>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方法启动</a:t>
            </a:r>
            <a:endParaRPr lang="zh-CN" altLang="en-US" dirty="0"/>
          </a:p>
        </p:txBody>
      </p:sp>
    </p:spTree>
    <p:extLst>
      <p:ext uri="{BB962C8B-B14F-4D97-AF65-F5344CB8AC3E}">
        <p14:creationId xmlns:p14="http://schemas.microsoft.com/office/powerpoint/2010/main" val="4044965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799"/>
            <a:ext cx="9601200" cy="765629"/>
          </a:xfrm>
        </p:spPr>
        <p:txBody>
          <a:bodyPr>
            <a:normAutofit fontScale="90000"/>
          </a:bodyPr>
          <a:lstStyle/>
          <a:p>
            <a:r>
              <a:rPr lang="en-US" altLang="zh-CN" b="1" dirty="0"/>
              <a:t>6.3 </a:t>
            </a:r>
            <a:r>
              <a:rPr lang="zh-CN" altLang="zh-CN" dirty="0"/>
              <a:t> </a:t>
            </a:r>
            <a:r>
              <a:rPr lang="en-US" altLang="zh-CN" b="1" dirty="0"/>
              <a:t>Service</a:t>
            </a:r>
            <a:r>
              <a:rPr lang="zh-CN" altLang="zh-CN" b="1" dirty="0"/>
              <a:t>生命周期中的回调方法</a:t>
            </a:r>
            <a:br>
              <a:rPr lang="zh-CN" altLang="zh-CN" b="1" dirty="0"/>
            </a:br>
            <a:endParaRPr kumimoji="1" lang="zh-CN" altLang="en-US" dirty="0"/>
          </a:p>
        </p:txBody>
      </p:sp>
      <p:sp>
        <p:nvSpPr>
          <p:cNvPr id="3" name="内容占位符 2"/>
          <p:cNvSpPr>
            <a:spLocks noGrp="1"/>
          </p:cNvSpPr>
          <p:nvPr>
            <p:ph idx="1"/>
          </p:nvPr>
        </p:nvSpPr>
        <p:spPr>
          <a:xfrm>
            <a:off x="1371599" y="1523636"/>
            <a:ext cx="9906000" cy="1064985"/>
          </a:xfrm>
        </p:spPr>
        <p:txBody>
          <a:bodyPr>
            <a:noAutofit/>
          </a:bodyPr>
          <a:lstStyle/>
          <a:p>
            <a:pPr marL="0" indent="0">
              <a:buNone/>
            </a:pPr>
            <a:r>
              <a:rPr lang="zh-CN" altLang="en-US" dirty="0"/>
              <a:t>        为了创建</a:t>
            </a:r>
            <a:r>
              <a:rPr lang="en-US" altLang="zh-CN" dirty="0"/>
              <a:t>Service</a:t>
            </a:r>
            <a:r>
              <a:rPr lang="zh-CN" altLang="en-US" dirty="0"/>
              <a:t>，你需要创建一个</a:t>
            </a:r>
            <a:r>
              <a:rPr lang="en-US" altLang="zh-CN" dirty="0"/>
              <a:t>Service</a:t>
            </a:r>
            <a:r>
              <a:rPr lang="zh-CN" altLang="en-US" dirty="0"/>
              <a:t>类的子类。在实现类中，需要重写一些处理服务生命周期的回调方法，并根据需要提供组件绑定到服务的机制。需要重写的重要回调方法如表</a:t>
            </a:r>
            <a:r>
              <a:rPr lang="en-US" altLang="zh-CN" dirty="0"/>
              <a:t>6.2</a:t>
            </a:r>
            <a:r>
              <a:rPr lang="zh-CN" altLang="en-US" dirty="0"/>
              <a:t>所示。</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014113082"/>
              </p:ext>
            </p:extLst>
          </p:nvPr>
        </p:nvGraphicFramePr>
        <p:xfrm>
          <a:off x="1262742" y="2678971"/>
          <a:ext cx="10123715" cy="3930084"/>
        </p:xfrm>
        <a:graphic>
          <a:graphicData uri="http://schemas.openxmlformats.org/drawingml/2006/table">
            <a:tbl>
              <a:tblPr firstRow="1" firstCol="1" bandRow="1">
                <a:tableStyleId>{5C22544A-7EE6-4342-B048-85BDC9FD1C3A}</a:tableStyleId>
              </a:tblPr>
              <a:tblGrid>
                <a:gridCol w="2068287">
                  <a:extLst>
                    <a:ext uri="{9D8B030D-6E8A-4147-A177-3AD203B41FA5}">
                      <a16:colId xmlns:a16="http://schemas.microsoft.com/office/drawing/2014/main" val="2339733241"/>
                    </a:ext>
                  </a:extLst>
                </a:gridCol>
                <a:gridCol w="8055428">
                  <a:extLst>
                    <a:ext uri="{9D8B030D-6E8A-4147-A177-3AD203B41FA5}">
                      <a16:colId xmlns:a16="http://schemas.microsoft.com/office/drawing/2014/main" val="1746594394"/>
                    </a:ext>
                  </a:extLst>
                </a:gridCol>
              </a:tblGrid>
              <a:tr h="223316">
                <a:tc>
                  <a:txBody>
                    <a:bodyPr/>
                    <a:lstStyle/>
                    <a:p>
                      <a:pPr algn="just">
                        <a:spcAft>
                          <a:spcPts val="0"/>
                        </a:spcAft>
                      </a:pPr>
                      <a:r>
                        <a:rPr lang="zh-CN" sz="1800" kern="100">
                          <a:effectLst/>
                        </a:rPr>
                        <a:t>回调方法</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描述</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61271221"/>
                  </a:ext>
                </a:extLst>
              </a:tr>
              <a:tr h="669948">
                <a:tc>
                  <a:txBody>
                    <a:bodyPr/>
                    <a:lstStyle/>
                    <a:p>
                      <a:pPr algn="ctr">
                        <a:spcAft>
                          <a:spcPts val="0"/>
                        </a:spcAft>
                      </a:pPr>
                      <a:r>
                        <a:rPr lang="en-US" sz="1800" kern="100">
                          <a:effectLst/>
                        </a:rPr>
                        <a:t>onStartCommand()</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dirty="0">
                          <a:effectLst/>
                        </a:rPr>
                        <a:t>当其他组件（如</a:t>
                      </a:r>
                      <a:r>
                        <a:rPr lang="en-US" sz="1800" kern="100" dirty="0">
                          <a:effectLst/>
                        </a:rPr>
                        <a:t>Activity</a:t>
                      </a:r>
                      <a:r>
                        <a:rPr lang="zh-CN" sz="1800" kern="100" dirty="0">
                          <a:effectLst/>
                        </a:rPr>
                        <a:t>）调用</a:t>
                      </a:r>
                      <a:r>
                        <a:rPr lang="en-US" sz="1800" kern="100" dirty="0" err="1">
                          <a:effectLst/>
                        </a:rPr>
                        <a:t>startService</a:t>
                      </a:r>
                      <a:r>
                        <a:rPr lang="en-US" sz="1800" kern="100" dirty="0">
                          <a:effectLst/>
                        </a:rPr>
                        <a:t>()</a:t>
                      </a:r>
                      <a:r>
                        <a:rPr lang="zh-CN" sz="1800" kern="100" dirty="0">
                          <a:effectLst/>
                        </a:rPr>
                        <a:t>方法启动该</a:t>
                      </a:r>
                      <a:r>
                        <a:rPr lang="en-US" sz="1800" kern="100" dirty="0">
                          <a:effectLst/>
                        </a:rPr>
                        <a:t>Service</a:t>
                      </a:r>
                      <a:r>
                        <a:rPr lang="zh-CN" sz="1800" kern="100" dirty="0">
                          <a:effectLst/>
                        </a:rPr>
                        <a:t>时，系统都会回调该方法。如果任务完成需要停止服务，可以通过</a:t>
                      </a:r>
                      <a:r>
                        <a:rPr lang="en-US" sz="1800" kern="100" dirty="0" err="1">
                          <a:effectLst/>
                        </a:rPr>
                        <a:t>stopSelf</a:t>
                      </a:r>
                      <a:r>
                        <a:rPr lang="en-US" sz="1800" kern="100" dirty="0">
                          <a:effectLst/>
                        </a:rPr>
                        <a:t>()</a:t>
                      </a:r>
                      <a:r>
                        <a:rPr lang="zh-CN" sz="1800" kern="100" dirty="0">
                          <a:effectLst/>
                        </a:rPr>
                        <a:t>或</a:t>
                      </a:r>
                      <a:r>
                        <a:rPr lang="en-US" sz="1800" kern="100" dirty="0" err="1">
                          <a:effectLst/>
                        </a:rPr>
                        <a:t>stopService</a:t>
                      </a:r>
                      <a:r>
                        <a:rPr lang="en-US" sz="1800" kern="100" dirty="0">
                          <a:effectLst/>
                        </a:rPr>
                        <a:t>()</a:t>
                      </a:r>
                      <a:r>
                        <a:rPr lang="zh-CN" sz="1800" kern="100" dirty="0">
                          <a:effectLst/>
                        </a:rPr>
                        <a:t>方法实现。</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01930489"/>
                  </a:ext>
                </a:extLst>
              </a:tr>
              <a:tr h="893264">
                <a:tc>
                  <a:txBody>
                    <a:bodyPr/>
                    <a:lstStyle/>
                    <a:p>
                      <a:pPr algn="ctr">
                        <a:spcAft>
                          <a:spcPts val="0"/>
                        </a:spcAft>
                      </a:pPr>
                      <a:r>
                        <a:rPr lang="en-US" sz="1800" kern="100">
                          <a:effectLst/>
                        </a:rPr>
                        <a:t>onBind()</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dirty="0">
                          <a:effectLst/>
                        </a:rPr>
                        <a:t>当其他组件（如</a:t>
                      </a:r>
                      <a:r>
                        <a:rPr lang="en-US" sz="1800" kern="100" dirty="0">
                          <a:effectLst/>
                        </a:rPr>
                        <a:t>Activity</a:t>
                      </a:r>
                      <a:r>
                        <a:rPr lang="zh-CN" sz="1800" kern="100" dirty="0">
                          <a:effectLst/>
                        </a:rPr>
                        <a:t>）调用</a:t>
                      </a:r>
                      <a:r>
                        <a:rPr lang="en-US" sz="1800" kern="100" dirty="0" err="1">
                          <a:effectLst/>
                        </a:rPr>
                        <a:t>bindService</a:t>
                      </a:r>
                      <a:r>
                        <a:rPr lang="en-US" sz="1800" kern="100" dirty="0">
                          <a:effectLst/>
                        </a:rPr>
                        <a:t>()</a:t>
                      </a:r>
                      <a:r>
                        <a:rPr lang="zh-CN" sz="1800" kern="100" dirty="0">
                          <a:effectLst/>
                        </a:rPr>
                        <a:t>方法想与</a:t>
                      </a:r>
                      <a:r>
                        <a:rPr lang="en-US" sz="1800" kern="100" dirty="0">
                          <a:effectLst/>
                        </a:rPr>
                        <a:t>Service</a:t>
                      </a:r>
                      <a:r>
                        <a:rPr lang="zh-CN" sz="1800" kern="100" dirty="0">
                          <a:effectLst/>
                        </a:rPr>
                        <a:t>绑定时，系统调用该方法。在该方法的实现中，开发人员必须通过返回</a:t>
                      </a:r>
                      <a:r>
                        <a:rPr lang="en-US" sz="1800" kern="100" dirty="0" err="1">
                          <a:effectLst/>
                        </a:rPr>
                        <a:t>IBinder</a:t>
                      </a:r>
                      <a:r>
                        <a:rPr lang="zh-CN" sz="1800" kern="100" dirty="0">
                          <a:effectLst/>
                        </a:rPr>
                        <a:t>对象来提供其他组件与</a:t>
                      </a:r>
                      <a:r>
                        <a:rPr lang="en-US" sz="1800" kern="100" dirty="0">
                          <a:effectLst/>
                        </a:rPr>
                        <a:t>Service</a:t>
                      </a:r>
                      <a:r>
                        <a:rPr lang="zh-CN" sz="1800" kern="100" dirty="0">
                          <a:effectLst/>
                        </a:rPr>
                        <a:t>通信的接口。该方法必须实现，但是如果不想绑定，则需返回</a:t>
                      </a:r>
                      <a:r>
                        <a:rPr lang="en-US" sz="1800" kern="100" dirty="0">
                          <a:effectLst/>
                        </a:rPr>
                        <a:t>null</a:t>
                      </a:r>
                      <a:r>
                        <a:rPr lang="zh-CN" sz="1800" kern="100" dirty="0">
                          <a:effectLst/>
                        </a:rPr>
                        <a:t>。</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3171623"/>
                  </a:ext>
                </a:extLst>
              </a:tr>
              <a:tr h="446632">
                <a:tc>
                  <a:txBody>
                    <a:bodyPr/>
                    <a:lstStyle/>
                    <a:p>
                      <a:pPr algn="ctr">
                        <a:spcAft>
                          <a:spcPts val="0"/>
                        </a:spcAft>
                      </a:pPr>
                      <a:r>
                        <a:rPr lang="en-US" sz="1800" kern="100">
                          <a:effectLst/>
                        </a:rPr>
                        <a:t>onUnbind()</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a:effectLst/>
                        </a:rPr>
                        <a:t>当该</a:t>
                      </a:r>
                      <a:r>
                        <a:rPr lang="en-US" sz="1800" kern="100">
                          <a:effectLst/>
                        </a:rPr>
                        <a:t>Service</a:t>
                      </a:r>
                      <a:r>
                        <a:rPr lang="zh-CN" sz="1800" kern="100">
                          <a:effectLst/>
                        </a:rPr>
                        <a:t>上绑定的所有其他组件都断开连接时将会回调该方法。</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06606151"/>
                  </a:ext>
                </a:extLst>
              </a:tr>
              <a:tr h="669948">
                <a:tc>
                  <a:txBody>
                    <a:bodyPr/>
                    <a:lstStyle/>
                    <a:p>
                      <a:pPr algn="ctr">
                        <a:spcAft>
                          <a:spcPts val="0"/>
                        </a:spcAft>
                      </a:pPr>
                      <a:r>
                        <a:rPr lang="en-US" sz="1800" kern="100">
                          <a:effectLst/>
                        </a:rPr>
                        <a:t>onRebind()</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a:effectLst/>
                        </a:rPr>
                        <a:t>当该</a:t>
                      </a:r>
                      <a:r>
                        <a:rPr lang="en-US" sz="1800" kern="100">
                          <a:effectLst/>
                        </a:rPr>
                        <a:t>Service</a:t>
                      </a:r>
                      <a:r>
                        <a:rPr lang="zh-CN" sz="1800" kern="100">
                          <a:effectLst/>
                        </a:rPr>
                        <a:t>和旧组件之间的所有的绑定在</a:t>
                      </a:r>
                      <a:r>
                        <a:rPr lang="en-US" sz="1800" kern="100">
                          <a:effectLst/>
                        </a:rPr>
                        <a:t>onUnbind()</a:t>
                      </a:r>
                      <a:r>
                        <a:rPr lang="zh-CN" sz="1800" kern="100">
                          <a:effectLst/>
                        </a:rPr>
                        <a:t>里面全都结束之后，如果一个新的组件要绑定到该</a:t>
                      </a:r>
                      <a:r>
                        <a:rPr lang="en-US" sz="1800" kern="100">
                          <a:effectLst/>
                        </a:rPr>
                        <a:t>Service</a:t>
                      </a:r>
                      <a:r>
                        <a:rPr lang="zh-CN" sz="1800" kern="100">
                          <a:effectLst/>
                        </a:rPr>
                        <a:t>，就会启动该方法。</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55516802"/>
                  </a:ext>
                </a:extLst>
              </a:tr>
              <a:tr h="446632">
                <a:tc>
                  <a:txBody>
                    <a:bodyPr/>
                    <a:lstStyle/>
                    <a:p>
                      <a:pPr algn="ctr">
                        <a:spcAft>
                          <a:spcPts val="0"/>
                        </a:spcAft>
                      </a:pPr>
                      <a:r>
                        <a:rPr lang="en-US" sz="1800" kern="100">
                          <a:effectLst/>
                        </a:rPr>
                        <a:t>onCreate()</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a:effectLst/>
                        </a:rPr>
                        <a:t>当该</a:t>
                      </a:r>
                      <a:r>
                        <a:rPr lang="en-US" sz="1800" kern="100">
                          <a:effectLst/>
                        </a:rPr>
                        <a:t>Service</a:t>
                      </a:r>
                      <a:r>
                        <a:rPr lang="zh-CN" sz="1800" kern="100">
                          <a:effectLst/>
                        </a:rPr>
                        <a:t>第一次被创建后将立即回调该方法。如果</a:t>
                      </a:r>
                      <a:r>
                        <a:rPr lang="en-US" sz="1800" kern="100">
                          <a:effectLst/>
                        </a:rPr>
                        <a:t>Service</a:t>
                      </a:r>
                      <a:r>
                        <a:rPr lang="zh-CN" sz="1800" kern="100">
                          <a:effectLst/>
                        </a:rPr>
                        <a:t>已经运行，该方法不被调用。</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3578917"/>
                  </a:ext>
                </a:extLst>
              </a:tr>
              <a:tr h="223316">
                <a:tc>
                  <a:txBody>
                    <a:bodyPr/>
                    <a:lstStyle/>
                    <a:p>
                      <a:pPr algn="ctr">
                        <a:spcAft>
                          <a:spcPts val="0"/>
                        </a:spcAft>
                      </a:pPr>
                      <a:r>
                        <a:rPr lang="en-US" sz="1800" kern="100">
                          <a:effectLst/>
                        </a:rPr>
                        <a:t>onDestroy()</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dirty="0">
                          <a:effectLst/>
                        </a:rPr>
                        <a:t>当该</a:t>
                      </a:r>
                      <a:r>
                        <a:rPr lang="en-US" sz="1800" kern="100" dirty="0">
                          <a:effectLst/>
                        </a:rPr>
                        <a:t>Service</a:t>
                      </a:r>
                      <a:r>
                        <a:rPr lang="zh-CN" sz="1800" kern="100" dirty="0">
                          <a:effectLst/>
                        </a:rPr>
                        <a:t>被关闭之前将会回调该方法。</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6388604"/>
                  </a:ext>
                </a:extLst>
              </a:tr>
            </a:tbl>
          </a:graphicData>
        </a:graphic>
      </p:graphicFrame>
    </p:spTree>
    <p:extLst>
      <p:ext uri="{BB962C8B-B14F-4D97-AF65-F5344CB8AC3E}">
        <p14:creationId xmlns:p14="http://schemas.microsoft.com/office/powerpoint/2010/main" val="1232099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1100" y="330200"/>
            <a:ext cx="9601200" cy="685800"/>
          </a:xfrm>
        </p:spPr>
        <p:txBody>
          <a:bodyPr>
            <a:normAutofit fontScale="90000"/>
          </a:bodyPr>
          <a:lstStyle/>
          <a:p>
            <a:r>
              <a:rPr lang="zh-CN" altLang="zh-CN" sz="4000" b="1" dirty="0"/>
              <a:t>【</a:t>
            </a:r>
            <a:r>
              <a:rPr lang="zh-CN" altLang="en-US" sz="4000" b="1" dirty="0"/>
              <a:t>例</a:t>
            </a:r>
            <a:r>
              <a:rPr lang="en-US" altLang="zh-CN" sz="4000" b="1" dirty="0"/>
              <a:t>6.1】Service</a:t>
            </a:r>
            <a:r>
              <a:rPr lang="zh-CN" altLang="en-US" sz="4000" b="1" dirty="0"/>
              <a:t>实例</a:t>
            </a:r>
            <a:br>
              <a:rPr lang="zh-CN" altLang="zh-CN" b="1" dirty="0"/>
            </a:br>
            <a:endParaRPr kumimoji="1"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708703633"/>
              </p:ext>
            </p:extLst>
          </p:nvPr>
        </p:nvGraphicFramePr>
        <p:xfrm>
          <a:off x="1348467" y="1578791"/>
          <a:ext cx="10190389" cy="4983864"/>
        </p:xfrm>
        <a:graphic>
          <a:graphicData uri="http://schemas.openxmlformats.org/drawingml/2006/table">
            <a:tbl>
              <a:tblPr firstRow="1" firstCol="1" bandRow="1">
                <a:tableStyleId>{5C22544A-7EE6-4342-B048-85BDC9FD1C3A}</a:tableStyleId>
              </a:tblPr>
              <a:tblGrid>
                <a:gridCol w="1104447">
                  <a:extLst>
                    <a:ext uri="{9D8B030D-6E8A-4147-A177-3AD203B41FA5}">
                      <a16:colId xmlns:a16="http://schemas.microsoft.com/office/drawing/2014/main" val="2821566624"/>
                    </a:ext>
                  </a:extLst>
                </a:gridCol>
                <a:gridCol w="9085942">
                  <a:extLst>
                    <a:ext uri="{9D8B030D-6E8A-4147-A177-3AD203B41FA5}">
                      <a16:colId xmlns:a16="http://schemas.microsoft.com/office/drawing/2014/main" val="4117128612"/>
                    </a:ext>
                  </a:extLst>
                </a:gridCol>
              </a:tblGrid>
              <a:tr h="323775">
                <a:tc>
                  <a:txBody>
                    <a:bodyPr/>
                    <a:lstStyle/>
                    <a:p>
                      <a:pPr algn="ctr">
                        <a:spcAft>
                          <a:spcPts val="0"/>
                        </a:spcAft>
                      </a:pPr>
                      <a:r>
                        <a:rPr lang="zh-CN" sz="2000" kern="100">
                          <a:effectLst/>
                        </a:rPr>
                        <a:t>步骤</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描述</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85903039"/>
                  </a:ext>
                </a:extLst>
              </a:tr>
              <a:tr h="710005">
                <a:tc>
                  <a:txBody>
                    <a:bodyPr/>
                    <a:lstStyle/>
                    <a:p>
                      <a:pPr algn="ctr">
                        <a:spcAft>
                          <a:spcPts val="0"/>
                        </a:spcAft>
                      </a:pPr>
                      <a:r>
                        <a:rPr lang="en-US" sz="2000" kern="100">
                          <a:effectLst/>
                        </a:rPr>
                        <a:t>1</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打开</a:t>
                      </a:r>
                      <a:r>
                        <a:rPr lang="en-US" sz="2000" kern="100">
                          <a:effectLst/>
                        </a:rPr>
                        <a:t>Android Studio</a:t>
                      </a:r>
                      <a:r>
                        <a:rPr lang="zh-CN" sz="2000" kern="100">
                          <a:effectLst/>
                        </a:rPr>
                        <a:t>创建一个</a:t>
                      </a:r>
                      <a:r>
                        <a:rPr lang="en-US" sz="2000" kern="100">
                          <a:effectLst/>
                        </a:rPr>
                        <a:t>Android</a:t>
                      </a:r>
                      <a:r>
                        <a:rPr lang="zh-CN" sz="2000" kern="100">
                          <a:effectLst/>
                        </a:rPr>
                        <a:t>应用，</a:t>
                      </a:r>
                      <a:r>
                        <a:rPr lang="en-US" sz="2000" kern="100">
                          <a:effectLst/>
                        </a:rPr>
                        <a:t>Application name</a:t>
                      </a:r>
                      <a:r>
                        <a:rPr lang="zh-CN" sz="2000" kern="100">
                          <a:effectLst/>
                        </a:rPr>
                        <a:t>（应用名）取名为</a:t>
                      </a:r>
                      <a:r>
                        <a:rPr lang="en-US" sz="2000" kern="100">
                          <a:effectLst/>
                        </a:rPr>
                        <a:t>HelloServiceDemo</a:t>
                      </a:r>
                      <a:r>
                        <a:rPr lang="zh-CN" sz="2000" kern="100">
                          <a:effectLst/>
                        </a:rPr>
                        <a:t>，</a:t>
                      </a:r>
                      <a:r>
                        <a:rPr lang="en-US" sz="2000" kern="100">
                          <a:effectLst/>
                        </a:rPr>
                        <a:t>Company Domain</a:t>
                      </a:r>
                      <a:r>
                        <a:rPr lang="zh-CN" sz="2000" kern="100">
                          <a:effectLst/>
                        </a:rPr>
                        <a:t>（公司域）取名为</a:t>
                      </a:r>
                      <a:r>
                        <a:rPr lang="en-US" sz="2000" kern="100">
                          <a:effectLst/>
                        </a:rPr>
                        <a:t>Example.com</a:t>
                      </a:r>
                      <a:r>
                        <a:rPr lang="zh-CN" sz="2000" kern="100">
                          <a:effectLst/>
                        </a:rPr>
                        <a:t>。</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91689929"/>
                  </a:ext>
                </a:extLst>
              </a:tr>
              <a:tr h="323775">
                <a:tc>
                  <a:txBody>
                    <a:bodyPr/>
                    <a:lstStyle/>
                    <a:p>
                      <a:pPr algn="ctr">
                        <a:spcAft>
                          <a:spcPts val="0"/>
                        </a:spcAft>
                      </a:pPr>
                      <a:r>
                        <a:rPr lang="en-US" sz="2000" kern="100">
                          <a:effectLst/>
                        </a:rPr>
                        <a:t>2</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Minimum SDK</a:t>
                      </a:r>
                      <a:r>
                        <a:rPr lang="zh-CN" sz="2000" kern="100">
                          <a:effectLst/>
                        </a:rPr>
                        <a:t>选择</a:t>
                      </a:r>
                      <a:r>
                        <a:rPr lang="en-US" sz="2000" kern="100">
                          <a:effectLst/>
                        </a:rPr>
                        <a:t>API 18: Android 4.3</a:t>
                      </a:r>
                      <a:r>
                        <a:rPr lang="zh-CN" sz="2000" kern="100">
                          <a:effectLst/>
                        </a:rPr>
                        <a:t>（</a:t>
                      </a:r>
                      <a:r>
                        <a:rPr lang="en-US" sz="2000" kern="100">
                          <a:effectLst/>
                        </a:rPr>
                        <a:t>Jelly Bean</a:t>
                      </a:r>
                      <a:r>
                        <a:rPr lang="zh-CN" sz="2000" kern="100">
                          <a:effectLst/>
                        </a:rPr>
                        <a:t>）</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81601144"/>
                  </a:ext>
                </a:extLst>
              </a:tr>
              <a:tr h="323775">
                <a:tc>
                  <a:txBody>
                    <a:bodyPr/>
                    <a:lstStyle/>
                    <a:p>
                      <a:pPr algn="ctr">
                        <a:spcAft>
                          <a:spcPts val="0"/>
                        </a:spcAft>
                      </a:pPr>
                      <a:r>
                        <a:rPr lang="en-US" sz="2000" kern="100">
                          <a:effectLst/>
                        </a:rPr>
                        <a:t>3</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选择</a:t>
                      </a:r>
                      <a:r>
                        <a:rPr lang="en-US" sz="2000" kern="100">
                          <a:effectLst/>
                        </a:rPr>
                        <a:t>Empty Activity</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70749376"/>
                  </a:ext>
                </a:extLst>
              </a:tr>
              <a:tr h="323775">
                <a:tc>
                  <a:txBody>
                    <a:bodyPr/>
                    <a:lstStyle/>
                    <a:p>
                      <a:pPr algn="ctr">
                        <a:spcAft>
                          <a:spcPts val="0"/>
                        </a:spcAft>
                      </a:pPr>
                      <a:r>
                        <a:rPr lang="en-US" sz="2000" kern="100">
                          <a:effectLst/>
                        </a:rPr>
                        <a:t>4</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不需要修改</a:t>
                      </a:r>
                      <a:r>
                        <a:rPr lang="en-US" sz="2000" kern="100">
                          <a:effectLst/>
                        </a:rPr>
                        <a:t>Activity Name</a:t>
                      </a:r>
                      <a:r>
                        <a:rPr lang="zh-CN" sz="2000" kern="100">
                          <a:effectLst/>
                        </a:rPr>
                        <a:t>，使用默认值，单击</a:t>
                      </a:r>
                      <a:r>
                        <a:rPr lang="en-US" sz="2000" kern="100">
                          <a:effectLst/>
                        </a:rPr>
                        <a:t>Finish</a:t>
                      </a:r>
                      <a:r>
                        <a:rPr lang="zh-CN" sz="2000" kern="100">
                          <a:effectLst/>
                        </a:rPr>
                        <a:t>（完成）</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23035224"/>
                  </a:ext>
                </a:extLst>
              </a:tr>
              <a:tr h="712332">
                <a:tc>
                  <a:txBody>
                    <a:bodyPr/>
                    <a:lstStyle/>
                    <a:p>
                      <a:pPr algn="ctr">
                        <a:spcAft>
                          <a:spcPts val="0"/>
                        </a:spcAft>
                      </a:pPr>
                      <a:r>
                        <a:rPr lang="en-US" sz="2000" kern="100">
                          <a:effectLst/>
                        </a:rPr>
                        <a:t>5</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右键点击工程的</a:t>
                      </a:r>
                      <a:r>
                        <a:rPr lang="en-US" sz="2000" kern="100" dirty="0" err="1">
                          <a:effectLst/>
                        </a:rPr>
                        <a:t>com.example.helloservicedemo</a:t>
                      </a:r>
                      <a:r>
                        <a:rPr lang="zh-CN" sz="2000" kern="100" dirty="0">
                          <a:effectLst/>
                        </a:rPr>
                        <a:t>目录，选择</a:t>
                      </a:r>
                      <a:r>
                        <a:rPr lang="en-US" sz="2000" kern="100" dirty="0">
                          <a:effectLst/>
                        </a:rPr>
                        <a:t>New-&gt;Service-&gt;Service</a:t>
                      </a:r>
                      <a:r>
                        <a:rPr lang="zh-CN" sz="2000" kern="100" dirty="0">
                          <a:effectLst/>
                        </a:rPr>
                        <a:t>，新建一个服务类取名</a:t>
                      </a:r>
                      <a:r>
                        <a:rPr lang="en-US" sz="2000" kern="100" dirty="0">
                          <a:effectLst/>
                        </a:rPr>
                        <a:t>MyService.java</a:t>
                      </a:r>
                      <a:r>
                        <a:rPr lang="zh-CN" sz="2000" kern="100" dirty="0">
                          <a:effectLst/>
                        </a:rPr>
                        <a:t>。该文件将实现</a:t>
                      </a:r>
                      <a:r>
                        <a:rPr lang="en-US" sz="2000" kern="100" dirty="0">
                          <a:effectLst/>
                        </a:rPr>
                        <a:t>Android</a:t>
                      </a:r>
                      <a:r>
                        <a:rPr lang="zh-CN" sz="2000" kern="100" dirty="0">
                          <a:effectLst/>
                        </a:rPr>
                        <a:t>服务的相关方法。</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8765721"/>
                  </a:ext>
                </a:extLst>
              </a:tr>
              <a:tr h="971326">
                <a:tc>
                  <a:txBody>
                    <a:bodyPr/>
                    <a:lstStyle/>
                    <a:p>
                      <a:pPr algn="ctr">
                        <a:spcAft>
                          <a:spcPts val="0"/>
                        </a:spcAft>
                      </a:pPr>
                      <a:r>
                        <a:rPr lang="en-US" sz="2000" kern="100">
                          <a:effectLst/>
                        </a:rPr>
                        <a:t>6</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在工程中找到</a:t>
                      </a:r>
                      <a:r>
                        <a:rPr lang="en-US" sz="2000" kern="100">
                          <a:effectLst/>
                        </a:rPr>
                        <a:t>ras/layout</a:t>
                      </a:r>
                      <a:r>
                        <a:rPr lang="zh-CN" sz="2000" kern="100">
                          <a:effectLst/>
                        </a:rPr>
                        <a:t>目录中的</a:t>
                      </a:r>
                      <a:r>
                        <a:rPr lang="en-US" sz="2000" kern="100">
                          <a:effectLst/>
                        </a:rPr>
                        <a:t>activity_main.xml</a:t>
                      </a:r>
                      <a:r>
                        <a:rPr lang="zh-CN" sz="2000" kern="100">
                          <a:effectLst/>
                        </a:rPr>
                        <a:t>文件，在其中添加两个</a:t>
                      </a:r>
                      <a:r>
                        <a:rPr lang="en-US" sz="2000" kern="100">
                          <a:effectLst/>
                        </a:rPr>
                        <a:t>Button</a:t>
                      </a:r>
                      <a:r>
                        <a:rPr lang="zh-CN" sz="2000" kern="100">
                          <a:effectLst/>
                        </a:rPr>
                        <a:t>（普通按钮）控件（</a:t>
                      </a:r>
                      <a:r>
                        <a:rPr lang="en-US" sz="2000" kern="100">
                          <a:effectLst/>
                        </a:rPr>
                        <a:t>Start Service</a:t>
                      </a:r>
                      <a:r>
                        <a:rPr lang="zh-CN" sz="2000" kern="100">
                          <a:effectLst/>
                        </a:rPr>
                        <a:t>和</a:t>
                      </a:r>
                      <a:r>
                        <a:rPr lang="en-US" sz="2000" kern="100">
                          <a:effectLst/>
                        </a:rPr>
                        <a:t>Stop Service</a:t>
                      </a:r>
                      <a:r>
                        <a:rPr lang="zh-CN" sz="2000" kern="100">
                          <a:effectLst/>
                        </a:rPr>
                        <a:t>），按最后图</a:t>
                      </a:r>
                      <a:r>
                        <a:rPr lang="en-US" sz="2000" kern="100">
                          <a:effectLst/>
                        </a:rPr>
                        <a:t>6.2</a:t>
                      </a:r>
                      <a:r>
                        <a:rPr lang="zh-CN" sz="2000" kern="100">
                          <a:effectLst/>
                        </a:rPr>
                        <a:t>所示的运行效果图位置进行摆放。</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66648118"/>
                  </a:ext>
                </a:extLst>
              </a:tr>
              <a:tr h="647551">
                <a:tc>
                  <a:txBody>
                    <a:bodyPr/>
                    <a:lstStyle/>
                    <a:p>
                      <a:pPr algn="ctr">
                        <a:spcAft>
                          <a:spcPts val="0"/>
                        </a:spcAft>
                      </a:pPr>
                      <a:r>
                        <a:rPr lang="en-US" sz="2000" kern="100">
                          <a:effectLst/>
                        </a:rPr>
                        <a:t>7</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按照如下代码修改</a:t>
                      </a:r>
                      <a:r>
                        <a:rPr lang="en-US" sz="2000" kern="100">
                          <a:effectLst/>
                        </a:rPr>
                        <a:t>java/com.example.helloservicedemo</a:t>
                      </a:r>
                      <a:r>
                        <a:rPr lang="zh-CN" sz="2000" kern="100">
                          <a:effectLst/>
                        </a:rPr>
                        <a:t>目录下</a:t>
                      </a:r>
                      <a:r>
                        <a:rPr lang="en-US" sz="2000" kern="100">
                          <a:effectLst/>
                        </a:rPr>
                        <a:t>java</a:t>
                      </a:r>
                      <a:r>
                        <a:rPr lang="zh-CN" sz="2000" kern="100">
                          <a:effectLst/>
                        </a:rPr>
                        <a:t>文件</a:t>
                      </a:r>
                      <a:r>
                        <a:rPr lang="en-US" sz="2000" kern="100">
                          <a:effectLst/>
                        </a:rPr>
                        <a:t>MainActivity.java</a:t>
                      </a:r>
                      <a:r>
                        <a:rPr lang="zh-CN" sz="2000" kern="100">
                          <a:effectLst/>
                        </a:rPr>
                        <a:t>代码，为其添加</a:t>
                      </a:r>
                      <a:r>
                        <a:rPr lang="en-US" sz="2000" kern="100">
                          <a:effectLst/>
                        </a:rPr>
                        <a:t>startService()</a:t>
                      </a:r>
                      <a:r>
                        <a:rPr lang="zh-CN" sz="2000" kern="100">
                          <a:effectLst/>
                        </a:rPr>
                        <a:t>和</a:t>
                      </a:r>
                      <a:r>
                        <a:rPr lang="en-US" sz="2000" kern="100">
                          <a:effectLst/>
                        </a:rPr>
                        <a:t>stopService()</a:t>
                      </a:r>
                      <a:r>
                        <a:rPr lang="zh-CN" sz="2000" kern="100">
                          <a:effectLst/>
                        </a:rPr>
                        <a:t>方法。</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47596103"/>
                  </a:ext>
                </a:extLst>
              </a:tr>
              <a:tr h="323775">
                <a:tc>
                  <a:txBody>
                    <a:bodyPr/>
                    <a:lstStyle/>
                    <a:p>
                      <a:pPr algn="ctr">
                        <a:spcAft>
                          <a:spcPts val="0"/>
                        </a:spcAft>
                      </a:pPr>
                      <a:r>
                        <a:rPr lang="en-US" sz="2000" kern="100">
                          <a:effectLst/>
                        </a:rPr>
                        <a:t>8</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使用</a:t>
                      </a:r>
                      <a:r>
                        <a:rPr lang="en-US" sz="2000" kern="100">
                          <a:effectLst/>
                        </a:rPr>
                        <a:t>&lt;service…/&gt;</a:t>
                      </a:r>
                      <a:r>
                        <a:rPr lang="zh-CN" sz="2000" kern="100">
                          <a:effectLst/>
                        </a:rPr>
                        <a:t>标签在</a:t>
                      </a:r>
                      <a:r>
                        <a:rPr lang="en-US" sz="2000" kern="100">
                          <a:effectLst/>
                        </a:rPr>
                        <a:t>AndroidManifest.xml</a:t>
                      </a:r>
                      <a:r>
                        <a:rPr lang="zh-CN" sz="2000" kern="100">
                          <a:effectLst/>
                        </a:rPr>
                        <a:t>文件中注册服务。</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8063233"/>
                  </a:ext>
                </a:extLst>
              </a:tr>
              <a:tr h="323775">
                <a:tc>
                  <a:txBody>
                    <a:bodyPr/>
                    <a:lstStyle/>
                    <a:p>
                      <a:pPr algn="ctr">
                        <a:spcAft>
                          <a:spcPts val="0"/>
                        </a:spcAft>
                      </a:pPr>
                      <a:r>
                        <a:rPr lang="en-US" sz="2000" kern="100">
                          <a:effectLst/>
                        </a:rPr>
                        <a:t>9</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启动</a:t>
                      </a:r>
                      <a:r>
                        <a:rPr lang="en-US" sz="2000" kern="100" dirty="0" err="1">
                          <a:effectLst/>
                        </a:rPr>
                        <a:t>Genymotion</a:t>
                      </a:r>
                      <a:r>
                        <a:rPr lang="zh-CN" sz="2000" kern="100" dirty="0">
                          <a:effectLst/>
                        </a:rPr>
                        <a:t>模拟器，然后在</a:t>
                      </a:r>
                      <a:r>
                        <a:rPr lang="en-US" sz="2000" kern="100" dirty="0">
                          <a:effectLst/>
                        </a:rPr>
                        <a:t>Android</a:t>
                      </a:r>
                      <a:r>
                        <a:rPr lang="zh-CN" sz="2000" kern="100" dirty="0">
                          <a:effectLst/>
                        </a:rPr>
                        <a:t>工程中做如下代码修改。</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49607022"/>
                  </a:ext>
                </a:extLst>
              </a:tr>
            </a:tbl>
          </a:graphicData>
        </a:graphic>
      </p:graphicFrame>
      <p:sp>
        <p:nvSpPr>
          <p:cNvPr id="4" name="矩形 3"/>
          <p:cNvSpPr/>
          <p:nvPr/>
        </p:nvSpPr>
        <p:spPr>
          <a:xfrm>
            <a:off x="1524000" y="1016000"/>
            <a:ext cx="8432800" cy="369332"/>
          </a:xfrm>
          <a:prstGeom prst="rect">
            <a:avLst/>
          </a:prstGeom>
        </p:spPr>
        <p:txBody>
          <a:bodyPr wrap="squar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这个例子将通过几个简单的步骤向我们展示如何创建一个</a:t>
            </a:r>
            <a:r>
              <a:rPr lang="en-US" altLang="zh-CN" dirty="0">
                <a:latin typeface="Times New Roman" panose="02020603050405020304" pitchFamily="18" charset="0"/>
                <a:ea typeface="宋体" panose="02010600030101010101" pitchFamily="2" charset="-122"/>
              </a:rPr>
              <a:t>Android</a:t>
            </a:r>
            <a:r>
              <a:rPr lang="zh-CN" altLang="zh-CN" dirty="0">
                <a:latin typeface="Times New Roman" panose="02020603050405020304" pitchFamily="18" charset="0"/>
                <a:ea typeface="宋体" panose="02010600030101010101" pitchFamily="2" charset="-122"/>
                <a:cs typeface="Times New Roman" panose="02020603050405020304" pitchFamily="18" charset="0"/>
              </a:rPr>
              <a:t>服务。</a:t>
            </a:r>
            <a:endParaRPr lang="zh-CN" altLang="en-US" dirty="0"/>
          </a:p>
        </p:txBody>
      </p:sp>
    </p:spTree>
    <p:extLst>
      <p:ext uri="{BB962C8B-B14F-4D97-AF65-F5344CB8AC3E}">
        <p14:creationId xmlns:p14="http://schemas.microsoft.com/office/powerpoint/2010/main" val="3214171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快照%202016-04-03%20下午3.44.10.png"/>
          <p:cNvPicPr/>
          <p:nvPr/>
        </p:nvPicPr>
        <p:blipFill>
          <a:blip r:embed="rId2">
            <a:extLst>
              <a:ext uri="{28A0092B-C50C-407E-A947-70E740481C1C}">
                <a14:useLocalDpi xmlns:a14="http://schemas.microsoft.com/office/drawing/2010/main" val="0"/>
              </a:ext>
            </a:extLst>
          </a:blip>
          <a:srcRect/>
          <a:stretch>
            <a:fillRect/>
          </a:stretch>
        </p:blipFill>
        <p:spPr bwMode="auto">
          <a:xfrm>
            <a:off x="1668735" y="485275"/>
            <a:ext cx="3556408" cy="5750949"/>
          </a:xfrm>
          <a:prstGeom prst="rect">
            <a:avLst/>
          </a:prstGeom>
          <a:noFill/>
          <a:ln>
            <a:noFill/>
          </a:ln>
        </p:spPr>
      </p:pic>
      <p:pic>
        <p:nvPicPr>
          <p:cNvPr id="5" name="图片 4" descr="../屏幕快照%202016-04-03%20下午3.44.43.png"/>
          <p:cNvPicPr/>
          <p:nvPr/>
        </p:nvPicPr>
        <p:blipFill>
          <a:blip r:embed="rId3">
            <a:extLst>
              <a:ext uri="{28A0092B-C50C-407E-A947-70E740481C1C}">
                <a14:useLocalDpi xmlns:a14="http://schemas.microsoft.com/office/drawing/2010/main" val="0"/>
              </a:ext>
            </a:extLst>
          </a:blip>
          <a:srcRect/>
          <a:stretch>
            <a:fillRect/>
          </a:stretch>
        </p:blipFill>
        <p:spPr bwMode="auto">
          <a:xfrm>
            <a:off x="6850742" y="485275"/>
            <a:ext cx="3526971" cy="5750949"/>
          </a:xfrm>
          <a:prstGeom prst="rect">
            <a:avLst/>
          </a:prstGeom>
          <a:noFill/>
          <a:ln>
            <a:noFill/>
          </a:ln>
        </p:spPr>
      </p:pic>
    </p:spTree>
    <p:extLst>
      <p:ext uri="{BB962C8B-B14F-4D97-AF65-F5344CB8AC3E}">
        <p14:creationId xmlns:p14="http://schemas.microsoft.com/office/powerpoint/2010/main" val="4204818790"/>
      </p:ext>
    </p:extLst>
  </p:cSld>
  <p:clrMapOvr>
    <a:masterClrMapping/>
  </p:clrMapOvr>
</p:sld>
</file>

<file path=ppt/theme/theme1.xml><?xml version="1.0" encoding="utf-8"?>
<a:theme xmlns:a="http://schemas.openxmlformats.org/drawingml/2006/main" name="裁剪">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裁剪</Template>
  <TotalTime>159</TotalTime>
  <Words>850</Words>
  <Application>Microsoft Office PowerPoint</Application>
  <PresentationFormat>宽屏</PresentationFormat>
  <Paragraphs>55</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宋体</vt:lpstr>
      <vt:lpstr>Franklin Gothic Book</vt:lpstr>
      <vt:lpstr>Times New Roman</vt:lpstr>
      <vt:lpstr>裁剪</vt:lpstr>
      <vt:lpstr> Android应用程序开发教程——Android Studio版</vt:lpstr>
      <vt:lpstr>PowerPoint 演示文稿</vt:lpstr>
      <vt:lpstr>6.1 Service的分类 </vt:lpstr>
      <vt:lpstr>6.2 Service的生命周期 </vt:lpstr>
      <vt:lpstr>PowerPoint 演示文稿</vt:lpstr>
      <vt:lpstr>6.3  Service生命周期中的回调方法 </vt:lpstr>
      <vt:lpstr>【例6.1】Service实例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Android应用程序开发教程——Android Studio版</dc:title>
  <dc:creator>77 mar</dc:creator>
  <cp:lastModifiedBy>黄天祥</cp:lastModifiedBy>
  <cp:revision>136</cp:revision>
  <dcterms:created xsi:type="dcterms:W3CDTF">2016-09-05T08:50:20Z</dcterms:created>
  <dcterms:modified xsi:type="dcterms:W3CDTF">2016-09-10T02:18:33Z</dcterms:modified>
</cp:coreProperties>
</file>