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63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5" autoAdjust="0"/>
    <p:restoredTop sz="94664"/>
  </p:normalViewPr>
  <p:slideViewPr>
    <p:cSldViewPr snapToGrid="0" snapToObjects="1">
      <p:cViewPr varScale="1">
        <p:scale>
          <a:sx n="69" d="100"/>
          <a:sy n="69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F4EF6-E600-4ACF-8E31-CD1B02E57C58}" type="datetimeFigureOut">
              <a:rPr lang="zh-CN" altLang="en-US" smtClean="0"/>
              <a:t>2016/9/10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766DE-E5B6-4206-909A-FB083DFC9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361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66DE-E5B6-4206-909A-FB083DFC9B9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255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766DE-E5B6-4206-909A-FB083DFC9B9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177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b="1" dirty="0"/>
              <a:t> </a:t>
            </a:r>
            <a:r>
              <a:rPr lang="en-US" altLang="zh-CN" sz="5400" b="1" dirty="0"/>
              <a:t>Android</a:t>
            </a:r>
            <a:r>
              <a:rPr lang="zh-CN" altLang="en-US" sz="5400" b="1" dirty="0"/>
              <a:t>应用程序开发教程</a:t>
            </a:r>
            <a:r>
              <a:rPr lang="en-US" altLang="zh-CN" sz="5400" b="1" dirty="0"/>
              <a:t>——Android Studio</a:t>
            </a:r>
            <a:r>
              <a:rPr lang="zh-CN" altLang="en-US" sz="5400" b="1" dirty="0"/>
              <a:t>版</a:t>
            </a:r>
            <a:endParaRPr kumimoji="1"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97516" y="4083279"/>
            <a:ext cx="7596451" cy="1086237"/>
          </a:xfrm>
        </p:spPr>
        <p:txBody>
          <a:bodyPr>
            <a:normAutofit/>
          </a:bodyPr>
          <a:lstStyle/>
          <a:p>
            <a:r>
              <a:rPr kumimoji="1" lang="zh-CN" altLang="en-US" sz="3600" dirty="0"/>
              <a:t>第</a:t>
            </a:r>
            <a:r>
              <a:rPr kumimoji="1" lang="en-US" altLang="zh-CN" sz="3600" dirty="0"/>
              <a:t>7</a:t>
            </a:r>
            <a:r>
              <a:rPr kumimoji="1" lang="zh-CN" altLang="en-US" sz="3600" dirty="0"/>
              <a:t>章  </a:t>
            </a:r>
            <a:r>
              <a:rPr kumimoji="1" lang="en-US" altLang="zh-CN" sz="3600" dirty="0"/>
              <a:t>Android</a:t>
            </a:r>
            <a:r>
              <a:rPr kumimoji="1" lang="zh-CN" altLang="en-US" sz="3600" dirty="0"/>
              <a:t>广播接收器</a:t>
            </a:r>
          </a:p>
        </p:txBody>
      </p:sp>
    </p:spTree>
    <p:extLst>
      <p:ext uri="{BB962C8B-B14F-4D97-AF65-F5344CB8AC3E}">
        <p14:creationId xmlns:p14="http://schemas.microsoft.com/office/powerpoint/2010/main" val="102927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../屏幕快照%202016-04-04%20上午3.17.5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104" y="354647"/>
            <a:ext cx="3757295" cy="60370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8316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1099" y="203200"/>
            <a:ext cx="10388600" cy="584200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/>
              <a:t>【</a:t>
            </a:r>
            <a:r>
              <a:rPr lang="zh-CN" altLang="en-US" sz="4000" b="1" dirty="0"/>
              <a:t>例</a:t>
            </a:r>
            <a:r>
              <a:rPr lang="en-US" altLang="zh-CN" sz="4000" b="1"/>
              <a:t>7.2】</a:t>
            </a:r>
            <a:r>
              <a:rPr lang="zh-CN" altLang="en-US" sz="4000" b="1" dirty="0"/>
              <a:t>监听用户自定义</a:t>
            </a:r>
            <a:r>
              <a:rPr lang="en-US" altLang="zh-CN" sz="4000" b="1" dirty="0"/>
              <a:t>Broadcast Intent</a:t>
            </a:r>
            <a:r>
              <a:rPr lang="zh-CN" altLang="en-US" sz="4000" b="1" dirty="0"/>
              <a:t>消息实例</a:t>
            </a:r>
            <a:br>
              <a:rPr lang="zh-CN" altLang="zh-CN" b="1" dirty="0"/>
            </a:b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06841" y="948685"/>
            <a:ext cx="10611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这个例子将通过几个简单的步骤向我们展示如何创建一个</a:t>
            </a:r>
            <a:r>
              <a:rPr lang="en-US" altLang="zh-CN" dirty="0"/>
              <a:t>Android Broadcast Receiver</a:t>
            </a:r>
            <a:r>
              <a:rPr lang="zh-CN" altLang="en-US" dirty="0"/>
              <a:t>用于监听手机电池状态的系统广播消息。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256153"/>
              </p:ext>
            </p:extLst>
          </p:nvPr>
        </p:nvGraphicFramePr>
        <p:xfrm>
          <a:off x="1181098" y="1756299"/>
          <a:ext cx="10537115" cy="4644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5382">
                  <a:extLst>
                    <a:ext uri="{9D8B030D-6E8A-4147-A177-3AD203B41FA5}">
                      <a16:colId xmlns:a16="http://schemas.microsoft.com/office/drawing/2014/main" val="2389779119"/>
                    </a:ext>
                  </a:extLst>
                </a:gridCol>
                <a:gridCol w="9231733">
                  <a:extLst>
                    <a:ext uri="{9D8B030D-6E8A-4147-A177-3AD203B41FA5}">
                      <a16:colId xmlns:a16="http://schemas.microsoft.com/office/drawing/2014/main" val="1768668442"/>
                    </a:ext>
                  </a:extLst>
                </a:gridCol>
              </a:tblGrid>
              <a:tr h="3317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步骤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7527107"/>
                  </a:ext>
                </a:extLst>
              </a:tr>
              <a:tr h="9952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打开</a:t>
                      </a:r>
                      <a:r>
                        <a:rPr lang="en-US" sz="2000" kern="100" dirty="0">
                          <a:effectLst/>
                        </a:rPr>
                        <a:t>Android Studio</a:t>
                      </a:r>
                      <a:r>
                        <a:rPr lang="zh-CN" sz="2000" kern="100" dirty="0">
                          <a:effectLst/>
                        </a:rPr>
                        <a:t>创建一个</a:t>
                      </a:r>
                      <a:r>
                        <a:rPr lang="en-US" sz="2000" kern="100" dirty="0">
                          <a:effectLst/>
                        </a:rPr>
                        <a:t>Android</a:t>
                      </a:r>
                      <a:r>
                        <a:rPr lang="zh-CN" sz="2000" kern="100" dirty="0">
                          <a:effectLst/>
                        </a:rPr>
                        <a:t>应用，</a:t>
                      </a:r>
                      <a:r>
                        <a:rPr lang="en-US" sz="2000" kern="100" dirty="0">
                          <a:effectLst/>
                        </a:rPr>
                        <a:t>Application name</a:t>
                      </a:r>
                      <a:r>
                        <a:rPr lang="zh-CN" sz="2000" kern="100" dirty="0">
                          <a:effectLst/>
                        </a:rPr>
                        <a:t>（应用名）取名为</a:t>
                      </a:r>
                      <a:r>
                        <a:rPr lang="en-US" sz="2000" kern="100" dirty="0" err="1">
                          <a:effectLst/>
                        </a:rPr>
                        <a:t>BroadcastSystem</a:t>
                      </a:r>
                      <a:r>
                        <a:rPr lang="zh-CN" sz="2000" kern="100" dirty="0">
                          <a:effectLst/>
                        </a:rPr>
                        <a:t>，</a:t>
                      </a:r>
                      <a:r>
                        <a:rPr lang="en-US" sz="2000" kern="100" dirty="0">
                          <a:effectLst/>
                        </a:rPr>
                        <a:t>Company Domain</a:t>
                      </a:r>
                      <a:r>
                        <a:rPr lang="zh-CN" sz="2000" kern="100" dirty="0">
                          <a:effectLst/>
                        </a:rPr>
                        <a:t>（公司域）取名为</a:t>
                      </a:r>
                      <a:r>
                        <a:rPr lang="en-US" sz="2000" kern="100" dirty="0">
                          <a:effectLst/>
                        </a:rPr>
                        <a:t>Example.com</a:t>
                      </a:r>
                      <a:r>
                        <a:rPr lang="zh-CN" sz="2000" kern="100" dirty="0">
                          <a:effectLst/>
                        </a:rPr>
                        <a:t>。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2304470"/>
                  </a:ext>
                </a:extLst>
              </a:tr>
              <a:tr h="3317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Minimum SDK</a:t>
                      </a:r>
                      <a:r>
                        <a:rPr lang="zh-CN" sz="2000" kern="100">
                          <a:effectLst/>
                        </a:rPr>
                        <a:t>选择</a:t>
                      </a:r>
                      <a:r>
                        <a:rPr lang="en-US" sz="2000" kern="100">
                          <a:effectLst/>
                        </a:rPr>
                        <a:t>API 18: Android 4.3</a:t>
                      </a:r>
                      <a:r>
                        <a:rPr lang="zh-CN" sz="2000" kern="100">
                          <a:effectLst/>
                        </a:rPr>
                        <a:t>（</a:t>
                      </a:r>
                      <a:r>
                        <a:rPr lang="en-US" sz="2000" kern="100">
                          <a:effectLst/>
                        </a:rPr>
                        <a:t>Jelly Bean</a:t>
                      </a:r>
                      <a:r>
                        <a:rPr lang="zh-CN" sz="2000" kern="100">
                          <a:effectLst/>
                        </a:rPr>
                        <a:t>）。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4087573"/>
                  </a:ext>
                </a:extLst>
              </a:tr>
              <a:tr h="3317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选择</a:t>
                      </a:r>
                      <a:r>
                        <a:rPr lang="en-US" sz="2000" kern="100">
                          <a:effectLst/>
                        </a:rPr>
                        <a:t>Empty Activity</a:t>
                      </a:r>
                      <a:r>
                        <a:rPr lang="zh-CN" sz="2000" kern="100">
                          <a:effectLst/>
                        </a:rPr>
                        <a:t>。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3810244"/>
                  </a:ext>
                </a:extLst>
              </a:tr>
              <a:tr h="3317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不需要修改</a:t>
                      </a:r>
                      <a:r>
                        <a:rPr lang="en-US" sz="2000" kern="100">
                          <a:effectLst/>
                        </a:rPr>
                        <a:t>Activity Name</a:t>
                      </a:r>
                      <a:r>
                        <a:rPr lang="zh-CN" sz="2000" kern="100">
                          <a:effectLst/>
                        </a:rPr>
                        <a:t>，使用默认值，单击</a:t>
                      </a:r>
                      <a:r>
                        <a:rPr lang="en-US" sz="2000" kern="100">
                          <a:effectLst/>
                        </a:rPr>
                        <a:t>Finish</a:t>
                      </a:r>
                      <a:r>
                        <a:rPr lang="zh-CN" sz="2000" kern="100">
                          <a:effectLst/>
                        </a:rPr>
                        <a:t>（完成）。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1745338"/>
                  </a:ext>
                </a:extLst>
              </a:tr>
              <a:tr h="9952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右键点击工程的</a:t>
                      </a:r>
                      <a:r>
                        <a:rPr lang="en-US" sz="2000" kern="100">
                          <a:effectLst/>
                        </a:rPr>
                        <a:t>com.example.broadcastcustom</a:t>
                      </a:r>
                      <a:r>
                        <a:rPr lang="zh-CN" sz="2000" kern="100">
                          <a:effectLst/>
                        </a:rPr>
                        <a:t>目录，选择</a:t>
                      </a:r>
                      <a:r>
                        <a:rPr lang="en-US" sz="2000" kern="100">
                          <a:effectLst/>
                        </a:rPr>
                        <a:t>New-&gt;Other-&gt;Broadcast Receiver</a:t>
                      </a:r>
                      <a:r>
                        <a:rPr lang="zh-CN" sz="2000" kern="100">
                          <a:effectLst/>
                        </a:rPr>
                        <a:t>，新建一个</a:t>
                      </a:r>
                      <a:r>
                        <a:rPr lang="en-US" sz="2000" kern="100">
                          <a:effectLst/>
                        </a:rPr>
                        <a:t>Broadcast Receiver</a:t>
                      </a:r>
                      <a:r>
                        <a:rPr lang="zh-CN" sz="2000" kern="100">
                          <a:effectLst/>
                        </a:rPr>
                        <a:t>类取名</a:t>
                      </a:r>
                      <a:r>
                        <a:rPr lang="en-US" sz="2000" kern="100">
                          <a:effectLst/>
                        </a:rPr>
                        <a:t>MyReceiver.java</a:t>
                      </a:r>
                      <a:r>
                        <a:rPr lang="zh-CN" sz="2000" kern="100">
                          <a:effectLst/>
                        </a:rPr>
                        <a:t>。该文件将定义一个</a:t>
                      </a:r>
                      <a:r>
                        <a:rPr lang="en-US" sz="2000" kern="100">
                          <a:effectLst/>
                        </a:rPr>
                        <a:t>Broadcast Receiver</a:t>
                      </a:r>
                      <a:r>
                        <a:rPr lang="zh-CN" sz="2000" kern="100">
                          <a:effectLst/>
                        </a:rPr>
                        <a:t>。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9142446"/>
                  </a:ext>
                </a:extLst>
              </a:tr>
              <a:tr h="9952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使用</a:t>
                      </a:r>
                      <a:r>
                        <a:rPr lang="en-US" sz="2000" kern="100" dirty="0">
                          <a:effectLst/>
                        </a:rPr>
                        <a:t>&lt;receiver…/&gt;</a:t>
                      </a:r>
                      <a:r>
                        <a:rPr lang="zh-CN" sz="2000" kern="100" dirty="0">
                          <a:effectLst/>
                        </a:rPr>
                        <a:t>标签在</a:t>
                      </a:r>
                      <a:r>
                        <a:rPr lang="en-US" sz="2000" kern="100" dirty="0">
                          <a:effectLst/>
                        </a:rPr>
                        <a:t>AndroidManifest.xml</a:t>
                      </a:r>
                      <a:r>
                        <a:rPr lang="zh-CN" sz="2000" kern="100" dirty="0">
                          <a:effectLst/>
                        </a:rPr>
                        <a:t>文件中注册</a:t>
                      </a:r>
                      <a:r>
                        <a:rPr lang="en-US" sz="2000" kern="100" dirty="0">
                          <a:effectLst/>
                        </a:rPr>
                        <a:t>Broadcast Receiver</a:t>
                      </a:r>
                      <a:r>
                        <a:rPr lang="zh-CN" sz="2000" kern="100" dirty="0">
                          <a:effectLst/>
                        </a:rPr>
                        <a:t>，并用</a:t>
                      </a:r>
                      <a:r>
                        <a:rPr lang="en-US" sz="2000" kern="100" dirty="0">
                          <a:effectLst/>
                        </a:rPr>
                        <a:t>&lt;intent-filter…/&gt;</a:t>
                      </a:r>
                      <a:r>
                        <a:rPr lang="zh-CN" sz="2000" kern="100" dirty="0">
                          <a:effectLst/>
                        </a:rPr>
                        <a:t>标签设置</a:t>
                      </a:r>
                      <a:r>
                        <a:rPr lang="en-US" sz="2000" kern="100" dirty="0">
                          <a:effectLst/>
                        </a:rPr>
                        <a:t>Broadcast Receiver</a:t>
                      </a:r>
                      <a:r>
                        <a:rPr lang="zh-CN" sz="2000" kern="100" dirty="0">
                          <a:effectLst/>
                        </a:rPr>
                        <a:t>的过滤器。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5024020"/>
                  </a:ext>
                </a:extLst>
              </a:tr>
              <a:tr h="3317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启动</a:t>
                      </a:r>
                      <a:r>
                        <a:rPr lang="en-US" sz="2000" kern="100" dirty="0" err="1">
                          <a:effectLst/>
                        </a:rPr>
                        <a:t>Genymotion</a:t>
                      </a:r>
                      <a:r>
                        <a:rPr lang="zh-CN" sz="2000" kern="100" dirty="0">
                          <a:effectLst/>
                        </a:rPr>
                        <a:t>模拟器，然后在</a:t>
                      </a:r>
                      <a:r>
                        <a:rPr lang="en-US" sz="2000" kern="100" dirty="0">
                          <a:effectLst/>
                        </a:rPr>
                        <a:t>Android</a:t>
                      </a:r>
                      <a:r>
                        <a:rPr lang="zh-CN" sz="2000" kern="100" dirty="0">
                          <a:effectLst/>
                        </a:rPr>
                        <a:t>工程中做如下代码修改。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3306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666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../屏幕快照%202016-04-04%20下午3.34.18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247" y="2086609"/>
            <a:ext cx="2058353" cy="28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603665" y="1135965"/>
            <a:ext cx="3781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Genymotion</a:t>
            </a:r>
            <a:r>
              <a:rPr lang="zh-CN" altLang="en-US" dirty="0"/>
              <a:t>模拟器中单击电池图标 ，弹出如图的电池调节对话框</a:t>
            </a:r>
          </a:p>
        </p:txBody>
      </p:sp>
      <p:pic>
        <p:nvPicPr>
          <p:cNvPr id="12" name="图片 11" descr="../屏幕快照%202016-04-04%20下午3.21.15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689" y="749300"/>
            <a:ext cx="3096359" cy="5029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341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0500" y="1003300"/>
            <a:ext cx="9880600" cy="49149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/>
              <a:t> </a:t>
            </a:r>
            <a:r>
              <a:rPr lang="zh-CN" altLang="zh-CN" dirty="0"/>
              <a:t> </a:t>
            </a:r>
            <a:r>
              <a:rPr lang="en-US" altLang="zh-CN" dirty="0"/>
              <a:t>Broadcast Receiver</a:t>
            </a:r>
            <a:r>
              <a:rPr lang="zh-CN" altLang="zh-CN" dirty="0"/>
              <a:t>（广播接收器）也是</a:t>
            </a:r>
            <a:r>
              <a:rPr lang="en-US" altLang="zh-CN" dirty="0"/>
              <a:t>Android</a:t>
            </a:r>
            <a:r>
              <a:rPr lang="zh-CN" altLang="zh-CN" dirty="0"/>
              <a:t>系统四大组件之一，这种组件本质上就是一个全局的监听器，用于监听系统全局的广播信息。这些信息就是程序（包括用户开发的程序和系统内建的程序）所发出的</a:t>
            </a:r>
            <a:r>
              <a:rPr lang="en-US" altLang="zh-CN" dirty="0"/>
              <a:t>Broadcast Intent</a:t>
            </a:r>
            <a:r>
              <a:rPr lang="zh-CN" altLang="zh-CN" dirty="0"/>
              <a:t>（广播意图）。比如，当从网上下载数据完成后，应用程序可以发出广播信息通知其他程序，数据已经下载完成并可以使用了。这时，</a:t>
            </a:r>
            <a:r>
              <a:rPr lang="en-US" altLang="zh-CN" dirty="0"/>
              <a:t>Broadcast Receiver</a:t>
            </a:r>
            <a:r>
              <a:rPr lang="zh-CN" altLang="zh-CN" dirty="0"/>
              <a:t>可以监听到这个信息并采取对应的行动。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dirty="0"/>
              <a:t>我们需要通过以下两步来创建</a:t>
            </a:r>
            <a:r>
              <a:rPr lang="en-US" altLang="zh-CN" dirty="0"/>
              <a:t>Broadcast Receiver</a:t>
            </a:r>
            <a:r>
              <a:rPr lang="zh-CN" altLang="zh-CN" dirty="0"/>
              <a:t>，并使其响应与之相配的系统</a:t>
            </a:r>
            <a:r>
              <a:rPr lang="en-US" altLang="zh-CN" dirty="0"/>
              <a:t>Broadcast Intent</a:t>
            </a:r>
            <a:r>
              <a:rPr lang="zh-CN" altLang="zh-CN" dirty="0"/>
              <a:t>：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zh-CN" dirty="0"/>
              <a:t>创建</a:t>
            </a:r>
            <a:r>
              <a:rPr lang="en-US" altLang="zh-CN" dirty="0"/>
              <a:t>Broadcast Receiver</a:t>
            </a:r>
            <a:endParaRPr lang="zh-CN" altLang="zh-CN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zh-CN" dirty="0"/>
              <a:t>注册</a:t>
            </a:r>
            <a:r>
              <a:rPr lang="en-US" altLang="zh-CN" dirty="0"/>
              <a:t>Broadcast Receiver</a:t>
            </a:r>
            <a:endParaRPr lang="zh-CN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</a:t>
            </a:r>
            <a:r>
              <a:rPr lang="zh-CN" altLang="zh-CN" dirty="0"/>
              <a:t>也有可能在以上两步之间增加一个步骤，就是当执行用户自定义</a:t>
            </a:r>
            <a:r>
              <a:rPr lang="en-US" altLang="zh-CN" dirty="0"/>
              <a:t>Broadcast Intent</a:t>
            </a:r>
            <a:r>
              <a:rPr lang="zh-CN" altLang="zh-CN" dirty="0"/>
              <a:t>时，你需要创建这个自定义</a:t>
            </a:r>
            <a:r>
              <a:rPr lang="en-US" altLang="zh-CN" dirty="0"/>
              <a:t>Intent</a:t>
            </a:r>
            <a:r>
              <a:rPr lang="zh-CN" altLang="zh-CN" dirty="0"/>
              <a:t>然后将其与</a:t>
            </a:r>
            <a:r>
              <a:rPr lang="en-US" altLang="zh-CN" dirty="0"/>
              <a:t>Broadcast Receiver</a:t>
            </a:r>
            <a:r>
              <a:rPr lang="zh-CN" altLang="zh-CN" dirty="0"/>
              <a:t>注册。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04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7.1 </a:t>
            </a:r>
            <a:r>
              <a:rPr lang="zh-CN" altLang="en-US" b="1" dirty="0"/>
              <a:t>创建</a:t>
            </a:r>
            <a:r>
              <a:rPr lang="en-US" altLang="zh-CN" b="1" dirty="0"/>
              <a:t>Broadcast Receiver</a:t>
            </a:r>
            <a:br>
              <a:rPr lang="zh-CN" altLang="zh-CN" b="1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892300"/>
            <a:ext cx="100203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200" dirty="0"/>
              <a:t>我们可以通过创建一个</a:t>
            </a:r>
            <a:r>
              <a:rPr lang="en-US" altLang="zh-CN" sz="2200" dirty="0"/>
              <a:t>Broadcast Receiver</a:t>
            </a:r>
            <a:r>
              <a:rPr lang="zh-CN" altLang="en-US" sz="2200" dirty="0"/>
              <a:t>子类的方法来创建一个广播接收器。然后再重写它的</a:t>
            </a:r>
            <a:r>
              <a:rPr lang="en-US" altLang="zh-CN" sz="2200" dirty="0" err="1"/>
              <a:t>onReceive</a:t>
            </a:r>
            <a:r>
              <a:rPr lang="en-US" altLang="zh-CN" sz="2200" dirty="0"/>
              <a:t>()</a:t>
            </a:r>
            <a:r>
              <a:rPr lang="zh-CN" altLang="en-US" sz="2200" dirty="0"/>
              <a:t>方法，将</a:t>
            </a:r>
            <a:r>
              <a:rPr lang="en-US" altLang="zh-CN" sz="2200" dirty="0"/>
              <a:t>Intent</a:t>
            </a:r>
            <a:r>
              <a:rPr lang="zh-CN" altLang="en-US" sz="2200" dirty="0"/>
              <a:t>作为其参数来传递消息，例如如下代码：</a:t>
            </a:r>
          </a:p>
          <a:p>
            <a:pPr marL="0" indent="0">
              <a:buNone/>
            </a:pPr>
            <a:r>
              <a:rPr lang="en-US" altLang="zh-CN" sz="2200" dirty="0"/>
              <a:t>public class </a:t>
            </a:r>
            <a:r>
              <a:rPr lang="en-US" altLang="zh-CN" sz="2200" dirty="0" err="1"/>
              <a:t>MyReceiver</a:t>
            </a:r>
            <a:r>
              <a:rPr lang="en-US" altLang="zh-CN" sz="2200" dirty="0"/>
              <a:t> extends </a:t>
            </a:r>
            <a:r>
              <a:rPr lang="en-US" altLang="zh-CN" sz="2200" dirty="0" err="1"/>
              <a:t>BroadcastReceiver</a:t>
            </a:r>
            <a:r>
              <a:rPr lang="en-US" altLang="zh-CN" sz="2200" dirty="0"/>
              <a:t> {</a:t>
            </a:r>
          </a:p>
          <a:p>
            <a:pPr marL="0" indent="0">
              <a:buNone/>
            </a:pPr>
            <a:r>
              <a:rPr lang="en-US" altLang="zh-CN" sz="2200" dirty="0"/>
              <a:t>   @Override</a:t>
            </a:r>
          </a:p>
          <a:p>
            <a:pPr marL="0" indent="0">
              <a:buNone/>
            </a:pPr>
            <a:r>
              <a:rPr lang="en-US" altLang="zh-CN" sz="2200" dirty="0"/>
              <a:t>   public void </a:t>
            </a:r>
            <a:r>
              <a:rPr lang="en-US" altLang="zh-CN" sz="2200" dirty="0" err="1"/>
              <a:t>onReceive</a:t>
            </a:r>
            <a:r>
              <a:rPr lang="en-US" altLang="zh-CN" sz="2200" dirty="0"/>
              <a:t>(Context </a:t>
            </a:r>
            <a:r>
              <a:rPr lang="en-US" altLang="zh-CN" sz="2200" dirty="0" err="1"/>
              <a:t>context</a:t>
            </a:r>
            <a:r>
              <a:rPr lang="en-US" altLang="zh-CN" sz="2200" dirty="0"/>
              <a:t>, Intent intent) {</a:t>
            </a:r>
          </a:p>
          <a:p>
            <a:pPr marL="0" indent="0">
              <a:buNone/>
            </a:pPr>
            <a:r>
              <a:rPr lang="en-US" altLang="zh-CN" sz="2200" dirty="0"/>
              <a:t>      </a:t>
            </a:r>
            <a:r>
              <a:rPr lang="en-US" altLang="zh-CN" sz="2200" dirty="0" err="1"/>
              <a:t>Toast.makeText</a:t>
            </a:r>
            <a:r>
              <a:rPr lang="en-US" altLang="zh-CN" sz="2200" dirty="0"/>
              <a:t>(context, "Intent Detected.", </a:t>
            </a:r>
            <a:r>
              <a:rPr lang="en-US" altLang="zh-CN" sz="2200" dirty="0" err="1"/>
              <a:t>Toast.LENGTH_LONG</a:t>
            </a:r>
            <a:r>
              <a:rPr lang="en-US" altLang="zh-CN" sz="2200" dirty="0"/>
              <a:t>).show();</a:t>
            </a:r>
          </a:p>
          <a:p>
            <a:pPr marL="0" indent="0">
              <a:buNone/>
            </a:pPr>
            <a:r>
              <a:rPr lang="en-US" altLang="zh-CN" sz="2200" dirty="0"/>
              <a:t>   }</a:t>
            </a:r>
          </a:p>
          <a:p>
            <a:pPr marL="0" indent="0">
              <a:buNone/>
            </a:pPr>
            <a:r>
              <a:rPr lang="en-US" altLang="zh-CN" sz="2200" dirty="0"/>
              <a:t>}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97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7.2 </a:t>
            </a:r>
            <a:r>
              <a:rPr lang="zh-CN" altLang="en-US" b="1" dirty="0"/>
              <a:t>注册</a:t>
            </a:r>
            <a:r>
              <a:rPr lang="en-US" altLang="zh-CN" b="1" dirty="0"/>
              <a:t>Broadcast Receiver</a:t>
            </a:r>
            <a:br>
              <a:rPr lang="zh-CN" altLang="zh-CN" b="1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600200"/>
            <a:ext cx="10020300" cy="205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/>
              <a:t>一旦实现了</a:t>
            </a:r>
            <a:r>
              <a:rPr lang="en-US" altLang="zh-CN" dirty="0"/>
              <a:t>Broadcast Receiver</a:t>
            </a:r>
            <a:r>
              <a:rPr lang="zh-CN" altLang="zh-CN" dirty="0"/>
              <a:t>，接下来就应该指定该</a:t>
            </a:r>
            <a:r>
              <a:rPr lang="en-US" altLang="zh-CN" dirty="0"/>
              <a:t>Broadcast Receiver</a:t>
            </a:r>
            <a:r>
              <a:rPr lang="zh-CN" altLang="zh-CN" dirty="0"/>
              <a:t>能匹配的</a:t>
            </a:r>
            <a:r>
              <a:rPr lang="en-US" altLang="zh-CN" dirty="0"/>
              <a:t>Intent</a:t>
            </a:r>
            <a:r>
              <a:rPr lang="zh-CN" altLang="zh-CN" dirty="0"/>
              <a:t>，这就是注册</a:t>
            </a:r>
            <a:r>
              <a:rPr lang="en-US" altLang="zh-CN" dirty="0"/>
              <a:t>Broadcast Receiver</a:t>
            </a:r>
            <a:r>
              <a:rPr lang="zh-CN" altLang="zh-CN" dirty="0"/>
              <a:t>，如图</a:t>
            </a:r>
            <a:r>
              <a:rPr lang="en-US" altLang="zh-CN" dirty="0"/>
              <a:t>7.1</a:t>
            </a:r>
            <a:r>
              <a:rPr lang="zh-CN" altLang="zh-CN" dirty="0"/>
              <a:t>。注册</a:t>
            </a:r>
            <a:r>
              <a:rPr lang="en-US" altLang="zh-CN" dirty="0"/>
              <a:t>Broadcast Receiver</a:t>
            </a:r>
            <a:r>
              <a:rPr lang="zh-CN" altLang="zh-CN" dirty="0"/>
              <a:t>又需要考虑以下两种情况：</a:t>
            </a:r>
          </a:p>
          <a:p>
            <a:pPr marL="0" lvl="0" indent="0">
              <a:buNone/>
            </a:pPr>
            <a:r>
              <a:rPr lang="zh-CN" altLang="zh-CN" dirty="0"/>
              <a:t>接收用户自定义</a:t>
            </a:r>
            <a:r>
              <a:rPr lang="en-US" altLang="zh-CN" dirty="0"/>
              <a:t>Broadcast Intent</a:t>
            </a:r>
            <a:r>
              <a:rPr lang="zh-CN" altLang="zh-CN" dirty="0"/>
              <a:t>消息</a:t>
            </a:r>
          </a:p>
          <a:p>
            <a:pPr marL="0" lvl="0" indent="0">
              <a:buNone/>
            </a:pPr>
            <a:r>
              <a:rPr lang="zh-CN" altLang="zh-CN" dirty="0"/>
              <a:t>接收系统广播消息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559" y="3797260"/>
            <a:ext cx="8639262" cy="245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03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9060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7.2.1 </a:t>
            </a:r>
            <a:r>
              <a:rPr lang="zh-CN" altLang="zh-CN" dirty="0"/>
              <a:t> 接收用户自定义</a:t>
            </a:r>
            <a:r>
              <a:rPr lang="en-US" altLang="zh-CN" dirty="0"/>
              <a:t>Broadcast Intent</a:t>
            </a:r>
            <a:r>
              <a:rPr lang="zh-CN" altLang="zh-CN" dirty="0"/>
              <a:t>消息</a:t>
            </a:r>
            <a:br>
              <a:rPr lang="zh-CN" altLang="zh-CN" b="1" dirty="0"/>
            </a:br>
            <a:br>
              <a:rPr lang="zh-CN" altLang="zh-CN" b="1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7300" y="1587500"/>
            <a:ext cx="10020300" cy="1574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zh-CN" sz="1800" dirty="0"/>
              <a:t>如果你的应用程序组件（如</a:t>
            </a:r>
            <a:r>
              <a:rPr lang="en-US" altLang="zh-CN" sz="1800" dirty="0"/>
              <a:t>Activity</a:t>
            </a:r>
            <a:r>
              <a:rPr lang="zh-CN" altLang="zh-CN" sz="1800" dirty="0"/>
              <a:t>）生成一个自定义</a:t>
            </a:r>
            <a:r>
              <a:rPr lang="en-US" altLang="zh-CN" sz="1800" dirty="0"/>
              <a:t>Broadcast Intent</a:t>
            </a:r>
            <a:r>
              <a:rPr lang="zh-CN" altLang="zh-CN" sz="1800" dirty="0"/>
              <a:t>，你可以通过</a:t>
            </a:r>
            <a:r>
              <a:rPr lang="en-US" altLang="zh-CN" sz="1800" dirty="0" err="1"/>
              <a:t>sendBroadcast</a:t>
            </a:r>
            <a:r>
              <a:rPr lang="en-US" altLang="zh-CN" sz="1800" dirty="0"/>
              <a:t>()</a:t>
            </a:r>
            <a:r>
              <a:rPr lang="zh-CN" altLang="zh-CN" sz="1800" dirty="0"/>
              <a:t>方法将其发送出去，例如如下代码：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/>
              <a:t>   Intent </a:t>
            </a:r>
            <a:r>
              <a:rPr lang="en-US" altLang="zh-CN" sz="1800" dirty="0" err="1"/>
              <a:t>intent</a:t>
            </a:r>
            <a:r>
              <a:rPr lang="en-US" altLang="zh-CN" sz="1800" dirty="0"/>
              <a:t> = new Intent();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/>
              <a:t>   </a:t>
            </a:r>
            <a:r>
              <a:rPr lang="en-US" altLang="zh-CN" sz="1800" dirty="0" err="1"/>
              <a:t>intent.setAction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com.example.CUSTOM_INTENT</a:t>
            </a:r>
            <a:r>
              <a:rPr lang="en-US" altLang="zh-CN" sz="1800" dirty="0"/>
              <a:t>");</a:t>
            </a:r>
            <a:endParaRPr lang="zh-CN" altLang="zh-C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/>
              <a:t>   </a:t>
            </a:r>
            <a:r>
              <a:rPr lang="en-US" altLang="zh-CN" sz="1800" dirty="0" err="1"/>
              <a:t>sendBroadcast</a:t>
            </a:r>
            <a:r>
              <a:rPr lang="en-US" altLang="zh-CN" sz="1800" dirty="0"/>
              <a:t>(intent);</a:t>
            </a:r>
            <a:endParaRPr lang="zh-CN" altLang="zh-CN" sz="1800" dirty="0"/>
          </a:p>
          <a:p>
            <a:pPr marL="0" indent="0">
              <a:buNone/>
            </a:pPr>
            <a:endParaRPr kumimoji="1"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1257300" y="3175000"/>
            <a:ext cx="100203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AndroidManifest.xml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文件中对与之匹配的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Broadcast Receiver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进行注册，例如如下代码：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&lt;application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04800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android:icon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="@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drawable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ic_launcher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04800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android:label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="@string/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app_name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04800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android:theme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="@style/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AppTheme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 &gt;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04800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&lt;receiver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android:name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MyReceiver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"&gt;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04800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&lt;intent-filter&gt;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04800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&lt;action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android:name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com.example.CUSTOM_INTENT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"&gt;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04800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&lt;/action&gt;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04800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&lt;/intent-filter&gt;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04800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&lt;/receiver&gt;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&lt;/application&gt;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25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9060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7.2.1 </a:t>
            </a:r>
            <a:r>
              <a:rPr lang="zh-CN" altLang="zh-CN" dirty="0"/>
              <a:t> 接收用户自定义</a:t>
            </a:r>
            <a:r>
              <a:rPr lang="en-US" altLang="zh-CN" dirty="0"/>
              <a:t>Broadcast Intent</a:t>
            </a:r>
            <a:r>
              <a:rPr lang="zh-CN" altLang="zh-CN" dirty="0"/>
              <a:t>消息</a:t>
            </a:r>
            <a:br>
              <a:rPr lang="zh-CN" altLang="zh-CN" b="1" dirty="0"/>
            </a:br>
            <a:br>
              <a:rPr lang="zh-CN" altLang="zh-CN" b="1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7300" y="2019300"/>
            <a:ext cx="10020300" cy="25781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        每次</a:t>
            </a:r>
            <a:r>
              <a:rPr lang="en-US" altLang="zh-CN" dirty="0"/>
              <a:t>Broadcast</a:t>
            </a:r>
            <a:r>
              <a:rPr lang="zh-CN" altLang="en-US" dirty="0"/>
              <a:t>事件发生后，系统就会创建对应的</a:t>
            </a:r>
            <a:r>
              <a:rPr lang="en-US" altLang="zh-CN" dirty="0"/>
              <a:t>Broadcast Receiver</a:t>
            </a:r>
            <a:r>
              <a:rPr lang="zh-CN" altLang="en-US" dirty="0"/>
              <a:t>实例，并自动触发它的</a:t>
            </a:r>
            <a:r>
              <a:rPr lang="en-US" altLang="zh-CN" dirty="0" err="1"/>
              <a:t>onReceive</a:t>
            </a:r>
            <a:r>
              <a:rPr lang="en-US" altLang="zh-CN" dirty="0"/>
              <a:t>()</a:t>
            </a:r>
            <a:r>
              <a:rPr lang="zh-CN" altLang="en-US" dirty="0"/>
              <a:t>方法，</a:t>
            </a:r>
            <a:r>
              <a:rPr lang="en-US" altLang="zh-CN" dirty="0" err="1"/>
              <a:t>onReceive</a:t>
            </a:r>
            <a:r>
              <a:rPr lang="en-US" altLang="zh-CN" dirty="0"/>
              <a:t>()</a:t>
            </a:r>
            <a:r>
              <a:rPr lang="zh-CN" altLang="en-US" dirty="0"/>
              <a:t>方法执行完后，</a:t>
            </a:r>
            <a:r>
              <a:rPr lang="en-US" altLang="zh-CN" dirty="0"/>
              <a:t>Broadcast Receiver</a:t>
            </a:r>
            <a:r>
              <a:rPr lang="zh-CN" altLang="en-US" dirty="0"/>
              <a:t>实例就会被销毁。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        如果</a:t>
            </a:r>
            <a:r>
              <a:rPr lang="en-US" altLang="zh-CN" dirty="0"/>
              <a:t>Broadcast Receiver</a:t>
            </a:r>
            <a:r>
              <a:rPr lang="zh-CN" altLang="en-US" dirty="0"/>
              <a:t>的</a:t>
            </a:r>
            <a:r>
              <a:rPr lang="en-US" altLang="zh-CN" dirty="0" err="1"/>
              <a:t>onReceive</a:t>
            </a:r>
            <a:r>
              <a:rPr lang="en-US" altLang="zh-CN" dirty="0"/>
              <a:t>()</a:t>
            </a:r>
            <a:r>
              <a:rPr lang="zh-CN" altLang="en-US" dirty="0"/>
              <a:t>方法不能在</a:t>
            </a:r>
            <a:r>
              <a:rPr lang="en-US" altLang="zh-CN" dirty="0"/>
              <a:t>10</a:t>
            </a:r>
            <a:r>
              <a:rPr lang="zh-CN" altLang="en-US" dirty="0"/>
              <a:t>秒内执行完成，</a:t>
            </a:r>
            <a:r>
              <a:rPr lang="en-US" altLang="zh-CN" dirty="0"/>
              <a:t>Android</a:t>
            </a:r>
            <a:r>
              <a:rPr lang="zh-CN" altLang="en-US" dirty="0"/>
              <a:t>就会认为该程序无响应。所以不要在</a:t>
            </a:r>
            <a:r>
              <a:rPr lang="en-US" altLang="zh-CN" dirty="0"/>
              <a:t>Broadcast Receiver</a:t>
            </a:r>
            <a:r>
              <a:rPr lang="zh-CN" altLang="en-US" dirty="0"/>
              <a:t>的</a:t>
            </a:r>
            <a:r>
              <a:rPr lang="en-US" altLang="zh-CN" dirty="0" err="1"/>
              <a:t>onReceive</a:t>
            </a:r>
            <a:r>
              <a:rPr lang="en-US" altLang="zh-CN" dirty="0"/>
              <a:t>()</a:t>
            </a:r>
            <a:r>
              <a:rPr lang="zh-CN" altLang="en-US" dirty="0"/>
              <a:t>方法中执行一些耗时的操作，否则会弹出程序无响应对话框。如果确实需要根据</a:t>
            </a:r>
            <a:r>
              <a:rPr lang="en-US" altLang="zh-CN" dirty="0"/>
              <a:t>Broadcast</a:t>
            </a:r>
            <a:r>
              <a:rPr lang="zh-CN" altLang="en-US" dirty="0"/>
              <a:t>来完成一项比较耗时的操作，则可以考虑通过</a:t>
            </a:r>
            <a:r>
              <a:rPr lang="en-US" altLang="zh-CN" dirty="0"/>
              <a:t>Intent</a:t>
            </a:r>
            <a:r>
              <a:rPr lang="zh-CN" altLang="en-US" dirty="0"/>
              <a:t>启动一个</a:t>
            </a:r>
            <a:r>
              <a:rPr lang="en-US" altLang="zh-CN" dirty="0"/>
              <a:t>Service</a:t>
            </a:r>
            <a:r>
              <a:rPr lang="zh-CN" altLang="en-US" dirty="0"/>
              <a:t>来完成该操作。</a:t>
            </a:r>
          </a:p>
          <a:p>
            <a:pPr marL="0" indent="0">
              <a:buNone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1095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906000" cy="764309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7.2.2 </a:t>
            </a:r>
            <a:r>
              <a:rPr lang="zh-CN" altLang="en-US" sz="4000" dirty="0"/>
              <a:t>接收系统广播消息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7300" y="1587500"/>
            <a:ext cx="9880600" cy="488950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zh-CN" altLang="zh-CN" dirty="0"/>
              <a:t>除了接收用户发送的广播之外，</a:t>
            </a:r>
            <a:r>
              <a:rPr lang="en-US" altLang="zh-CN" dirty="0"/>
              <a:t>Broadcast Receiver</a:t>
            </a:r>
            <a:r>
              <a:rPr lang="zh-CN" altLang="zh-CN" dirty="0"/>
              <a:t>还有一个重要的用途：接收系统广播。如果应用程序需要在系统特定时刻执行某些操作，就可以通过监听系统广播来实现，。注册监听系统广播的</a:t>
            </a:r>
            <a:r>
              <a:rPr lang="en-US" altLang="zh-CN" dirty="0"/>
              <a:t>Broadcast Receiver</a:t>
            </a:r>
            <a:r>
              <a:rPr lang="zh-CN" altLang="zh-CN" dirty="0"/>
              <a:t>，需要在</a:t>
            </a:r>
            <a:r>
              <a:rPr lang="en-US" altLang="zh-CN" dirty="0"/>
              <a:t>AndroidManifest.xml</a:t>
            </a:r>
            <a:r>
              <a:rPr lang="zh-CN" altLang="zh-CN" dirty="0"/>
              <a:t>文件中对与系统广播</a:t>
            </a:r>
            <a:r>
              <a:rPr lang="en-US" altLang="zh-CN" dirty="0"/>
              <a:t>Action</a:t>
            </a:r>
            <a:r>
              <a:rPr lang="zh-CN" altLang="zh-CN" dirty="0"/>
              <a:t>常量匹配的</a:t>
            </a:r>
            <a:r>
              <a:rPr lang="en-US" altLang="zh-CN" dirty="0"/>
              <a:t>Broadcast Receiver</a:t>
            </a:r>
            <a:r>
              <a:rPr lang="zh-CN" altLang="zh-CN" dirty="0"/>
              <a:t>进行注册，例如如下代码：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/>
              <a:t>&lt;application</a:t>
            </a:r>
            <a:endParaRPr lang="zh-CN" altLang="zh-CN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android:icon</a:t>
            </a:r>
            <a:r>
              <a:rPr lang="en-US" altLang="zh-CN" dirty="0"/>
              <a:t>="@</a:t>
            </a:r>
            <a:r>
              <a:rPr lang="en-US" altLang="zh-CN" dirty="0" err="1"/>
              <a:t>drawable</a:t>
            </a:r>
            <a:r>
              <a:rPr lang="en-US" altLang="zh-CN" dirty="0"/>
              <a:t>/</a:t>
            </a:r>
            <a:r>
              <a:rPr lang="en-US" altLang="zh-CN" dirty="0" err="1"/>
              <a:t>ic_launcher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android:label</a:t>
            </a:r>
            <a:r>
              <a:rPr lang="en-US" altLang="zh-CN" dirty="0"/>
              <a:t>="@string/</a:t>
            </a:r>
            <a:r>
              <a:rPr lang="en-US" altLang="zh-CN" dirty="0" err="1"/>
              <a:t>app_name</a:t>
            </a:r>
            <a:r>
              <a:rPr lang="en-US" altLang="zh-CN" dirty="0"/>
              <a:t>"</a:t>
            </a:r>
            <a:endParaRPr lang="zh-CN" altLang="zh-CN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android:theme</a:t>
            </a:r>
            <a:r>
              <a:rPr lang="en-US" altLang="zh-CN" dirty="0"/>
              <a:t>="@style/</a:t>
            </a:r>
            <a:r>
              <a:rPr lang="en-US" altLang="zh-CN" dirty="0" err="1"/>
              <a:t>AppTheme</a:t>
            </a:r>
            <a:r>
              <a:rPr lang="en-US" altLang="zh-CN" dirty="0"/>
              <a:t>" &gt;</a:t>
            </a:r>
            <a:endParaRPr lang="zh-CN" altLang="zh-CN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/>
              <a:t>   &lt;receiver </a:t>
            </a:r>
            <a:r>
              <a:rPr lang="en-US" altLang="zh-CN" dirty="0" err="1"/>
              <a:t>android:name</a:t>
            </a:r>
            <a:r>
              <a:rPr lang="en-US" altLang="zh-CN" dirty="0"/>
              <a:t>="</a:t>
            </a:r>
            <a:r>
              <a:rPr lang="en-US" altLang="zh-CN" dirty="0" err="1"/>
              <a:t>MyReceiver</a:t>
            </a:r>
            <a:r>
              <a:rPr lang="en-US" altLang="zh-CN" dirty="0"/>
              <a:t>"&gt;</a:t>
            </a:r>
            <a:endParaRPr lang="zh-CN" altLang="zh-CN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/>
              <a:t>      &lt;intent-filter&gt;</a:t>
            </a:r>
            <a:endParaRPr lang="zh-CN" altLang="zh-CN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/>
              <a:t>         &lt;action </a:t>
            </a:r>
            <a:r>
              <a:rPr lang="en-US" altLang="zh-CN" dirty="0" err="1"/>
              <a:t>android:name</a:t>
            </a:r>
            <a:r>
              <a:rPr lang="en-US" altLang="zh-CN" dirty="0"/>
              <a:t>="</a:t>
            </a:r>
            <a:r>
              <a:rPr lang="en-US" altLang="zh-CN" dirty="0" err="1"/>
              <a:t>android.intent.action.BOOT_COMPLETED</a:t>
            </a:r>
            <a:r>
              <a:rPr lang="en-US" altLang="zh-CN" dirty="0"/>
              <a:t>"&gt;</a:t>
            </a:r>
            <a:endParaRPr lang="zh-CN" altLang="zh-CN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/>
              <a:t>         &lt;/action&gt;</a:t>
            </a:r>
            <a:endParaRPr lang="zh-CN" altLang="zh-CN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/>
              <a:t>      &lt;/intent-filter&gt;</a:t>
            </a:r>
            <a:endParaRPr lang="zh-CN" altLang="zh-CN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/>
              <a:t>   &lt;/receiver&gt;</a:t>
            </a:r>
            <a:endParaRPr lang="zh-CN" altLang="zh-CN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dirty="0"/>
              <a:t>&lt;/application&gt;</a:t>
            </a:r>
            <a:endParaRPr lang="zh-CN" altLang="zh-CN" dirty="0"/>
          </a:p>
          <a:p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72984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906000" cy="745836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7.2.2 </a:t>
            </a:r>
            <a:r>
              <a:rPr lang="zh-CN" altLang="en-US" sz="4000" dirty="0"/>
              <a:t>接收系统广播消息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7300" y="1587500"/>
            <a:ext cx="9880600" cy="825500"/>
          </a:xfrm>
        </p:spPr>
        <p:txBody>
          <a:bodyPr>
            <a:normAutofit/>
          </a:bodyPr>
          <a:lstStyle/>
          <a:p>
            <a:r>
              <a:rPr lang="en-US" altLang="zh-CN" dirty="0"/>
              <a:t>Android</a:t>
            </a:r>
            <a:r>
              <a:rPr lang="zh-CN" altLang="zh-CN" dirty="0"/>
              <a:t>的大量系统事件都会对外发送标准广播。</a:t>
            </a:r>
            <a:r>
              <a:rPr lang="en-US" altLang="zh-CN" dirty="0"/>
              <a:t>Android</a:t>
            </a:r>
            <a:r>
              <a:rPr lang="zh-CN" altLang="zh-CN" dirty="0"/>
              <a:t>常见的广播</a:t>
            </a:r>
            <a:r>
              <a:rPr lang="en-US" altLang="zh-CN" dirty="0"/>
              <a:t>Action</a:t>
            </a:r>
            <a:r>
              <a:rPr lang="zh-CN" altLang="zh-CN" dirty="0"/>
              <a:t>常量如表</a:t>
            </a:r>
            <a:r>
              <a:rPr lang="en-US" altLang="zh-CN" dirty="0"/>
              <a:t>7.1</a:t>
            </a:r>
            <a:r>
              <a:rPr lang="zh-CN" altLang="zh-CN" dirty="0"/>
              <a:t>所示。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550226"/>
              </p:ext>
            </p:extLst>
          </p:nvPr>
        </p:nvGraphicFramePr>
        <p:xfrm>
          <a:off x="1257300" y="2341880"/>
          <a:ext cx="10261600" cy="42812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3428961987"/>
                    </a:ext>
                  </a:extLst>
                </a:gridCol>
                <a:gridCol w="6832600">
                  <a:extLst>
                    <a:ext uri="{9D8B030D-6E8A-4147-A177-3AD203B41FA5}">
                      <a16:colId xmlns:a16="http://schemas.microsoft.com/office/drawing/2014/main" val="2895292357"/>
                    </a:ext>
                  </a:extLst>
                </a:gridCol>
              </a:tblGrid>
              <a:tr h="316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广播</a:t>
                      </a:r>
                      <a:r>
                        <a:rPr lang="en-US" sz="2000" kern="100">
                          <a:effectLst/>
                        </a:rPr>
                        <a:t>Action</a:t>
                      </a:r>
                      <a:r>
                        <a:rPr lang="zh-CN" sz="2000" kern="100">
                          <a:effectLst/>
                        </a:rPr>
                        <a:t>常量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描述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6849198"/>
                  </a:ext>
                </a:extLst>
              </a:tr>
              <a:tr h="316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android.intent.action.BATTERY_CHANGED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电池电量改变的广播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508205"/>
                  </a:ext>
                </a:extLst>
              </a:tr>
              <a:tr h="316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android.intent.action.BATTERY_LOW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电池电量低的广播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252820"/>
                  </a:ext>
                </a:extLst>
              </a:tr>
              <a:tr h="6322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android.intent.action.BATTERY_OKAY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表示电池电量充足，即从电池电量低变化到饱满时会发出广播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9181341"/>
                  </a:ext>
                </a:extLst>
              </a:tr>
              <a:tr h="6322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android.intent.action.BOOT_COMPLETED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当系统启动完成后，这个动作被广播一次（只有一次）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9427847"/>
                  </a:ext>
                </a:extLst>
              </a:tr>
              <a:tr h="316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android.intent.action.SCREEN_ON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当屏幕被打开之后时的广播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441"/>
                  </a:ext>
                </a:extLst>
              </a:tr>
              <a:tr h="6322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android.intent.action.CALL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当用户根据指明的信息向某人拨打电话时的广播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7626084"/>
                  </a:ext>
                </a:extLst>
              </a:tr>
              <a:tr h="316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android.intent.action.CALL_BUTTON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当用户点击拨号按钮时的广播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9780614"/>
                  </a:ext>
                </a:extLst>
              </a:tr>
              <a:tr h="316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android.intent.action.DATE_CHANGED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当系统日期被改变时的广播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1729414"/>
                  </a:ext>
                </a:extLst>
              </a:tr>
              <a:tr h="3161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android.intent.action.REBOOT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当系统重启时的广播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2527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719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1099" y="203200"/>
            <a:ext cx="10388600" cy="584200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/>
              <a:t>【</a:t>
            </a:r>
            <a:r>
              <a:rPr lang="zh-CN" altLang="en-US" sz="4000" b="1" dirty="0"/>
              <a:t>例</a:t>
            </a:r>
            <a:r>
              <a:rPr lang="en-US" altLang="zh-CN" sz="4000" b="1" dirty="0"/>
              <a:t>7.1】</a:t>
            </a:r>
            <a:r>
              <a:rPr lang="zh-CN" altLang="en-US" sz="4000" b="1" dirty="0"/>
              <a:t>监听用户自定义</a:t>
            </a:r>
            <a:r>
              <a:rPr lang="en-US" altLang="zh-CN" sz="4000" b="1" dirty="0"/>
              <a:t>Broadcast Intent</a:t>
            </a:r>
            <a:r>
              <a:rPr lang="zh-CN" altLang="en-US" sz="4000" b="1" dirty="0"/>
              <a:t>消息实例</a:t>
            </a:r>
            <a:br>
              <a:rPr lang="zh-CN" altLang="zh-CN" b="1" dirty="0"/>
            </a:b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987506"/>
              </p:ext>
            </p:extLst>
          </p:nvPr>
        </p:nvGraphicFramePr>
        <p:xfrm>
          <a:off x="1181099" y="1683802"/>
          <a:ext cx="10537115" cy="50207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0301">
                  <a:extLst>
                    <a:ext uri="{9D8B030D-6E8A-4147-A177-3AD203B41FA5}">
                      <a16:colId xmlns:a16="http://schemas.microsoft.com/office/drawing/2014/main" val="917962971"/>
                    </a:ext>
                  </a:extLst>
                </a:gridCol>
                <a:gridCol w="9406814">
                  <a:extLst>
                    <a:ext uri="{9D8B030D-6E8A-4147-A177-3AD203B41FA5}">
                      <a16:colId xmlns:a16="http://schemas.microsoft.com/office/drawing/2014/main" val="2810099319"/>
                    </a:ext>
                  </a:extLst>
                </a:gridCol>
              </a:tblGrid>
              <a:tr h="2846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步骤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92" marR="58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描述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92" marR="58392" marT="0" marB="0"/>
                </a:tc>
                <a:extLst>
                  <a:ext uri="{0D108BD9-81ED-4DB2-BD59-A6C34878D82A}">
                    <a16:rowId xmlns:a16="http://schemas.microsoft.com/office/drawing/2014/main" val="3442299827"/>
                  </a:ext>
                </a:extLst>
              </a:tr>
              <a:tr h="6033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92" marR="58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打开</a:t>
                      </a:r>
                      <a:r>
                        <a:rPr lang="en-US" sz="1800" kern="100">
                          <a:effectLst/>
                        </a:rPr>
                        <a:t>Android Studio</a:t>
                      </a:r>
                      <a:r>
                        <a:rPr lang="zh-CN" sz="1800" kern="100">
                          <a:effectLst/>
                        </a:rPr>
                        <a:t>创建一个</a:t>
                      </a:r>
                      <a:r>
                        <a:rPr lang="en-US" sz="1800" kern="100">
                          <a:effectLst/>
                        </a:rPr>
                        <a:t>Android</a:t>
                      </a:r>
                      <a:r>
                        <a:rPr lang="zh-CN" sz="1800" kern="100">
                          <a:effectLst/>
                        </a:rPr>
                        <a:t>应用，</a:t>
                      </a:r>
                      <a:r>
                        <a:rPr lang="en-US" sz="1800" kern="100">
                          <a:effectLst/>
                        </a:rPr>
                        <a:t>Application name</a:t>
                      </a:r>
                      <a:r>
                        <a:rPr lang="zh-CN" sz="1800" kern="100">
                          <a:effectLst/>
                        </a:rPr>
                        <a:t>（应用名）取名为</a:t>
                      </a:r>
                      <a:r>
                        <a:rPr lang="en-US" sz="1800" kern="100">
                          <a:effectLst/>
                        </a:rPr>
                        <a:t>BroadcastCustom</a:t>
                      </a:r>
                      <a:r>
                        <a:rPr lang="zh-CN" sz="1800" kern="100">
                          <a:effectLst/>
                        </a:rPr>
                        <a:t>，</a:t>
                      </a:r>
                      <a:r>
                        <a:rPr lang="en-US" sz="1800" kern="100">
                          <a:effectLst/>
                        </a:rPr>
                        <a:t>Company Domain</a:t>
                      </a:r>
                      <a:r>
                        <a:rPr lang="zh-CN" sz="1800" kern="100">
                          <a:effectLst/>
                        </a:rPr>
                        <a:t>（公司域）取名为</a:t>
                      </a:r>
                      <a:r>
                        <a:rPr lang="en-US" sz="1800" kern="100">
                          <a:effectLst/>
                        </a:rPr>
                        <a:t>Example.com</a:t>
                      </a:r>
                      <a:r>
                        <a:rPr lang="zh-CN" sz="1800" kern="100">
                          <a:effectLst/>
                        </a:rPr>
                        <a:t>。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92" marR="58392" marT="0" marB="0"/>
                </a:tc>
                <a:extLst>
                  <a:ext uri="{0D108BD9-81ED-4DB2-BD59-A6C34878D82A}">
                    <a16:rowId xmlns:a16="http://schemas.microsoft.com/office/drawing/2014/main" val="681695724"/>
                  </a:ext>
                </a:extLst>
              </a:tr>
              <a:tr h="2699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92" marR="58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Minimum SDK</a:t>
                      </a:r>
                      <a:r>
                        <a:rPr lang="zh-CN" sz="1800" kern="100">
                          <a:effectLst/>
                        </a:rPr>
                        <a:t>选择</a:t>
                      </a:r>
                      <a:r>
                        <a:rPr lang="en-US" sz="1800" kern="100">
                          <a:effectLst/>
                        </a:rPr>
                        <a:t>API 18: Android 4.3</a:t>
                      </a:r>
                      <a:r>
                        <a:rPr lang="zh-CN" sz="1800" kern="100">
                          <a:effectLst/>
                        </a:rPr>
                        <a:t>（</a:t>
                      </a:r>
                      <a:r>
                        <a:rPr lang="en-US" sz="1800" kern="100">
                          <a:effectLst/>
                        </a:rPr>
                        <a:t>Jelly Bean</a:t>
                      </a:r>
                      <a:r>
                        <a:rPr lang="zh-CN" sz="1800" kern="100">
                          <a:effectLst/>
                        </a:rPr>
                        <a:t>）。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92" marR="58392" marT="0" marB="0"/>
                </a:tc>
                <a:extLst>
                  <a:ext uri="{0D108BD9-81ED-4DB2-BD59-A6C34878D82A}">
                    <a16:rowId xmlns:a16="http://schemas.microsoft.com/office/drawing/2014/main" val="3272681223"/>
                  </a:ext>
                </a:extLst>
              </a:tr>
              <a:tr h="2699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92" marR="58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选择</a:t>
                      </a:r>
                      <a:r>
                        <a:rPr lang="en-US" sz="1800" kern="100">
                          <a:effectLst/>
                        </a:rPr>
                        <a:t>Empty Activity</a:t>
                      </a:r>
                      <a:r>
                        <a:rPr lang="zh-CN" sz="1800" kern="100">
                          <a:effectLst/>
                        </a:rPr>
                        <a:t>。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92" marR="58392" marT="0" marB="0"/>
                </a:tc>
                <a:extLst>
                  <a:ext uri="{0D108BD9-81ED-4DB2-BD59-A6C34878D82A}">
                    <a16:rowId xmlns:a16="http://schemas.microsoft.com/office/drawing/2014/main" val="2560792425"/>
                  </a:ext>
                </a:extLst>
              </a:tr>
              <a:tr h="2699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92" marR="58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不需要修改</a:t>
                      </a:r>
                      <a:r>
                        <a:rPr lang="en-US" sz="1800" kern="100">
                          <a:effectLst/>
                        </a:rPr>
                        <a:t>Activity Name</a:t>
                      </a:r>
                      <a:r>
                        <a:rPr lang="zh-CN" sz="1800" kern="100">
                          <a:effectLst/>
                        </a:rPr>
                        <a:t>，使用默认值，单击</a:t>
                      </a:r>
                      <a:r>
                        <a:rPr lang="en-US" sz="1800" kern="100">
                          <a:effectLst/>
                        </a:rPr>
                        <a:t>Finish</a:t>
                      </a:r>
                      <a:r>
                        <a:rPr lang="zh-CN" sz="1800" kern="100">
                          <a:effectLst/>
                        </a:rPr>
                        <a:t>（完成）。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92" marR="58392" marT="0" marB="0"/>
                </a:tc>
                <a:extLst>
                  <a:ext uri="{0D108BD9-81ED-4DB2-BD59-A6C34878D82A}">
                    <a16:rowId xmlns:a16="http://schemas.microsoft.com/office/drawing/2014/main" val="916851742"/>
                  </a:ext>
                </a:extLst>
              </a:tr>
              <a:tr h="6033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92" marR="58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右键点击工程的</a:t>
                      </a:r>
                      <a:r>
                        <a:rPr lang="en-US" sz="1800" kern="100" dirty="0" err="1">
                          <a:effectLst/>
                        </a:rPr>
                        <a:t>com.example.broadcastcustom</a:t>
                      </a:r>
                      <a:r>
                        <a:rPr lang="zh-CN" sz="1800" kern="100" dirty="0">
                          <a:effectLst/>
                        </a:rPr>
                        <a:t>目录，选择</a:t>
                      </a:r>
                      <a:r>
                        <a:rPr lang="en-US" sz="1800" kern="100" dirty="0">
                          <a:effectLst/>
                        </a:rPr>
                        <a:t>New-&gt;Other-&gt;Broadcast Receiver</a:t>
                      </a:r>
                      <a:r>
                        <a:rPr lang="zh-CN" sz="1800" kern="100" dirty="0">
                          <a:effectLst/>
                        </a:rPr>
                        <a:t>，新建一个</a:t>
                      </a:r>
                      <a:r>
                        <a:rPr lang="en-US" sz="1800" kern="100" dirty="0">
                          <a:effectLst/>
                        </a:rPr>
                        <a:t>Broadcast Receiver</a:t>
                      </a:r>
                      <a:r>
                        <a:rPr lang="zh-CN" sz="1800" kern="100" dirty="0">
                          <a:effectLst/>
                        </a:rPr>
                        <a:t>类取名</a:t>
                      </a:r>
                      <a:r>
                        <a:rPr lang="en-US" sz="1800" kern="100" dirty="0">
                          <a:effectLst/>
                        </a:rPr>
                        <a:t>MyReceiver.java</a:t>
                      </a:r>
                      <a:r>
                        <a:rPr lang="zh-CN" sz="1800" kern="100" dirty="0">
                          <a:effectLst/>
                        </a:rPr>
                        <a:t>。该文件将定义一个</a:t>
                      </a:r>
                      <a:r>
                        <a:rPr lang="en-US" sz="1800" kern="100" dirty="0">
                          <a:effectLst/>
                        </a:rPr>
                        <a:t>Broadcast Receiver</a:t>
                      </a:r>
                      <a:r>
                        <a:rPr lang="zh-CN" sz="1800" kern="100" dirty="0">
                          <a:effectLst/>
                        </a:rPr>
                        <a:t>。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92" marR="58392" marT="0" marB="0"/>
                </a:tc>
                <a:extLst>
                  <a:ext uri="{0D108BD9-81ED-4DB2-BD59-A6C34878D82A}">
                    <a16:rowId xmlns:a16="http://schemas.microsoft.com/office/drawing/2014/main" val="4119169759"/>
                  </a:ext>
                </a:extLst>
              </a:tr>
              <a:tr h="4022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92" marR="58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将工程</a:t>
                      </a:r>
                      <a:r>
                        <a:rPr lang="en-US" sz="1800" kern="100">
                          <a:effectLst/>
                        </a:rPr>
                        <a:t>res/mipmap</a:t>
                      </a:r>
                      <a:r>
                        <a:rPr lang="zh-CN" sz="1800" kern="100">
                          <a:effectLst/>
                        </a:rPr>
                        <a:t>目录下的</a:t>
                      </a:r>
                      <a:r>
                        <a:rPr lang="en-US" sz="1800" kern="100">
                          <a:effectLst/>
                        </a:rPr>
                        <a:t>ic_launcher.png</a:t>
                      </a:r>
                      <a:r>
                        <a:rPr lang="zh-CN" sz="1800" kern="100">
                          <a:effectLst/>
                        </a:rPr>
                        <a:t>图片文件复制粘贴到</a:t>
                      </a:r>
                      <a:r>
                        <a:rPr lang="en-US" sz="1800" kern="100">
                          <a:effectLst/>
                        </a:rPr>
                        <a:t>res/drawable</a:t>
                      </a:r>
                      <a:r>
                        <a:rPr lang="zh-CN" sz="1800" kern="100">
                          <a:effectLst/>
                        </a:rPr>
                        <a:t>目录下。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92" marR="58392" marT="0" marB="0"/>
                </a:tc>
                <a:extLst>
                  <a:ext uri="{0D108BD9-81ED-4DB2-BD59-A6C34878D82A}">
                    <a16:rowId xmlns:a16="http://schemas.microsoft.com/office/drawing/2014/main" val="1546392751"/>
                  </a:ext>
                </a:extLst>
              </a:tr>
              <a:tr h="6922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92" marR="58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在工程中找到</a:t>
                      </a:r>
                      <a:r>
                        <a:rPr lang="en-US" sz="1800" kern="100" dirty="0" err="1">
                          <a:effectLst/>
                        </a:rPr>
                        <a:t>ras</a:t>
                      </a:r>
                      <a:r>
                        <a:rPr lang="en-US" sz="1800" kern="100" dirty="0">
                          <a:effectLst/>
                        </a:rPr>
                        <a:t>/layout</a:t>
                      </a:r>
                      <a:r>
                        <a:rPr lang="zh-CN" sz="1800" kern="100" dirty="0">
                          <a:effectLst/>
                        </a:rPr>
                        <a:t>目录中的</a:t>
                      </a:r>
                      <a:r>
                        <a:rPr lang="en-US" sz="1800" kern="100" dirty="0">
                          <a:effectLst/>
                        </a:rPr>
                        <a:t>activity_main.xml</a:t>
                      </a:r>
                      <a:r>
                        <a:rPr lang="zh-CN" sz="1800" kern="100" dirty="0">
                          <a:effectLst/>
                        </a:rPr>
                        <a:t>文件，在其中添一个</a:t>
                      </a:r>
                      <a:r>
                        <a:rPr lang="en-US" sz="1800" kern="100" dirty="0" err="1">
                          <a:effectLst/>
                        </a:rPr>
                        <a:t>textView</a:t>
                      </a:r>
                      <a:r>
                        <a:rPr lang="zh-CN" sz="1800" kern="100" dirty="0">
                          <a:effectLst/>
                        </a:rPr>
                        <a:t>（文本框控件）控件，一天</a:t>
                      </a:r>
                      <a:r>
                        <a:rPr lang="en-US" sz="1800" kern="100" dirty="0" err="1">
                          <a:effectLst/>
                        </a:rPr>
                        <a:t>imageButton</a:t>
                      </a:r>
                      <a:r>
                        <a:rPr lang="zh-CN" sz="1800" kern="100" dirty="0">
                          <a:effectLst/>
                        </a:rPr>
                        <a:t>（图像按钮）和一个</a:t>
                      </a:r>
                      <a:r>
                        <a:rPr lang="en-US" sz="1800" kern="100" dirty="0">
                          <a:effectLst/>
                        </a:rPr>
                        <a:t>Button</a:t>
                      </a:r>
                      <a:r>
                        <a:rPr lang="zh-CN" sz="1800" kern="100" dirty="0">
                          <a:effectLst/>
                        </a:rPr>
                        <a:t>（普通按钮）控件（</a:t>
                      </a:r>
                      <a:r>
                        <a:rPr lang="en-US" sz="1800" kern="100" dirty="0">
                          <a:effectLst/>
                        </a:rPr>
                        <a:t>Broadcast Intent</a:t>
                      </a:r>
                      <a:r>
                        <a:rPr lang="zh-CN" sz="1800" kern="100" dirty="0">
                          <a:effectLst/>
                        </a:rPr>
                        <a:t>），按最后图</a:t>
                      </a:r>
                      <a:r>
                        <a:rPr lang="en-US" sz="1800" kern="100" dirty="0">
                          <a:effectLst/>
                        </a:rPr>
                        <a:t>7.2</a:t>
                      </a:r>
                      <a:r>
                        <a:rPr lang="zh-CN" sz="1800" kern="100" dirty="0">
                          <a:effectLst/>
                        </a:rPr>
                        <a:t>所示的运行效果图位置进行摆放。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92" marR="58392" marT="0" marB="0"/>
                </a:tc>
                <a:extLst>
                  <a:ext uri="{0D108BD9-81ED-4DB2-BD59-A6C34878D82A}">
                    <a16:rowId xmlns:a16="http://schemas.microsoft.com/office/drawing/2014/main" val="394199760"/>
                  </a:ext>
                </a:extLst>
              </a:tr>
              <a:tr h="6033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92" marR="58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按照如下代码修改</a:t>
                      </a:r>
                      <a:r>
                        <a:rPr lang="en-US" sz="1800" kern="100" dirty="0">
                          <a:effectLst/>
                        </a:rPr>
                        <a:t>java/</a:t>
                      </a:r>
                      <a:r>
                        <a:rPr lang="en-US" sz="1800" kern="100" dirty="0" err="1">
                          <a:effectLst/>
                        </a:rPr>
                        <a:t>com.example.broadcastcustom</a:t>
                      </a:r>
                      <a:r>
                        <a:rPr lang="zh-CN" sz="1800" kern="100" dirty="0">
                          <a:effectLst/>
                        </a:rPr>
                        <a:t>目录下</a:t>
                      </a:r>
                      <a:r>
                        <a:rPr lang="en-US" sz="1800" kern="100" dirty="0">
                          <a:effectLst/>
                        </a:rPr>
                        <a:t>java</a:t>
                      </a:r>
                      <a:r>
                        <a:rPr lang="zh-CN" sz="1800" kern="100" dirty="0">
                          <a:effectLst/>
                        </a:rPr>
                        <a:t>文件</a:t>
                      </a:r>
                      <a:r>
                        <a:rPr lang="en-US" sz="1800" kern="100" dirty="0">
                          <a:effectLst/>
                        </a:rPr>
                        <a:t>MainActivity.java</a:t>
                      </a:r>
                      <a:r>
                        <a:rPr lang="zh-CN" sz="1800" kern="100" dirty="0">
                          <a:effectLst/>
                        </a:rPr>
                        <a:t>代码，为其添加自定义</a:t>
                      </a:r>
                      <a:r>
                        <a:rPr lang="en-US" sz="1800" kern="100" dirty="0">
                          <a:effectLst/>
                        </a:rPr>
                        <a:t>Broadcast Intent</a:t>
                      </a:r>
                      <a:r>
                        <a:rPr lang="zh-CN" sz="1800" kern="100" dirty="0">
                          <a:effectLst/>
                        </a:rPr>
                        <a:t>消息，并发送。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92" marR="58392" marT="0" marB="0"/>
                </a:tc>
                <a:extLst>
                  <a:ext uri="{0D108BD9-81ED-4DB2-BD59-A6C34878D82A}">
                    <a16:rowId xmlns:a16="http://schemas.microsoft.com/office/drawing/2014/main" val="4121172110"/>
                  </a:ext>
                </a:extLst>
              </a:tr>
              <a:tr h="6033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92" marR="58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使用</a:t>
                      </a:r>
                      <a:r>
                        <a:rPr lang="en-US" sz="1800" kern="100">
                          <a:effectLst/>
                        </a:rPr>
                        <a:t>&lt;receiver…/&gt;</a:t>
                      </a:r>
                      <a:r>
                        <a:rPr lang="zh-CN" sz="1800" kern="100">
                          <a:effectLst/>
                        </a:rPr>
                        <a:t>标签在</a:t>
                      </a:r>
                      <a:r>
                        <a:rPr lang="en-US" sz="1800" kern="100">
                          <a:effectLst/>
                        </a:rPr>
                        <a:t>AndroidManifest.xml</a:t>
                      </a:r>
                      <a:r>
                        <a:rPr lang="zh-CN" sz="1800" kern="100">
                          <a:effectLst/>
                        </a:rPr>
                        <a:t>文件中注册</a:t>
                      </a:r>
                      <a:r>
                        <a:rPr lang="en-US" sz="1800" kern="100">
                          <a:effectLst/>
                        </a:rPr>
                        <a:t>Broadcast Receiver</a:t>
                      </a:r>
                      <a:r>
                        <a:rPr lang="zh-CN" sz="1800" kern="100">
                          <a:effectLst/>
                        </a:rPr>
                        <a:t>，并用</a:t>
                      </a:r>
                      <a:r>
                        <a:rPr lang="en-US" sz="1800" kern="100">
                          <a:effectLst/>
                        </a:rPr>
                        <a:t>&lt;intent-filter…/&gt;</a:t>
                      </a:r>
                      <a:r>
                        <a:rPr lang="zh-CN" sz="1800" kern="100">
                          <a:effectLst/>
                        </a:rPr>
                        <a:t>标签设置</a:t>
                      </a:r>
                      <a:r>
                        <a:rPr lang="en-US" sz="1800" kern="100">
                          <a:effectLst/>
                        </a:rPr>
                        <a:t>Broadcast Receiver</a:t>
                      </a:r>
                      <a:r>
                        <a:rPr lang="zh-CN" sz="1800" kern="100">
                          <a:effectLst/>
                        </a:rPr>
                        <a:t>的过滤器。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92" marR="58392" marT="0" marB="0"/>
                </a:tc>
                <a:extLst>
                  <a:ext uri="{0D108BD9-81ED-4DB2-BD59-A6C34878D82A}">
                    <a16:rowId xmlns:a16="http://schemas.microsoft.com/office/drawing/2014/main" val="4208825529"/>
                  </a:ext>
                </a:extLst>
              </a:tr>
              <a:tr h="2699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92" marR="583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启动</a:t>
                      </a:r>
                      <a:r>
                        <a:rPr lang="en-US" sz="1800" kern="100" dirty="0" err="1">
                          <a:effectLst/>
                        </a:rPr>
                        <a:t>Genymotion</a:t>
                      </a:r>
                      <a:r>
                        <a:rPr lang="zh-CN" sz="1800" kern="100" dirty="0">
                          <a:effectLst/>
                        </a:rPr>
                        <a:t>模拟器，然后在</a:t>
                      </a:r>
                      <a:r>
                        <a:rPr lang="en-US" sz="1800" kern="100" dirty="0">
                          <a:effectLst/>
                        </a:rPr>
                        <a:t>Android</a:t>
                      </a:r>
                      <a:r>
                        <a:rPr lang="zh-CN" sz="1800" kern="100" dirty="0">
                          <a:effectLst/>
                        </a:rPr>
                        <a:t>工程中做如下代码修改。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392" marR="58392" marT="0" marB="0"/>
                </a:tc>
                <a:extLst>
                  <a:ext uri="{0D108BD9-81ED-4DB2-BD59-A6C34878D82A}">
                    <a16:rowId xmlns:a16="http://schemas.microsoft.com/office/drawing/2014/main" val="1888483907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106841" y="948685"/>
            <a:ext cx="10537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zh-CN" dirty="0"/>
              <a:t>这个例子将通过几个简单的步骤向我们展示如何创建一个</a:t>
            </a:r>
            <a:r>
              <a:rPr lang="en-US" altLang="zh-CN" dirty="0"/>
              <a:t>Android Broadcast Receiver</a:t>
            </a:r>
            <a:r>
              <a:rPr lang="zh-CN" altLang="zh-CN" dirty="0"/>
              <a:t>用于监听用户自定</a:t>
            </a:r>
            <a:endParaRPr lang="en-US" altLang="zh-CN" dirty="0"/>
          </a:p>
          <a:p>
            <a:r>
              <a:rPr lang="zh-CN" altLang="zh-CN" dirty="0"/>
              <a:t>义</a:t>
            </a:r>
            <a:r>
              <a:rPr lang="en-US" altLang="zh-CN" dirty="0"/>
              <a:t>Broadcast Intent</a:t>
            </a:r>
            <a:r>
              <a:rPr lang="zh-CN" altLang="zh-CN" dirty="0"/>
              <a:t>消息。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212261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167</TotalTime>
  <Words>1281</Words>
  <Application>Microsoft Office PowerPoint</Application>
  <PresentationFormat>宽屏</PresentationFormat>
  <Paragraphs>120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宋体</vt:lpstr>
      <vt:lpstr>Franklin Gothic Book</vt:lpstr>
      <vt:lpstr>Times New Roman</vt:lpstr>
      <vt:lpstr>Wingdings</vt:lpstr>
      <vt:lpstr>裁剪</vt:lpstr>
      <vt:lpstr> Android应用程序开发教程——Android Studio版</vt:lpstr>
      <vt:lpstr>PowerPoint 演示文稿</vt:lpstr>
      <vt:lpstr>7.1 创建Broadcast Receiver </vt:lpstr>
      <vt:lpstr>7.2 注册Broadcast Receiver </vt:lpstr>
      <vt:lpstr>7.2.1  接收用户自定义Broadcast Intent消息  </vt:lpstr>
      <vt:lpstr>7.2.1  接收用户自定义Broadcast Intent消息  </vt:lpstr>
      <vt:lpstr>7.2.2 接收系统广播消息</vt:lpstr>
      <vt:lpstr>7.2.2 接收系统广播消息</vt:lpstr>
      <vt:lpstr>【例7.1】监听用户自定义Broadcast Intent消息实例 </vt:lpstr>
      <vt:lpstr>PowerPoint 演示文稿</vt:lpstr>
      <vt:lpstr>【例7.2】监听用户自定义Broadcast Intent消息实例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Android应用程序开发教程——Android Studio版</dc:title>
  <dc:creator>77 mar</dc:creator>
  <cp:lastModifiedBy>黄天祥</cp:lastModifiedBy>
  <cp:revision>144</cp:revision>
  <dcterms:created xsi:type="dcterms:W3CDTF">2016-09-05T08:50:20Z</dcterms:created>
  <dcterms:modified xsi:type="dcterms:W3CDTF">2016-09-10T03:24:26Z</dcterms:modified>
</cp:coreProperties>
</file>