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363" r:id="rId4"/>
    <p:sldId id="365" r:id="rId5"/>
    <p:sldId id="366" r:id="rId6"/>
    <p:sldId id="367" r:id="rId7"/>
    <p:sldId id="391" r:id="rId8"/>
    <p:sldId id="392" r:id="rId9"/>
    <p:sldId id="393" r:id="rId10"/>
    <p:sldId id="368" r:id="rId11"/>
    <p:sldId id="394" r:id="rId12"/>
    <p:sldId id="39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6" autoAdjust="0"/>
    <p:restoredTop sz="94664"/>
  </p:normalViewPr>
  <p:slideViewPr>
    <p:cSldViewPr snapToGrid="0" snapToObjects="1">
      <p:cViewPr varScale="1">
        <p:scale>
          <a:sx n="44" d="100"/>
          <a:sy n="44" d="100"/>
        </p:scale>
        <p:origin x="5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5400" b="1" dirty="0"/>
              <a:t> </a:t>
            </a:r>
            <a:r>
              <a:rPr lang="en-US" altLang="zh-CN" sz="5400" b="1" dirty="0"/>
              <a:t>Android</a:t>
            </a:r>
            <a:r>
              <a:rPr lang="zh-CN" altLang="en-US" sz="5400" b="1" dirty="0"/>
              <a:t>应用程序开发教程</a:t>
            </a:r>
            <a:r>
              <a:rPr lang="en-US" altLang="zh-CN" sz="5400" b="1" dirty="0"/>
              <a:t>——Android Studio</a:t>
            </a:r>
            <a:r>
              <a:rPr lang="zh-CN" altLang="en-US" sz="5400" b="1" dirty="0"/>
              <a:t>版</a:t>
            </a:r>
            <a:endParaRPr kumimoji="1"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97516" y="4083279"/>
            <a:ext cx="7596451" cy="1086237"/>
          </a:xfrm>
        </p:spPr>
        <p:txBody>
          <a:bodyPr>
            <a:normAutofit/>
          </a:bodyPr>
          <a:lstStyle/>
          <a:p>
            <a:r>
              <a:rPr kumimoji="1" lang="zh-CN" altLang="en-US" sz="3200" dirty="0"/>
              <a:t>第</a:t>
            </a:r>
            <a:r>
              <a:rPr kumimoji="1" lang="en-US" altLang="zh-CN" sz="3200" dirty="0"/>
              <a:t>8</a:t>
            </a:r>
            <a:r>
              <a:rPr kumimoji="1" lang="zh-CN" altLang="en-US" sz="3200" dirty="0"/>
              <a:t>章  </a:t>
            </a:r>
            <a:r>
              <a:rPr kumimoji="1" lang="en-US" altLang="zh-CN" sz="3200" dirty="0" err="1"/>
              <a:t>ContentProvider</a:t>
            </a:r>
            <a:r>
              <a:rPr kumimoji="1" lang="zh-CN" altLang="en-US" sz="3200" dirty="0"/>
              <a:t>实现数据共享</a:t>
            </a:r>
          </a:p>
        </p:txBody>
      </p:sp>
    </p:spTree>
    <p:extLst>
      <p:ext uri="{BB962C8B-B14F-4D97-AF65-F5344CB8AC3E}">
        <p14:creationId xmlns:p14="http://schemas.microsoft.com/office/powerpoint/2010/main" val="1029278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52500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8.3 </a:t>
            </a:r>
            <a:r>
              <a:rPr lang="zh-CN" altLang="en-US" dirty="0"/>
              <a:t>创建</a:t>
            </a:r>
            <a:r>
              <a:rPr lang="en-US" altLang="zh-CN" dirty="0" err="1"/>
              <a:t>ContentProvider</a:t>
            </a:r>
            <a:br>
              <a:rPr lang="zh-CN" altLang="zh-CN" sz="4000" b="1" dirty="0"/>
            </a:b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460500"/>
            <a:ext cx="9601200" cy="736600"/>
          </a:xfrm>
        </p:spPr>
        <p:txBody>
          <a:bodyPr>
            <a:normAutofit/>
          </a:bodyPr>
          <a:lstStyle/>
          <a:p>
            <a:r>
              <a:rPr kumimoji="1" lang="en-US" altLang="zh-CN" dirty="0" err="1"/>
              <a:t>ContentProvider</a:t>
            </a:r>
            <a:r>
              <a:rPr kumimoji="1" lang="zh-CN" altLang="en-US" dirty="0"/>
              <a:t>子类中的重写方法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682185"/>
              </p:ext>
            </p:extLst>
          </p:nvPr>
        </p:nvGraphicFramePr>
        <p:xfrm>
          <a:off x="1261382" y="2215243"/>
          <a:ext cx="10016218" cy="38861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5403">
                  <a:extLst>
                    <a:ext uri="{9D8B030D-6E8A-4147-A177-3AD203B41FA5}">
                      <a16:colId xmlns:a16="http://schemas.microsoft.com/office/drawing/2014/main" val="3430186185"/>
                    </a:ext>
                  </a:extLst>
                </a:gridCol>
                <a:gridCol w="7930815">
                  <a:extLst>
                    <a:ext uri="{9D8B030D-6E8A-4147-A177-3AD203B41FA5}">
                      <a16:colId xmlns:a16="http://schemas.microsoft.com/office/drawing/2014/main" val="2097628864"/>
                    </a:ext>
                  </a:extLst>
                </a:gridCol>
              </a:tblGrid>
              <a:tr h="55517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重写方法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描述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2805248"/>
                  </a:ext>
                </a:extLst>
              </a:tr>
              <a:tr h="55517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onCreate()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当</a:t>
                      </a:r>
                      <a:r>
                        <a:rPr lang="en-US" sz="2000" kern="100" dirty="0" err="1">
                          <a:effectLst/>
                        </a:rPr>
                        <a:t>ContentProvider</a:t>
                      </a:r>
                      <a:r>
                        <a:rPr lang="zh-CN" sz="2000" kern="100" dirty="0">
                          <a:effectLst/>
                        </a:rPr>
                        <a:t>开始时，该方法被调用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0591170"/>
                  </a:ext>
                </a:extLst>
              </a:tr>
              <a:tr h="55517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query()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该方法接收客户端查询请求，结果返回一个</a:t>
                      </a:r>
                      <a:r>
                        <a:rPr lang="en-US" sz="2000" kern="100">
                          <a:effectLst/>
                        </a:rPr>
                        <a:t>Cursor</a:t>
                      </a:r>
                      <a:r>
                        <a:rPr lang="zh-CN" sz="2000" kern="100">
                          <a:effectLst/>
                        </a:rPr>
                        <a:t>对象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4344384"/>
                  </a:ext>
                </a:extLst>
              </a:tr>
              <a:tr h="55517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insert()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该方法为</a:t>
                      </a:r>
                      <a:r>
                        <a:rPr lang="en-US" sz="2000" kern="100">
                          <a:effectLst/>
                        </a:rPr>
                        <a:t>ContentProvider</a:t>
                      </a:r>
                      <a:r>
                        <a:rPr lang="zh-CN" sz="2000" kern="100">
                          <a:effectLst/>
                        </a:rPr>
                        <a:t>添加一条新记录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2980993"/>
                  </a:ext>
                </a:extLst>
              </a:tr>
              <a:tr h="55517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delete()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该方法从</a:t>
                      </a:r>
                      <a:r>
                        <a:rPr lang="en-US" sz="2000" kern="100">
                          <a:effectLst/>
                        </a:rPr>
                        <a:t>ContentProvider</a:t>
                      </a:r>
                      <a:r>
                        <a:rPr lang="zh-CN" sz="2000" kern="100">
                          <a:effectLst/>
                        </a:rPr>
                        <a:t>中删除一条记录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6317558"/>
                  </a:ext>
                </a:extLst>
              </a:tr>
              <a:tr h="55517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update()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该方法修改一条</a:t>
                      </a:r>
                      <a:r>
                        <a:rPr lang="en-US" sz="2000" kern="100" dirty="0" err="1">
                          <a:effectLst/>
                        </a:rPr>
                        <a:t>ContentProvider</a:t>
                      </a:r>
                      <a:r>
                        <a:rPr lang="zh-CN" sz="2000" kern="100" dirty="0">
                          <a:effectLst/>
                        </a:rPr>
                        <a:t>记录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8923560"/>
                  </a:ext>
                </a:extLst>
              </a:tr>
              <a:tr h="55517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getType()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该方法将返回给定</a:t>
                      </a:r>
                      <a:r>
                        <a:rPr lang="en-US" sz="2000" kern="100" dirty="0">
                          <a:effectLst/>
                        </a:rPr>
                        <a:t>URI</a:t>
                      </a:r>
                      <a:r>
                        <a:rPr lang="zh-CN" sz="2000" kern="100" dirty="0">
                          <a:effectLst/>
                        </a:rPr>
                        <a:t>指向数据的</a:t>
                      </a:r>
                      <a:r>
                        <a:rPr lang="en-US" sz="2000" kern="100" dirty="0">
                          <a:effectLst/>
                        </a:rPr>
                        <a:t>MIME</a:t>
                      </a:r>
                      <a:r>
                        <a:rPr lang="zh-CN" sz="2000" kern="100" dirty="0">
                          <a:effectLst/>
                        </a:rPr>
                        <a:t>类型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0714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8693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1100" y="330200"/>
            <a:ext cx="9601200" cy="685800"/>
          </a:xfrm>
        </p:spPr>
        <p:txBody>
          <a:bodyPr>
            <a:normAutofit fontScale="90000"/>
          </a:bodyPr>
          <a:lstStyle/>
          <a:p>
            <a:r>
              <a:rPr lang="zh-CN" altLang="zh-CN" sz="4000" b="1" dirty="0"/>
              <a:t>【例</a:t>
            </a:r>
            <a:r>
              <a:rPr lang="en-US" altLang="zh-CN" sz="4000" b="1" dirty="0"/>
              <a:t>8.1</a:t>
            </a:r>
            <a:r>
              <a:rPr lang="zh-CN" altLang="zh-CN" sz="4000" b="1" dirty="0"/>
              <a:t>】</a:t>
            </a:r>
            <a:r>
              <a:rPr lang="en-US" altLang="zh-CN" sz="4000" b="1" dirty="0"/>
              <a:t>Intent</a:t>
            </a:r>
            <a:r>
              <a:rPr lang="zh-CN" altLang="zh-CN" sz="4000" b="1" dirty="0"/>
              <a:t>（意图）实例</a:t>
            </a:r>
            <a:br>
              <a:rPr lang="zh-CN" altLang="zh-CN" b="1" dirty="0"/>
            </a:br>
            <a:endParaRPr kumimoji="1"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39324"/>
              </p:ext>
            </p:extLst>
          </p:nvPr>
        </p:nvGraphicFramePr>
        <p:xfrm>
          <a:off x="1050470" y="1231191"/>
          <a:ext cx="10531930" cy="54060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6527">
                  <a:extLst>
                    <a:ext uri="{9D8B030D-6E8A-4147-A177-3AD203B41FA5}">
                      <a16:colId xmlns:a16="http://schemas.microsoft.com/office/drawing/2014/main" val="1744078811"/>
                    </a:ext>
                  </a:extLst>
                </a:gridCol>
                <a:gridCol w="9545403">
                  <a:extLst>
                    <a:ext uri="{9D8B030D-6E8A-4147-A177-3AD203B41FA5}">
                      <a16:colId xmlns:a16="http://schemas.microsoft.com/office/drawing/2014/main" val="3243410872"/>
                    </a:ext>
                  </a:extLst>
                </a:gridCol>
              </a:tblGrid>
              <a:tr h="2618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步骤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392" marR="583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描述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392" marR="58392" marT="0" marB="0"/>
                </a:tc>
                <a:extLst>
                  <a:ext uri="{0D108BD9-81ED-4DB2-BD59-A6C34878D82A}">
                    <a16:rowId xmlns:a16="http://schemas.microsoft.com/office/drawing/2014/main" val="940523286"/>
                  </a:ext>
                </a:extLst>
              </a:tr>
              <a:tr h="6614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392" marR="583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打开</a:t>
                      </a:r>
                      <a:r>
                        <a:rPr lang="en-US" sz="1800" kern="100">
                          <a:effectLst/>
                        </a:rPr>
                        <a:t>Android Studio</a:t>
                      </a:r>
                      <a:r>
                        <a:rPr lang="zh-CN" sz="1800" kern="100">
                          <a:effectLst/>
                        </a:rPr>
                        <a:t>创建一个</a:t>
                      </a:r>
                      <a:r>
                        <a:rPr lang="en-US" sz="1800" kern="100">
                          <a:effectLst/>
                        </a:rPr>
                        <a:t>Android</a:t>
                      </a:r>
                      <a:r>
                        <a:rPr lang="zh-CN" sz="1800" kern="100">
                          <a:effectLst/>
                        </a:rPr>
                        <a:t>应用，</a:t>
                      </a:r>
                      <a:r>
                        <a:rPr lang="en-US" sz="1800" kern="100">
                          <a:effectLst/>
                        </a:rPr>
                        <a:t>Application name</a:t>
                      </a:r>
                      <a:r>
                        <a:rPr lang="zh-CN" sz="1800" kern="100">
                          <a:effectLst/>
                        </a:rPr>
                        <a:t>（应用名）取名为</a:t>
                      </a:r>
                      <a:r>
                        <a:rPr lang="en-US" sz="1800" kern="100">
                          <a:effectLst/>
                        </a:rPr>
                        <a:t>ContentProvider</a:t>
                      </a:r>
                      <a:r>
                        <a:rPr lang="zh-CN" sz="1800" kern="100">
                          <a:effectLst/>
                        </a:rPr>
                        <a:t>，</a:t>
                      </a:r>
                      <a:r>
                        <a:rPr lang="en-US" sz="1800" kern="100">
                          <a:effectLst/>
                        </a:rPr>
                        <a:t>Company Domain</a:t>
                      </a:r>
                      <a:r>
                        <a:rPr lang="zh-CN" sz="1800" kern="100">
                          <a:effectLst/>
                        </a:rPr>
                        <a:t>（公司域）取名为</a:t>
                      </a:r>
                      <a:r>
                        <a:rPr lang="en-US" sz="1800" kern="100">
                          <a:effectLst/>
                        </a:rPr>
                        <a:t>Example.com</a:t>
                      </a:r>
                      <a:r>
                        <a:rPr lang="zh-CN" sz="1800" kern="100">
                          <a:effectLst/>
                        </a:rPr>
                        <a:t>。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392" marR="58392" marT="0" marB="0"/>
                </a:tc>
                <a:extLst>
                  <a:ext uri="{0D108BD9-81ED-4DB2-BD59-A6C34878D82A}">
                    <a16:rowId xmlns:a16="http://schemas.microsoft.com/office/drawing/2014/main" val="2857552848"/>
                  </a:ext>
                </a:extLst>
              </a:tr>
              <a:tr h="2618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392" marR="583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Minimum SDK</a:t>
                      </a:r>
                      <a:r>
                        <a:rPr lang="zh-CN" sz="1800" kern="100">
                          <a:effectLst/>
                        </a:rPr>
                        <a:t>选择</a:t>
                      </a:r>
                      <a:r>
                        <a:rPr lang="en-US" sz="1800" kern="100">
                          <a:effectLst/>
                        </a:rPr>
                        <a:t>API 18: Android 4.3</a:t>
                      </a:r>
                      <a:r>
                        <a:rPr lang="zh-CN" sz="1800" kern="100">
                          <a:effectLst/>
                        </a:rPr>
                        <a:t>（</a:t>
                      </a:r>
                      <a:r>
                        <a:rPr lang="en-US" sz="1800" kern="100">
                          <a:effectLst/>
                        </a:rPr>
                        <a:t>Jelly Bean</a:t>
                      </a:r>
                      <a:r>
                        <a:rPr lang="zh-CN" sz="1800" kern="100">
                          <a:effectLst/>
                        </a:rPr>
                        <a:t>）。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392" marR="58392" marT="0" marB="0"/>
                </a:tc>
                <a:extLst>
                  <a:ext uri="{0D108BD9-81ED-4DB2-BD59-A6C34878D82A}">
                    <a16:rowId xmlns:a16="http://schemas.microsoft.com/office/drawing/2014/main" val="2683763103"/>
                  </a:ext>
                </a:extLst>
              </a:tr>
              <a:tr h="2618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392" marR="583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选择</a:t>
                      </a:r>
                      <a:r>
                        <a:rPr lang="en-US" sz="1800" kern="100">
                          <a:effectLst/>
                        </a:rPr>
                        <a:t>Empty Activity</a:t>
                      </a:r>
                      <a:r>
                        <a:rPr lang="zh-CN" sz="1800" kern="100">
                          <a:effectLst/>
                        </a:rPr>
                        <a:t>。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392" marR="58392" marT="0" marB="0"/>
                </a:tc>
                <a:extLst>
                  <a:ext uri="{0D108BD9-81ED-4DB2-BD59-A6C34878D82A}">
                    <a16:rowId xmlns:a16="http://schemas.microsoft.com/office/drawing/2014/main" val="3277759980"/>
                  </a:ext>
                </a:extLst>
              </a:tr>
              <a:tr h="2618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392" marR="583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不需要修改</a:t>
                      </a:r>
                      <a:r>
                        <a:rPr lang="en-US" sz="1800" kern="100">
                          <a:effectLst/>
                        </a:rPr>
                        <a:t>Activity Name</a:t>
                      </a:r>
                      <a:r>
                        <a:rPr lang="zh-CN" sz="1800" kern="100">
                          <a:effectLst/>
                        </a:rPr>
                        <a:t>，使用默认值，单击</a:t>
                      </a:r>
                      <a:r>
                        <a:rPr lang="en-US" sz="1800" kern="100">
                          <a:effectLst/>
                        </a:rPr>
                        <a:t>Finish</a:t>
                      </a:r>
                      <a:r>
                        <a:rPr lang="zh-CN" sz="1800" kern="100">
                          <a:effectLst/>
                        </a:rPr>
                        <a:t>（完成）。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392" marR="58392" marT="0" marB="0"/>
                </a:tc>
                <a:extLst>
                  <a:ext uri="{0D108BD9-81ED-4DB2-BD59-A6C34878D82A}">
                    <a16:rowId xmlns:a16="http://schemas.microsoft.com/office/drawing/2014/main" val="3611781669"/>
                  </a:ext>
                </a:extLst>
              </a:tr>
              <a:tr h="6614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392" marR="583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右键点击工程的</a:t>
                      </a:r>
                      <a:r>
                        <a:rPr lang="en-US" sz="1800" kern="100" dirty="0" err="1">
                          <a:effectLst/>
                        </a:rPr>
                        <a:t>com.example.contentprovider</a:t>
                      </a:r>
                      <a:r>
                        <a:rPr lang="zh-CN" sz="1800" kern="100" dirty="0">
                          <a:effectLst/>
                        </a:rPr>
                        <a:t>目录，选择</a:t>
                      </a:r>
                      <a:r>
                        <a:rPr lang="en-US" sz="1800" kern="100" dirty="0">
                          <a:effectLst/>
                        </a:rPr>
                        <a:t>New-&gt;Other-&gt;Content Provider</a:t>
                      </a:r>
                      <a:r>
                        <a:rPr lang="zh-CN" sz="1800" kern="100" dirty="0">
                          <a:effectLst/>
                        </a:rPr>
                        <a:t>，新建一个服务类取名</a:t>
                      </a:r>
                      <a:r>
                        <a:rPr lang="en-US" sz="1800" kern="100" dirty="0">
                          <a:effectLst/>
                        </a:rPr>
                        <a:t>StudentsProvider.java</a:t>
                      </a:r>
                      <a:r>
                        <a:rPr lang="zh-CN" sz="1800" kern="100" dirty="0">
                          <a:effectLst/>
                        </a:rPr>
                        <a:t>。该文件将定义</a:t>
                      </a:r>
                      <a:r>
                        <a:rPr lang="en-US" sz="1800" kern="100" dirty="0" err="1">
                          <a:effectLst/>
                        </a:rPr>
                        <a:t>ContentProvider</a:t>
                      </a:r>
                      <a:r>
                        <a:rPr lang="zh-CN" sz="1800" kern="100" dirty="0">
                          <a:effectLst/>
                        </a:rPr>
                        <a:t>和相关方法。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392" marR="58392" marT="0" marB="0"/>
                </a:tc>
                <a:extLst>
                  <a:ext uri="{0D108BD9-81ED-4DB2-BD59-A6C34878D82A}">
                    <a16:rowId xmlns:a16="http://schemas.microsoft.com/office/drawing/2014/main" val="2836997035"/>
                  </a:ext>
                </a:extLst>
              </a:tr>
              <a:tr h="4409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6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392" marR="583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将工程</a:t>
                      </a:r>
                      <a:r>
                        <a:rPr lang="en-US" sz="1800" kern="100" dirty="0">
                          <a:effectLst/>
                        </a:rPr>
                        <a:t>res/</a:t>
                      </a:r>
                      <a:r>
                        <a:rPr lang="en-US" sz="1800" kern="100" dirty="0" err="1">
                          <a:effectLst/>
                        </a:rPr>
                        <a:t>mipmap</a:t>
                      </a:r>
                      <a:r>
                        <a:rPr lang="zh-CN" sz="1800" kern="100" dirty="0">
                          <a:effectLst/>
                        </a:rPr>
                        <a:t>目录下的</a:t>
                      </a:r>
                      <a:r>
                        <a:rPr lang="en-US" sz="1800" kern="100" dirty="0">
                          <a:effectLst/>
                        </a:rPr>
                        <a:t>ic_launcher.png</a:t>
                      </a:r>
                      <a:r>
                        <a:rPr lang="zh-CN" sz="1800" kern="100" dirty="0">
                          <a:effectLst/>
                        </a:rPr>
                        <a:t>图片文件复制粘贴到</a:t>
                      </a:r>
                      <a:r>
                        <a:rPr lang="en-US" sz="1800" kern="100" dirty="0">
                          <a:effectLst/>
                        </a:rPr>
                        <a:t>res/</a:t>
                      </a:r>
                      <a:r>
                        <a:rPr lang="en-US" sz="1800" kern="100" dirty="0" err="1">
                          <a:effectLst/>
                        </a:rPr>
                        <a:t>drawable</a:t>
                      </a:r>
                      <a:r>
                        <a:rPr lang="zh-CN" sz="1800" kern="100" dirty="0">
                          <a:effectLst/>
                        </a:rPr>
                        <a:t>目录下。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392" marR="58392" marT="0" marB="0"/>
                </a:tc>
                <a:extLst>
                  <a:ext uri="{0D108BD9-81ED-4DB2-BD59-A6C34878D82A}">
                    <a16:rowId xmlns:a16="http://schemas.microsoft.com/office/drawing/2014/main" val="2208086741"/>
                  </a:ext>
                </a:extLst>
              </a:tr>
              <a:tr h="11024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7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392" marR="583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在工程中找到</a:t>
                      </a:r>
                      <a:r>
                        <a:rPr lang="en-US" sz="1800" kern="100" dirty="0" err="1">
                          <a:effectLst/>
                        </a:rPr>
                        <a:t>ras</a:t>
                      </a:r>
                      <a:r>
                        <a:rPr lang="en-US" sz="1800" kern="100" dirty="0">
                          <a:effectLst/>
                        </a:rPr>
                        <a:t>/layout</a:t>
                      </a:r>
                      <a:r>
                        <a:rPr lang="zh-CN" sz="1800" kern="100" dirty="0">
                          <a:effectLst/>
                        </a:rPr>
                        <a:t>目录中的</a:t>
                      </a:r>
                      <a:r>
                        <a:rPr lang="en-US" sz="1800" kern="100" dirty="0">
                          <a:effectLst/>
                        </a:rPr>
                        <a:t>activity_main.xml</a:t>
                      </a:r>
                      <a:r>
                        <a:rPr lang="zh-CN" sz="1800" kern="100" dirty="0">
                          <a:effectLst/>
                        </a:rPr>
                        <a:t>文件，在其中添加一个</a:t>
                      </a:r>
                      <a:r>
                        <a:rPr lang="en-US" sz="1800" kern="100" dirty="0" err="1">
                          <a:effectLst/>
                        </a:rPr>
                        <a:t>textView</a:t>
                      </a:r>
                      <a:r>
                        <a:rPr lang="zh-CN" sz="1800" kern="100" dirty="0">
                          <a:effectLst/>
                        </a:rPr>
                        <a:t>（文本框）、一个</a:t>
                      </a:r>
                      <a:r>
                        <a:rPr lang="en-US" sz="1800" kern="100" dirty="0" err="1">
                          <a:effectLst/>
                        </a:rPr>
                        <a:t>imageButton</a:t>
                      </a:r>
                      <a:r>
                        <a:rPr lang="zh-CN" sz="1800" kern="100" dirty="0">
                          <a:effectLst/>
                        </a:rPr>
                        <a:t>（图像按钮）、两个</a:t>
                      </a:r>
                      <a:r>
                        <a:rPr lang="en-US" sz="1800" kern="100" dirty="0" err="1">
                          <a:effectLst/>
                        </a:rPr>
                        <a:t>editText</a:t>
                      </a:r>
                      <a:r>
                        <a:rPr lang="zh-CN" sz="1800" kern="100" dirty="0">
                          <a:effectLst/>
                        </a:rPr>
                        <a:t>（编辑框）（</a:t>
                      </a:r>
                      <a:r>
                        <a:rPr lang="en-US" sz="1800" kern="100" dirty="0">
                          <a:effectLst/>
                        </a:rPr>
                        <a:t>Name</a:t>
                      </a:r>
                      <a:r>
                        <a:rPr lang="zh-CN" sz="1800" kern="100" dirty="0">
                          <a:effectLst/>
                        </a:rPr>
                        <a:t>和</a:t>
                      </a:r>
                      <a:r>
                        <a:rPr lang="en-US" sz="1800" kern="100" dirty="0">
                          <a:effectLst/>
                        </a:rPr>
                        <a:t>Grade</a:t>
                      </a:r>
                      <a:r>
                        <a:rPr lang="zh-CN" sz="1800" kern="100" dirty="0">
                          <a:effectLst/>
                        </a:rPr>
                        <a:t>）和两个</a:t>
                      </a:r>
                      <a:r>
                        <a:rPr lang="en-US" sz="1800" kern="100" dirty="0">
                          <a:effectLst/>
                        </a:rPr>
                        <a:t>Button</a:t>
                      </a:r>
                      <a:r>
                        <a:rPr lang="zh-CN" sz="1800" kern="100" dirty="0">
                          <a:effectLst/>
                        </a:rPr>
                        <a:t>（普通按钮）控件（</a:t>
                      </a:r>
                      <a:r>
                        <a:rPr lang="en-US" sz="1800" kern="100" dirty="0">
                          <a:effectLst/>
                        </a:rPr>
                        <a:t>Add Name</a:t>
                      </a:r>
                      <a:r>
                        <a:rPr lang="zh-CN" sz="1800" kern="100" dirty="0">
                          <a:effectLst/>
                        </a:rPr>
                        <a:t>和</a:t>
                      </a:r>
                      <a:r>
                        <a:rPr lang="en-US" sz="1800" kern="100" dirty="0" err="1">
                          <a:effectLst/>
                        </a:rPr>
                        <a:t>Retrive</a:t>
                      </a:r>
                      <a:r>
                        <a:rPr lang="en-US" sz="1800" kern="100" dirty="0">
                          <a:effectLst/>
                        </a:rPr>
                        <a:t> student</a:t>
                      </a:r>
                      <a:r>
                        <a:rPr lang="zh-CN" sz="1800" kern="100" dirty="0">
                          <a:effectLst/>
                        </a:rPr>
                        <a:t>），按最后图</a:t>
                      </a:r>
                      <a:r>
                        <a:rPr lang="en-US" sz="1800" kern="100" dirty="0">
                          <a:effectLst/>
                        </a:rPr>
                        <a:t>8.3</a:t>
                      </a:r>
                      <a:r>
                        <a:rPr lang="zh-CN" sz="1800" kern="100" dirty="0">
                          <a:effectLst/>
                        </a:rPr>
                        <a:t>所示的运行效果图位置进行摆放。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392" marR="58392" marT="0" marB="0"/>
                </a:tc>
                <a:extLst>
                  <a:ext uri="{0D108BD9-81ED-4DB2-BD59-A6C34878D82A}">
                    <a16:rowId xmlns:a16="http://schemas.microsoft.com/office/drawing/2014/main" val="381002374"/>
                  </a:ext>
                </a:extLst>
              </a:tr>
              <a:tr h="7271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8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392" marR="583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按照如下代码修改</a:t>
                      </a:r>
                      <a:r>
                        <a:rPr lang="en-US" sz="1800" kern="100">
                          <a:effectLst/>
                        </a:rPr>
                        <a:t>java/com.example.contentprovider</a:t>
                      </a:r>
                      <a:r>
                        <a:rPr lang="zh-CN" sz="1800" kern="100">
                          <a:effectLst/>
                        </a:rPr>
                        <a:t>目录下</a:t>
                      </a:r>
                      <a:r>
                        <a:rPr lang="en-US" sz="1800" kern="100">
                          <a:effectLst/>
                        </a:rPr>
                        <a:t>java</a:t>
                      </a:r>
                      <a:r>
                        <a:rPr lang="zh-CN" sz="1800" kern="100">
                          <a:effectLst/>
                        </a:rPr>
                        <a:t>文件</a:t>
                      </a:r>
                      <a:r>
                        <a:rPr lang="en-US" sz="1800" kern="100">
                          <a:effectLst/>
                        </a:rPr>
                        <a:t>MainActivity.java</a:t>
                      </a:r>
                      <a:r>
                        <a:rPr lang="zh-CN" sz="1800" kern="100">
                          <a:effectLst/>
                        </a:rPr>
                        <a:t>代码，为其添加</a:t>
                      </a:r>
                      <a:r>
                        <a:rPr lang="en-US" sz="1800" kern="100">
                          <a:effectLst/>
                        </a:rPr>
                        <a:t>onClickAddName() </a:t>
                      </a:r>
                      <a:r>
                        <a:rPr lang="zh-CN" sz="1800" kern="100">
                          <a:effectLst/>
                        </a:rPr>
                        <a:t>和</a:t>
                      </a:r>
                      <a:r>
                        <a:rPr lang="en-US" sz="1800" kern="100">
                          <a:effectLst/>
                        </a:rPr>
                        <a:t>onClickRetrieveStudents()</a:t>
                      </a:r>
                      <a:r>
                        <a:rPr lang="zh-CN" sz="1800" kern="100">
                          <a:effectLst/>
                        </a:rPr>
                        <a:t>方法。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392" marR="58392" marT="0" marB="0"/>
                </a:tc>
                <a:extLst>
                  <a:ext uri="{0D108BD9-81ED-4DB2-BD59-A6C34878D82A}">
                    <a16:rowId xmlns:a16="http://schemas.microsoft.com/office/drawing/2014/main" val="360580126"/>
                  </a:ext>
                </a:extLst>
              </a:tr>
              <a:tr h="4409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9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392" marR="583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使用</a:t>
                      </a:r>
                      <a:r>
                        <a:rPr lang="en-US" sz="1800" kern="100" dirty="0">
                          <a:effectLst/>
                        </a:rPr>
                        <a:t>&lt;provider…/&gt;</a:t>
                      </a:r>
                      <a:r>
                        <a:rPr lang="zh-CN" sz="1800" kern="100" dirty="0">
                          <a:effectLst/>
                        </a:rPr>
                        <a:t>标签在</a:t>
                      </a:r>
                      <a:r>
                        <a:rPr lang="en-US" sz="1800" kern="100" dirty="0">
                          <a:effectLst/>
                        </a:rPr>
                        <a:t>AndroidManifest.xml</a:t>
                      </a:r>
                      <a:r>
                        <a:rPr lang="zh-CN" sz="1800" kern="100" dirty="0">
                          <a:effectLst/>
                        </a:rPr>
                        <a:t>文件中注册</a:t>
                      </a:r>
                      <a:r>
                        <a:rPr lang="en-US" sz="1800" kern="100" dirty="0" err="1">
                          <a:effectLst/>
                        </a:rPr>
                        <a:t>ContentProvider</a:t>
                      </a:r>
                      <a:r>
                        <a:rPr lang="zh-CN" sz="1800" kern="100" dirty="0">
                          <a:effectLst/>
                        </a:rPr>
                        <a:t>。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392" marR="58392" marT="0" marB="0"/>
                </a:tc>
                <a:extLst>
                  <a:ext uri="{0D108BD9-81ED-4DB2-BD59-A6C34878D82A}">
                    <a16:rowId xmlns:a16="http://schemas.microsoft.com/office/drawing/2014/main" val="1903737818"/>
                  </a:ext>
                </a:extLst>
              </a:tr>
              <a:tr h="2618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392" marR="583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启动</a:t>
                      </a:r>
                      <a:r>
                        <a:rPr lang="en-US" sz="1800" kern="100" dirty="0" err="1">
                          <a:effectLst/>
                        </a:rPr>
                        <a:t>Genymotion</a:t>
                      </a:r>
                      <a:r>
                        <a:rPr lang="zh-CN" sz="1800" kern="100" dirty="0">
                          <a:effectLst/>
                        </a:rPr>
                        <a:t>模拟器，然后在</a:t>
                      </a:r>
                      <a:r>
                        <a:rPr lang="en-US" sz="1800" kern="100" dirty="0">
                          <a:effectLst/>
                        </a:rPr>
                        <a:t>Android</a:t>
                      </a:r>
                      <a:r>
                        <a:rPr lang="zh-CN" sz="1800" kern="100" dirty="0">
                          <a:effectLst/>
                        </a:rPr>
                        <a:t>工程中做如下代码修改。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392" marR="58392" marT="0" marB="0"/>
                </a:tc>
                <a:extLst>
                  <a:ext uri="{0D108BD9-81ED-4DB2-BD59-A6C34878D82A}">
                    <a16:rowId xmlns:a16="http://schemas.microsoft.com/office/drawing/2014/main" val="1045206174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233714" y="843972"/>
            <a:ext cx="863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这个例子将通过几个简单的步骤向我们展示如何创建一个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ContentProvider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0066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../屏幕快照%202016-04-05%20上午1.36.08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340" y="514304"/>
            <a:ext cx="3597002" cy="5893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../屏幕快照%202016-04-05%20上午1.45.1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401" y="514304"/>
            <a:ext cx="3735342" cy="58936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6718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60500" y="1003300"/>
            <a:ext cx="9601200" cy="2726872"/>
          </a:xfrm>
        </p:spPr>
        <p:txBody>
          <a:bodyPr>
            <a:noAutofit/>
          </a:bodyPr>
          <a:lstStyle/>
          <a:p>
            <a:r>
              <a:rPr lang="zh-CN" altLang="zh-CN" sz="2400" dirty="0"/>
              <a:t>当系统中部署越来越多的</a:t>
            </a:r>
            <a:r>
              <a:rPr lang="en-US" altLang="zh-CN" sz="2400" dirty="0"/>
              <a:t>Android</a:t>
            </a:r>
            <a:r>
              <a:rPr lang="zh-CN" altLang="zh-CN" sz="2400" dirty="0"/>
              <a:t>应用后，有时候就需要在不同的应用之间共享数据，比如现在有一个短信接收应用，用户想把接收到的短信的发送人添加到联系人管理应用中，就需要在不同应用之间共享数据。对于这种需求，操作方法有很多种，比如</a:t>
            </a:r>
            <a:r>
              <a:rPr lang="en-US" altLang="zh-CN" sz="2400" dirty="0" err="1"/>
              <a:t>SharedPreferences</a:t>
            </a:r>
            <a:r>
              <a:rPr lang="zh-CN" altLang="zh-CN" sz="2400" dirty="0"/>
              <a:t>、文件或数据库等直接去操作另一个应用程序所记录的方式。但这种方式显得太杂乱，因为不同的应用程序记录数据的方式差别太大，不利于应用程序之间进行数据交换。</a:t>
            </a:r>
          </a:p>
        </p:txBody>
      </p:sp>
    </p:spTree>
    <p:extLst>
      <p:ext uri="{BB962C8B-B14F-4D97-AF65-F5344CB8AC3E}">
        <p14:creationId xmlns:p14="http://schemas.microsoft.com/office/powerpoint/2010/main" val="1545042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8.1 </a:t>
            </a:r>
            <a:r>
              <a:rPr lang="en-US" altLang="zh-CN" b="1" dirty="0" err="1"/>
              <a:t>ContentProvider</a:t>
            </a:r>
            <a:r>
              <a:rPr lang="zh-CN" altLang="en-US" b="1" dirty="0"/>
              <a:t>概述</a:t>
            </a:r>
            <a:br>
              <a:rPr lang="zh-CN" altLang="zh-CN" b="1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2362200"/>
          </a:xfrm>
        </p:spPr>
        <p:txBody>
          <a:bodyPr>
            <a:normAutofit/>
          </a:bodyPr>
          <a:lstStyle/>
          <a:p>
            <a:r>
              <a:rPr lang="zh-CN" altLang="en-US" sz="2200" dirty="0"/>
              <a:t>为了在应用程序之间交换数据，</a:t>
            </a:r>
            <a:r>
              <a:rPr lang="en-US" altLang="zh-CN" sz="2200" dirty="0"/>
              <a:t>Android</a:t>
            </a:r>
            <a:r>
              <a:rPr lang="zh-CN" altLang="en-US" sz="2200" dirty="0"/>
              <a:t>提供了</a:t>
            </a:r>
            <a:r>
              <a:rPr lang="en-US" altLang="zh-CN" sz="2200" dirty="0" err="1"/>
              <a:t>ContentProvider</a:t>
            </a:r>
            <a:r>
              <a:rPr lang="zh-CN" altLang="en-US" sz="2200" dirty="0"/>
              <a:t>，</a:t>
            </a:r>
            <a:r>
              <a:rPr lang="en-US" altLang="zh-CN" sz="2200" dirty="0" err="1"/>
              <a:t>ContentProvider</a:t>
            </a:r>
            <a:r>
              <a:rPr lang="zh-CN" altLang="en-US" sz="2200" dirty="0"/>
              <a:t>是不同应用程序之间进行数据交换的标准</a:t>
            </a:r>
            <a:r>
              <a:rPr lang="en-US" altLang="zh-CN" sz="2200" dirty="0"/>
              <a:t>API</a:t>
            </a:r>
            <a:r>
              <a:rPr lang="zh-CN" altLang="en-US" sz="2200" dirty="0"/>
              <a:t>，当一个应用程序需要把自己的数据交给其他应用程序使用时，该应用程序就可通过</a:t>
            </a:r>
            <a:r>
              <a:rPr lang="en-US" altLang="zh-CN" sz="2200" dirty="0" err="1"/>
              <a:t>ContentProvider</a:t>
            </a:r>
            <a:r>
              <a:rPr lang="zh-CN" altLang="en-US" sz="2200" dirty="0"/>
              <a:t>来实现；其他应用程序可以通过</a:t>
            </a:r>
            <a:r>
              <a:rPr lang="en-US" altLang="zh-CN" sz="2200" dirty="0" err="1"/>
              <a:t>ContentResolver</a:t>
            </a:r>
            <a:r>
              <a:rPr lang="zh-CN" altLang="en-US" sz="2200" dirty="0"/>
              <a:t>来操作</a:t>
            </a:r>
            <a:r>
              <a:rPr lang="en-US" altLang="zh-CN" sz="2200" dirty="0" err="1"/>
              <a:t>ContentProvider</a:t>
            </a:r>
            <a:r>
              <a:rPr lang="zh-CN" altLang="en-US" sz="2200" dirty="0"/>
              <a:t>提供的数据。</a:t>
            </a:r>
            <a:r>
              <a:rPr lang="en-US" altLang="zh-CN" sz="2200" dirty="0" err="1"/>
              <a:t>ContentProvider</a:t>
            </a:r>
            <a:r>
              <a:rPr lang="zh-CN" altLang="en-US" sz="2200" dirty="0"/>
              <a:t>也可以把数据保存在数据库、文件甚至网络中，</a:t>
            </a:r>
            <a:r>
              <a:rPr lang="en-US" altLang="zh-CN" sz="2200" dirty="0" err="1"/>
              <a:t>ContentProvider</a:t>
            </a:r>
            <a:r>
              <a:rPr lang="zh-CN" altLang="en-US" sz="2200" dirty="0"/>
              <a:t>工作模式如图</a:t>
            </a:r>
            <a:r>
              <a:rPr lang="en-US" altLang="zh-CN" sz="2200" dirty="0"/>
              <a:t>8.1</a:t>
            </a:r>
            <a:r>
              <a:rPr lang="zh-CN" altLang="en-US" sz="2200" dirty="0"/>
              <a:t>所示。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1977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90600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8.1 </a:t>
            </a:r>
            <a:r>
              <a:rPr lang="en-US" altLang="zh-CN" dirty="0" err="1"/>
              <a:t>ContentProvider</a:t>
            </a:r>
            <a:r>
              <a:rPr lang="zh-CN" altLang="zh-CN" dirty="0"/>
              <a:t>概述</a:t>
            </a:r>
            <a:br>
              <a:rPr lang="zh-CN" altLang="zh-CN" b="1" dirty="0"/>
            </a:b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589" y="1422420"/>
            <a:ext cx="8456553" cy="508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315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60398"/>
            <a:ext cx="9906000" cy="5990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8.1 </a:t>
            </a:r>
            <a:r>
              <a:rPr lang="en-US" altLang="zh-CN" dirty="0" err="1"/>
              <a:t>ContentProvider</a:t>
            </a:r>
            <a:r>
              <a:rPr lang="zh-CN" altLang="zh-CN" dirty="0"/>
              <a:t>概述</a:t>
            </a:r>
            <a:br>
              <a:rPr lang="zh-CN" altLang="zh-CN" b="1" dirty="0"/>
            </a:br>
            <a:r>
              <a:rPr lang="zh-CN" altLang="en-US" sz="2400" dirty="0"/>
              <a:t>        一旦某个应用程序通过</a:t>
            </a:r>
            <a:r>
              <a:rPr lang="en-US" altLang="zh-CN" sz="2400" dirty="0" err="1"/>
              <a:t>ContentProvider</a:t>
            </a:r>
            <a:r>
              <a:rPr lang="zh-CN" altLang="en-US" sz="2400" dirty="0"/>
              <a:t>共享了自己的数据操作接口，那么不管该应用程序是否启动，其他应用程序都可以通过该接口来操作共享出来的内部数据。</a:t>
            </a:r>
            <a:r>
              <a:rPr lang="en-US" altLang="zh-CN" sz="2400" dirty="0" err="1"/>
              <a:t>ContentProvider</a:t>
            </a:r>
            <a:r>
              <a:rPr lang="zh-CN" altLang="en-US" sz="2400" dirty="0"/>
              <a:t>提供了</a:t>
            </a:r>
            <a:r>
              <a:rPr lang="en-US" altLang="zh-CN" sz="2400" dirty="0"/>
              <a:t>insert()</a:t>
            </a:r>
            <a:r>
              <a:rPr lang="zh-CN" altLang="en-US" sz="2400" dirty="0"/>
              <a:t>（增加数据）、</a:t>
            </a:r>
            <a:r>
              <a:rPr lang="en-US" altLang="zh-CN" sz="2400" dirty="0"/>
              <a:t>update()</a:t>
            </a:r>
            <a:r>
              <a:rPr lang="zh-CN" altLang="en-US" sz="2400" dirty="0"/>
              <a:t>（修改数据）、</a:t>
            </a:r>
            <a:r>
              <a:rPr lang="en-US" altLang="zh-CN" sz="2400" dirty="0"/>
              <a:t>delete()</a:t>
            </a:r>
            <a:r>
              <a:rPr lang="zh-CN" altLang="en-US" sz="2400" dirty="0"/>
              <a:t>（删除数据）和</a:t>
            </a:r>
            <a:r>
              <a:rPr lang="en-US" altLang="zh-CN" sz="2400" dirty="0"/>
              <a:t>query()</a:t>
            </a:r>
            <a:r>
              <a:rPr lang="zh-CN" altLang="en-US" sz="2400" dirty="0"/>
              <a:t>（查询数据）等数据操作方法。</a:t>
            </a:r>
            <a:br>
              <a:rPr lang="zh-CN" altLang="en-US" sz="2400" dirty="0"/>
            </a:br>
            <a:r>
              <a:rPr lang="zh-CN" altLang="en-US" sz="2400" dirty="0"/>
              <a:t>       创建一个自定义的</a:t>
            </a:r>
            <a:r>
              <a:rPr lang="en-US" altLang="zh-CN" sz="2400" dirty="0" err="1"/>
              <a:t>ContentProvider</a:t>
            </a:r>
            <a:r>
              <a:rPr lang="zh-CN" altLang="en-US" sz="2400" dirty="0"/>
              <a:t>类可以通过继承</a:t>
            </a:r>
            <a:r>
              <a:rPr lang="en-US" altLang="zh-CN" sz="2400" dirty="0"/>
              <a:t>Android</a:t>
            </a:r>
            <a:r>
              <a:rPr lang="zh-CN" altLang="en-US" sz="2400" dirty="0"/>
              <a:t>提供的</a:t>
            </a:r>
            <a:r>
              <a:rPr lang="en-US" altLang="zh-CN" sz="2400" dirty="0" err="1"/>
              <a:t>ContentProvider</a:t>
            </a:r>
            <a:r>
              <a:rPr lang="zh-CN" altLang="en-US" sz="2400" dirty="0"/>
              <a:t>基类来实现，例如如下代码：</a:t>
            </a:r>
            <a:br>
              <a:rPr lang="zh-CN" altLang="en-US" sz="2400" dirty="0"/>
            </a:br>
            <a:r>
              <a:rPr lang="en-US" altLang="zh-CN" sz="2400" dirty="0"/>
              <a:t>public class My Application extends  </a:t>
            </a:r>
            <a:r>
              <a:rPr lang="en-US" altLang="zh-CN" sz="2400" dirty="0" err="1"/>
              <a:t>ContentProvider</a:t>
            </a:r>
            <a:r>
              <a:rPr lang="en-US" altLang="zh-CN" sz="2400" dirty="0"/>
              <a:t> {}</a:t>
            </a:r>
            <a:br>
              <a:rPr lang="en-US" altLang="zh-CN" sz="2400" dirty="0"/>
            </a:br>
            <a:r>
              <a:rPr lang="en-US" altLang="zh-CN" sz="2400" dirty="0"/>
              <a:t>        </a:t>
            </a:r>
            <a:r>
              <a:rPr lang="en-US" altLang="zh-CN" sz="2400" dirty="0" err="1"/>
              <a:t>ContentProvider</a:t>
            </a:r>
            <a:r>
              <a:rPr lang="zh-CN" altLang="en-US" sz="2400" dirty="0"/>
              <a:t>也是</a:t>
            </a:r>
            <a:r>
              <a:rPr lang="en-US" altLang="zh-CN" sz="2400" dirty="0"/>
              <a:t>Android</a:t>
            </a:r>
            <a:r>
              <a:rPr lang="zh-CN" altLang="en-US" sz="2400" dirty="0"/>
              <a:t>应用的四大组件之一，它与</a:t>
            </a:r>
            <a:r>
              <a:rPr lang="en-US" altLang="zh-CN" sz="2400" dirty="0"/>
              <a:t>Activity</a:t>
            </a:r>
            <a:r>
              <a:rPr lang="zh-CN" altLang="en-US" sz="2400" dirty="0"/>
              <a:t>、</a:t>
            </a:r>
            <a:r>
              <a:rPr lang="en-US" altLang="zh-CN" sz="2400" dirty="0"/>
              <a:t>Service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BroadcastReceiver</a:t>
            </a:r>
            <a:r>
              <a:rPr lang="zh-CN" altLang="en-US" sz="2400" dirty="0"/>
              <a:t>相似，都需要在</a:t>
            </a:r>
            <a:r>
              <a:rPr lang="en-US" altLang="zh-CN" sz="2400" dirty="0"/>
              <a:t>AndroiManifest.xml</a:t>
            </a:r>
            <a:r>
              <a:rPr lang="zh-CN" altLang="en-US" sz="2400" dirty="0"/>
              <a:t>文件中进行注册，例如如下的注册代码。</a:t>
            </a:r>
            <a:br>
              <a:rPr lang="zh-CN" altLang="en-US" sz="2400" dirty="0"/>
            </a:br>
            <a:r>
              <a:rPr lang="en-US" altLang="zh-CN" sz="2400" dirty="0"/>
              <a:t>&lt;provider</a:t>
            </a:r>
            <a:br>
              <a:rPr lang="en-US" altLang="zh-CN" sz="2400" dirty="0"/>
            </a:br>
            <a:r>
              <a:rPr lang="en-US" altLang="zh-CN" sz="2400" dirty="0"/>
              <a:t>    </a:t>
            </a:r>
            <a:r>
              <a:rPr lang="en-US" altLang="zh-CN" sz="2400" dirty="0" err="1"/>
              <a:t>android:name</a:t>
            </a:r>
            <a:r>
              <a:rPr lang="en-US" altLang="zh-CN" sz="2400" dirty="0"/>
              <a:t>=".</a:t>
            </a:r>
            <a:r>
              <a:rPr lang="en-US" altLang="zh-CN" sz="2400" dirty="0" err="1"/>
              <a:t>StudentsProvider</a:t>
            </a:r>
            <a:r>
              <a:rPr lang="en-US" altLang="zh-CN" sz="2400" dirty="0"/>
              <a:t>"</a:t>
            </a:r>
            <a:br>
              <a:rPr lang="en-US" altLang="zh-CN" sz="2400" dirty="0"/>
            </a:br>
            <a:r>
              <a:rPr lang="en-US" altLang="zh-CN" sz="2400" dirty="0"/>
              <a:t>    </a:t>
            </a:r>
            <a:r>
              <a:rPr lang="en-US" altLang="zh-CN" sz="2400" dirty="0" err="1"/>
              <a:t>android:authorities</a:t>
            </a:r>
            <a:r>
              <a:rPr lang="en-US" altLang="zh-CN" sz="2400" dirty="0"/>
              <a:t>="</a:t>
            </a:r>
            <a:r>
              <a:rPr lang="en-US" altLang="zh-CN" sz="2400" dirty="0" err="1"/>
              <a:t>com.example.provider.college</a:t>
            </a:r>
            <a:r>
              <a:rPr lang="en-US" altLang="zh-CN" sz="2400" dirty="0"/>
              <a:t>"</a:t>
            </a:r>
            <a:br>
              <a:rPr lang="en-US" altLang="zh-CN" sz="2400" dirty="0"/>
            </a:br>
            <a:r>
              <a:rPr lang="en-US" altLang="zh-CN" sz="2400" dirty="0"/>
              <a:t>    </a:t>
            </a:r>
            <a:r>
              <a:rPr lang="en-US" altLang="zh-CN" sz="2400" dirty="0" err="1"/>
              <a:t>android:enabled</a:t>
            </a:r>
            <a:r>
              <a:rPr lang="en-US" altLang="zh-CN" sz="2400" dirty="0"/>
              <a:t>="true"</a:t>
            </a:r>
            <a:br>
              <a:rPr lang="en-US" altLang="zh-CN" sz="2400" dirty="0"/>
            </a:br>
            <a:r>
              <a:rPr lang="en-US" altLang="zh-CN" sz="2400" dirty="0"/>
              <a:t>    </a:t>
            </a:r>
            <a:r>
              <a:rPr lang="en-US" altLang="zh-CN" sz="2400" dirty="0" err="1"/>
              <a:t>android:exported</a:t>
            </a:r>
            <a:r>
              <a:rPr lang="en-US" altLang="zh-CN" sz="2400" dirty="0"/>
              <a:t>="true" &gt;</a:t>
            </a:r>
            <a:br>
              <a:rPr lang="en-US" altLang="zh-CN" sz="2400" dirty="0"/>
            </a:br>
            <a:r>
              <a:rPr lang="en-US" altLang="zh-CN" sz="2400" dirty="0"/>
              <a:t>&lt;/provider&gt;</a:t>
            </a:r>
            <a:br>
              <a:rPr lang="en-US" altLang="zh-CN" sz="2400" dirty="0"/>
            </a:b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56541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52500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8.1 </a:t>
            </a:r>
            <a:r>
              <a:rPr lang="en-US" altLang="zh-CN" dirty="0" err="1"/>
              <a:t>ContentProvider</a:t>
            </a:r>
            <a:r>
              <a:rPr lang="zh-CN" altLang="zh-CN" dirty="0"/>
              <a:t>概述</a:t>
            </a:r>
            <a:br>
              <a:rPr lang="zh-CN" altLang="zh-CN" sz="4000" dirty="0"/>
            </a:b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660071"/>
            <a:ext cx="9601200" cy="6912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200" dirty="0"/>
              <a:t>从上面的注册代码可以看出，注册</a:t>
            </a:r>
            <a:r>
              <a:rPr lang="en-US" altLang="zh-CN" sz="2200" dirty="0" err="1"/>
              <a:t>ContentProvider</a:t>
            </a:r>
            <a:r>
              <a:rPr lang="zh-CN" altLang="en-US" sz="2200" dirty="0"/>
              <a:t>时通常指定如下属性。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53596"/>
              </p:ext>
            </p:extLst>
          </p:nvPr>
        </p:nvGraphicFramePr>
        <p:xfrm>
          <a:off x="1371600" y="2428239"/>
          <a:ext cx="9601200" cy="29130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1235">
                  <a:extLst>
                    <a:ext uri="{9D8B030D-6E8A-4147-A177-3AD203B41FA5}">
                      <a16:colId xmlns:a16="http://schemas.microsoft.com/office/drawing/2014/main" val="288699823"/>
                    </a:ext>
                  </a:extLst>
                </a:gridCol>
                <a:gridCol w="7929965">
                  <a:extLst>
                    <a:ext uri="{9D8B030D-6E8A-4147-A177-3AD203B41FA5}">
                      <a16:colId xmlns:a16="http://schemas.microsoft.com/office/drawing/2014/main" val="3560622092"/>
                    </a:ext>
                  </a:extLst>
                </a:gridCol>
              </a:tblGrid>
              <a:tr h="50799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属性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描述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8576166"/>
                  </a:ext>
                </a:extLst>
              </a:tr>
              <a:tr h="5370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name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指定该</a:t>
                      </a:r>
                      <a:r>
                        <a:rPr lang="en-US" sz="2000" kern="100">
                          <a:effectLst/>
                        </a:rPr>
                        <a:t>ContentProvider</a:t>
                      </a:r>
                      <a:r>
                        <a:rPr lang="zh-CN" sz="2000" kern="100">
                          <a:effectLst/>
                        </a:rPr>
                        <a:t>的实现类的类名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381115"/>
                  </a:ext>
                </a:extLst>
              </a:tr>
              <a:tr h="5805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authorities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指定该</a:t>
                      </a:r>
                      <a:r>
                        <a:rPr lang="en-US" sz="2000" kern="100">
                          <a:effectLst/>
                        </a:rPr>
                        <a:t>ContentProvider</a:t>
                      </a:r>
                      <a:r>
                        <a:rPr lang="zh-CN" sz="2000" kern="100">
                          <a:effectLst/>
                        </a:rPr>
                        <a:t>对应的</a:t>
                      </a:r>
                      <a:r>
                        <a:rPr lang="en-US" sz="2000" kern="100">
                          <a:effectLst/>
                        </a:rPr>
                        <a:t>URI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4131370"/>
                  </a:ext>
                </a:extLst>
              </a:tr>
              <a:tr h="6386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enabled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指定该</a:t>
                      </a:r>
                      <a:r>
                        <a:rPr lang="en-US" sz="2000" kern="100" dirty="0" err="1">
                          <a:effectLst/>
                        </a:rPr>
                        <a:t>ContentProvider</a:t>
                      </a:r>
                      <a:r>
                        <a:rPr lang="zh-CN" sz="2000" kern="100" dirty="0">
                          <a:effectLst/>
                        </a:rPr>
                        <a:t>是否可用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3156764"/>
                  </a:ext>
                </a:extLst>
              </a:tr>
              <a:tr h="6487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exported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指定该</a:t>
                      </a:r>
                      <a:r>
                        <a:rPr lang="en-US" sz="2000" kern="100" dirty="0" err="1">
                          <a:effectLst/>
                        </a:rPr>
                        <a:t>ContentProvider</a:t>
                      </a:r>
                      <a:r>
                        <a:rPr lang="zh-CN" sz="2000" kern="100" dirty="0">
                          <a:effectLst/>
                        </a:rPr>
                        <a:t>是否允许其他应用调用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1146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7255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52500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8.2 </a:t>
            </a:r>
            <a:r>
              <a:rPr lang="en-US" altLang="zh-CN" dirty="0"/>
              <a:t>URI</a:t>
            </a:r>
            <a:r>
              <a:rPr lang="zh-CN" altLang="zh-CN" dirty="0"/>
              <a:t>简介</a:t>
            </a:r>
            <a:br>
              <a:rPr lang="zh-CN" altLang="zh-CN" sz="4000" dirty="0"/>
            </a:b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660071"/>
            <a:ext cx="9601200" cy="6912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200" dirty="0"/>
              <a:t>每个</a:t>
            </a:r>
            <a:r>
              <a:rPr lang="en-US" altLang="zh-CN" sz="2200" dirty="0" err="1"/>
              <a:t>ContentProvider</a:t>
            </a:r>
            <a:r>
              <a:rPr lang="zh-CN" altLang="en-US" sz="2200" dirty="0"/>
              <a:t>都需要提供公共的</a:t>
            </a:r>
            <a:r>
              <a:rPr lang="en-US" altLang="zh-CN" sz="2200" dirty="0"/>
              <a:t>URI</a:t>
            </a:r>
            <a:r>
              <a:rPr lang="zh-CN" altLang="en-US" sz="2200" dirty="0"/>
              <a:t>来唯一标识其数据集。管理多个数据集的</a:t>
            </a:r>
            <a:r>
              <a:rPr lang="en-US" altLang="zh-CN" sz="2200" dirty="0" err="1"/>
              <a:t>ContentProvider</a:t>
            </a:r>
            <a:r>
              <a:rPr lang="zh-CN" altLang="en-US" sz="2200" dirty="0"/>
              <a:t>为每个数据集提供了单独的</a:t>
            </a:r>
            <a:r>
              <a:rPr lang="en-US" altLang="zh-CN" sz="2200" dirty="0"/>
              <a:t>URI</a:t>
            </a:r>
            <a:r>
              <a:rPr lang="zh-CN" altLang="en-US" sz="2200" dirty="0"/>
              <a:t>。</a:t>
            </a:r>
            <a:r>
              <a:rPr lang="en-US" altLang="zh-CN" sz="2200" dirty="0"/>
              <a:t>URI</a:t>
            </a:r>
            <a:r>
              <a:rPr lang="zh-CN" altLang="en-US" sz="2200" dirty="0"/>
              <a:t>的基本格式如下</a:t>
            </a:r>
            <a:endParaRPr kumimoji="1" lang="zh-CN" altLang="en-US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483428" y="2431533"/>
            <a:ext cx="49929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048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&lt;prefix&gt;://&lt;authority&gt;/&lt;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data_type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&gt;/&lt;id&gt;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左大括号 9"/>
          <p:cNvSpPr/>
          <p:nvPr/>
        </p:nvSpPr>
        <p:spPr>
          <a:xfrm rot="5400000">
            <a:off x="3890645" y="2550885"/>
            <a:ext cx="257810" cy="660400"/>
          </a:xfrm>
          <a:prstGeom prst="leftBrace">
            <a:avLst>
              <a:gd name="adj1" fmla="val 8333"/>
              <a:gd name="adj2" fmla="val 16902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1" name="左大括号 10"/>
          <p:cNvSpPr/>
          <p:nvPr/>
        </p:nvSpPr>
        <p:spPr>
          <a:xfrm rot="5400000">
            <a:off x="5796228" y="1526137"/>
            <a:ext cx="257812" cy="2693568"/>
          </a:xfrm>
          <a:prstGeom prst="leftBrace">
            <a:avLst>
              <a:gd name="adj1" fmla="val 8333"/>
              <a:gd name="adj2" fmla="val 67242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4" name="左大括号 13"/>
          <p:cNvSpPr/>
          <p:nvPr/>
        </p:nvSpPr>
        <p:spPr>
          <a:xfrm rot="5400000">
            <a:off x="7593828" y="2594205"/>
            <a:ext cx="249647" cy="565602"/>
          </a:xfrm>
          <a:prstGeom prst="leftBrace">
            <a:avLst>
              <a:gd name="adj1" fmla="val 8333"/>
              <a:gd name="adj2" fmla="val 89473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5" name="左大括号 14"/>
          <p:cNvSpPr/>
          <p:nvPr/>
        </p:nvSpPr>
        <p:spPr>
          <a:xfrm rot="5400000">
            <a:off x="8072799" y="2756584"/>
            <a:ext cx="249647" cy="240844"/>
          </a:xfrm>
          <a:prstGeom prst="leftBrace">
            <a:avLst>
              <a:gd name="adj1" fmla="val 8333"/>
              <a:gd name="adj2" fmla="val 846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864244" y="2936845"/>
            <a:ext cx="5453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例如</a:t>
            </a:r>
            <a:r>
              <a:rPr lang="zh-CN" altLang="zh-CN" kern="100" dirty="0">
                <a:latin typeface="等线" panose="02010600030101010101" pitchFamily="2" charset="-122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kern="100" dirty="0">
                <a:latin typeface="等线" panose="02010600030101010101" pitchFamily="2" charset="-122"/>
                <a:ea typeface="Times New Roman" panose="02020603050405020304" pitchFamily="18" charset="0"/>
                <a:cs typeface="Times New Roman" panose="02020603050405020304" pitchFamily="18" charset="0"/>
              </a:rPr>
              <a:t>content://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com.example.provider.college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/people/2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705277"/>
              </p:ext>
            </p:extLst>
          </p:nvPr>
        </p:nvGraphicFramePr>
        <p:xfrm>
          <a:off x="1371599" y="3442155"/>
          <a:ext cx="9746343" cy="29441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6499">
                  <a:extLst>
                    <a:ext uri="{9D8B030D-6E8A-4147-A177-3AD203B41FA5}">
                      <a16:colId xmlns:a16="http://schemas.microsoft.com/office/drawing/2014/main" val="945943757"/>
                    </a:ext>
                  </a:extLst>
                </a:gridCol>
                <a:gridCol w="8049844">
                  <a:extLst>
                    <a:ext uri="{9D8B030D-6E8A-4147-A177-3AD203B41FA5}">
                      <a16:colId xmlns:a16="http://schemas.microsoft.com/office/drawing/2014/main" val="122535522"/>
                    </a:ext>
                  </a:extLst>
                </a:gridCol>
              </a:tblGrid>
              <a:tr h="2944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&lt;prefix&gt;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标准的前缀，始终设为</a:t>
                      </a:r>
                      <a:r>
                        <a:rPr lang="en-US" sz="1800" kern="100">
                          <a:effectLst/>
                        </a:rPr>
                        <a:t>content://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1182193"/>
                  </a:ext>
                </a:extLst>
              </a:tr>
              <a:tr h="8832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&lt;authority&gt;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指定</a:t>
                      </a:r>
                      <a:r>
                        <a:rPr lang="en-US" sz="1800" kern="100">
                          <a:effectLst/>
                        </a:rPr>
                        <a:t>ContentProvider</a:t>
                      </a:r>
                      <a:r>
                        <a:rPr lang="zh-CN" sz="1800" kern="100">
                          <a:effectLst/>
                        </a:rPr>
                        <a:t>的名称。例如</a:t>
                      </a:r>
                      <a:r>
                        <a:rPr lang="en-US" sz="1800" kern="100">
                          <a:effectLst/>
                        </a:rPr>
                        <a:t>contacts</a:t>
                      </a:r>
                      <a:r>
                        <a:rPr lang="zh-CN" sz="1800" kern="100">
                          <a:effectLst/>
                        </a:rPr>
                        <a:t>或</a:t>
                      </a:r>
                      <a:r>
                        <a:rPr lang="en-US" sz="1800" kern="100">
                          <a:effectLst/>
                        </a:rPr>
                        <a:t>browser</a:t>
                      </a:r>
                      <a:r>
                        <a:rPr lang="zh-CN" sz="1800" kern="100">
                          <a:effectLst/>
                        </a:rPr>
                        <a:t>等（系统</a:t>
                      </a:r>
                      <a:r>
                        <a:rPr lang="en-US" sz="1800" kern="100">
                          <a:effectLst/>
                        </a:rPr>
                        <a:t>ContentProvider</a:t>
                      </a:r>
                      <a:r>
                        <a:rPr lang="zh-CN" sz="1800" kern="100">
                          <a:effectLst/>
                        </a:rPr>
                        <a:t>）。对于第三方应用，该部分应该是完整的</a:t>
                      </a:r>
                      <a:r>
                        <a:rPr lang="en-US" sz="1800" kern="100">
                          <a:effectLst/>
                        </a:rPr>
                        <a:t>ContentProvider</a:t>
                      </a:r>
                      <a:r>
                        <a:rPr lang="zh-CN" sz="1800" kern="100">
                          <a:effectLst/>
                        </a:rPr>
                        <a:t>类名，例如</a:t>
                      </a:r>
                      <a:r>
                        <a:rPr lang="en-US" sz="1800" kern="100">
                          <a:effectLst/>
                        </a:rPr>
                        <a:t>com.example.provider.college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6643137"/>
                  </a:ext>
                </a:extLst>
              </a:tr>
              <a:tr h="8832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&lt;data_type&gt;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指定</a:t>
                      </a:r>
                      <a:r>
                        <a:rPr lang="en-US" sz="1800" kern="100">
                          <a:effectLst/>
                        </a:rPr>
                        <a:t>ContentProvider</a:t>
                      </a:r>
                      <a:r>
                        <a:rPr lang="zh-CN" sz="1800" kern="100">
                          <a:effectLst/>
                        </a:rPr>
                        <a:t>的被请求数据的路径。例如你需要从</a:t>
                      </a:r>
                      <a:r>
                        <a:rPr lang="en-US" sz="1800" kern="100">
                          <a:effectLst/>
                        </a:rPr>
                        <a:t>contacts</a:t>
                      </a:r>
                      <a:r>
                        <a:rPr lang="zh-CN" sz="1800" kern="100">
                          <a:effectLst/>
                        </a:rPr>
                        <a:t>这个系统</a:t>
                      </a:r>
                      <a:r>
                        <a:rPr lang="en-US" sz="1800" kern="100">
                          <a:effectLst/>
                        </a:rPr>
                        <a:t>ContentProvider</a:t>
                      </a:r>
                      <a:r>
                        <a:rPr lang="zh-CN" sz="1800" kern="100">
                          <a:effectLst/>
                        </a:rPr>
                        <a:t>中查询所有联系人，那么</a:t>
                      </a:r>
                      <a:r>
                        <a:rPr lang="en-US" sz="1800" kern="100">
                          <a:effectLst/>
                        </a:rPr>
                        <a:t>URI</a:t>
                      </a:r>
                      <a:r>
                        <a:rPr lang="zh-CN" sz="1800" kern="100">
                          <a:effectLst/>
                        </a:rPr>
                        <a:t>为</a:t>
                      </a:r>
                      <a:r>
                        <a:rPr lang="en-US" sz="1800" kern="100">
                          <a:effectLst/>
                        </a:rPr>
                        <a:t>content://contacts/people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889167"/>
                  </a:ext>
                </a:extLst>
              </a:tr>
              <a:tr h="8832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&lt;id&gt;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被请求的特定记录的</a:t>
                      </a:r>
                      <a:r>
                        <a:rPr lang="en-US" sz="1800" kern="100" dirty="0">
                          <a:effectLst/>
                        </a:rPr>
                        <a:t>id</a:t>
                      </a:r>
                      <a:r>
                        <a:rPr lang="zh-CN" sz="1800" kern="100" dirty="0">
                          <a:effectLst/>
                        </a:rPr>
                        <a:t>值。例如你需要从</a:t>
                      </a:r>
                      <a:r>
                        <a:rPr lang="en-US" sz="1800" kern="100" dirty="0">
                          <a:effectLst/>
                        </a:rPr>
                        <a:t>contacts</a:t>
                      </a:r>
                      <a:r>
                        <a:rPr lang="zh-CN" sz="1800" kern="100" dirty="0">
                          <a:effectLst/>
                        </a:rPr>
                        <a:t>这个系统</a:t>
                      </a:r>
                      <a:r>
                        <a:rPr lang="en-US" sz="1800" kern="100" dirty="0" err="1">
                          <a:effectLst/>
                        </a:rPr>
                        <a:t>ContentProvider</a:t>
                      </a:r>
                      <a:r>
                        <a:rPr lang="zh-CN" sz="1800" kern="100" dirty="0">
                          <a:effectLst/>
                        </a:rPr>
                        <a:t>中查询第</a:t>
                      </a:r>
                      <a:r>
                        <a:rPr lang="en-US" sz="1800" kern="100" dirty="0">
                          <a:effectLst/>
                        </a:rPr>
                        <a:t>5</a:t>
                      </a:r>
                      <a:r>
                        <a:rPr lang="zh-CN" sz="1800" kern="100" dirty="0">
                          <a:effectLst/>
                        </a:rPr>
                        <a:t>个联系人，那么</a:t>
                      </a:r>
                      <a:r>
                        <a:rPr lang="en-US" sz="1800" kern="100" dirty="0">
                          <a:effectLst/>
                        </a:rPr>
                        <a:t>URI</a:t>
                      </a:r>
                      <a:r>
                        <a:rPr lang="zh-CN" sz="1800" kern="100" dirty="0">
                          <a:effectLst/>
                        </a:rPr>
                        <a:t>为</a:t>
                      </a:r>
                      <a:r>
                        <a:rPr lang="en-US" sz="1800" kern="100" dirty="0">
                          <a:effectLst/>
                        </a:rPr>
                        <a:t>content://contacts/people/5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9424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6407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52500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8.3 </a:t>
            </a:r>
            <a:r>
              <a:rPr lang="zh-CN" altLang="en-US" dirty="0"/>
              <a:t>创建</a:t>
            </a:r>
            <a:r>
              <a:rPr lang="en-US" altLang="zh-CN" dirty="0" err="1"/>
              <a:t>ContentProvider</a:t>
            </a:r>
            <a:br>
              <a:rPr lang="zh-CN" altLang="zh-CN" sz="4000" dirty="0"/>
            </a:b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660071"/>
            <a:ext cx="9601200" cy="476975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zh-CN" dirty="0"/>
              <a:t>创建</a:t>
            </a:r>
            <a:r>
              <a:rPr lang="en-US" altLang="zh-CN" dirty="0" err="1"/>
              <a:t>ContentProvider</a:t>
            </a:r>
            <a:r>
              <a:rPr lang="zh-CN" altLang="zh-CN" dirty="0"/>
              <a:t>只需要如下两步：</a:t>
            </a:r>
          </a:p>
          <a:p>
            <a:pPr lvl="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zh-CN" dirty="0"/>
              <a:t>像前面提到的一样，创建一个自定义的</a:t>
            </a:r>
            <a:r>
              <a:rPr lang="en-US" altLang="zh-CN" dirty="0" err="1"/>
              <a:t>ContentProvider</a:t>
            </a:r>
            <a:r>
              <a:rPr lang="zh-CN" altLang="zh-CN" dirty="0"/>
              <a:t>类可以通过继承</a:t>
            </a:r>
            <a:r>
              <a:rPr lang="en-US" altLang="zh-CN" dirty="0"/>
              <a:t>Android</a:t>
            </a:r>
            <a:r>
              <a:rPr lang="zh-CN" altLang="zh-CN" dirty="0"/>
              <a:t>提供的</a:t>
            </a:r>
            <a:r>
              <a:rPr lang="en-US" altLang="zh-CN" dirty="0" err="1"/>
              <a:t>ContentProvider</a:t>
            </a:r>
            <a:r>
              <a:rPr lang="zh-CN" altLang="zh-CN" dirty="0"/>
              <a:t>基类来实现。</a:t>
            </a:r>
          </a:p>
          <a:p>
            <a:pPr lvl="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zh-CN" dirty="0"/>
              <a:t>在</a:t>
            </a:r>
            <a:r>
              <a:rPr lang="en-US" altLang="zh-CN" dirty="0"/>
              <a:t>AndroidManifest.xml</a:t>
            </a:r>
            <a:r>
              <a:rPr lang="zh-CN" altLang="zh-CN" dirty="0"/>
              <a:t>文件中注册该</a:t>
            </a:r>
            <a:r>
              <a:rPr lang="en-US" altLang="zh-CN" dirty="0" err="1"/>
              <a:t>ContentProvider</a:t>
            </a:r>
            <a:r>
              <a:rPr lang="zh-CN" altLang="zh-CN" dirty="0"/>
              <a:t>，指定</a:t>
            </a:r>
            <a:r>
              <a:rPr lang="en-US" altLang="zh-CN" dirty="0" err="1"/>
              <a:t>android:authorities</a:t>
            </a:r>
            <a:r>
              <a:rPr lang="zh-CN" altLang="zh-CN" dirty="0"/>
              <a:t>属性：也就是为</a:t>
            </a:r>
            <a:r>
              <a:rPr lang="en-US" altLang="zh-CN" dirty="0" err="1"/>
              <a:t>ContentProvider</a:t>
            </a:r>
            <a:r>
              <a:rPr lang="zh-CN" altLang="zh-CN" dirty="0"/>
              <a:t>绑定一个</a:t>
            </a:r>
            <a:r>
              <a:rPr lang="en-US" altLang="zh-CN" dirty="0"/>
              <a:t>URI</a:t>
            </a:r>
            <a:r>
              <a:rPr lang="zh-CN" altLang="zh-CN" dirty="0"/>
              <a:t>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   </a:t>
            </a:r>
            <a:r>
              <a:rPr lang="zh-CN" altLang="zh-CN" dirty="0"/>
              <a:t>在上面两步中，自定义</a:t>
            </a:r>
            <a:r>
              <a:rPr lang="en-US" altLang="zh-CN" dirty="0" err="1"/>
              <a:t>ContentProvider</a:t>
            </a:r>
            <a:r>
              <a:rPr lang="zh-CN" altLang="zh-CN" dirty="0"/>
              <a:t>子类实现的</a:t>
            </a:r>
            <a:r>
              <a:rPr lang="en-US" altLang="zh-CN" dirty="0"/>
              <a:t>insert()</a:t>
            </a:r>
            <a:r>
              <a:rPr lang="zh-CN" altLang="zh-CN" dirty="0"/>
              <a:t>（增加数据）、</a:t>
            </a:r>
            <a:r>
              <a:rPr lang="en-US" altLang="zh-CN" dirty="0"/>
              <a:t>update()</a:t>
            </a:r>
            <a:r>
              <a:rPr lang="zh-CN" altLang="zh-CN" dirty="0"/>
              <a:t>（修改数据）、</a:t>
            </a:r>
            <a:r>
              <a:rPr lang="en-US" altLang="zh-CN" dirty="0"/>
              <a:t>delete()</a:t>
            </a:r>
            <a:r>
              <a:rPr lang="zh-CN" altLang="zh-CN" dirty="0"/>
              <a:t>（删除数据）和</a:t>
            </a:r>
            <a:r>
              <a:rPr lang="en-US" altLang="zh-CN" dirty="0"/>
              <a:t>query()</a:t>
            </a:r>
            <a:r>
              <a:rPr lang="zh-CN" altLang="zh-CN" dirty="0"/>
              <a:t>（查询数据）方法并不是给该应用本身调用的，而是供其他应用来调用的。当其他应用通过</a:t>
            </a:r>
            <a:r>
              <a:rPr lang="en-US" altLang="zh-CN" dirty="0" err="1"/>
              <a:t>ContentResolver</a:t>
            </a:r>
            <a:r>
              <a:rPr lang="zh-CN" altLang="zh-CN" dirty="0"/>
              <a:t>调用</a:t>
            </a:r>
            <a:r>
              <a:rPr lang="en-US" altLang="zh-CN" dirty="0"/>
              <a:t>update()</a:t>
            </a:r>
            <a:r>
              <a:rPr lang="zh-CN" altLang="zh-CN" dirty="0"/>
              <a:t>（修改数据）、</a:t>
            </a:r>
            <a:r>
              <a:rPr lang="en-US" altLang="zh-CN" dirty="0"/>
              <a:t>delete()</a:t>
            </a:r>
            <a:r>
              <a:rPr lang="zh-CN" altLang="zh-CN" dirty="0"/>
              <a:t>（删除数据）和</a:t>
            </a:r>
            <a:r>
              <a:rPr lang="en-US" altLang="zh-CN" dirty="0"/>
              <a:t>query()</a:t>
            </a:r>
            <a:r>
              <a:rPr lang="zh-CN" altLang="zh-CN" dirty="0"/>
              <a:t>（查询数据）方法执行数据访问时，实际上就是调用指定</a:t>
            </a:r>
            <a:r>
              <a:rPr lang="en-US" altLang="zh-CN" dirty="0"/>
              <a:t>URI</a:t>
            </a:r>
            <a:r>
              <a:rPr lang="zh-CN" altLang="zh-CN" dirty="0"/>
              <a:t>对应的</a:t>
            </a:r>
            <a:r>
              <a:rPr lang="en-US" altLang="zh-CN" dirty="0" err="1"/>
              <a:t>ContentProvider</a:t>
            </a:r>
            <a:r>
              <a:rPr lang="zh-CN" altLang="zh-CN" dirty="0"/>
              <a:t>的</a:t>
            </a:r>
            <a:r>
              <a:rPr lang="en-US" altLang="zh-CN" dirty="0"/>
              <a:t>update()</a:t>
            </a:r>
            <a:r>
              <a:rPr lang="zh-CN" altLang="zh-CN" dirty="0"/>
              <a:t>（修改数据）、</a:t>
            </a:r>
            <a:r>
              <a:rPr lang="en-US" altLang="zh-CN" dirty="0"/>
              <a:t>delete()</a:t>
            </a:r>
            <a:r>
              <a:rPr lang="zh-CN" altLang="zh-CN" dirty="0"/>
              <a:t>（删除数据）和</a:t>
            </a:r>
            <a:r>
              <a:rPr lang="en-US" altLang="zh-CN" dirty="0"/>
              <a:t>query()</a:t>
            </a:r>
            <a:r>
              <a:rPr lang="zh-CN" altLang="zh-CN" dirty="0"/>
              <a:t>（查询数据）方法。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   </a:t>
            </a:r>
            <a:r>
              <a:rPr lang="zh-CN" altLang="zh-CN" dirty="0"/>
              <a:t>如何重写</a:t>
            </a:r>
            <a:r>
              <a:rPr lang="en-US" altLang="zh-CN" dirty="0" err="1"/>
              <a:t>ContentProvider</a:t>
            </a:r>
            <a:r>
              <a:rPr lang="zh-CN" altLang="zh-CN" dirty="0"/>
              <a:t>的</a:t>
            </a:r>
            <a:r>
              <a:rPr lang="en-US" altLang="zh-CN" dirty="0"/>
              <a:t>insert()</a:t>
            </a:r>
            <a:r>
              <a:rPr lang="zh-CN" altLang="zh-CN" dirty="0"/>
              <a:t>（增加数据）、</a:t>
            </a:r>
            <a:r>
              <a:rPr lang="en-US" altLang="zh-CN" dirty="0"/>
              <a:t>update()</a:t>
            </a:r>
            <a:r>
              <a:rPr lang="zh-CN" altLang="zh-CN" dirty="0"/>
              <a:t>（修改数据）、</a:t>
            </a:r>
            <a:r>
              <a:rPr lang="en-US" altLang="zh-CN" dirty="0"/>
              <a:t>delete()</a:t>
            </a:r>
            <a:r>
              <a:rPr lang="zh-CN" altLang="zh-CN" dirty="0"/>
              <a:t>（删除数据）和</a:t>
            </a:r>
            <a:r>
              <a:rPr lang="en-US" altLang="zh-CN" dirty="0"/>
              <a:t>query()</a:t>
            </a:r>
            <a:r>
              <a:rPr lang="zh-CN" altLang="zh-CN" dirty="0"/>
              <a:t>（查询数据）等方法，完全取决于程序员，下面通过图</a:t>
            </a:r>
            <a:r>
              <a:rPr lang="en-US" altLang="zh-CN" dirty="0"/>
              <a:t>8.2</a:t>
            </a:r>
            <a:r>
              <a:rPr lang="zh-CN" altLang="zh-CN" dirty="0"/>
              <a:t>和表</a:t>
            </a:r>
            <a:r>
              <a:rPr lang="en-US" altLang="zh-CN" dirty="0"/>
              <a:t>8.3</a:t>
            </a:r>
            <a:r>
              <a:rPr lang="zh-CN" altLang="zh-CN" dirty="0"/>
              <a:t>对</a:t>
            </a:r>
            <a:r>
              <a:rPr lang="en-US" altLang="zh-CN" dirty="0" err="1"/>
              <a:t>ContentProvider</a:t>
            </a:r>
            <a:r>
              <a:rPr lang="zh-CN" altLang="zh-CN" dirty="0"/>
              <a:t>的需要重写的方法进行简单描述。</a:t>
            </a:r>
          </a:p>
        </p:txBody>
      </p:sp>
    </p:spTree>
    <p:extLst>
      <p:ext uri="{BB962C8B-B14F-4D97-AF65-F5344CB8AC3E}">
        <p14:creationId xmlns:p14="http://schemas.microsoft.com/office/powerpoint/2010/main" val="1137536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52500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8.3 </a:t>
            </a:r>
            <a:r>
              <a:rPr lang="zh-CN" altLang="en-US" dirty="0"/>
              <a:t>创建</a:t>
            </a:r>
            <a:r>
              <a:rPr lang="en-US" altLang="zh-CN" dirty="0" err="1"/>
              <a:t>ContentProvider</a:t>
            </a:r>
            <a:br>
              <a:rPr lang="zh-CN" altLang="zh-CN" sz="4000" dirty="0"/>
            </a:br>
            <a:endParaRPr lang="zh-CN" altLang="en-US" sz="4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904" y="1390847"/>
            <a:ext cx="8703295" cy="490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226982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173</TotalTime>
  <Words>1012</Words>
  <Application>Microsoft Office PowerPoint</Application>
  <PresentationFormat>宽屏</PresentationFormat>
  <Paragraphs>78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宋体</vt:lpstr>
      <vt:lpstr>Arial</vt:lpstr>
      <vt:lpstr>Franklin Gothic Book</vt:lpstr>
      <vt:lpstr>Times New Roman</vt:lpstr>
      <vt:lpstr>Wingdings</vt:lpstr>
      <vt:lpstr>裁剪</vt:lpstr>
      <vt:lpstr> Android应用程序开发教程——Android Studio版</vt:lpstr>
      <vt:lpstr>PowerPoint 演示文稿</vt:lpstr>
      <vt:lpstr>8.1 ContentProvider概述 </vt:lpstr>
      <vt:lpstr>8.1 ContentProvider概述 </vt:lpstr>
      <vt:lpstr>8.1 ContentProvider概述         一旦某个应用程序通过ContentProvider共享了自己的数据操作接口，那么不管该应用程序是否启动，其他应用程序都可以通过该接口来操作共享出来的内部数据。ContentProvider提供了insert()（增加数据）、update()（修改数据）、delete()（删除数据）和query()（查询数据）等数据操作方法。        创建一个自定义的ContentProvider类可以通过继承Android提供的ContentProvider基类来实现，例如如下代码： public class My Application extends  ContentProvider {}         ContentProvider也是Android应用的四大组件之一，它与Activity、Service和BroadcastReceiver相似，都需要在AndroiManifest.xml文件中进行注册，例如如下的注册代码。 &lt;provider     android:name=".StudentsProvider"     android:authorities="com.example.provider.college"     android:enabled="true"     android:exported="true" &gt; &lt;/provider&gt; </vt:lpstr>
      <vt:lpstr>8.1 ContentProvider概述 </vt:lpstr>
      <vt:lpstr>8.2 URI简介 </vt:lpstr>
      <vt:lpstr>8.3 创建ContentProvider </vt:lpstr>
      <vt:lpstr>8.3 创建ContentProvider </vt:lpstr>
      <vt:lpstr>8.3 创建ContentProvider </vt:lpstr>
      <vt:lpstr>【例8.1】Intent（意图）实例 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Android应用程序开发教程——Android Studio版</dc:title>
  <dc:creator>77 mar</dc:creator>
  <cp:lastModifiedBy>黄天祥</cp:lastModifiedBy>
  <cp:revision>148</cp:revision>
  <dcterms:created xsi:type="dcterms:W3CDTF">2016-09-05T08:50:20Z</dcterms:created>
  <dcterms:modified xsi:type="dcterms:W3CDTF">2016-09-10T03:19:58Z</dcterms:modified>
</cp:coreProperties>
</file>