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63"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6" autoAdjust="0"/>
    <p:restoredTop sz="94664"/>
  </p:normalViewPr>
  <p:slideViewPr>
    <p:cSldViewPr snapToGrid="0" snapToObjects="1">
      <p:cViewPr varScale="1">
        <p:scale>
          <a:sx n="49" d="100"/>
          <a:sy n="49" d="100"/>
        </p:scale>
        <p:origin x="52" y="480"/>
      </p:cViewPr>
      <p:guideLst/>
    </p:cSldViewPr>
  </p:slideViewPr>
  <p:notesTextViewPr>
    <p:cViewPr>
      <p:scale>
        <a:sx n="1" d="1"/>
        <a:sy n="1" d="1"/>
      </p:scale>
      <p:origin x="0" y="0"/>
    </p:cViewPr>
  </p:notesTextViewPr>
  <p:sorterViewPr>
    <p:cViewPr>
      <p:scale>
        <a:sx n="200" d="100"/>
        <a:sy n="200" d="100"/>
      </p:scale>
      <p:origin x="0" y="-44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 </a:t>
            </a:r>
            <a:r>
              <a:rPr lang="en-US" altLang="zh-CN" sz="5400" b="1" dirty="0"/>
              <a:t>Android</a:t>
            </a:r>
            <a:r>
              <a:rPr lang="zh-CN" altLang="en-US" sz="5400" b="1" dirty="0"/>
              <a:t>应用程序开发教程</a:t>
            </a:r>
            <a:r>
              <a:rPr lang="en-US" altLang="zh-CN" sz="5400" b="1" dirty="0"/>
              <a:t>——Android Studio</a:t>
            </a:r>
            <a:r>
              <a:rPr lang="zh-CN" altLang="en-US" sz="5400" b="1" dirty="0"/>
              <a:t>版</a:t>
            </a:r>
            <a:endParaRPr kumimoji="1" lang="zh-CN" altLang="en-US" sz="5400" dirty="0"/>
          </a:p>
        </p:txBody>
      </p:sp>
      <p:sp>
        <p:nvSpPr>
          <p:cNvPr id="3" name="副标题 2"/>
          <p:cNvSpPr>
            <a:spLocks noGrp="1"/>
          </p:cNvSpPr>
          <p:nvPr>
            <p:ph type="subTitle" idx="1"/>
          </p:nvPr>
        </p:nvSpPr>
        <p:spPr>
          <a:xfrm>
            <a:off x="2297516" y="4083279"/>
            <a:ext cx="7596451" cy="1086237"/>
          </a:xfrm>
        </p:spPr>
        <p:txBody>
          <a:bodyPr>
            <a:normAutofit/>
          </a:bodyPr>
          <a:lstStyle/>
          <a:p>
            <a:r>
              <a:rPr kumimoji="1" lang="zh-CN" altLang="en-US" sz="3200" dirty="0"/>
              <a:t>第</a:t>
            </a:r>
            <a:r>
              <a:rPr kumimoji="1" lang="en-US" altLang="zh-CN" sz="3200" dirty="0"/>
              <a:t>9</a:t>
            </a:r>
            <a:r>
              <a:rPr kumimoji="1" lang="zh-CN" altLang="en-US" sz="3200" dirty="0"/>
              <a:t>章 图形图像与多媒体</a:t>
            </a:r>
          </a:p>
        </p:txBody>
      </p:sp>
    </p:spTree>
    <p:extLst>
      <p:ext uri="{BB962C8B-B14F-4D97-AF65-F5344CB8AC3E}">
        <p14:creationId xmlns:p14="http://schemas.microsoft.com/office/powerpoint/2010/main" val="102927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845" y="306977"/>
            <a:ext cx="9601200" cy="777240"/>
          </a:xfrm>
        </p:spPr>
        <p:txBody>
          <a:bodyPr>
            <a:normAutofit fontScale="90000"/>
          </a:bodyPr>
          <a:lstStyle/>
          <a:p>
            <a:r>
              <a:rPr lang="en-US" altLang="zh-CN" dirty="0"/>
              <a:t>【</a:t>
            </a:r>
            <a:r>
              <a:rPr lang="zh-CN" altLang="zh-CN" dirty="0"/>
              <a:t>例</a:t>
            </a:r>
            <a:r>
              <a:rPr lang="en-US" altLang="zh-CN" dirty="0"/>
              <a:t>9.2】Bitmap</a:t>
            </a:r>
            <a:r>
              <a:rPr lang="zh-CN" altLang="en-US" dirty="0"/>
              <a:t>获取图片实例</a:t>
            </a:r>
            <a:br>
              <a:rPr lang="zh-CN" altLang="zh-CN" b="1" dirty="0"/>
            </a:br>
            <a:endParaRPr kumimoji="1" lang="zh-CN" altLang="en-US" dirty="0"/>
          </a:p>
        </p:txBody>
      </p:sp>
      <p:sp>
        <p:nvSpPr>
          <p:cNvPr id="3" name="内容占位符 2"/>
          <p:cNvSpPr>
            <a:spLocks noGrp="1"/>
          </p:cNvSpPr>
          <p:nvPr>
            <p:ph idx="1"/>
          </p:nvPr>
        </p:nvSpPr>
        <p:spPr>
          <a:xfrm>
            <a:off x="1214845" y="1084217"/>
            <a:ext cx="10463349" cy="679269"/>
          </a:xfrm>
        </p:spPr>
        <p:txBody>
          <a:bodyPr>
            <a:noAutofit/>
          </a:bodyPr>
          <a:lstStyle/>
          <a:p>
            <a:pPr marL="0" indent="0">
              <a:lnSpc>
                <a:spcPct val="100000"/>
              </a:lnSpc>
              <a:spcBef>
                <a:spcPts val="200"/>
              </a:spcBef>
              <a:buNone/>
            </a:pPr>
            <a:r>
              <a:rPr lang="zh-CN" altLang="zh-CN" dirty="0"/>
              <a:t>下面例子展示了运用</a:t>
            </a:r>
            <a:r>
              <a:rPr lang="en-US" altLang="zh-CN" dirty="0"/>
              <a:t>Bitmap</a:t>
            </a:r>
            <a:r>
              <a:rPr lang="zh-CN" altLang="zh-CN" dirty="0"/>
              <a:t>获取图片并用按钮切换显示</a:t>
            </a:r>
            <a:endParaRPr lang="zh-CN" altLang="en-US" dirty="0"/>
          </a:p>
        </p:txBody>
      </p:sp>
      <p:pic>
        <p:nvPicPr>
          <p:cNvPr id="5" name="图片 4"/>
          <p:cNvPicPr/>
          <p:nvPr/>
        </p:nvPicPr>
        <p:blipFill>
          <a:blip r:embed="rId2"/>
          <a:stretch>
            <a:fillRect/>
          </a:stretch>
        </p:blipFill>
        <p:spPr>
          <a:xfrm>
            <a:off x="1321752" y="1763486"/>
            <a:ext cx="4767047" cy="4297680"/>
          </a:xfrm>
          <a:prstGeom prst="rect">
            <a:avLst/>
          </a:prstGeom>
        </p:spPr>
      </p:pic>
      <p:pic>
        <p:nvPicPr>
          <p:cNvPr id="6" name="图片 5"/>
          <p:cNvPicPr/>
          <p:nvPr/>
        </p:nvPicPr>
        <p:blipFill>
          <a:blip r:embed="rId3"/>
          <a:stretch>
            <a:fillRect/>
          </a:stretch>
        </p:blipFill>
        <p:spPr>
          <a:xfrm>
            <a:off x="6446519" y="1763486"/>
            <a:ext cx="4751906" cy="4297680"/>
          </a:xfrm>
          <a:prstGeom prst="rect">
            <a:avLst/>
          </a:prstGeom>
        </p:spPr>
      </p:pic>
    </p:spTree>
    <p:extLst>
      <p:ext uri="{BB962C8B-B14F-4D97-AF65-F5344CB8AC3E}">
        <p14:creationId xmlns:p14="http://schemas.microsoft.com/office/powerpoint/2010/main" val="17335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  Android</a:t>
            </a:r>
            <a:r>
              <a:rPr lang="zh-CN" altLang="en-US" b="1" dirty="0"/>
              <a:t>中的动画</a:t>
            </a:r>
            <a:endParaRPr kumimoji="1" lang="zh-CN" altLang="en-US" dirty="0"/>
          </a:p>
        </p:txBody>
      </p:sp>
      <p:sp>
        <p:nvSpPr>
          <p:cNvPr id="3" name="内容占位符 2"/>
          <p:cNvSpPr>
            <a:spLocks noGrp="1"/>
          </p:cNvSpPr>
          <p:nvPr>
            <p:ph idx="1"/>
          </p:nvPr>
        </p:nvSpPr>
        <p:spPr>
          <a:xfrm>
            <a:off x="1214845" y="1815737"/>
            <a:ext cx="10672355" cy="4389120"/>
          </a:xfrm>
        </p:spPr>
        <p:txBody>
          <a:bodyPr>
            <a:normAutofit/>
          </a:bodyPr>
          <a:lstStyle/>
          <a:p>
            <a:pPr marL="0" indent="0">
              <a:lnSpc>
                <a:spcPct val="120000"/>
              </a:lnSpc>
              <a:spcBef>
                <a:spcPts val="200"/>
              </a:spcBef>
              <a:buNone/>
            </a:pPr>
            <a:r>
              <a:rPr lang="zh-CN" altLang="en-US" dirty="0"/>
              <a:t>在</a:t>
            </a:r>
            <a:r>
              <a:rPr lang="en-US" altLang="zh-CN" dirty="0"/>
              <a:t>Android 3.0</a:t>
            </a:r>
            <a:r>
              <a:rPr lang="zh-CN" altLang="en-US" dirty="0"/>
              <a:t>以前，</a:t>
            </a:r>
            <a:r>
              <a:rPr lang="en-US" altLang="zh-CN" dirty="0"/>
              <a:t>Android</a:t>
            </a:r>
            <a:r>
              <a:rPr lang="zh-CN" altLang="en-US" dirty="0"/>
              <a:t>支持两种动画模式：</a:t>
            </a:r>
          </a:p>
          <a:p>
            <a:pPr>
              <a:lnSpc>
                <a:spcPct val="120000"/>
              </a:lnSpc>
              <a:spcBef>
                <a:spcPts val="200"/>
              </a:spcBef>
              <a:buFont typeface="Wingdings" panose="05000000000000000000" pitchFamily="2" charset="2"/>
              <a:buChar char="l"/>
            </a:pPr>
            <a:r>
              <a:rPr lang="en-US" altLang="zh-CN" b="1" dirty="0"/>
              <a:t>Frame Animation(</a:t>
            </a:r>
            <a:r>
              <a:rPr lang="zh-CN" altLang="en-US" b="1" dirty="0"/>
              <a:t>逐帧动画</a:t>
            </a:r>
            <a:r>
              <a:rPr lang="en-US" altLang="zh-CN" b="1" dirty="0"/>
              <a:t>)</a:t>
            </a:r>
            <a:r>
              <a:rPr lang="zh-CN" altLang="en-US" dirty="0"/>
              <a:t>：可以将一系列的图像依次显示，以模拟动画效果，就像</a:t>
            </a:r>
            <a:r>
              <a:rPr lang="en-US" altLang="zh-CN" dirty="0"/>
              <a:t>GIF</a:t>
            </a:r>
            <a:r>
              <a:rPr lang="zh-CN" altLang="en-US" dirty="0"/>
              <a:t>图一样。</a:t>
            </a:r>
          </a:p>
          <a:p>
            <a:pPr>
              <a:lnSpc>
                <a:spcPct val="120000"/>
              </a:lnSpc>
              <a:spcBef>
                <a:spcPts val="200"/>
              </a:spcBef>
              <a:buFont typeface="Wingdings" panose="05000000000000000000" pitchFamily="2" charset="2"/>
              <a:buChar char="l"/>
            </a:pPr>
            <a:r>
              <a:rPr lang="en-US" altLang="zh-CN" b="1" dirty="0"/>
              <a:t>Tween Animation(</a:t>
            </a:r>
            <a:r>
              <a:rPr lang="zh-CN" altLang="en-US" b="1" dirty="0"/>
              <a:t>补间动画</a:t>
            </a:r>
            <a:r>
              <a:rPr lang="en-US" altLang="zh-CN" b="1" dirty="0"/>
              <a:t>)</a:t>
            </a:r>
            <a:r>
              <a:rPr lang="zh-CN" altLang="en-US" dirty="0"/>
              <a:t>：对图形做基本动画处理，例如渐变、旋转、伸缩以及移动的操作。</a:t>
            </a:r>
          </a:p>
          <a:p>
            <a:pPr marL="0" indent="0">
              <a:lnSpc>
                <a:spcPct val="120000"/>
              </a:lnSpc>
              <a:spcBef>
                <a:spcPts val="200"/>
              </a:spcBef>
              <a:buNone/>
            </a:pPr>
            <a:r>
              <a:rPr lang="zh-CN" altLang="en-US" dirty="0"/>
              <a:t>之后又添加了一种新的动画方式：</a:t>
            </a:r>
          </a:p>
          <a:p>
            <a:pPr>
              <a:lnSpc>
                <a:spcPct val="120000"/>
              </a:lnSpc>
              <a:spcBef>
                <a:spcPts val="200"/>
              </a:spcBef>
              <a:buFont typeface="Wingdings" panose="05000000000000000000" pitchFamily="2" charset="2"/>
              <a:buChar char="l"/>
            </a:pPr>
            <a:r>
              <a:rPr lang="en-US" altLang="zh-CN" b="1" dirty="0"/>
              <a:t>Property Animation(</a:t>
            </a:r>
            <a:r>
              <a:rPr lang="zh-CN" altLang="en-US" b="1" dirty="0"/>
              <a:t>属性动画</a:t>
            </a:r>
            <a:r>
              <a:rPr lang="en-US" altLang="zh-CN" b="1" dirty="0"/>
              <a:t>)</a:t>
            </a:r>
            <a:r>
              <a:rPr lang="zh-CN" altLang="en-US" dirty="0"/>
              <a:t>：顾名思义就是利用对象的属性变化形成动画的效果，例如一个按钮的位置和大小。</a:t>
            </a:r>
          </a:p>
          <a:p>
            <a:pPr marL="0" indent="0">
              <a:lnSpc>
                <a:spcPct val="120000"/>
              </a:lnSpc>
              <a:spcBef>
                <a:spcPts val="200"/>
              </a:spcBef>
              <a:buNone/>
            </a:pPr>
            <a:r>
              <a:rPr lang="zh-CN" altLang="en-US" dirty="0"/>
              <a:t>这三种动画在</a:t>
            </a:r>
            <a:r>
              <a:rPr lang="en-US" altLang="zh-CN" dirty="0"/>
              <a:t>SDK</a:t>
            </a:r>
            <a:r>
              <a:rPr lang="zh-CN" altLang="en-US" dirty="0"/>
              <a:t>中分别被称为：</a:t>
            </a:r>
            <a:r>
              <a:rPr lang="en-US" altLang="zh-CN" dirty="0" err="1"/>
              <a:t>Drawable</a:t>
            </a:r>
            <a:r>
              <a:rPr lang="en-US" altLang="zh-CN" dirty="0"/>
              <a:t> animation</a:t>
            </a:r>
            <a:r>
              <a:rPr lang="zh-CN" altLang="en-US" dirty="0"/>
              <a:t>、</a:t>
            </a:r>
            <a:r>
              <a:rPr lang="en-US" altLang="zh-CN" dirty="0"/>
              <a:t>view animation</a:t>
            </a:r>
            <a:r>
              <a:rPr lang="zh-CN" altLang="en-US" dirty="0"/>
              <a:t>以及</a:t>
            </a:r>
            <a:r>
              <a:rPr lang="en-US" altLang="zh-CN" dirty="0"/>
              <a:t>Property animation</a:t>
            </a:r>
            <a:r>
              <a:rPr lang="zh-CN" altLang="en-US" dirty="0"/>
              <a:t>，本节将详细介绍这三类动画的运用方式。</a:t>
            </a:r>
          </a:p>
        </p:txBody>
      </p:sp>
    </p:spTree>
    <p:extLst>
      <p:ext uri="{BB962C8B-B14F-4D97-AF65-F5344CB8AC3E}">
        <p14:creationId xmlns:p14="http://schemas.microsoft.com/office/powerpoint/2010/main" val="284803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9.3.1 Frame Animation</a:t>
            </a:r>
            <a:endParaRPr kumimoji="1" lang="zh-CN" altLang="en-US" dirty="0"/>
          </a:p>
        </p:txBody>
      </p:sp>
      <p:sp>
        <p:nvSpPr>
          <p:cNvPr id="3" name="内容占位符 2"/>
          <p:cNvSpPr>
            <a:spLocks noGrp="1"/>
          </p:cNvSpPr>
          <p:nvPr>
            <p:ph idx="1"/>
          </p:nvPr>
        </p:nvSpPr>
        <p:spPr>
          <a:xfrm>
            <a:off x="1214845" y="1515291"/>
            <a:ext cx="10672355" cy="2103120"/>
          </a:xfrm>
        </p:spPr>
        <p:txBody>
          <a:bodyPr>
            <a:normAutofit/>
          </a:bodyPr>
          <a:lstStyle/>
          <a:p>
            <a:pPr marL="0" indent="0">
              <a:lnSpc>
                <a:spcPct val="120000"/>
              </a:lnSpc>
              <a:spcBef>
                <a:spcPts val="200"/>
              </a:spcBef>
              <a:buNone/>
            </a:pPr>
            <a:r>
              <a:rPr lang="en-US" altLang="zh-CN" dirty="0"/>
              <a:t>        Frame Animation</a:t>
            </a:r>
            <a:r>
              <a:rPr lang="zh-CN" altLang="en-US" dirty="0"/>
              <a:t>，即逐帧动画，通过一系列</a:t>
            </a:r>
            <a:r>
              <a:rPr lang="en-US" altLang="zh-CN" dirty="0" err="1"/>
              <a:t>Drawable</a:t>
            </a:r>
            <a:r>
              <a:rPr lang="zh-CN" altLang="en-US" dirty="0"/>
              <a:t>控制依次显示动画过程中的每张静态图片，利用人眼“视觉暂留”的原理以达到动画效果。在</a:t>
            </a:r>
            <a:r>
              <a:rPr lang="en-US" altLang="zh-CN" dirty="0"/>
              <a:t>XML</a:t>
            </a:r>
            <a:r>
              <a:rPr lang="zh-CN" altLang="en-US" dirty="0"/>
              <a:t>文件中可以对这种动画进行配置，并将文件保存在</a:t>
            </a:r>
            <a:r>
              <a:rPr lang="en-US" altLang="zh-CN" dirty="0"/>
              <a:t>res/</a:t>
            </a:r>
            <a:r>
              <a:rPr lang="en-US" altLang="zh-CN" dirty="0" err="1"/>
              <a:t>drawable</a:t>
            </a:r>
            <a:r>
              <a:rPr lang="zh-CN" altLang="en-US" dirty="0"/>
              <a:t>文件夹中，配置逐帧动画非常简单，在</a:t>
            </a:r>
            <a:r>
              <a:rPr lang="en-US" altLang="zh-CN" dirty="0"/>
              <a:t>&lt;animation-list…/&gt;</a:t>
            </a:r>
            <a:r>
              <a:rPr lang="zh-CN" altLang="en-US" dirty="0"/>
              <a:t>元素中逐个配置</a:t>
            </a:r>
            <a:r>
              <a:rPr lang="en-US" altLang="zh-CN" dirty="0"/>
              <a:t>&lt;item&gt;</a:t>
            </a:r>
            <a:r>
              <a:rPr lang="zh-CN" altLang="en-US" dirty="0"/>
              <a:t>元素即可定义动画的各个帧，制定各个帧的持续时间即可，相关的配置属性如表所示：</a:t>
            </a:r>
          </a:p>
        </p:txBody>
      </p:sp>
      <p:graphicFrame>
        <p:nvGraphicFramePr>
          <p:cNvPr id="4" name="表格 3"/>
          <p:cNvGraphicFramePr>
            <a:graphicFrameLocks noGrp="1"/>
          </p:cNvGraphicFramePr>
          <p:nvPr>
            <p:extLst>
              <p:ext uri="{D42A27DB-BD31-4B8C-83A1-F6EECF244321}">
                <p14:modId xmlns:p14="http://schemas.microsoft.com/office/powerpoint/2010/main" val="1840373822"/>
              </p:ext>
            </p:extLst>
          </p:nvPr>
        </p:nvGraphicFramePr>
        <p:xfrm>
          <a:off x="1371600" y="3645441"/>
          <a:ext cx="9601200" cy="2568392"/>
        </p:xfrm>
        <a:graphic>
          <a:graphicData uri="http://schemas.openxmlformats.org/drawingml/2006/table">
            <a:tbl>
              <a:tblPr firstRow="1" firstCol="1" bandRow="1">
                <a:tableStyleId>{5C22544A-7EE6-4342-B048-85BDC9FD1C3A}</a:tableStyleId>
              </a:tblPr>
              <a:tblGrid>
                <a:gridCol w="2441625">
                  <a:extLst>
                    <a:ext uri="{9D8B030D-6E8A-4147-A177-3AD203B41FA5}">
                      <a16:colId xmlns:a16="http://schemas.microsoft.com/office/drawing/2014/main" val="1111252706"/>
                    </a:ext>
                  </a:extLst>
                </a:gridCol>
                <a:gridCol w="3411617">
                  <a:extLst>
                    <a:ext uri="{9D8B030D-6E8A-4147-A177-3AD203B41FA5}">
                      <a16:colId xmlns:a16="http://schemas.microsoft.com/office/drawing/2014/main" val="3199762724"/>
                    </a:ext>
                  </a:extLst>
                </a:gridCol>
                <a:gridCol w="3747958">
                  <a:extLst>
                    <a:ext uri="{9D8B030D-6E8A-4147-A177-3AD203B41FA5}">
                      <a16:colId xmlns:a16="http://schemas.microsoft.com/office/drawing/2014/main" val="1343819961"/>
                    </a:ext>
                  </a:extLst>
                </a:gridCol>
              </a:tblGrid>
              <a:tr h="480920">
                <a:tc>
                  <a:txBody>
                    <a:bodyPr/>
                    <a:lstStyle/>
                    <a:p>
                      <a:pPr indent="266700" algn="ctr">
                        <a:spcAft>
                          <a:spcPts val="0"/>
                        </a:spcAft>
                      </a:pPr>
                      <a:r>
                        <a:rPr lang="zh-CN" sz="2000" kern="100">
                          <a:effectLst/>
                        </a:rPr>
                        <a:t>属</a:t>
                      </a:r>
                      <a:r>
                        <a:rPr lang="en-US" sz="2000" kern="100">
                          <a:effectLst/>
                        </a:rPr>
                        <a:t>  </a:t>
                      </a:r>
                      <a:r>
                        <a:rPr lang="zh-CN" sz="2000" kern="100">
                          <a:effectLst/>
                        </a:rPr>
                        <a:t>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2000" kern="100">
                          <a:effectLst/>
                        </a:rPr>
                        <a:t>说</a:t>
                      </a:r>
                      <a:r>
                        <a:rPr lang="en-US" sz="2000" kern="100">
                          <a:effectLst/>
                        </a:rPr>
                        <a:t>  </a:t>
                      </a:r>
                      <a:r>
                        <a:rPr lang="zh-CN" sz="2000" kern="100">
                          <a:effectLst/>
                        </a:rPr>
                        <a:t>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2000" kern="100">
                          <a:effectLst/>
                        </a:rPr>
                        <a:t>参数说明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5431081"/>
                  </a:ext>
                </a:extLst>
              </a:tr>
              <a:tr h="798336">
                <a:tc>
                  <a:txBody>
                    <a:bodyPr/>
                    <a:lstStyle/>
                    <a:p>
                      <a:pPr indent="266700" algn="l">
                        <a:spcAft>
                          <a:spcPts val="0"/>
                        </a:spcAft>
                      </a:pPr>
                      <a:r>
                        <a:rPr lang="en-US" sz="2000" kern="100">
                          <a:effectLst/>
                        </a:rPr>
                        <a:t>oneshot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dirty="0">
                          <a:effectLst/>
                        </a:rPr>
                        <a:t>循环属性</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4130" indent="266700" algn="l">
                        <a:spcAft>
                          <a:spcPts val="0"/>
                        </a:spcAft>
                      </a:pPr>
                      <a:r>
                        <a:rPr lang="zh-CN" sz="2000" kern="100">
                          <a:effectLst/>
                        </a:rPr>
                        <a:t>当设置为</a:t>
                      </a:r>
                      <a:r>
                        <a:rPr lang="en-US" sz="2000" kern="100">
                          <a:effectLst/>
                        </a:rPr>
                        <a:t>true</a:t>
                      </a:r>
                      <a:r>
                        <a:rPr lang="zh-CN" sz="2000" kern="100">
                          <a:effectLst/>
                        </a:rPr>
                        <a:t>时动画只循环一次，否则一直循环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09416225"/>
                  </a:ext>
                </a:extLst>
              </a:tr>
              <a:tr h="447524">
                <a:tc>
                  <a:txBody>
                    <a:bodyPr/>
                    <a:lstStyle/>
                    <a:p>
                      <a:pPr indent="266700" algn="l">
                        <a:spcAft>
                          <a:spcPts val="0"/>
                        </a:spcAft>
                      </a:pPr>
                      <a:r>
                        <a:rPr lang="en-US" sz="2000" kern="100">
                          <a:effectLst/>
                        </a:rPr>
                        <a:t>drawable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a:effectLst/>
                        </a:rPr>
                        <a:t>动画资源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243825"/>
                  </a:ext>
                </a:extLst>
              </a:tr>
              <a:tr h="420806">
                <a:tc>
                  <a:txBody>
                    <a:bodyPr/>
                    <a:lstStyle/>
                    <a:p>
                      <a:pPr algn="l">
                        <a:spcAft>
                          <a:spcPts val="0"/>
                        </a:spcAft>
                      </a:pPr>
                      <a:r>
                        <a:rPr lang="en-US" sz="2000" kern="100" dirty="0">
                          <a:effectLst/>
                        </a:rPr>
                        <a:t>    visible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rPr>
                        <a:t>    </a:t>
                      </a:r>
                      <a:r>
                        <a:rPr lang="en-US" sz="2000" kern="100" dirty="0" err="1">
                          <a:effectLst/>
                        </a:rPr>
                        <a:t>drawable</a:t>
                      </a:r>
                      <a:r>
                        <a:rPr lang="zh-CN" sz="2000" kern="100" dirty="0">
                          <a:effectLst/>
                        </a:rPr>
                        <a:t>是否初始可见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2126195"/>
                  </a:ext>
                </a:extLst>
              </a:tr>
              <a:tr h="420806">
                <a:tc>
                  <a:txBody>
                    <a:bodyPr/>
                    <a:lstStyle/>
                    <a:p>
                      <a:pPr indent="266700" algn="l">
                        <a:spcAft>
                          <a:spcPts val="0"/>
                        </a:spcAft>
                      </a:pPr>
                      <a:r>
                        <a:rPr lang="en-US" sz="2000" kern="100">
                          <a:effectLst/>
                        </a:rPr>
                        <a:t>duration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a:effectLst/>
                        </a:rPr>
                        <a:t>动画持续时间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dirty="0">
                          <a:effectLst/>
                        </a:rPr>
                        <a:t>时间以毫秒为单位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2967747"/>
                  </a:ext>
                </a:extLst>
              </a:tr>
            </a:tbl>
          </a:graphicData>
        </a:graphic>
      </p:graphicFrame>
    </p:spTree>
    <p:extLst>
      <p:ext uri="{BB962C8B-B14F-4D97-AF65-F5344CB8AC3E}">
        <p14:creationId xmlns:p14="http://schemas.microsoft.com/office/powerpoint/2010/main" val="189761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845" y="306977"/>
            <a:ext cx="11168744" cy="777240"/>
          </a:xfrm>
        </p:spPr>
        <p:txBody>
          <a:bodyPr>
            <a:noAutofit/>
          </a:bodyPr>
          <a:lstStyle/>
          <a:p>
            <a:r>
              <a:rPr lang="en-US" altLang="zh-CN" sz="3200" dirty="0"/>
              <a:t>【</a:t>
            </a:r>
            <a:r>
              <a:rPr lang="zh-CN" altLang="zh-CN" sz="3200" dirty="0"/>
              <a:t>例</a:t>
            </a:r>
            <a:r>
              <a:rPr lang="en-US" altLang="zh-CN" sz="3200" dirty="0"/>
              <a:t>9.3】</a:t>
            </a:r>
            <a:r>
              <a:rPr lang="zh-CN" altLang="zh-CN" sz="3200" dirty="0"/>
              <a:t>利用 </a:t>
            </a:r>
            <a:r>
              <a:rPr lang="en-US" altLang="zh-CN" sz="3200" dirty="0"/>
              <a:t>Frame Animation</a:t>
            </a:r>
            <a:r>
              <a:rPr lang="zh-CN" altLang="zh-CN" sz="3200" dirty="0"/>
              <a:t>实现缓冲圈效果的实例</a:t>
            </a:r>
            <a:br>
              <a:rPr lang="zh-CN" altLang="zh-CN" sz="3200" b="1" dirty="0"/>
            </a:br>
            <a:endParaRPr kumimoji="1" lang="zh-CN" altLang="en-US" sz="3200" dirty="0"/>
          </a:p>
        </p:txBody>
      </p:sp>
      <p:pic>
        <p:nvPicPr>
          <p:cNvPr id="7" name="图片 6"/>
          <p:cNvPicPr/>
          <p:nvPr/>
        </p:nvPicPr>
        <p:blipFill>
          <a:blip r:embed="rId2"/>
          <a:stretch>
            <a:fillRect/>
          </a:stretch>
        </p:blipFill>
        <p:spPr>
          <a:xfrm>
            <a:off x="3148693" y="1084217"/>
            <a:ext cx="6152062" cy="5179300"/>
          </a:xfrm>
          <a:prstGeom prst="rect">
            <a:avLst/>
          </a:prstGeom>
        </p:spPr>
      </p:pic>
    </p:spTree>
    <p:extLst>
      <p:ext uri="{BB962C8B-B14F-4D97-AF65-F5344CB8AC3E}">
        <p14:creationId xmlns:p14="http://schemas.microsoft.com/office/powerpoint/2010/main" val="218174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9.3.2 Tween Animation</a:t>
            </a:r>
            <a:endParaRPr kumimoji="1" lang="zh-CN" altLang="en-US" dirty="0"/>
          </a:p>
        </p:txBody>
      </p:sp>
      <p:sp>
        <p:nvSpPr>
          <p:cNvPr id="3" name="内容占位符 2"/>
          <p:cNvSpPr>
            <a:spLocks noGrp="1"/>
          </p:cNvSpPr>
          <p:nvPr>
            <p:ph idx="1"/>
          </p:nvPr>
        </p:nvSpPr>
        <p:spPr>
          <a:xfrm>
            <a:off x="1214845" y="2142308"/>
            <a:ext cx="4572001" cy="3657601"/>
          </a:xfrm>
        </p:spPr>
        <p:txBody>
          <a:bodyPr>
            <a:normAutofit/>
          </a:bodyPr>
          <a:lstStyle/>
          <a:p>
            <a:pPr marL="0" indent="0">
              <a:lnSpc>
                <a:spcPct val="120000"/>
              </a:lnSpc>
              <a:spcBef>
                <a:spcPts val="200"/>
              </a:spcBef>
              <a:buNone/>
            </a:pPr>
            <a:r>
              <a:rPr lang="en-US" altLang="zh-CN" dirty="0"/>
              <a:t>        Tween Animation</a:t>
            </a:r>
            <a:r>
              <a:rPr lang="zh-CN" altLang="zh-CN" dirty="0"/>
              <a:t>，即补间动画，可以对，让某个控件出现旋转、渐变、移动、缩放的一个转换过程。补间动画实现的原理比较简单，开发者无需定义每一帧的图像，只需要定义动画开始与结束的关键帧（首帧和尾帧）即可，同时制定动画执行的时间即可，其过程就如图所示。</a:t>
            </a:r>
          </a:p>
          <a:p>
            <a:pPr marL="0" indent="0">
              <a:lnSpc>
                <a:spcPct val="120000"/>
              </a:lnSpc>
              <a:spcBef>
                <a:spcPts val="200"/>
              </a:spcBef>
              <a:buNone/>
            </a:pPr>
            <a:endParaRPr lang="zh-CN" altLang="en-US" dirty="0"/>
          </a:p>
        </p:txBody>
      </p:sp>
      <p:pic>
        <p:nvPicPr>
          <p:cNvPr id="5" name="图片 4"/>
          <p:cNvPicPr>
            <a:picLocks noChangeAspect="1"/>
          </p:cNvPicPr>
          <p:nvPr/>
        </p:nvPicPr>
        <p:blipFill>
          <a:blip r:embed="rId2"/>
          <a:stretch>
            <a:fillRect/>
          </a:stretch>
        </p:blipFill>
        <p:spPr>
          <a:xfrm>
            <a:off x="5050969" y="1985554"/>
            <a:ext cx="7795031" cy="3814355"/>
          </a:xfrm>
          <a:prstGeom prst="rect">
            <a:avLst/>
          </a:prstGeom>
        </p:spPr>
      </p:pic>
    </p:spTree>
    <p:extLst>
      <p:ext uri="{BB962C8B-B14F-4D97-AF65-F5344CB8AC3E}">
        <p14:creationId xmlns:p14="http://schemas.microsoft.com/office/powerpoint/2010/main" val="129992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9.3.2 Tween Animation</a:t>
            </a:r>
            <a:endParaRPr kumimoji="1" lang="zh-CN" altLang="en-US" dirty="0"/>
          </a:p>
        </p:txBody>
      </p:sp>
      <p:sp>
        <p:nvSpPr>
          <p:cNvPr id="3" name="内容占位符 2"/>
          <p:cNvSpPr>
            <a:spLocks noGrp="1"/>
          </p:cNvSpPr>
          <p:nvPr>
            <p:ph idx="1"/>
          </p:nvPr>
        </p:nvSpPr>
        <p:spPr>
          <a:xfrm>
            <a:off x="1018901" y="1672046"/>
            <a:ext cx="10977155" cy="4859383"/>
          </a:xfrm>
        </p:spPr>
        <p:txBody>
          <a:bodyPr>
            <a:noAutofit/>
          </a:bodyPr>
          <a:lstStyle/>
          <a:p>
            <a:pPr marL="0" indent="0">
              <a:buNone/>
            </a:pPr>
            <a:r>
              <a:rPr lang="en-US" altLang="zh-CN" dirty="0"/>
              <a:t>Tween Animation</a:t>
            </a:r>
            <a:r>
              <a:rPr lang="zh-CN" altLang="zh-CN" dirty="0"/>
              <a:t>只能应用于</a:t>
            </a:r>
            <a:r>
              <a:rPr lang="en-US" altLang="zh-CN" dirty="0"/>
              <a:t>View</a:t>
            </a:r>
            <a:r>
              <a:rPr lang="zh-CN" altLang="zh-CN" dirty="0"/>
              <a:t>对象，而且只支持一部分属性，如支持缩放旋转而不支持背景颜色的改变等。</a:t>
            </a:r>
          </a:p>
          <a:p>
            <a:pPr marL="0" indent="0">
              <a:buNone/>
            </a:pPr>
            <a:r>
              <a:rPr lang="en-US" altLang="zh-CN" dirty="0"/>
              <a:t>Tween Animation</a:t>
            </a:r>
            <a:r>
              <a:rPr lang="zh-CN" altLang="zh-CN" dirty="0"/>
              <a:t>主要由</a:t>
            </a:r>
            <a:r>
              <a:rPr lang="en-US" altLang="zh-CN" dirty="0"/>
              <a:t>4</a:t>
            </a:r>
            <a:r>
              <a:rPr lang="zh-CN" altLang="zh-CN" dirty="0"/>
              <a:t>种类型组成：</a:t>
            </a:r>
            <a:endParaRPr lang="en-US" altLang="zh-CN" dirty="0"/>
          </a:p>
          <a:p>
            <a:pPr>
              <a:buFont typeface="Wingdings" panose="05000000000000000000" pitchFamily="2" charset="2"/>
              <a:buChar char="l"/>
            </a:pPr>
            <a:r>
              <a:rPr lang="en-US" altLang="zh-CN" dirty="0"/>
              <a:t>alpha( </a:t>
            </a:r>
            <a:r>
              <a:rPr lang="en-US" altLang="zh-CN" dirty="0" err="1"/>
              <a:t>android.view.animation.Alpha.Animation</a:t>
            </a:r>
            <a:r>
              <a:rPr lang="en-US" altLang="zh-CN" dirty="0"/>
              <a:t> )</a:t>
            </a:r>
            <a:r>
              <a:rPr lang="zh-CN" altLang="zh-CN" dirty="0"/>
              <a:t>：渐变动画，可实现</a:t>
            </a:r>
            <a:r>
              <a:rPr lang="en-US" altLang="zh-CN" dirty="0" err="1"/>
              <a:t>fadeIn</a:t>
            </a:r>
            <a:r>
              <a:rPr lang="zh-CN" altLang="zh-CN" dirty="0"/>
              <a:t>和</a:t>
            </a:r>
            <a:r>
              <a:rPr lang="en-US" altLang="zh-CN" dirty="0" err="1"/>
              <a:t>fadeOut</a:t>
            </a:r>
            <a:r>
              <a:rPr lang="zh-CN" altLang="zh-CN" dirty="0"/>
              <a:t>效果。</a:t>
            </a:r>
          </a:p>
          <a:p>
            <a:pPr>
              <a:buFont typeface="Wingdings" panose="05000000000000000000" pitchFamily="2" charset="2"/>
              <a:buChar char="l"/>
            </a:pPr>
            <a:r>
              <a:rPr lang="en-US" altLang="zh-CN" dirty="0"/>
              <a:t>rotate( </a:t>
            </a:r>
            <a:r>
              <a:rPr lang="en-US" altLang="zh-CN" dirty="0" err="1"/>
              <a:t>android.view.animation.Rotate.Animation</a:t>
            </a:r>
            <a:r>
              <a:rPr lang="en-US" altLang="zh-CN" dirty="0"/>
              <a:t> )</a:t>
            </a:r>
            <a:r>
              <a:rPr lang="zh-CN" altLang="zh-CN" dirty="0"/>
              <a:t>：旋转动画，可实现移动控件的旋转效果。</a:t>
            </a:r>
          </a:p>
          <a:p>
            <a:pPr>
              <a:buFont typeface="Wingdings" panose="05000000000000000000" pitchFamily="2" charset="2"/>
              <a:buChar char="l"/>
            </a:pPr>
            <a:r>
              <a:rPr lang="en-US" altLang="zh-CN" dirty="0"/>
              <a:t>scale( </a:t>
            </a:r>
            <a:r>
              <a:rPr lang="en-US" altLang="zh-CN" dirty="0" err="1"/>
              <a:t>android.view.animation.Scale.Animation</a:t>
            </a:r>
            <a:r>
              <a:rPr lang="en-US" altLang="zh-CN" dirty="0"/>
              <a:t> )</a:t>
            </a:r>
            <a:r>
              <a:rPr lang="zh-CN" altLang="zh-CN" dirty="0"/>
              <a:t>：缩放动画，可实现动态调整控件尺寸的效果。</a:t>
            </a:r>
          </a:p>
          <a:p>
            <a:pPr>
              <a:buFont typeface="Wingdings" panose="05000000000000000000" pitchFamily="2" charset="2"/>
              <a:buChar char="l"/>
            </a:pPr>
            <a:r>
              <a:rPr lang="en-US" altLang="zh-CN" dirty="0"/>
              <a:t>translate( </a:t>
            </a:r>
            <a:r>
              <a:rPr lang="en-US" altLang="zh-CN" dirty="0" err="1"/>
              <a:t>android.view.animation.Translate.Animation</a:t>
            </a:r>
            <a:r>
              <a:rPr lang="en-US" altLang="zh-CN" dirty="0"/>
              <a:t> )</a:t>
            </a:r>
            <a:r>
              <a:rPr lang="zh-CN" altLang="zh-CN" dirty="0"/>
              <a:t>：位移动画，可实现控件水平、垂直位移的效果。</a:t>
            </a:r>
          </a:p>
          <a:p>
            <a:pPr marL="0" indent="0">
              <a:buNone/>
            </a:pPr>
            <a:r>
              <a:rPr lang="en-US" altLang="zh-CN" dirty="0"/>
              <a:t>         Android</a:t>
            </a:r>
            <a:r>
              <a:rPr lang="zh-CN" altLang="zh-CN" dirty="0"/>
              <a:t>中的四种</a:t>
            </a:r>
            <a:r>
              <a:rPr lang="en-US" altLang="zh-CN" dirty="0"/>
              <a:t>animation</a:t>
            </a:r>
            <a:r>
              <a:rPr lang="zh-CN" altLang="zh-CN" dirty="0"/>
              <a:t>类型在</a:t>
            </a:r>
            <a:r>
              <a:rPr lang="en-US" altLang="zh-CN" dirty="0"/>
              <a:t>Java </a:t>
            </a:r>
            <a:r>
              <a:rPr lang="zh-CN" altLang="zh-CN" dirty="0"/>
              <a:t>中对应相应的类：</a:t>
            </a:r>
            <a:r>
              <a:rPr lang="en-US" altLang="zh-CN" dirty="0" err="1"/>
              <a:t>AlphaAnimation</a:t>
            </a:r>
            <a:r>
              <a:rPr lang="zh-CN" altLang="zh-CN" dirty="0"/>
              <a:t>、</a:t>
            </a:r>
            <a:r>
              <a:rPr lang="en-US" altLang="zh-CN" dirty="0" err="1"/>
              <a:t>ScaleAnimation</a:t>
            </a:r>
            <a:r>
              <a:rPr lang="zh-CN" altLang="zh-CN" dirty="0"/>
              <a:t>、</a:t>
            </a:r>
            <a:r>
              <a:rPr lang="en-US" altLang="zh-CN" dirty="0" err="1"/>
              <a:t>TranslateAnimation</a:t>
            </a:r>
            <a:r>
              <a:rPr lang="zh-CN" altLang="zh-CN" dirty="0"/>
              <a:t>及</a:t>
            </a:r>
            <a:r>
              <a:rPr lang="en-US" altLang="zh-CN" dirty="0" err="1"/>
              <a:t>RotateAnimation</a:t>
            </a:r>
            <a:r>
              <a:rPr lang="zh-CN" altLang="zh-CN" dirty="0"/>
              <a:t>。可以调用这些类的相关方法来获取和操作相应的属性。这四类有部分属性是相同的，如表所示。</a:t>
            </a:r>
          </a:p>
        </p:txBody>
      </p:sp>
    </p:spTree>
    <p:extLst>
      <p:ext uri="{BB962C8B-B14F-4D97-AF65-F5344CB8AC3E}">
        <p14:creationId xmlns:p14="http://schemas.microsoft.com/office/powerpoint/2010/main" val="240494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369629385"/>
              </p:ext>
            </p:extLst>
          </p:nvPr>
        </p:nvGraphicFramePr>
        <p:xfrm>
          <a:off x="957579" y="299811"/>
          <a:ext cx="10851085" cy="6022610"/>
        </p:xfrm>
        <a:graphic>
          <a:graphicData uri="http://schemas.openxmlformats.org/drawingml/2006/table">
            <a:tbl>
              <a:tblPr firstRow="1" firstCol="1" bandRow="1">
                <a:tableStyleId>{5C22544A-7EE6-4342-B048-85BDC9FD1C3A}</a:tableStyleId>
              </a:tblPr>
              <a:tblGrid>
                <a:gridCol w="2569994">
                  <a:extLst>
                    <a:ext uri="{9D8B030D-6E8A-4147-A177-3AD203B41FA5}">
                      <a16:colId xmlns:a16="http://schemas.microsoft.com/office/drawing/2014/main" val="3269895571"/>
                    </a:ext>
                  </a:extLst>
                </a:gridCol>
                <a:gridCol w="3128124">
                  <a:extLst>
                    <a:ext uri="{9D8B030D-6E8A-4147-A177-3AD203B41FA5}">
                      <a16:colId xmlns:a16="http://schemas.microsoft.com/office/drawing/2014/main" val="2354479463"/>
                    </a:ext>
                  </a:extLst>
                </a:gridCol>
                <a:gridCol w="5152967">
                  <a:extLst>
                    <a:ext uri="{9D8B030D-6E8A-4147-A177-3AD203B41FA5}">
                      <a16:colId xmlns:a16="http://schemas.microsoft.com/office/drawing/2014/main" val="408443594"/>
                    </a:ext>
                  </a:extLst>
                </a:gridCol>
              </a:tblGrid>
              <a:tr h="351752">
                <a:tc>
                  <a:txBody>
                    <a:bodyPr/>
                    <a:lstStyle/>
                    <a:p>
                      <a:pPr algn="ctr">
                        <a:spcAft>
                          <a:spcPts val="0"/>
                        </a:spcAft>
                      </a:pPr>
                      <a:r>
                        <a:rPr lang="zh-CN" sz="2000" kern="100">
                          <a:effectLst/>
                        </a:rPr>
                        <a:t>属</a:t>
                      </a:r>
                      <a:r>
                        <a:rPr lang="en-US" sz="2000" kern="100">
                          <a:effectLst/>
                        </a:rPr>
                        <a:t>  </a:t>
                      </a:r>
                      <a:r>
                        <a:rPr lang="zh-CN" sz="2000" kern="100">
                          <a:effectLst/>
                        </a:rPr>
                        <a:t>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1628067818"/>
                  </a:ext>
                </a:extLst>
              </a:tr>
              <a:tr h="654180">
                <a:tc>
                  <a:txBody>
                    <a:bodyPr/>
                    <a:lstStyle/>
                    <a:p>
                      <a:pPr algn="just">
                        <a:spcAft>
                          <a:spcPts val="0"/>
                        </a:spcAft>
                      </a:pPr>
                      <a:r>
                        <a:rPr lang="en-US" sz="2000" kern="100">
                          <a:effectLst/>
                        </a:rPr>
                        <a:t>android:detachWallpaper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setDetachWallpaper(boolean)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当窗口在墙纸顶层时，窗口动画，墙纸不动画</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2203198533"/>
                  </a:ext>
                </a:extLst>
              </a:tr>
              <a:tr h="351752">
                <a:tc>
                  <a:txBody>
                    <a:bodyPr/>
                    <a:lstStyle/>
                    <a:p>
                      <a:pPr algn="just">
                        <a:spcAft>
                          <a:spcPts val="0"/>
                        </a:spcAft>
                      </a:pPr>
                      <a:r>
                        <a:rPr lang="en-US" sz="2000" kern="100">
                          <a:effectLst/>
                        </a:rPr>
                        <a:t>android:duration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setDuration(long)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总计动画运行时间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2500537608"/>
                  </a:ext>
                </a:extLst>
              </a:tr>
              <a:tr h="654180">
                <a:tc>
                  <a:txBody>
                    <a:bodyPr/>
                    <a:lstStyle/>
                    <a:p>
                      <a:pPr algn="just">
                        <a:spcAft>
                          <a:spcPts val="0"/>
                        </a:spcAft>
                      </a:pPr>
                      <a:r>
                        <a:rPr lang="en-US" sz="2000" kern="100">
                          <a:effectLst/>
                        </a:rPr>
                        <a:t>android:fillAfter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dirty="0" err="1">
                          <a:effectLst/>
                        </a:rPr>
                        <a:t>setFillAfter</a:t>
                      </a:r>
                      <a:r>
                        <a:rPr lang="en-US" sz="2000" kern="100" dirty="0">
                          <a:effectLst/>
                        </a:rPr>
                        <a:t>(boolean)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其值为</a:t>
                      </a:r>
                      <a:r>
                        <a:rPr lang="en-US" sz="2000" kern="100">
                          <a:effectLst/>
                        </a:rPr>
                        <a:t>true</a:t>
                      </a:r>
                      <a:r>
                        <a:rPr lang="zh-CN" sz="2000" kern="100">
                          <a:effectLst/>
                        </a:rPr>
                        <a:t>时，该动画转化在动画结束后被应用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319724908"/>
                  </a:ext>
                </a:extLst>
              </a:tr>
              <a:tr h="654180">
                <a:tc>
                  <a:txBody>
                    <a:bodyPr/>
                    <a:lstStyle/>
                    <a:p>
                      <a:pPr algn="just">
                        <a:spcAft>
                          <a:spcPts val="0"/>
                        </a:spcAft>
                      </a:pPr>
                      <a:r>
                        <a:rPr lang="en-US" sz="2000" kern="100">
                          <a:effectLst/>
                        </a:rPr>
                        <a:t>android:fillBefore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setFillBefore(boolean)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其值为</a:t>
                      </a:r>
                      <a:r>
                        <a:rPr lang="en-US" sz="2000" kern="100">
                          <a:effectLst/>
                        </a:rPr>
                        <a:t>true</a:t>
                      </a:r>
                      <a:r>
                        <a:rPr lang="zh-CN" sz="2000" kern="100">
                          <a:effectLst/>
                        </a:rPr>
                        <a:t>或</a:t>
                      </a:r>
                      <a:r>
                        <a:rPr lang="en-US" sz="2000" kern="100">
                          <a:effectLst/>
                        </a:rPr>
                        <a:t>fillEnabled</a:t>
                      </a:r>
                      <a:r>
                        <a:rPr lang="zh-CN" sz="2000" kern="100">
                          <a:effectLst/>
                        </a:rPr>
                        <a:t>为</a:t>
                      </a:r>
                      <a:r>
                        <a:rPr lang="en-US" sz="2000" kern="100">
                          <a:effectLst/>
                        </a:rPr>
                        <a:t>false</a:t>
                      </a:r>
                      <a:r>
                        <a:rPr lang="zh-CN" sz="2000" kern="100">
                          <a:effectLst/>
                        </a:rPr>
                        <a:t>时，该动画转化在动画开始前被应用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3563665740"/>
                  </a:ext>
                </a:extLst>
              </a:tr>
              <a:tr h="369923">
                <a:tc>
                  <a:txBody>
                    <a:bodyPr/>
                    <a:lstStyle/>
                    <a:p>
                      <a:pPr algn="just">
                        <a:spcAft>
                          <a:spcPts val="0"/>
                        </a:spcAft>
                      </a:pPr>
                      <a:r>
                        <a:rPr lang="en-US" sz="2000" kern="100">
                          <a:effectLst/>
                        </a:rPr>
                        <a:t>android:fillEnabled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setFillEnabled(boolean)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其值为</a:t>
                      </a:r>
                      <a:r>
                        <a:rPr lang="en-US" sz="2000" kern="100">
                          <a:effectLst/>
                        </a:rPr>
                        <a:t>true</a:t>
                      </a:r>
                      <a:r>
                        <a:rPr lang="zh-CN" sz="2000" kern="100">
                          <a:effectLst/>
                        </a:rPr>
                        <a:t>时，</a:t>
                      </a:r>
                      <a:r>
                        <a:rPr lang="en-US" sz="2000" kern="100">
                          <a:effectLst/>
                        </a:rPr>
                        <a:t>fillBefore</a:t>
                      </a:r>
                      <a:r>
                        <a:rPr lang="zh-CN" sz="2000" kern="100">
                          <a:effectLst/>
                        </a:rPr>
                        <a:t>的值被考虑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269215856"/>
                  </a:ext>
                </a:extLst>
              </a:tr>
              <a:tr h="654180">
                <a:tc>
                  <a:txBody>
                    <a:bodyPr/>
                    <a:lstStyle/>
                    <a:p>
                      <a:pPr algn="just">
                        <a:spcAft>
                          <a:spcPts val="0"/>
                        </a:spcAft>
                      </a:pPr>
                      <a:r>
                        <a:rPr lang="en-US" sz="2000" kern="100">
                          <a:effectLst/>
                        </a:rPr>
                        <a:t>android:interpolator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setInterpolator(Interpolator)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设置动画的</a:t>
                      </a:r>
                      <a:r>
                        <a:rPr lang="en-US" sz="2000" kern="100">
                          <a:effectLst/>
                        </a:rPr>
                        <a:t>interpolator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4202503347"/>
                  </a:ext>
                </a:extLst>
              </a:tr>
              <a:tr h="654180">
                <a:tc>
                  <a:txBody>
                    <a:bodyPr/>
                    <a:lstStyle/>
                    <a:p>
                      <a:pPr algn="just">
                        <a:spcAft>
                          <a:spcPts val="0"/>
                        </a:spcAft>
                      </a:pPr>
                      <a:r>
                        <a:rPr lang="en-US" sz="2000" kern="100">
                          <a:effectLst/>
                        </a:rPr>
                        <a:t>android:repeatCount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setRepeatCount(int)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设置动画重复的次数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1156830826"/>
                  </a:ext>
                </a:extLst>
              </a:tr>
              <a:tr h="654180">
                <a:tc>
                  <a:txBody>
                    <a:bodyPr/>
                    <a:lstStyle/>
                    <a:p>
                      <a:pPr algn="just">
                        <a:spcAft>
                          <a:spcPts val="0"/>
                        </a:spcAft>
                      </a:pPr>
                      <a:r>
                        <a:rPr lang="en-US" sz="2000" kern="100">
                          <a:effectLst/>
                        </a:rPr>
                        <a:t>android:repeatMode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setRepeatMode(int)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设置动画重复的模式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2076646013"/>
                  </a:ext>
                </a:extLst>
              </a:tr>
              <a:tr h="369923">
                <a:tc>
                  <a:txBody>
                    <a:bodyPr/>
                    <a:lstStyle/>
                    <a:p>
                      <a:pPr algn="just">
                        <a:spcAft>
                          <a:spcPts val="0"/>
                        </a:spcAft>
                      </a:pPr>
                      <a:r>
                        <a:rPr lang="en-US" sz="2000" kern="100">
                          <a:effectLst/>
                        </a:rPr>
                        <a:t>android:startOffset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setStartOffset(long)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a:effectLst/>
                        </a:rPr>
                        <a:t>设置在动画运行前延迟数毫秒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1902325846"/>
                  </a:ext>
                </a:extLst>
              </a:tr>
              <a:tr h="654180">
                <a:tc>
                  <a:txBody>
                    <a:bodyPr/>
                    <a:lstStyle/>
                    <a:p>
                      <a:pPr algn="just">
                        <a:spcAft>
                          <a:spcPts val="0"/>
                        </a:spcAft>
                      </a:pPr>
                      <a:r>
                        <a:rPr lang="en-US" sz="2000" kern="100">
                          <a:effectLst/>
                        </a:rPr>
                        <a:t>android:zAdjustment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en-US" sz="2000" kern="100">
                          <a:effectLst/>
                        </a:rPr>
                        <a:t>setZAdjustment(int)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tc>
                  <a:txBody>
                    <a:bodyPr/>
                    <a:lstStyle/>
                    <a:p>
                      <a:pPr algn="just">
                        <a:spcAft>
                          <a:spcPts val="0"/>
                        </a:spcAft>
                      </a:pPr>
                      <a:r>
                        <a:rPr lang="zh-CN" sz="2000" kern="100" dirty="0">
                          <a:effectLst/>
                        </a:rPr>
                        <a:t>设置动画的</a:t>
                      </a:r>
                      <a:r>
                        <a:rPr lang="en-US" sz="2000" kern="100" dirty="0">
                          <a:effectLst/>
                        </a:rPr>
                        <a:t>Z Order</a:t>
                      </a:r>
                      <a:r>
                        <a:rPr lang="zh-CN" sz="2000" kern="100" dirty="0">
                          <a:effectLst/>
                        </a:rPr>
                        <a:t>的改变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40181" marR="140181" marT="0" marB="0" anchor="ctr"/>
                </a:tc>
                <a:extLst>
                  <a:ext uri="{0D108BD9-81ED-4DB2-BD59-A6C34878D82A}">
                    <a16:rowId xmlns:a16="http://schemas.microsoft.com/office/drawing/2014/main" val="1483179313"/>
                  </a:ext>
                </a:extLst>
              </a:tr>
            </a:tbl>
          </a:graphicData>
        </a:graphic>
      </p:graphicFrame>
    </p:spTree>
    <p:extLst>
      <p:ext uri="{BB962C8B-B14F-4D97-AF65-F5344CB8AC3E}">
        <p14:creationId xmlns:p14="http://schemas.microsoft.com/office/powerpoint/2010/main" val="297334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9.3.2 Tween Animation</a:t>
            </a:r>
            <a:endParaRPr kumimoji="1" lang="zh-CN" altLang="en-US" dirty="0"/>
          </a:p>
        </p:txBody>
      </p:sp>
      <p:sp>
        <p:nvSpPr>
          <p:cNvPr id="3" name="内容占位符 2"/>
          <p:cNvSpPr>
            <a:spLocks noGrp="1"/>
          </p:cNvSpPr>
          <p:nvPr>
            <p:ph idx="1"/>
          </p:nvPr>
        </p:nvSpPr>
        <p:spPr>
          <a:xfrm>
            <a:off x="1018901" y="1672046"/>
            <a:ext cx="10977155" cy="3683725"/>
          </a:xfrm>
        </p:spPr>
        <p:txBody>
          <a:bodyPr>
            <a:noAutofit/>
          </a:bodyPr>
          <a:lstStyle/>
          <a:p>
            <a:pPr marL="0" indent="0">
              <a:buNone/>
            </a:pPr>
            <a:r>
              <a:rPr lang="en-US" altLang="zh-CN" dirty="0"/>
              <a:t>        </a:t>
            </a:r>
            <a:r>
              <a:rPr lang="zh-CN" altLang="zh-CN" dirty="0"/>
              <a:t>我们可以编码实现动画，也可以用</a:t>
            </a:r>
            <a:r>
              <a:rPr lang="en-US" altLang="zh-CN" dirty="0"/>
              <a:t>XML</a:t>
            </a:r>
            <a:r>
              <a:rPr lang="zh-CN" altLang="zh-CN" dirty="0"/>
              <a:t>文件形式定义动画。通常情况下用</a:t>
            </a:r>
            <a:r>
              <a:rPr lang="en-US" altLang="zh-CN" dirty="0"/>
              <a:t>XML</a:t>
            </a:r>
            <a:r>
              <a:rPr lang="zh-CN" altLang="zh-CN" dirty="0"/>
              <a:t>文件形式定义动画，并放在</a:t>
            </a:r>
            <a:r>
              <a:rPr lang="en-US" altLang="zh-CN" dirty="0"/>
              <a:t>/res/</a:t>
            </a:r>
            <a:r>
              <a:rPr lang="en-US" altLang="zh-CN" dirty="0" err="1"/>
              <a:t>anim</a:t>
            </a:r>
            <a:r>
              <a:rPr lang="zh-CN" altLang="zh-CN" dirty="0"/>
              <a:t>目录下，这符合</a:t>
            </a:r>
            <a:r>
              <a:rPr lang="en-US" altLang="zh-CN" dirty="0"/>
              <a:t>MVC</a:t>
            </a:r>
            <a:r>
              <a:rPr lang="zh-CN" altLang="zh-CN" dirty="0"/>
              <a:t>开发规范，在需要时直接调用资源就可以了。下面介绍如何在</a:t>
            </a:r>
            <a:r>
              <a:rPr lang="en-US" altLang="zh-CN" dirty="0"/>
              <a:t>XML</a:t>
            </a:r>
            <a:r>
              <a:rPr lang="zh-CN" altLang="zh-CN" dirty="0"/>
              <a:t>文件中定义动画。</a:t>
            </a:r>
          </a:p>
          <a:p>
            <a:pPr marL="0" lvl="0" indent="0">
              <a:buNone/>
            </a:pPr>
            <a:r>
              <a:rPr lang="en-US" altLang="zh-CN" dirty="0"/>
              <a:t>1)</a:t>
            </a:r>
            <a:r>
              <a:rPr lang="zh-CN" altLang="zh-CN" dirty="0"/>
              <a:t>新建</a:t>
            </a:r>
            <a:r>
              <a:rPr lang="en-US" altLang="zh-CN" dirty="0"/>
              <a:t>Android</a:t>
            </a:r>
            <a:r>
              <a:rPr lang="zh-CN" altLang="zh-CN" dirty="0"/>
              <a:t>项目；</a:t>
            </a:r>
          </a:p>
          <a:p>
            <a:pPr marL="0" lvl="0" indent="0">
              <a:buNone/>
            </a:pPr>
            <a:r>
              <a:rPr lang="en-US" altLang="zh-CN" dirty="0"/>
              <a:t>2)</a:t>
            </a:r>
            <a:r>
              <a:rPr lang="zh-CN" altLang="zh-CN" dirty="0"/>
              <a:t>在</a:t>
            </a:r>
            <a:r>
              <a:rPr lang="en-US" altLang="zh-CN" dirty="0"/>
              <a:t>res</a:t>
            </a:r>
            <a:r>
              <a:rPr lang="zh-CN" altLang="zh-CN" dirty="0"/>
              <a:t>目录中新建</a:t>
            </a:r>
            <a:r>
              <a:rPr lang="en-US" altLang="zh-CN" dirty="0" err="1"/>
              <a:t>anim</a:t>
            </a:r>
            <a:r>
              <a:rPr lang="zh-CN" altLang="zh-CN" dirty="0"/>
              <a:t>文件夹；</a:t>
            </a:r>
          </a:p>
          <a:p>
            <a:pPr marL="0" lvl="0" indent="0">
              <a:buNone/>
            </a:pPr>
            <a:r>
              <a:rPr lang="en-US" altLang="zh-CN" dirty="0"/>
              <a:t>3)</a:t>
            </a:r>
            <a:r>
              <a:rPr lang="zh-CN" altLang="zh-CN" dirty="0"/>
              <a:t>在</a:t>
            </a:r>
            <a:r>
              <a:rPr lang="en-US" altLang="zh-CN" dirty="0" err="1"/>
              <a:t>anim</a:t>
            </a:r>
            <a:r>
              <a:rPr lang="zh-CN" altLang="zh-CN" dirty="0"/>
              <a:t>目录中新建一个</a:t>
            </a:r>
            <a:r>
              <a:rPr lang="en-US" altLang="zh-CN" dirty="0"/>
              <a:t>new_anim.xml</a:t>
            </a:r>
            <a:r>
              <a:rPr lang="zh-CN" altLang="zh-CN" dirty="0"/>
              <a:t>的文件（注意</a:t>
            </a:r>
            <a:r>
              <a:rPr lang="en-US" altLang="zh-CN" dirty="0"/>
              <a:t>Android</a:t>
            </a:r>
            <a:r>
              <a:rPr lang="zh-CN" altLang="zh-CN" dirty="0"/>
              <a:t>项目中</a:t>
            </a:r>
            <a:r>
              <a:rPr lang="en-US" altLang="zh-CN" dirty="0"/>
              <a:t>XML</a:t>
            </a:r>
            <a:r>
              <a:rPr lang="zh-CN" altLang="zh-CN" dirty="0"/>
              <a:t>类型文件名必须都用小写）；</a:t>
            </a:r>
          </a:p>
          <a:p>
            <a:pPr marL="0" lvl="0" indent="0">
              <a:buNone/>
            </a:pPr>
            <a:r>
              <a:rPr lang="en-US" altLang="zh-CN" dirty="0"/>
              <a:t>4)</a:t>
            </a:r>
            <a:r>
              <a:rPr lang="zh-CN" altLang="zh-CN" dirty="0"/>
              <a:t>在</a:t>
            </a:r>
            <a:r>
              <a:rPr lang="en-US" altLang="zh-CN" dirty="0"/>
              <a:t>new_anim.xml</a:t>
            </a:r>
            <a:r>
              <a:rPr lang="zh-CN" altLang="zh-CN" dirty="0"/>
              <a:t>中加入动画代码。</a:t>
            </a:r>
          </a:p>
        </p:txBody>
      </p:sp>
    </p:spTree>
    <p:extLst>
      <p:ext uri="{BB962C8B-B14F-4D97-AF65-F5344CB8AC3E}">
        <p14:creationId xmlns:p14="http://schemas.microsoft.com/office/powerpoint/2010/main" val="351121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noAutofit/>
          </a:bodyPr>
          <a:lstStyle/>
          <a:p>
            <a:r>
              <a:rPr lang="zh-CN" altLang="en-US" sz="2000" b="1" dirty="0"/>
              <a:t>（</a:t>
            </a:r>
            <a:r>
              <a:rPr lang="en-US" altLang="zh-CN" sz="2000" b="1" dirty="0"/>
              <a:t>1</a:t>
            </a:r>
            <a:r>
              <a:rPr lang="zh-CN" altLang="en-US" sz="2000" b="1" dirty="0"/>
              <a:t>）</a:t>
            </a:r>
            <a:r>
              <a:rPr lang="en-US" altLang="zh-CN" sz="2000" b="1" dirty="0"/>
              <a:t>alpha</a:t>
            </a:r>
            <a:r>
              <a:rPr lang="zh-CN" altLang="en-US" sz="2000" b="1" dirty="0"/>
              <a:t>渐变透明度动画效果的属性如表所示。</a:t>
            </a:r>
            <a:endParaRPr kumimoji="1" lang="zh-CN" altLang="en-US" sz="2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784330134"/>
              </p:ext>
            </p:extLst>
          </p:nvPr>
        </p:nvGraphicFramePr>
        <p:xfrm>
          <a:off x="1217567" y="1285920"/>
          <a:ext cx="10081804" cy="1524000"/>
        </p:xfrm>
        <a:graphic>
          <a:graphicData uri="http://schemas.openxmlformats.org/drawingml/2006/table">
            <a:tbl>
              <a:tblPr firstRow="1" firstCol="1" bandRow="1">
                <a:tableStyleId>{5C22544A-7EE6-4342-B048-85BDC9FD1C3A}</a:tableStyleId>
              </a:tblPr>
              <a:tblGrid>
                <a:gridCol w="2563845">
                  <a:extLst>
                    <a:ext uri="{9D8B030D-6E8A-4147-A177-3AD203B41FA5}">
                      <a16:colId xmlns:a16="http://schemas.microsoft.com/office/drawing/2014/main" val="501718376"/>
                    </a:ext>
                  </a:extLst>
                </a:gridCol>
                <a:gridCol w="3582391">
                  <a:extLst>
                    <a:ext uri="{9D8B030D-6E8A-4147-A177-3AD203B41FA5}">
                      <a16:colId xmlns:a16="http://schemas.microsoft.com/office/drawing/2014/main" val="4047097520"/>
                    </a:ext>
                  </a:extLst>
                </a:gridCol>
                <a:gridCol w="3935568">
                  <a:extLst>
                    <a:ext uri="{9D8B030D-6E8A-4147-A177-3AD203B41FA5}">
                      <a16:colId xmlns:a16="http://schemas.microsoft.com/office/drawing/2014/main" val="2321732916"/>
                    </a:ext>
                  </a:extLst>
                </a:gridCol>
              </a:tblGrid>
              <a:tr h="187655">
                <a:tc>
                  <a:txBody>
                    <a:bodyPr/>
                    <a:lstStyle/>
                    <a:p>
                      <a:pPr indent="266700" algn="ctr">
                        <a:spcAft>
                          <a:spcPts val="0"/>
                        </a:spcAft>
                      </a:pPr>
                      <a:r>
                        <a:rPr lang="zh-CN" sz="2000" kern="100">
                          <a:effectLst/>
                        </a:rPr>
                        <a:t>属</a:t>
                      </a:r>
                      <a:r>
                        <a:rPr lang="en-US" sz="2000" kern="100">
                          <a:effectLst/>
                        </a:rPr>
                        <a:t>  </a:t>
                      </a:r>
                      <a:r>
                        <a:rPr lang="zh-CN" sz="2000" kern="100">
                          <a:effectLst/>
                        </a:rPr>
                        <a:t>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2000" kern="100">
                          <a:effectLst/>
                        </a:rPr>
                        <a:t>说</a:t>
                      </a:r>
                      <a:r>
                        <a:rPr lang="en-US" sz="2000" kern="100">
                          <a:effectLst/>
                        </a:rPr>
                        <a:t>  </a:t>
                      </a:r>
                      <a:r>
                        <a:rPr lang="zh-CN" sz="2000" kern="100">
                          <a:effectLst/>
                        </a:rPr>
                        <a:t>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2000" kern="100">
                          <a:effectLst/>
                        </a:rPr>
                        <a:t>参数说明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5155283"/>
                  </a:ext>
                </a:extLst>
              </a:tr>
              <a:tr h="437116">
                <a:tc>
                  <a:txBody>
                    <a:bodyPr/>
                    <a:lstStyle/>
                    <a:p>
                      <a:pPr indent="266700" algn="l">
                        <a:spcAft>
                          <a:spcPts val="0"/>
                        </a:spcAft>
                      </a:pPr>
                      <a:r>
                        <a:rPr lang="en-US" sz="2000" kern="100">
                          <a:effectLst/>
                        </a:rPr>
                        <a:t>fromAlpha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dirty="0">
                          <a:effectLst/>
                        </a:rPr>
                        <a:t>动画起始时透明度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marL="24130" indent="266700" algn="l">
                        <a:spcAft>
                          <a:spcPts val="0"/>
                        </a:spcAft>
                      </a:pPr>
                      <a:r>
                        <a:rPr lang="zh-CN" sz="2000" kern="100" dirty="0">
                          <a:effectLst/>
                        </a:rPr>
                        <a:t>以上值取为</a:t>
                      </a:r>
                      <a:r>
                        <a:rPr lang="en-US" sz="2000" kern="100" dirty="0">
                          <a:effectLst/>
                        </a:rPr>
                        <a:t>0.0-1.0</a:t>
                      </a:r>
                      <a:r>
                        <a:rPr lang="zh-CN" sz="2000" kern="100" dirty="0">
                          <a:effectLst/>
                        </a:rPr>
                        <a:t>之间的</a:t>
                      </a:r>
                      <a:r>
                        <a:rPr lang="en-US" sz="2000" kern="100" dirty="0">
                          <a:effectLst/>
                        </a:rPr>
                        <a:t>float</a:t>
                      </a:r>
                      <a:r>
                        <a:rPr lang="zh-CN" sz="2000" kern="100" dirty="0">
                          <a:effectLst/>
                        </a:rPr>
                        <a:t>数据类型的数字</a:t>
                      </a:r>
                      <a:r>
                        <a:rPr lang="en-US" sz="2000" kern="100" dirty="0">
                          <a:effectLst/>
                        </a:rPr>
                        <a:t>0.0</a:t>
                      </a:r>
                      <a:r>
                        <a:rPr lang="zh-CN" sz="2000" kern="100" dirty="0">
                          <a:effectLst/>
                        </a:rPr>
                        <a:t>表示完全透明</a:t>
                      </a:r>
                      <a:r>
                        <a:rPr lang="en-US" sz="2000" kern="100" dirty="0">
                          <a:effectLst/>
                        </a:rPr>
                        <a:t>1.0</a:t>
                      </a:r>
                      <a:r>
                        <a:rPr lang="zh-CN" sz="2000" kern="100" dirty="0">
                          <a:effectLst/>
                        </a:rPr>
                        <a:t>表示完全不透明</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6472423"/>
                  </a:ext>
                </a:extLst>
              </a:tr>
              <a:tr h="187655">
                <a:tc>
                  <a:txBody>
                    <a:bodyPr/>
                    <a:lstStyle/>
                    <a:p>
                      <a:pPr algn="l">
                        <a:spcAft>
                          <a:spcPts val="0"/>
                        </a:spcAft>
                      </a:pPr>
                      <a:r>
                        <a:rPr lang="en-US" sz="2000" kern="100" dirty="0">
                          <a:effectLst/>
                        </a:rPr>
                        <a:t>    </a:t>
                      </a:r>
                      <a:r>
                        <a:rPr lang="en-US" sz="2000" kern="100" dirty="0" err="1">
                          <a:effectLst/>
                        </a:rPr>
                        <a:t>toAlpha</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altLang="zh-CN" sz="2000" kern="100" dirty="0">
                          <a:effectLst/>
                        </a:rPr>
                        <a:t>    </a:t>
                      </a:r>
                      <a:r>
                        <a:rPr lang="zh-CN" sz="2000" kern="100" dirty="0">
                          <a:effectLst/>
                        </a:rPr>
                        <a:t>动画结束时透明度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753489754"/>
                  </a:ext>
                </a:extLst>
              </a:tr>
              <a:tr h="187655">
                <a:tc>
                  <a:txBody>
                    <a:bodyPr/>
                    <a:lstStyle/>
                    <a:p>
                      <a:pPr indent="266700" algn="l">
                        <a:spcAft>
                          <a:spcPts val="0"/>
                        </a:spcAft>
                      </a:pPr>
                      <a:r>
                        <a:rPr lang="en-US" sz="2000" kern="100">
                          <a:effectLst/>
                        </a:rPr>
                        <a:t>duration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a:effectLst/>
                        </a:rPr>
                        <a:t>动画持续时间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zh-CN" sz="2000" kern="100" dirty="0">
                          <a:effectLst/>
                        </a:rPr>
                        <a:t>时间以毫秒为单位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4880825"/>
                  </a:ext>
                </a:extLst>
              </a:tr>
            </a:tbl>
          </a:graphicData>
        </a:graphic>
      </p:graphicFrame>
      <p:sp>
        <p:nvSpPr>
          <p:cNvPr id="6" name="矩形 5"/>
          <p:cNvSpPr/>
          <p:nvPr/>
        </p:nvSpPr>
        <p:spPr>
          <a:xfrm>
            <a:off x="1217566" y="3160432"/>
            <a:ext cx="10264685" cy="2554545"/>
          </a:xfrm>
          <a:prstGeom prst="rect">
            <a:avLst/>
          </a:prstGeom>
        </p:spPr>
        <p:txBody>
          <a:bodyPr wrap="square">
            <a:spAutoFit/>
          </a:bodyPr>
          <a:lstStyle/>
          <a:p>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例如实现一个持续</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秒由</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50%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透明度到完全透明效果的动画，代码如下：</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&lt;?xml version="1.0" encoding="utf-8"?&gt;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&lt;set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xmlns:android</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="http://schemas.android.com/</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apk</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/res/android" &gt;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&lt;alpha</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android:duration</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="1000"</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android:fromAlpha</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="0.5"</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android:toAlpha</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="1.0" /&gt;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&lt;/set&gt;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489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noAutofit/>
          </a:bodyPr>
          <a:lstStyle/>
          <a:p>
            <a:r>
              <a:rPr lang="zh-CN" altLang="en-US" sz="2000" b="1" dirty="0"/>
              <a:t>（</a:t>
            </a:r>
            <a:r>
              <a:rPr lang="en-US" altLang="zh-CN" sz="2000" b="1" dirty="0"/>
              <a:t>2</a:t>
            </a:r>
            <a:r>
              <a:rPr lang="zh-CN" altLang="en-US" sz="2000" b="1" dirty="0"/>
              <a:t>）</a:t>
            </a:r>
            <a:r>
              <a:rPr lang="en-US" altLang="zh-CN" sz="2000" b="1" dirty="0"/>
              <a:t>rotate </a:t>
            </a:r>
            <a:r>
              <a:rPr lang="zh-CN" altLang="en-US" sz="2000" b="1" dirty="0"/>
              <a:t>画面转移旋转动画效果属性如表所示。</a:t>
            </a:r>
            <a:endParaRPr kumimoji="1" lang="zh-CN" altLang="en-US" sz="2000" b="1" dirty="0"/>
          </a:p>
        </p:txBody>
      </p:sp>
      <p:sp>
        <p:nvSpPr>
          <p:cNvPr id="6" name="矩形 5"/>
          <p:cNvSpPr/>
          <p:nvPr/>
        </p:nvSpPr>
        <p:spPr>
          <a:xfrm>
            <a:off x="1280159" y="3393188"/>
            <a:ext cx="10202091" cy="3477875"/>
          </a:xfrm>
          <a:prstGeom prst="rect">
            <a:avLst/>
          </a:prstGeom>
        </p:spPr>
        <p:txBody>
          <a:bodyPr wrap="square">
            <a:spAutoFit/>
          </a:bodyPr>
          <a:lstStyle/>
          <a:p>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例如实现一个持续</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秒以物件中点为中心顺时针旋转</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180</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度效果的动画，代码如下：</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&lt;?xml version="1.0" encoding="utf-8"?&gt;</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&lt;set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xmlns:android</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="http://schemas.android.com/</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apk</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/res/android" &gt;</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&lt;rotate</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android:duration</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="1000"</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android:fromDegrees</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="0"</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android:interpolator</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android:anim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accelerate_decelerate_interpolator</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android:pivotX</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="50%"</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android:pivotY</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="50%"</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android:toDegrees</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="+180" /&gt;</a:t>
            </a:r>
          </a:p>
          <a:p>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&lt;/set&gt;</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58985278"/>
              </p:ext>
            </p:extLst>
          </p:nvPr>
        </p:nvGraphicFramePr>
        <p:xfrm>
          <a:off x="1371598" y="1100545"/>
          <a:ext cx="10110652" cy="2194560"/>
        </p:xfrm>
        <a:graphic>
          <a:graphicData uri="http://schemas.openxmlformats.org/drawingml/2006/table">
            <a:tbl>
              <a:tblPr firstRow="1" firstCol="1" bandRow="1">
                <a:tableStyleId>{5C22544A-7EE6-4342-B048-85BDC9FD1C3A}</a:tableStyleId>
              </a:tblPr>
              <a:tblGrid>
                <a:gridCol w="2571181">
                  <a:extLst>
                    <a:ext uri="{9D8B030D-6E8A-4147-A177-3AD203B41FA5}">
                      <a16:colId xmlns:a16="http://schemas.microsoft.com/office/drawing/2014/main" val="2794046794"/>
                    </a:ext>
                  </a:extLst>
                </a:gridCol>
                <a:gridCol w="4221507">
                  <a:extLst>
                    <a:ext uri="{9D8B030D-6E8A-4147-A177-3AD203B41FA5}">
                      <a16:colId xmlns:a16="http://schemas.microsoft.com/office/drawing/2014/main" val="1479461125"/>
                    </a:ext>
                  </a:extLst>
                </a:gridCol>
                <a:gridCol w="3317964">
                  <a:extLst>
                    <a:ext uri="{9D8B030D-6E8A-4147-A177-3AD203B41FA5}">
                      <a16:colId xmlns:a16="http://schemas.microsoft.com/office/drawing/2014/main" val="1627209989"/>
                    </a:ext>
                  </a:extLst>
                </a:gridCol>
              </a:tblGrid>
              <a:tr h="88718">
                <a:tc>
                  <a:txBody>
                    <a:bodyPr/>
                    <a:lstStyle/>
                    <a:p>
                      <a:pPr indent="266700" algn="ctr">
                        <a:spcAft>
                          <a:spcPts val="0"/>
                        </a:spcAft>
                      </a:pPr>
                      <a:r>
                        <a:rPr lang="zh-CN" sz="1800" kern="100">
                          <a:effectLst/>
                        </a:rPr>
                        <a:t>属</a:t>
                      </a:r>
                      <a:r>
                        <a:rPr lang="en-US" sz="1800" kern="100">
                          <a:effectLst/>
                        </a:rPr>
                        <a:t>  </a:t>
                      </a:r>
                      <a:r>
                        <a:rPr lang="zh-CN" sz="1800" kern="100">
                          <a:effectLst/>
                        </a:rPr>
                        <a:t>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800" kern="100">
                          <a:effectLst/>
                        </a:rPr>
                        <a:t>说</a:t>
                      </a:r>
                      <a:r>
                        <a:rPr lang="en-US" sz="1800" kern="100">
                          <a:effectLst/>
                        </a:rPr>
                        <a:t>  </a:t>
                      </a:r>
                      <a:r>
                        <a:rPr lang="zh-CN" sz="1800" kern="100">
                          <a:effectLst/>
                        </a:rPr>
                        <a:t>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800" kern="100">
                          <a:effectLst/>
                        </a:rPr>
                        <a:t>参数说明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3286780"/>
                  </a:ext>
                </a:extLst>
              </a:tr>
              <a:tr h="222651">
                <a:tc>
                  <a:txBody>
                    <a:bodyPr/>
                    <a:lstStyle/>
                    <a:p>
                      <a:pPr indent="266700" algn="l">
                        <a:spcAft>
                          <a:spcPts val="0"/>
                        </a:spcAft>
                      </a:pPr>
                      <a:r>
                        <a:rPr lang="en-US" sz="1800" kern="100">
                          <a:effectLst/>
                        </a:rPr>
                        <a:t>fromDegrees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动画起始时物件的角度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indent="0" algn="l">
                        <a:spcAft>
                          <a:spcPts val="0"/>
                        </a:spcAft>
                      </a:pPr>
                      <a:r>
                        <a:rPr lang="zh-CN" sz="1800" kern="100">
                          <a:effectLst/>
                        </a:rPr>
                        <a:t>当起始角度小于结束角度时，物件顺时针旋转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2630280"/>
                  </a:ext>
                </a:extLst>
              </a:tr>
              <a:tr h="222651">
                <a:tc>
                  <a:txBody>
                    <a:bodyPr/>
                    <a:lstStyle/>
                    <a:p>
                      <a:pPr algn="l">
                        <a:spcAft>
                          <a:spcPts val="0"/>
                        </a:spcAft>
                      </a:pPr>
                      <a:r>
                        <a:rPr lang="en-US" sz="1800" kern="100" dirty="0">
                          <a:effectLst/>
                        </a:rPr>
                        <a:t>     </a:t>
                      </a:r>
                      <a:r>
                        <a:rPr lang="en-US" sz="1800" kern="100" dirty="0" err="1">
                          <a:effectLst/>
                        </a:rPr>
                        <a:t>toDegrees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动画结束时物件旋转的角度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685836853"/>
                  </a:ext>
                </a:extLst>
              </a:tr>
              <a:tr h="445302">
                <a:tc>
                  <a:txBody>
                    <a:bodyPr/>
                    <a:lstStyle/>
                    <a:p>
                      <a:pPr indent="266700" algn="l">
                        <a:spcAft>
                          <a:spcPts val="0"/>
                        </a:spcAft>
                      </a:pPr>
                      <a:r>
                        <a:rPr lang="en-US" sz="1800" kern="100">
                          <a:effectLst/>
                        </a:rPr>
                        <a:t>pivotX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动画相对于物件的</a:t>
                      </a:r>
                      <a:r>
                        <a:rPr lang="en-US" sz="1800" kern="100" dirty="0">
                          <a:effectLst/>
                        </a:rPr>
                        <a:t>X</a:t>
                      </a:r>
                      <a:r>
                        <a:rPr lang="zh-CN" sz="1800" kern="100" dirty="0">
                          <a:effectLst/>
                        </a:rPr>
                        <a:t>坐标的开始位置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indent="0" algn="l">
                        <a:spcAft>
                          <a:spcPts val="0"/>
                        </a:spcAft>
                      </a:pPr>
                      <a:r>
                        <a:rPr lang="zh-CN" sz="1800" kern="100">
                          <a:effectLst/>
                        </a:rPr>
                        <a:t>从</a:t>
                      </a:r>
                      <a:r>
                        <a:rPr lang="en-US" sz="1800" kern="100">
                          <a:effectLst/>
                        </a:rPr>
                        <a:t>0%-100%</a:t>
                      </a:r>
                      <a:r>
                        <a:rPr lang="zh-CN" sz="1800" kern="100">
                          <a:effectLst/>
                        </a:rPr>
                        <a:t>中取值</a:t>
                      </a:r>
                    </a:p>
                    <a:p>
                      <a:pPr indent="0" algn="l">
                        <a:spcAft>
                          <a:spcPts val="0"/>
                        </a:spcAft>
                      </a:pPr>
                      <a:r>
                        <a:rPr lang="en-US" sz="1800" kern="100">
                          <a:effectLst/>
                        </a:rPr>
                        <a:t>50%</a:t>
                      </a:r>
                      <a:r>
                        <a:rPr lang="zh-CN" sz="1800" kern="100">
                          <a:effectLst/>
                        </a:rPr>
                        <a:t>为物件的</a:t>
                      </a:r>
                      <a:r>
                        <a:rPr lang="en-US" sz="1800" kern="100">
                          <a:effectLst/>
                        </a:rPr>
                        <a:t>X</a:t>
                      </a:r>
                      <a:r>
                        <a:rPr lang="zh-CN" sz="1800" kern="100">
                          <a:effectLst/>
                        </a:rPr>
                        <a:t>或</a:t>
                      </a:r>
                      <a:r>
                        <a:rPr lang="en-US" sz="1800" kern="100">
                          <a:effectLst/>
                        </a:rPr>
                        <a:t>Y</a:t>
                      </a:r>
                      <a:r>
                        <a:rPr lang="zh-CN" sz="1800" kern="100">
                          <a:effectLst/>
                        </a:rPr>
                        <a:t>方向坐标上的中点位置</a:t>
                      </a:r>
                    </a:p>
                    <a:p>
                      <a:pPr indent="0" algn="l">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7698994"/>
                  </a:ext>
                </a:extLst>
              </a:tr>
              <a:tr h="445302">
                <a:tc>
                  <a:txBody>
                    <a:bodyPr/>
                    <a:lstStyle/>
                    <a:p>
                      <a:pPr indent="266700" algn="l">
                        <a:spcAft>
                          <a:spcPts val="0"/>
                        </a:spcAft>
                      </a:pPr>
                      <a:r>
                        <a:rPr lang="en-US" sz="1800" kern="100">
                          <a:effectLst/>
                        </a:rPr>
                        <a:t>pivotX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动画相对于物件的</a:t>
                      </a:r>
                      <a:r>
                        <a:rPr lang="en-US" sz="1800" kern="100" dirty="0">
                          <a:effectLst/>
                        </a:rPr>
                        <a:t>X</a:t>
                      </a:r>
                      <a:r>
                        <a:rPr lang="zh-CN" sz="1800" kern="100" dirty="0">
                          <a:effectLst/>
                        </a:rPr>
                        <a:t>坐标的开始位置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168604313"/>
                  </a:ext>
                </a:extLst>
              </a:tr>
              <a:tr h="222651">
                <a:tc>
                  <a:txBody>
                    <a:bodyPr/>
                    <a:lstStyle/>
                    <a:p>
                      <a:pPr indent="266700" algn="l">
                        <a:spcAft>
                          <a:spcPts val="0"/>
                        </a:spcAft>
                      </a:pPr>
                      <a:r>
                        <a:rPr lang="en-US" sz="1800" kern="100" dirty="0">
                          <a:effectLst/>
                        </a:rPr>
                        <a:t>duration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动画持续时间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时间以毫秒为单位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1262771"/>
                  </a:ext>
                </a:extLst>
              </a:tr>
            </a:tbl>
          </a:graphicData>
        </a:graphic>
      </p:graphicFrame>
    </p:spTree>
    <p:extLst>
      <p:ext uri="{BB962C8B-B14F-4D97-AF65-F5344CB8AC3E}">
        <p14:creationId xmlns:p14="http://schemas.microsoft.com/office/powerpoint/2010/main" val="216953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9.1.1 </a:t>
            </a:r>
            <a:r>
              <a:rPr lang="zh-CN" altLang="en-US" b="1" dirty="0"/>
              <a:t>常用绘图类</a:t>
            </a:r>
            <a:br>
              <a:rPr lang="zh-CN" altLang="zh-CN" b="1" dirty="0"/>
            </a:br>
            <a:endParaRPr kumimoji="1" lang="zh-CN" altLang="en-US" dirty="0"/>
          </a:p>
        </p:txBody>
      </p:sp>
      <p:sp>
        <p:nvSpPr>
          <p:cNvPr id="3" name="内容占位符 2"/>
          <p:cNvSpPr>
            <a:spLocks noGrp="1"/>
          </p:cNvSpPr>
          <p:nvPr>
            <p:ph idx="1"/>
          </p:nvPr>
        </p:nvSpPr>
        <p:spPr>
          <a:xfrm>
            <a:off x="1214845" y="1815737"/>
            <a:ext cx="10463349" cy="4702630"/>
          </a:xfrm>
        </p:spPr>
        <p:txBody>
          <a:bodyPr>
            <a:normAutofit fontScale="92500" lnSpcReduction="20000"/>
          </a:bodyPr>
          <a:lstStyle/>
          <a:p>
            <a:pPr marL="0" indent="0">
              <a:lnSpc>
                <a:spcPct val="120000"/>
              </a:lnSpc>
              <a:spcBef>
                <a:spcPts val="200"/>
              </a:spcBef>
              <a:buNone/>
            </a:pPr>
            <a:r>
              <a:rPr lang="zh-CN" altLang="en-US" sz="2200" dirty="0"/>
              <a:t>         在</a:t>
            </a:r>
            <a:r>
              <a:rPr lang="en-US" altLang="zh-CN" sz="2200" dirty="0"/>
              <a:t>Android</a:t>
            </a:r>
            <a:r>
              <a:rPr lang="zh-CN" altLang="en-US" sz="2200" dirty="0"/>
              <a:t>中，许多组件都是</a:t>
            </a:r>
            <a:r>
              <a:rPr lang="en-US" altLang="zh-CN" sz="2200" dirty="0"/>
              <a:t>View</a:t>
            </a:r>
            <a:r>
              <a:rPr lang="zh-CN" altLang="en-US" sz="2200" dirty="0"/>
              <a:t>的子类，所以在绘图时应当继承</a:t>
            </a:r>
            <a:r>
              <a:rPr lang="en-US" altLang="zh-CN" sz="2200" dirty="0"/>
              <a:t>View</a:t>
            </a:r>
            <a:r>
              <a:rPr lang="zh-CN" altLang="en-US" sz="2200" dirty="0"/>
              <a:t>类，并重写其中的指定方法</a:t>
            </a:r>
            <a:r>
              <a:rPr lang="en-US" altLang="zh-CN" sz="2200" dirty="0" err="1"/>
              <a:t>onDraw</a:t>
            </a:r>
            <a:r>
              <a:rPr lang="en-US" altLang="zh-CN" sz="2200" dirty="0"/>
              <a:t>(Canvas canvas)</a:t>
            </a:r>
            <a:r>
              <a:rPr lang="zh-CN" altLang="en-US" sz="2200" dirty="0"/>
              <a:t>，当你想展示特定的图形或者设定图形的特效时，在绘制时，需要具备</a:t>
            </a:r>
            <a:r>
              <a:rPr lang="en-US" altLang="zh-CN" sz="2200" dirty="0"/>
              <a:t>4</a:t>
            </a:r>
            <a:r>
              <a:rPr lang="zh-CN" altLang="en-US" sz="2200" dirty="0"/>
              <a:t>个基本组件：</a:t>
            </a:r>
            <a:r>
              <a:rPr lang="en-US" altLang="zh-CN" sz="2200" dirty="0"/>
              <a:t>Bitmap</a:t>
            </a:r>
            <a:r>
              <a:rPr lang="zh-CN" altLang="en-US" sz="2200" dirty="0"/>
              <a:t>类保存像素，</a:t>
            </a:r>
            <a:r>
              <a:rPr lang="en-US" altLang="zh-CN" sz="2200" dirty="0"/>
              <a:t>Canvas</a:t>
            </a:r>
            <a:r>
              <a:rPr lang="zh-CN" altLang="en-US" sz="2200" dirty="0"/>
              <a:t>类保存绘图的回调结果（在</a:t>
            </a:r>
            <a:r>
              <a:rPr lang="en-US" altLang="zh-CN" sz="2200" dirty="0"/>
              <a:t>bitmap</a:t>
            </a:r>
            <a:r>
              <a:rPr lang="zh-CN" altLang="en-US" sz="2200" dirty="0"/>
              <a:t>中要绘制的内容），通用绘图图元（例如：</a:t>
            </a:r>
            <a:r>
              <a:rPr lang="en-US" altLang="zh-CN" sz="2200" dirty="0" err="1"/>
              <a:t>Rect</a:t>
            </a:r>
            <a:r>
              <a:rPr lang="zh-CN" altLang="en-US" sz="2200" dirty="0"/>
              <a:t>、</a:t>
            </a:r>
            <a:r>
              <a:rPr lang="en-US" altLang="zh-CN" sz="2200" dirty="0"/>
              <a:t>Path</a:t>
            </a:r>
            <a:r>
              <a:rPr lang="zh-CN" altLang="en-US" sz="2200" dirty="0"/>
              <a:t>、</a:t>
            </a:r>
            <a:r>
              <a:rPr lang="en-US" altLang="zh-CN" sz="2200" dirty="0"/>
              <a:t>text</a:t>
            </a:r>
            <a:r>
              <a:rPr lang="zh-CN" altLang="en-US" sz="2200" dirty="0"/>
              <a:t>、</a:t>
            </a:r>
            <a:r>
              <a:rPr lang="en-US" altLang="zh-CN" sz="2200" dirty="0"/>
              <a:t>Bitmap</a:t>
            </a:r>
            <a:r>
              <a:rPr lang="zh-CN" altLang="en-US" sz="2200" dirty="0"/>
              <a:t>）以及</a:t>
            </a:r>
            <a:r>
              <a:rPr lang="en-US" altLang="zh-CN" sz="2200" dirty="0"/>
              <a:t>Print</a:t>
            </a:r>
            <a:r>
              <a:rPr lang="zh-CN" altLang="en-US" sz="2200" dirty="0"/>
              <a:t>类（用来设置颜色以及绘图的风格）。</a:t>
            </a:r>
          </a:p>
          <a:p>
            <a:pPr marL="0" indent="0">
              <a:lnSpc>
                <a:spcPct val="120000"/>
              </a:lnSpc>
              <a:spcBef>
                <a:spcPts val="200"/>
              </a:spcBef>
              <a:buNone/>
            </a:pPr>
            <a:r>
              <a:rPr lang="en-US" altLang="zh-CN" sz="2200" dirty="0"/>
              <a:t>        Android</a:t>
            </a:r>
            <a:r>
              <a:rPr lang="zh-CN" altLang="en-US" sz="2200" dirty="0"/>
              <a:t>中的常用绘图类包括以下几个：</a:t>
            </a:r>
          </a:p>
          <a:p>
            <a:pPr marL="0" indent="0">
              <a:lnSpc>
                <a:spcPct val="120000"/>
              </a:lnSpc>
              <a:spcBef>
                <a:spcPts val="200"/>
              </a:spcBef>
              <a:buNone/>
            </a:pPr>
            <a:r>
              <a:rPr lang="en-US" altLang="zh-CN" sz="2200" dirty="0"/>
              <a:t>        </a:t>
            </a:r>
            <a:r>
              <a:rPr lang="en-US" altLang="zh-CN" sz="2200" dirty="0" err="1"/>
              <a:t>android.graphics.Bitmap</a:t>
            </a:r>
            <a:r>
              <a:rPr lang="en-US" altLang="zh-CN" sz="2200" dirty="0"/>
              <a:t>: </a:t>
            </a:r>
            <a:r>
              <a:rPr lang="zh-CN" altLang="en-US" sz="2200" dirty="0"/>
              <a:t>代表一张位图，所包含的图片可以由程序创建或者来自文件。</a:t>
            </a:r>
          </a:p>
          <a:p>
            <a:pPr marL="0" indent="0">
              <a:lnSpc>
                <a:spcPct val="120000"/>
              </a:lnSpc>
              <a:spcBef>
                <a:spcPts val="200"/>
              </a:spcBef>
              <a:buNone/>
            </a:pPr>
            <a:r>
              <a:rPr lang="en-US" altLang="zh-CN" sz="2200" dirty="0"/>
              <a:t>        </a:t>
            </a:r>
            <a:r>
              <a:rPr lang="en-US" altLang="zh-CN" sz="2200" dirty="0" err="1"/>
              <a:t>android.grapics.Canvas</a:t>
            </a:r>
            <a:r>
              <a:rPr lang="en-US" altLang="zh-CN" sz="2200" dirty="0"/>
              <a:t>: </a:t>
            </a:r>
            <a:r>
              <a:rPr lang="zh-CN" altLang="en-US" sz="2200" dirty="0"/>
              <a:t>表示画布，可以通过设置画布的属性，如颜色或者尺寸等，画出你想画的东西。</a:t>
            </a:r>
          </a:p>
          <a:p>
            <a:pPr marL="0" indent="0">
              <a:lnSpc>
                <a:spcPct val="120000"/>
              </a:lnSpc>
              <a:spcBef>
                <a:spcPts val="200"/>
              </a:spcBef>
              <a:buNone/>
            </a:pPr>
            <a:r>
              <a:rPr lang="zh-CN" altLang="en-US" sz="2200" dirty="0"/>
              <a:t>        </a:t>
            </a:r>
            <a:r>
              <a:rPr lang="en-US" altLang="zh-CN" sz="2200" dirty="0" err="1"/>
              <a:t>android.grapics.Paint</a:t>
            </a:r>
            <a:r>
              <a:rPr lang="en-US" altLang="zh-CN" sz="2200" dirty="0"/>
              <a:t>: </a:t>
            </a:r>
            <a:r>
              <a:rPr lang="zh-CN" altLang="en-US" sz="2200" dirty="0"/>
              <a:t>代表画笔，用来描述绘制图形的风格，例如设置颜色、线宽、透明度等属性，使用该类时，可以通过该类提供的构造方法创建对象。</a:t>
            </a:r>
          </a:p>
          <a:p>
            <a:pPr marL="0" indent="0">
              <a:lnSpc>
                <a:spcPct val="120000"/>
              </a:lnSpc>
              <a:spcBef>
                <a:spcPts val="200"/>
              </a:spcBef>
              <a:buNone/>
            </a:pPr>
            <a:r>
              <a:rPr lang="zh-CN" altLang="en-US" sz="2200" dirty="0"/>
              <a:t>        在一般的绘图操作中，</a:t>
            </a:r>
            <a:r>
              <a:rPr lang="en-US" altLang="zh-CN" sz="2200" dirty="0"/>
              <a:t>Canvas</a:t>
            </a:r>
            <a:r>
              <a:rPr lang="zh-CN" altLang="en-US" sz="2200" dirty="0"/>
              <a:t>类提供了一些常用的绘图方法，比如画圆形、正方形、长方形、椭圆形，这些方法可以直接画出这些图形。</a:t>
            </a:r>
            <a:r>
              <a:rPr lang="en-US" altLang="zh-CN" sz="2200" dirty="0"/>
              <a:t>Canvas</a:t>
            </a:r>
            <a:r>
              <a:rPr lang="zh-CN" altLang="en-US" sz="2200" dirty="0"/>
              <a:t>提供了如表所示的绘图方法。</a:t>
            </a:r>
          </a:p>
        </p:txBody>
      </p:sp>
    </p:spTree>
    <p:extLst>
      <p:ext uri="{BB962C8B-B14F-4D97-AF65-F5344CB8AC3E}">
        <p14:creationId xmlns:p14="http://schemas.microsoft.com/office/powerpoint/2010/main" val="85197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26627"/>
            <a:ext cx="9601200" cy="829491"/>
          </a:xfrm>
        </p:spPr>
        <p:txBody>
          <a:bodyPr>
            <a:noAutofit/>
          </a:bodyPr>
          <a:lstStyle/>
          <a:p>
            <a:r>
              <a:rPr lang="zh-CN" altLang="en-US" sz="2000" b="1" dirty="0"/>
              <a:t>（</a:t>
            </a:r>
            <a:r>
              <a:rPr lang="en-US" altLang="zh-CN" sz="2000" b="1" dirty="0"/>
              <a:t>3</a:t>
            </a:r>
            <a:r>
              <a:rPr lang="zh-CN" altLang="en-US" sz="2000" b="1" dirty="0"/>
              <a:t>）</a:t>
            </a:r>
            <a:r>
              <a:rPr lang="en-US" altLang="zh-CN" sz="2000" b="1" dirty="0"/>
              <a:t>scale </a:t>
            </a:r>
            <a:r>
              <a:rPr lang="zh-CN" altLang="en-US" sz="2000" b="1" dirty="0"/>
              <a:t>渐变尺寸伸缩动画效果属性如表所示。</a:t>
            </a:r>
            <a:endParaRPr kumimoji="1" lang="zh-CN" altLang="en-US" sz="2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46680339"/>
              </p:ext>
            </p:extLst>
          </p:nvPr>
        </p:nvGraphicFramePr>
        <p:xfrm>
          <a:off x="1371600" y="741372"/>
          <a:ext cx="10463348" cy="2743200"/>
        </p:xfrm>
        <a:graphic>
          <a:graphicData uri="http://schemas.openxmlformats.org/drawingml/2006/table">
            <a:tbl>
              <a:tblPr firstRow="1" firstCol="1" bandRow="1">
                <a:tableStyleId>{5C22544A-7EE6-4342-B048-85BDC9FD1C3A}</a:tableStyleId>
              </a:tblPr>
              <a:tblGrid>
                <a:gridCol w="1567543">
                  <a:extLst>
                    <a:ext uri="{9D8B030D-6E8A-4147-A177-3AD203B41FA5}">
                      <a16:colId xmlns:a16="http://schemas.microsoft.com/office/drawing/2014/main" val="973902644"/>
                    </a:ext>
                  </a:extLst>
                </a:gridCol>
                <a:gridCol w="4323806">
                  <a:extLst>
                    <a:ext uri="{9D8B030D-6E8A-4147-A177-3AD203B41FA5}">
                      <a16:colId xmlns:a16="http://schemas.microsoft.com/office/drawing/2014/main" val="562242400"/>
                    </a:ext>
                  </a:extLst>
                </a:gridCol>
                <a:gridCol w="4571999">
                  <a:extLst>
                    <a:ext uri="{9D8B030D-6E8A-4147-A177-3AD203B41FA5}">
                      <a16:colId xmlns:a16="http://schemas.microsoft.com/office/drawing/2014/main" val="2757788322"/>
                    </a:ext>
                  </a:extLst>
                </a:gridCol>
              </a:tblGrid>
              <a:tr h="147502">
                <a:tc>
                  <a:txBody>
                    <a:bodyPr/>
                    <a:lstStyle/>
                    <a:p>
                      <a:pPr indent="0" algn="l">
                        <a:spcAft>
                          <a:spcPts val="0"/>
                        </a:spcAft>
                      </a:pPr>
                      <a:r>
                        <a:rPr lang="zh-CN" sz="1800" kern="100">
                          <a:effectLst/>
                        </a:rPr>
                        <a:t>属</a:t>
                      </a:r>
                      <a:r>
                        <a:rPr lang="en-US" sz="1800" kern="100">
                          <a:effectLst/>
                        </a:rPr>
                        <a:t>  </a:t>
                      </a:r>
                      <a:r>
                        <a:rPr lang="zh-CN" sz="1800" kern="100">
                          <a:effectLst/>
                        </a:rPr>
                        <a:t>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说</a:t>
                      </a:r>
                      <a:r>
                        <a:rPr lang="en-US" sz="1800" kern="100">
                          <a:effectLst/>
                        </a:rPr>
                        <a:t>  </a:t>
                      </a:r>
                      <a:r>
                        <a:rPr lang="zh-CN" sz="1800" kern="100">
                          <a:effectLst/>
                        </a:rPr>
                        <a:t>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参数说明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135679"/>
                  </a:ext>
                </a:extLst>
              </a:tr>
              <a:tr h="258129">
                <a:tc>
                  <a:txBody>
                    <a:bodyPr/>
                    <a:lstStyle/>
                    <a:p>
                      <a:pPr indent="0" algn="l">
                        <a:spcAft>
                          <a:spcPts val="0"/>
                        </a:spcAft>
                      </a:pPr>
                      <a:r>
                        <a:rPr lang="en-US" sz="1800" kern="100">
                          <a:effectLst/>
                        </a:rPr>
                        <a:t>fromXScal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动画起始时</a:t>
                      </a:r>
                      <a:r>
                        <a:rPr lang="en-US" sz="1800" kern="100">
                          <a:effectLst/>
                        </a:rPr>
                        <a:t> X</a:t>
                      </a:r>
                      <a:r>
                        <a:rPr lang="zh-CN" sz="1800" kern="100">
                          <a:effectLst/>
                        </a:rPr>
                        <a:t>坐标上的伸缩尺寸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indent="0" algn="l">
                        <a:spcAft>
                          <a:spcPts val="0"/>
                        </a:spcAft>
                      </a:pPr>
                      <a:r>
                        <a:rPr lang="en-US" sz="1800" kern="100" dirty="0">
                          <a:effectLst/>
                        </a:rPr>
                        <a:t>0.0</a:t>
                      </a:r>
                      <a:r>
                        <a:rPr lang="zh-CN" sz="1800" kern="100" dirty="0">
                          <a:effectLst/>
                        </a:rPr>
                        <a:t>表示收缩到没有</a:t>
                      </a:r>
                    </a:p>
                    <a:p>
                      <a:pPr indent="0" algn="l">
                        <a:spcAft>
                          <a:spcPts val="0"/>
                        </a:spcAft>
                      </a:pPr>
                      <a:r>
                        <a:rPr lang="en-US" sz="1800" kern="100" dirty="0">
                          <a:effectLst/>
                        </a:rPr>
                        <a:t>1.0</a:t>
                      </a:r>
                      <a:r>
                        <a:rPr lang="zh-CN" sz="1800" kern="100" dirty="0">
                          <a:effectLst/>
                        </a:rPr>
                        <a:t>表示正常无伸缩</a:t>
                      </a:r>
                    </a:p>
                    <a:p>
                      <a:pPr indent="0" algn="l">
                        <a:spcAft>
                          <a:spcPts val="0"/>
                        </a:spcAft>
                      </a:pPr>
                      <a:r>
                        <a:rPr lang="zh-CN" sz="1800" kern="100" dirty="0">
                          <a:effectLst/>
                        </a:rPr>
                        <a:t>值小于</a:t>
                      </a:r>
                      <a:r>
                        <a:rPr lang="en-US" sz="1800" kern="100" dirty="0">
                          <a:effectLst/>
                        </a:rPr>
                        <a:t>1.0</a:t>
                      </a:r>
                      <a:r>
                        <a:rPr lang="zh-CN" sz="1800" kern="100" dirty="0">
                          <a:effectLst/>
                        </a:rPr>
                        <a:t>表示收缩</a:t>
                      </a:r>
                    </a:p>
                    <a:p>
                      <a:pPr indent="0" algn="l">
                        <a:spcAft>
                          <a:spcPts val="0"/>
                        </a:spcAft>
                      </a:pPr>
                      <a:r>
                        <a:rPr lang="zh-CN" sz="1800" kern="100" dirty="0">
                          <a:effectLst/>
                        </a:rPr>
                        <a:t>值大于</a:t>
                      </a:r>
                      <a:r>
                        <a:rPr lang="en-US" sz="1800" kern="100" dirty="0">
                          <a:effectLst/>
                        </a:rPr>
                        <a:t>1.0</a:t>
                      </a:r>
                      <a:r>
                        <a:rPr lang="zh-CN" sz="1800" kern="100" dirty="0">
                          <a:effectLst/>
                        </a:rPr>
                        <a:t>表示放大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2609657"/>
                  </a:ext>
                </a:extLst>
              </a:tr>
              <a:tr h="258129">
                <a:tc>
                  <a:txBody>
                    <a:bodyPr/>
                    <a:lstStyle/>
                    <a:p>
                      <a:pPr indent="0" algn="l">
                        <a:spcAft>
                          <a:spcPts val="0"/>
                        </a:spcAft>
                      </a:pPr>
                      <a:r>
                        <a:rPr lang="en-US" sz="1800" kern="100">
                          <a:effectLst/>
                        </a:rPr>
                        <a:t>fromYScale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动画起始时</a:t>
                      </a:r>
                      <a:r>
                        <a:rPr lang="en-US" sz="1800" kern="100" dirty="0">
                          <a:effectLst/>
                        </a:rPr>
                        <a:t>Y</a:t>
                      </a:r>
                      <a:r>
                        <a:rPr lang="zh-CN" sz="1800" kern="100" dirty="0">
                          <a:effectLst/>
                        </a:rPr>
                        <a:t>坐标上的伸缩尺寸</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2458504639"/>
                  </a:ext>
                </a:extLst>
              </a:tr>
              <a:tr h="258129">
                <a:tc>
                  <a:txBody>
                    <a:bodyPr/>
                    <a:lstStyle/>
                    <a:p>
                      <a:pPr indent="0" algn="l">
                        <a:spcAft>
                          <a:spcPts val="0"/>
                        </a:spcAft>
                      </a:pPr>
                      <a:r>
                        <a:rPr lang="en-US" sz="1800" kern="100">
                          <a:effectLst/>
                        </a:rPr>
                        <a:t>toXScale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动画结束时</a:t>
                      </a:r>
                      <a:r>
                        <a:rPr lang="en-US" sz="1800" kern="100">
                          <a:effectLst/>
                        </a:rPr>
                        <a:t> X</a:t>
                      </a:r>
                      <a:r>
                        <a:rPr lang="zh-CN" sz="1800" kern="100">
                          <a:effectLst/>
                        </a:rPr>
                        <a:t>坐标上的伸缩尺寸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2183973759"/>
                  </a:ext>
                </a:extLst>
              </a:tr>
              <a:tr h="258129">
                <a:tc>
                  <a:txBody>
                    <a:bodyPr/>
                    <a:lstStyle/>
                    <a:p>
                      <a:pPr indent="0" algn="l">
                        <a:spcAft>
                          <a:spcPts val="0"/>
                        </a:spcAft>
                      </a:pPr>
                      <a:r>
                        <a:rPr lang="en-US" sz="1800" kern="100">
                          <a:effectLst/>
                        </a:rPr>
                        <a:t>toYScale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动画结束时</a:t>
                      </a:r>
                      <a:r>
                        <a:rPr lang="en-US" sz="1800" kern="100">
                          <a:effectLst/>
                        </a:rPr>
                        <a:t>Y</a:t>
                      </a:r>
                      <a:r>
                        <a:rPr lang="zh-CN" sz="1800" kern="100">
                          <a:effectLst/>
                        </a:rPr>
                        <a:t>坐标上的伸缩尺寸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2516138257"/>
                  </a:ext>
                </a:extLst>
              </a:tr>
              <a:tr h="258129">
                <a:tc>
                  <a:txBody>
                    <a:bodyPr/>
                    <a:lstStyle/>
                    <a:p>
                      <a:pPr indent="0" algn="l">
                        <a:spcAft>
                          <a:spcPts val="0"/>
                        </a:spcAft>
                      </a:pPr>
                      <a:r>
                        <a:rPr lang="en-US" sz="1800" kern="100">
                          <a:effectLst/>
                        </a:rPr>
                        <a:t>pivotX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动画相对于物件的</a:t>
                      </a:r>
                      <a:r>
                        <a:rPr lang="en-US" sz="1800" kern="100" dirty="0">
                          <a:effectLst/>
                        </a:rPr>
                        <a:t>X</a:t>
                      </a:r>
                      <a:r>
                        <a:rPr lang="zh-CN" sz="1800" kern="100" dirty="0">
                          <a:effectLst/>
                        </a:rPr>
                        <a:t>坐标的开始位置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indent="0" algn="l">
                        <a:spcAft>
                          <a:spcPts val="0"/>
                        </a:spcAft>
                      </a:pPr>
                      <a:r>
                        <a:rPr lang="zh-CN" sz="1800" kern="100" dirty="0">
                          <a:effectLst/>
                        </a:rPr>
                        <a:t>从</a:t>
                      </a:r>
                      <a:r>
                        <a:rPr lang="en-US" sz="1800" kern="100" dirty="0">
                          <a:effectLst/>
                        </a:rPr>
                        <a:t>0%-100%</a:t>
                      </a:r>
                      <a:r>
                        <a:rPr lang="zh-CN" sz="1800" kern="100" dirty="0">
                          <a:effectLst/>
                        </a:rPr>
                        <a:t>中取值</a:t>
                      </a:r>
                    </a:p>
                    <a:p>
                      <a:pPr indent="0" algn="l">
                        <a:spcAft>
                          <a:spcPts val="0"/>
                        </a:spcAft>
                      </a:pPr>
                      <a:r>
                        <a:rPr lang="en-US" sz="1800" kern="100" dirty="0">
                          <a:effectLst/>
                        </a:rPr>
                        <a:t>50%</a:t>
                      </a:r>
                      <a:r>
                        <a:rPr lang="zh-CN" sz="1800" kern="100" dirty="0">
                          <a:effectLst/>
                        </a:rPr>
                        <a:t>为物件的</a:t>
                      </a:r>
                      <a:r>
                        <a:rPr lang="en-US" sz="1800" kern="100" dirty="0">
                          <a:effectLst/>
                        </a:rPr>
                        <a:t>X</a:t>
                      </a:r>
                      <a:r>
                        <a:rPr lang="zh-CN" sz="1800" kern="100" dirty="0">
                          <a:effectLst/>
                        </a:rPr>
                        <a:t>或</a:t>
                      </a:r>
                      <a:r>
                        <a:rPr lang="en-US" sz="1800" kern="100" dirty="0">
                          <a:effectLst/>
                        </a:rPr>
                        <a:t>Y</a:t>
                      </a:r>
                      <a:r>
                        <a:rPr lang="zh-CN" sz="1800" kern="100" dirty="0">
                          <a:effectLst/>
                        </a:rPr>
                        <a:t>方向坐标上的中点位置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9937890"/>
                  </a:ext>
                </a:extLst>
              </a:tr>
              <a:tr h="258129">
                <a:tc>
                  <a:txBody>
                    <a:bodyPr/>
                    <a:lstStyle/>
                    <a:p>
                      <a:pPr indent="0" algn="l">
                        <a:spcAft>
                          <a:spcPts val="0"/>
                        </a:spcAft>
                      </a:pPr>
                      <a:r>
                        <a:rPr lang="en-US" sz="1800" kern="100">
                          <a:effectLst/>
                        </a:rPr>
                        <a:t>pivotY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动画相对于物件的</a:t>
                      </a:r>
                      <a:r>
                        <a:rPr lang="en-US" sz="1800" kern="100" dirty="0">
                          <a:effectLst/>
                        </a:rPr>
                        <a:t>Y</a:t>
                      </a:r>
                      <a:r>
                        <a:rPr lang="zh-CN" sz="1800" kern="100" dirty="0">
                          <a:effectLst/>
                        </a:rPr>
                        <a:t>坐标的开始位置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51034865"/>
                  </a:ext>
                </a:extLst>
              </a:tr>
              <a:tr h="129065">
                <a:tc>
                  <a:txBody>
                    <a:bodyPr/>
                    <a:lstStyle/>
                    <a:p>
                      <a:pPr indent="0" algn="l">
                        <a:spcAft>
                          <a:spcPts val="0"/>
                        </a:spcAft>
                      </a:pPr>
                      <a:r>
                        <a:rPr lang="en-US" sz="1800" kern="100">
                          <a:effectLst/>
                        </a:rPr>
                        <a:t>duration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动画持续时间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时间以毫秒为单位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8675811"/>
                  </a:ext>
                </a:extLst>
              </a:tr>
              <a:tr h="84854">
                <a:tc>
                  <a:txBody>
                    <a:bodyPr/>
                    <a:lstStyle/>
                    <a:p>
                      <a:pPr indent="0" algn="l">
                        <a:spcAft>
                          <a:spcPts val="0"/>
                        </a:spcAft>
                      </a:pPr>
                      <a:r>
                        <a:rPr lang="en-US" sz="1800" kern="100">
                          <a:effectLst/>
                        </a:rPr>
                        <a:t>fillAfter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当设置为</a:t>
                      </a:r>
                      <a:r>
                        <a:rPr lang="en-US" sz="1800" kern="100" dirty="0">
                          <a:effectLst/>
                        </a:rPr>
                        <a:t>true </a:t>
                      </a:r>
                      <a:r>
                        <a:rPr lang="zh-CN" sz="1800" kern="100" dirty="0">
                          <a:effectLst/>
                        </a:rPr>
                        <a:t>，该动画转化在动画结束后被应用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6938059"/>
                  </a:ext>
                </a:extLst>
              </a:tr>
            </a:tbl>
          </a:graphicData>
        </a:graphic>
      </p:graphicFrame>
      <p:sp>
        <p:nvSpPr>
          <p:cNvPr id="7" name="矩形 6"/>
          <p:cNvSpPr/>
          <p:nvPr/>
        </p:nvSpPr>
        <p:spPr>
          <a:xfrm>
            <a:off x="1371599" y="3604405"/>
            <a:ext cx="9405257" cy="3385542"/>
          </a:xfrm>
          <a:prstGeom prst="rect">
            <a:avLst/>
          </a:prstGeom>
        </p:spPr>
        <p:txBody>
          <a:bodyPr wrap="square">
            <a:spAutoFit/>
          </a:bodyPr>
          <a:lstStyle/>
          <a:p>
            <a:pPr indent="269875"/>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例如实现一个持续</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秒由正常缩放到</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大小效果的动画，代码如下：</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&lt;?xml version="1.0" encoding="utf-8"?&gt;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&lt;set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xmlns:android</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="http://schemas.android.com/</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apk</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/res/android" &gt;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&lt;scale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android:duration</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="1000"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android:fillAfter</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="false"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android:fromXScale</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android:fromYScale</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android:pivotX</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android:pivotY</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android:toXScale</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="0.5"</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android:toYScale</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="0.5" /&gt;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&lt;/set&gt;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365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444193"/>
            <a:ext cx="9601200" cy="829491"/>
          </a:xfrm>
        </p:spPr>
        <p:txBody>
          <a:bodyPr>
            <a:noAutofit/>
          </a:bodyPr>
          <a:lstStyle/>
          <a:p>
            <a:r>
              <a:rPr lang="zh-CN" altLang="en-US" sz="2000" b="1" dirty="0"/>
              <a:t>（</a:t>
            </a:r>
            <a:r>
              <a:rPr lang="en-US" altLang="zh-CN" sz="2000" b="1" dirty="0"/>
              <a:t>4</a:t>
            </a:r>
            <a:r>
              <a:rPr lang="zh-CN" altLang="en-US" sz="2000" b="1" dirty="0"/>
              <a:t>）</a:t>
            </a:r>
            <a:r>
              <a:rPr lang="en-US" altLang="zh-CN" sz="2000" b="1" dirty="0"/>
              <a:t>translate </a:t>
            </a:r>
            <a:r>
              <a:rPr lang="zh-CN" altLang="en-US" sz="2000" b="1" dirty="0"/>
              <a:t>画面转换位置移动动画效果的属性如表所示。</a:t>
            </a:r>
            <a:endParaRPr kumimoji="1" lang="zh-CN" altLang="en-US" sz="2000" b="1" dirty="0"/>
          </a:p>
        </p:txBody>
      </p:sp>
      <p:sp>
        <p:nvSpPr>
          <p:cNvPr id="7" name="矩形 6"/>
          <p:cNvSpPr/>
          <p:nvPr/>
        </p:nvSpPr>
        <p:spPr>
          <a:xfrm>
            <a:off x="1371600" y="3949053"/>
            <a:ext cx="9405257" cy="2554545"/>
          </a:xfrm>
          <a:prstGeom prst="rect">
            <a:avLst/>
          </a:prstGeom>
        </p:spPr>
        <p:txBody>
          <a:bodyPr wrap="square">
            <a:spAutoFit/>
          </a:bodyPr>
          <a:lstStyle/>
          <a:p>
            <a:pPr indent="269875"/>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例如实现一个持续两秒移动效果的动画，代码如下：</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&lt;?xml version="1.0" encoding="utf-8"?&gt;</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&lt;set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xmlns:android</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="http://schemas.android.com/</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apk</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/res/android" &gt;</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&lt;translate</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android:duration</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="2000"</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android:fromXDelta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android:fromYDelta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android:toXDelta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="180"</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android:toYDelta</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="180" /&gt;</a:t>
            </a:r>
          </a:p>
          <a:p>
            <a:pPr indent="269875"/>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&lt;/set&gt;</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67720438"/>
              </p:ext>
            </p:extLst>
          </p:nvPr>
        </p:nvGraphicFramePr>
        <p:xfrm>
          <a:off x="1371600" y="1156117"/>
          <a:ext cx="10202091" cy="2595380"/>
        </p:xfrm>
        <a:graphic>
          <a:graphicData uri="http://schemas.openxmlformats.org/drawingml/2006/table">
            <a:tbl>
              <a:tblPr firstRow="1" firstCol="1" bandRow="1">
                <a:tableStyleId>{5C22544A-7EE6-4342-B048-85BDC9FD1C3A}</a:tableStyleId>
              </a:tblPr>
              <a:tblGrid>
                <a:gridCol w="2594434">
                  <a:extLst>
                    <a:ext uri="{9D8B030D-6E8A-4147-A177-3AD203B41FA5}">
                      <a16:colId xmlns:a16="http://schemas.microsoft.com/office/drawing/2014/main" val="3056515766"/>
                    </a:ext>
                  </a:extLst>
                </a:gridCol>
                <a:gridCol w="3970326">
                  <a:extLst>
                    <a:ext uri="{9D8B030D-6E8A-4147-A177-3AD203B41FA5}">
                      <a16:colId xmlns:a16="http://schemas.microsoft.com/office/drawing/2014/main" val="700753726"/>
                    </a:ext>
                  </a:extLst>
                </a:gridCol>
                <a:gridCol w="3637331">
                  <a:extLst>
                    <a:ext uri="{9D8B030D-6E8A-4147-A177-3AD203B41FA5}">
                      <a16:colId xmlns:a16="http://schemas.microsoft.com/office/drawing/2014/main" val="485635631"/>
                    </a:ext>
                  </a:extLst>
                </a:gridCol>
              </a:tblGrid>
              <a:tr h="396957">
                <a:tc>
                  <a:txBody>
                    <a:bodyPr/>
                    <a:lstStyle/>
                    <a:p>
                      <a:pPr indent="0" algn="l">
                        <a:spcAft>
                          <a:spcPts val="0"/>
                        </a:spcAft>
                      </a:pPr>
                      <a:r>
                        <a:rPr lang="zh-CN" sz="1800" kern="100">
                          <a:effectLst/>
                        </a:rPr>
                        <a:t>属</a:t>
                      </a:r>
                      <a:r>
                        <a:rPr lang="en-US" sz="1800" kern="100">
                          <a:effectLst/>
                        </a:rPr>
                        <a:t>  </a:t>
                      </a:r>
                      <a:r>
                        <a:rPr lang="zh-CN" sz="1800" kern="100">
                          <a:effectLst/>
                        </a:rPr>
                        <a:t>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说</a:t>
                      </a:r>
                      <a:r>
                        <a:rPr lang="en-US" sz="1800" kern="100">
                          <a:effectLst/>
                        </a:rPr>
                        <a:t>  </a:t>
                      </a:r>
                      <a:r>
                        <a:rPr lang="zh-CN" sz="1800" kern="100">
                          <a:effectLst/>
                        </a:rPr>
                        <a:t>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参数说明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2637455"/>
                  </a:ext>
                </a:extLst>
              </a:tr>
              <a:tr h="809075">
                <a:tc>
                  <a:txBody>
                    <a:bodyPr/>
                    <a:lstStyle/>
                    <a:p>
                      <a:pPr indent="0" algn="l">
                        <a:spcAft>
                          <a:spcPts val="0"/>
                        </a:spcAft>
                      </a:pPr>
                      <a:r>
                        <a:rPr lang="en-US" sz="1800" kern="100">
                          <a:effectLst/>
                        </a:rPr>
                        <a:t>fromXDelta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动画起始时</a:t>
                      </a:r>
                      <a:r>
                        <a:rPr lang="en-US" sz="1800" kern="100" dirty="0">
                          <a:effectLst/>
                        </a:rPr>
                        <a:t>X</a:t>
                      </a:r>
                      <a:r>
                        <a:rPr lang="zh-CN" sz="1800" kern="100" dirty="0">
                          <a:effectLst/>
                        </a:rPr>
                        <a:t>坐标上的位置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indent="0" algn="l">
                        <a:spcAft>
                          <a:spcPts val="0"/>
                        </a:spcAft>
                      </a:pPr>
                      <a:r>
                        <a:rPr lang="zh-CN" sz="1800" kern="100" dirty="0">
                          <a:effectLst/>
                        </a:rPr>
                        <a:t>没有指定的时候，默认是以自己为相对参照物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5470839"/>
                  </a:ext>
                </a:extLst>
              </a:tr>
              <a:tr h="347337">
                <a:tc>
                  <a:txBody>
                    <a:bodyPr/>
                    <a:lstStyle/>
                    <a:p>
                      <a:pPr indent="0" algn="l">
                        <a:spcAft>
                          <a:spcPts val="0"/>
                        </a:spcAft>
                      </a:pPr>
                      <a:r>
                        <a:rPr lang="en-US" sz="1800" kern="100">
                          <a:effectLst/>
                        </a:rPr>
                        <a:t>fromYDelta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动画起始时</a:t>
                      </a:r>
                      <a:r>
                        <a:rPr lang="en-US" sz="1800" kern="100">
                          <a:effectLst/>
                        </a:rPr>
                        <a:t>Y</a:t>
                      </a:r>
                      <a:r>
                        <a:rPr lang="zh-CN" sz="1800" kern="100">
                          <a:effectLst/>
                        </a:rPr>
                        <a:t>坐标上的位置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721860729"/>
                  </a:ext>
                </a:extLst>
              </a:tr>
              <a:tr h="347337">
                <a:tc>
                  <a:txBody>
                    <a:bodyPr/>
                    <a:lstStyle/>
                    <a:p>
                      <a:pPr indent="0" algn="l">
                        <a:spcAft>
                          <a:spcPts val="0"/>
                        </a:spcAft>
                      </a:pPr>
                      <a:r>
                        <a:rPr lang="en-US" sz="1800" kern="100">
                          <a:effectLst/>
                        </a:rPr>
                        <a:t>toXDelta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动画结束时</a:t>
                      </a:r>
                      <a:r>
                        <a:rPr lang="en-US" sz="1800" kern="100">
                          <a:effectLst/>
                        </a:rPr>
                        <a:t> X</a:t>
                      </a:r>
                      <a:r>
                        <a:rPr lang="zh-CN" sz="1800" kern="100">
                          <a:effectLst/>
                        </a:rPr>
                        <a:t>坐标上的位置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611617282"/>
                  </a:ext>
                </a:extLst>
              </a:tr>
              <a:tr h="347337">
                <a:tc>
                  <a:txBody>
                    <a:bodyPr/>
                    <a:lstStyle/>
                    <a:p>
                      <a:pPr indent="0" algn="l">
                        <a:spcAft>
                          <a:spcPts val="0"/>
                        </a:spcAft>
                      </a:pPr>
                      <a:r>
                        <a:rPr lang="en-US" sz="1800" kern="100">
                          <a:effectLst/>
                        </a:rPr>
                        <a:t>toYDelta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动画结束时</a:t>
                      </a:r>
                      <a:r>
                        <a:rPr lang="en-US" sz="1800" kern="100">
                          <a:effectLst/>
                        </a:rPr>
                        <a:t> Y</a:t>
                      </a:r>
                      <a:r>
                        <a:rPr lang="zh-CN" sz="1800" kern="100">
                          <a:effectLst/>
                        </a:rPr>
                        <a:t>坐标上的位置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177409324"/>
                  </a:ext>
                </a:extLst>
              </a:tr>
              <a:tr h="347337">
                <a:tc>
                  <a:txBody>
                    <a:bodyPr/>
                    <a:lstStyle/>
                    <a:p>
                      <a:pPr indent="0" algn="l">
                        <a:spcAft>
                          <a:spcPts val="0"/>
                        </a:spcAft>
                      </a:pPr>
                      <a:r>
                        <a:rPr lang="en-US" sz="1800" kern="100">
                          <a:effectLst/>
                        </a:rPr>
                        <a:t>duration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a:effectLst/>
                        </a:rPr>
                        <a:t>动画持续时间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pPr>
                      <a:r>
                        <a:rPr lang="zh-CN" sz="1800" kern="100" dirty="0">
                          <a:effectLst/>
                        </a:rPr>
                        <a:t>时间以毫秒为单位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6113280"/>
                  </a:ext>
                </a:extLst>
              </a:tr>
            </a:tbl>
          </a:graphicData>
        </a:graphic>
      </p:graphicFrame>
    </p:spTree>
    <p:extLst>
      <p:ext uri="{BB962C8B-B14F-4D97-AF65-F5344CB8AC3E}">
        <p14:creationId xmlns:p14="http://schemas.microsoft.com/office/powerpoint/2010/main" val="156603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901" y="300445"/>
            <a:ext cx="10977155" cy="3383280"/>
          </a:xfrm>
        </p:spPr>
        <p:txBody>
          <a:bodyPr>
            <a:noAutofit/>
          </a:bodyPr>
          <a:lstStyle/>
          <a:p>
            <a:pPr marL="0" indent="0">
              <a:buNone/>
            </a:pPr>
            <a:r>
              <a:rPr lang="en-US" altLang="zh-CN" dirty="0"/>
              <a:t>        XML</a:t>
            </a:r>
            <a:r>
              <a:rPr lang="zh-CN" altLang="en-US" dirty="0"/>
              <a:t>文件中必须至少有一个根元素，可以是</a:t>
            </a:r>
            <a:r>
              <a:rPr lang="en-US" altLang="zh-CN" dirty="0"/>
              <a:t>&lt;alpha&gt;</a:t>
            </a:r>
            <a:r>
              <a:rPr lang="zh-CN" altLang="en-US" dirty="0"/>
              <a:t>、</a:t>
            </a:r>
            <a:r>
              <a:rPr lang="en-US" altLang="zh-CN" dirty="0"/>
              <a:t>&lt;rotate&gt;</a:t>
            </a:r>
            <a:r>
              <a:rPr lang="zh-CN" altLang="en-US" dirty="0"/>
              <a:t>、</a:t>
            </a:r>
            <a:r>
              <a:rPr lang="en-US" altLang="zh-CN" dirty="0"/>
              <a:t>&lt;scale&gt;</a:t>
            </a:r>
            <a:r>
              <a:rPr lang="zh-CN" altLang="en-US" dirty="0"/>
              <a:t>、</a:t>
            </a:r>
            <a:r>
              <a:rPr lang="en-US" altLang="zh-CN" dirty="0"/>
              <a:t>&lt;translate&gt;</a:t>
            </a:r>
            <a:r>
              <a:rPr lang="zh-CN" altLang="en-US" dirty="0"/>
              <a:t>中的任意一个，也可以是</a:t>
            </a:r>
            <a:r>
              <a:rPr lang="en-US" altLang="zh-CN" dirty="0"/>
              <a:t>&lt;set&gt;</a:t>
            </a:r>
            <a:r>
              <a:rPr lang="zh-CN" altLang="en-US" dirty="0"/>
              <a:t>来管理一个由四个根元素中任意几个根元素组成的动画集合。</a:t>
            </a:r>
            <a:r>
              <a:rPr lang="en-US" altLang="zh-CN" dirty="0"/>
              <a:t>&lt;set&gt;</a:t>
            </a:r>
            <a:r>
              <a:rPr lang="zh-CN" altLang="en-US" dirty="0"/>
              <a:t>是可以嵌套的。</a:t>
            </a:r>
          </a:p>
          <a:p>
            <a:pPr marL="0" indent="0">
              <a:buNone/>
            </a:pPr>
            <a:r>
              <a:rPr lang="zh-CN" altLang="en-US" dirty="0"/>
              <a:t>        有人曾形象地把</a:t>
            </a:r>
            <a:r>
              <a:rPr lang="en-US" altLang="zh-CN" dirty="0"/>
              <a:t>&lt;set&gt;</a:t>
            </a:r>
            <a:r>
              <a:rPr lang="zh-CN" altLang="en-US" dirty="0"/>
              <a:t>比喻为一个动画容器，当存在多个动画元素时，默认这些动画同时发生，但也可通过</a:t>
            </a:r>
            <a:r>
              <a:rPr lang="en-US" altLang="zh-CN" dirty="0" err="1"/>
              <a:t>startOffset</a:t>
            </a:r>
            <a:r>
              <a:rPr lang="zh-CN" altLang="en-US" dirty="0"/>
              <a:t>属性设置各个动画的开始时间，达到多个动画元素顺序播放的效果。</a:t>
            </a:r>
          </a:p>
          <a:p>
            <a:pPr marL="0" indent="0">
              <a:buNone/>
            </a:pPr>
            <a:r>
              <a:rPr lang="zh-CN" altLang="en-US" dirty="0"/>
              <a:t>        以上的方法可以决定动画的开始状态、结束状态以及变化效果，通过设置的动画持续时间，就可以算出在中间插入多少帧的动画实现动画效果，但是在动画运行时动画效果的速率还需要借助于</a:t>
            </a:r>
            <a:r>
              <a:rPr lang="en-US" altLang="zh-CN" dirty="0"/>
              <a:t>Interpolator</a:t>
            </a:r>
            <a:r>
              <a:rPr lang="zh-CN" altLang="en-US" dirty="0"/>
              <a:t>来控制。</a:t>
            </a:r>
            <a:r>
              <a:rPr lang="en-US" altLang="zh-CN" dirty="0"/>
              <a:t>Interpolator</a:t>
            </a:r>
            <a:r>
              <a:rPr lang="zh-CN" altLang="en-US" dirty="0"/>
              <a:t>，可译作“插值器”，用于控制插入帧的属性，它依据特定的算法可以计算出整个动画所需要插入帧的密度与位置，从而使基本的动画实现匀速、加速、减速等各种速度变化的效果。</a:t>
            </a:r>
            <a:r>
              <a:rPr lang="en-US" altLang="zh-CN" dirty="0"/>
              <a:t>Interpolator</a:t>
            </a:r>
            <a:r>
              <a:rPr lang="zh-CN" altLang="en-US" dirty="0"/>
              <a:t>接口的常用实现类如表所示。</a:t>
            </a:r>
          </a:p>
        </p:txBody>
      </p:sp>
      <p:graphicFrame>
        <p:nvGraphicFramePr>
          <p:cNvPr id="5" name="表格 4"/>
          <p:cNvGraphicFramePr>
            <a:graphicFrameLocks noGrp="1"/>
          </p:cNvGraphicFramePr>
          <p:nvPr>
            <p:extLst>
              <p:ext uri="{D42A27DB-BD31-4B8C-83A1-F6EECF244321}">
                <p14:modId xmlns:p14="http://schemas.microsoft.com/office/powerpoint/2010/main" val="1414748148"/>
              </p:ext>
            </p:extLst>
          </p:nvPr>
        </p:nvGraphicFramePr>
        <p:xfrm>
          <a:off x="1130934" y="3683723"/>
          <a:ext cx="10651763" cy="2560322"/>
        </p:xfrm>
        <a:graphic>
          <a:graphicData uri="http://schemas.openxmlformats.org/drawingml/2006/table">
            <a:tbl>
              <a:tblPr firstRow="1" firstCol="1" bandRow="1">
                <a:tableStyleId>{5C22544A-7EE6-4342-B048-85BDC9FD1C3A}</a:tableStyleId>
              </a:tblPr>
              <a:tblGrid>
                <a:gridCol w="4416879">
                  <a:extLst>
                    <a:ext uri="{9D8B030D-6E8A-4147-A177-3AD203B41FA5}">
                      <a16:colId xmlns:a16="http://schemas.microsoft.com/office/drawing/2014/main" val="476009281"/>
                    </a:ext>
                  </a:extLst>
                </a:gridCol>
                <a:gridCol w="6234884">
                  <a:extLst>
                    <a:ext uri="{9D8B030D-6E8A-4147-A177-3AD203B41FA5}">
                      <a16:colId xmlns:a16="http://schemas.microsoft.com/office/drawing/2014/main" val="1933097204"/>
                    </a:ext>
                  </a:extLst>
                </a:gridCol>
              </a:tblGrid>
              <a:tr h="412513">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8878128"/>
                  </a:ext>
                </a:extLst>
              </a:tr>
              <a:tr h="433824">
                <a:tc>
                  <a:txBody>
                    <a:bodyPr/>
                    <a:lstStyle/>
                    <a:p>
                      <a:pPr algn="just">
                        <a:spcAft>
                          <a:spcPts val="0"/>
                        </a:spcAft>
                      </a:pPr>
                      <a:r>
                        <a:rPr lang="en-US" sz="2000" kern="100">
                          <a:effectLst/>
                        </a:rPr>
                        <a:t>AccelerateDecelerateInterpolator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动画开始、结束时减速，中间加速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5240061"/>
                  </a:ext>
                </a:extLst>
              </a:tr>
              <a:tr h="412513">
                <a:tc>
                  <a:txBody>
                    <a:bodyPr/>
                    <a:lstStyle/>
                    <a:p>
                      <a:pPr algn="just">
                        <a:spcAft>
                          <a:spcPts val="0"/>
                        </a:spcAft>
                      </a:pPr>
                      <a:r>
                        <a:rPr lang="en-US" sz="2000" kern="100">
                          <a:effectLst/>
                        </a:rPr>
                        <a:t>AccelerateInterpolator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动画开始时速度较慢，然后开始加速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7803589"/>
                  </a:ext>
                </a:extLst>
              </a:tr>
              <a:tr h="433824">
                <a:tc>
                  <a:txBody>
                    <a:bodyPr/>
                    <a:lstStyle/>
                    <a:p>
                      <a:pPr algn="just">
                        <a:spcAft>
                          <a:spcPts val="0"/>
                        </a:spcAft>
                      </a:pPr>
                      <a:r>
                        <a:rPr lang="en-US" sz="2000" kern="100">
                          <a:effectLst/>
                        </a:rPr>
                        <a:t>CycleInterpolator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动画循环播放指定次数，速度按正弦曲线改变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7710595"/>
                  </a:ext>
                </a:extLst>
              </a:tr>
              <a:tr h="433824">
                <a:tc>
                  <a:txBody>
                    <a:bodyPr/>
                    <a:lstStyle/>
                    <a:p>
                      <a:pPr algn="just">
                        <a:spcAft>
                          <a:spcPts val="0"/>
                        </a:spcAft>
                      </a:pPr>
                      <a:r>
                        <a:rPr lang="en-US" sz="2000" kern="100">
                          <a:effectLst/>
                        </a:rPr>
                        <a:t>DecelerateInterpolator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动画开始时速度较快，然后开始减速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8517442"/>
                  </a:ext>
                </a:extLst>
              </a:tr>
              <a:tr h="433824">
                <a:tc>
                  <a:txBody>
                    <a:bodyPr/>
                    <a:lstStyle/>
                    <a:p>
                      <a:pPr algn="just">
                        <a:spcAft>
                          <a:spcPts val="0"/>
                        </a:spcAft>
                      </a:pPr>
                      <a:r>
                        <a:rPr lang="en-US" sz="2000" kern="100">
                          <a:effectLst/>
                        </a:rPr>
                        <a:t>LinearInterpolator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动画以匀速变化</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4168282"/>
                  </a:ext>
                </a:extLst>
              </a:tr>
            </a:tbl>
          </a:graphicData>
        </a:graphic>
      </p:graphicFrame>
    </p:spTree>
    <p:extLst>
      <p:ext uri="{BB962C8B-B14F-4D97-AF65-F5344CB8AC3E}">
        <p14:creationId xmlns:p14="http://schemas.microsoft.com/office/powerpoint/2010/main" val="134549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7594" y="1175656"/>
            <a:ext cx="10796543" cy="1175658"/>
          </a:xfrm>
        </p:spPr>
        <p:txBody>
          <a:bodyPr>
            <a:noAutofit/>
          </a:bodyPr>
          <a:lstStyle/>
          <a:p>
            <a:pPr marL="0" indent="0">
              <a:buNone/>
            </a:pPr>
            <a:r>
              <a:rPr lang="zh-CN" altLang="en-US" dirty="0"/>
              <a:t>        为了在动画资源中指定补间动画所使用的插值器，定义补间动画的</a:t>
            </a:r>
            <a:r>
              <a:rPr lang="en-US" altLang="zh-CN" dirty="0"/>
              <a:t>&lt;set/&gt;</a:t>
            </a:r>
            <a:r>
              <a:rPr lang="zh-CN" altLang="en-US" dirty="0"/>
              <a:t>元素支持</a:t>
            </a:r>
            <a:r>
              <a:rPr lang="en-US" altLang="zh-CN" dirty="0" err="1"/>
              <a:t>android:interpolator</a:t>
            </a:r>
            <a:r>
              <a:rPr lang="zh-CN" altLang="en-US" dirty="0"/>
              <a:t>属性，设置相应的参数就可以控制动画效果的速率。</a:t>
            </a:r>
            <a:r>
              <a:rPr lang="en-US" altLang="zh-CN" dirty="0"/>
              <a:t>android</a:t>
            </a:r>
            <a:r>
              <a:rPr lang="zh-CN" altLang="en-US" dirty="0"/>
              <a:t>提供了三种动画插值器如表所示。</a:t>
            </a:r>
          </a:p>
        </p:txBody>
      </p:sp>
      <p:graphicFrame>
        <p:nvGraphicFramePr>
          <p:cNvPr id="2" name="表格 1"/>
          <p:cNvGraphicFramePr>
            <a:graphicFrameLocks noGrp="1"/>
          </p:cNvGraphicFramePr>
          <p:nvPr>
            <p:extLst>
              <p:ext uri="{D42A27DB-BD31-4B8C-83A1-F6EECF244321}">
                <p14:modId xmlns:p14="http://schemas.microsoft.com/office/powerpoint/2010/main" val="1762528854"/>
              </p:ext>
            </p:extLst>
          </p:nvPr>
        </p:nvGraphicFramePr>
        <p:xfrm>
          <a:off x="1077594" y="2965269"/>
          <a:ext cx="10600600" cy="1959428"/>
        </p:xfrm>
        <a:graphic>
          <a:graphicData uri="http://schemas.openxmlformats.org/drawingml/2006/table">
            <a:tbl>
              <a:tblPr firstRow="1" firstCol="1" bandRow="1">
                <a:tableStyleId>{5C22544A-7EE6-4342-B048-85BDC9FD1C3A}</a:tableStyleId>
              </a:tblPr>
              <a:tblGrid>
                <a:gridCol w="5040669">
                  <a:extLst>
                    <a:ext uri="{9D8B030D-6E8A-4147-A177-3AD203B41FA5}">
                      <a16:colId xmlns:a16="http://schemas.microsoft.com/office/drawing/2014/main" val="2540744018"/>
                    </a:ext>
                  </a:extLst>
                </a:gridCol>
                <a:gridCol w="5559931">
                  <a:extLst>
                    <a:ext uri="{9D8B030D-6E8A-4147-A177-3AD203B41FA5}">
                      <a16:colId xmlns:a16="http://schemas.microsoft.com/office/drawing/2014/main" val="2199260437"/>
                    </a:ext>
                  </a:extLst>
                </a:gridCol>
              </a:tblGrid>
              <a:tr h="477522">
                <a:tc>
                  <a:txBody>
                    <a:bodyPr/>
                    <a:lstStyle/>
                    <a:p>
                      <a:pPr algn="ctr">
                        <a:spcAft>
                          <a:spcPts val="0"/>
                        </a:spcAft>
                      </a:pPr>
                      <a:r>
                        <a:rPr lang="zh-CN" sz="2000" kern="100">
                          <a:effectLst/>
                        </a:rPr>
                        <a:t>属</a:t>
                      </a:r>
                      <a:r>
                        <a:rPr lang="en-US" sz="2000" kern="100">
                          <a:effectLst/>
                        </a:rPr>
                        <a:t>  </a:t>
                      </a:r>
                      <a:r>
                        <a:rPr lang="zh-CN" sz="2000" kern="100">
                          <a:effectLst/>
                        </a:rPr>
                        <a:t>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5276065"/>
                  </a:ext>
                </a:extLst>
              </a:tr>
              <a:tr h="502192">
                <a:tc>
                  <a:txBody>
                    <a:bodyPr/>
                    <a:lstStyle/>
                    <a:p>
                      <a:pPr algn="just">
                        <a:spcAft>
                          <a:spcPts val="0"/>
                        </a:spcAft>
                      </a:pPr>
                      <a:r>
                        <a:rPr lang="en-US" sz="2000" kern="100">
                          <a:effectLst/>
                        </a:rPr>
                        <a:t>accelerate_decelerate_interpolator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加速</a:t>
                      </a:r>
                      <a:r>
                        <a:rPr lang="en-US" sz="2000" kern="100">
                          <a:effectLst/>
                        </a:rPr>
                        <a:t>-</a:t>
                      </a:r>
                      <a:r>
                        <a:rPr lang="zh-CN" sz="2000" kern="100">
                          <a:effectLst/>
                        </a:rPr>
                        <a:t>减速动画插值器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2950864"/>
                  </a:ext>
                </a:extLst>
              </a:tr>
              <a:tr h="477522">
                <a:tc>
                  <a:txBody>
                    <a:bodyPr/>
                    <a:lstStyle/>
                    <a:p>
                      <a:pPr algn="just">
                        <a:spcAft>
                          <a:spcPts val="0"/>
                        </a:spcAft>
                      </a:pPr>
                      <a:r>
                        <a:rPr lang="en-US" sz="2000" kern="100" dirty="0" err="1">
                          <a:effectLst/>
                        </a:rPr>
                        <a:t>accelerate_interpolator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加速动画插值器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4310492"/>
                  </a:ext>
                </a:extLst>
              </a:tr>
              <a:tr h="502192">
                <a:tc>
                  <a:txBody>
                    <a:bodyPr/>
                    <a:lstStyle/>
                    <a:p>
                      <a:pPr algn="just">
                        <a:spcAft>
                          <a:spcPts val="0"/>
                        </a:spcAft>
                      </a:pPr>
                      <a:r>
                        <a:rPr lang="en-US" sz="2000" kern="100">
                          <a:effectLst/>
                        </a:rPr>
                        <a:t>decelerate_interpolator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减速动画插值器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4157280"/>
                  </a:ext>
                </a:extLst>
              </a:tr>
            </a:tbl>
          </a:graphicData>
        </a:graphic>
      </p:graphicFrame>
    </p:spTree>
    <p:extLst>
      <p:ext uri="{BB962C8B-B14F-4D97-AF65-F5344CB8AC3E}">
        <p14:creationId xmlns:p14="http://schemas.microsoft.com/office/powerpoint/2010/main" val="3525301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845" y="306977"/>
            <a:ext cx="11168744" cy="777240"/>
          </a:xfrm>
        </p:spPr>
        <p:txBody>
          <a:bodyPr>
            <a:noAutofit/>
          </a:bodyPr>
          <a:lstStyle/>
          <a:p>
            <a:r>
              <a:rPr lang="en-US" altLang="zh-CN" sz="3200" dirty="0"/>
              <a:t>【</a:t>
            </a:r>
            <a:r>
              <a:rPr lang="zh-CN" altLang="zh-CN" sz="3200" dirty="0"/>
              <a:t>例</a:t>
            </a:r>
            <a:r>
              <a:rPr lang="en-US" altLang="zh-CN" sz="3200" dirty="0"/>
              <a:t>9.</a:t>
            </a:r>
            <a:r>
              <a:rPr lang="zh-CN" altLang="en-US" sz="3200" dirty="0"/>
              <a:t> </a:t>
            </a:r>
            <a:r>
              <a:rPr lang="en-US" altLang="zh-CN" sz="3200" dirty="0"/>
              <a:t>4】</a:t>
            </a:r>
            <a:r>
              <a:rPr lang="zh-CN" altLang="en-US" sz="3200" dirty="0"/>
              <a:t>实现补间动画实例</a:t>
            </a:r>
            <a:br>
              <a:rPr lang="zh-CN" altLang="zh-CN" sz="3200" b="1" dirty="0"/>
            </a:br>
            <a:endParaRPr kumimoji="1" lang="zh-CN" altLang="en-US" sz="3200" dirty="0"/>
          </a:p>
        </p:txBody>
      </p:sp>
      <p:sp>
        <p:nvSpPr>
          <p:cNvPr id="3" name="矩形 2"/>
          <p:cNvSpPr/>
          <p:nvPr/>
        </p:nvSpPr>
        <p:spPr>
          <a:xfrm>
            <a:off x="1336764" y="1084217"/>
            <a:ext cx="7167155" cy="369332"/>
          </a:xfrm>
          <a:prstGeom prst="rect">
            <a:avLst/>
          </a:prstGeom>
        </p:spPr>
        <p:txBody>
          <a:bodyPr wrap="square">
            <a:spAutoFit/>
          </a:bodyPr>
          <a:lstStyle/>
          <a:p>
            <a:pPr indent="304800"/>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下面运用以上提供的各种动画属性实现一个动画切换的程序。</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 name="图片 4"/>
          <p:cNvPicPr/>
          <p:nvPr/>
        </p:nvPicPr>
        <p:blipFill>
          <a:blip r:embed="rId2"/>
          <a:stretch>
            <a:fillRect/>
          </a:stretch>
        </p:blipFill>
        <p:spPr>
          <a:xfrm>
            <a:off x="4813119" y="1453549"/>
            <a:ext cx="3050722" cy="5140428"/>
          </a:xfrm>
          <a:prstGeom prst="rect">
            <a:avLst/>
          </a:prstGeom>
        </p:spPr>
      </p:pic>
    </p:spTree>
    <p:extLst>
      <p:ext uri="{BB962C8B-B14F-4D97-AF65-F5344CB8AC3E}">
        <p14:creationId xmlns:p14="http://schemas.microsoft.com/office/powerpoint/2010/main" val="113955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9.3.3 Property Animation</a:t>
            </a:r>
            <a:endParaRPr kumimoji="1" lang="zh-CN" altLang="en-US" dirty="0"/>
          </a:p>
        </p:txBody>
      </p:sp>
      <p:sp>
        <p:nvSpPr>
          <p:cNvPr id="3" name="内容占位符 2"/>
          <p:cNvSpPr>
            <a:spLocks noGrp="1"/>
          </p:cNvSpPr>
          <p:nvPr>
            <p:ph idx="1"/>
          </p:nvPr>
        </p:nvSpPr>
        <p:spPr>
          <a:xfrm>
            <a:off x="1018901" y="1672046"/>
            <a:ext cx="10977155" cy="1476103"/>
          </a:xfrm>
        </p:spPr>
        <p:txBody>
          <a:bodyPr>
            <a:noAutofit/>
          </a:bodyPr>
          <a:lstStyle/>
          <a:p>
            <a:pPr marL="0" indent="0">
              <a:buNone/>
            </a:pPr>
            <a:r>
              <a:rPr lang="en-US" altLang="zh-CN" dirty="0"/>
              <a:t>        Property Animation</a:t>
            </a:r>
            <a:r>
              <a:rPr lang="zh-CN" altLang="en-US" dirty="0"/>
              <a:t>，即属性动画，与</a:t>
            </a:r>
            <a:r>
              <a:rPr lang="en-US" altLang="zh-CN" dirty="0"/>
              <a:t>Tween Animation</a:t>
            </a:r>
            <a:r>
              <a:rPr lang="zh-CN" altLang="en-US" dirty="0"/>
              <a:t>不同的是，前者更改对象的实际属性，后者改变</a:t>
            </a:r>
            <a:r>
              <a:rPr lang="en-US" altLang="zh-CN" dirty="0"/>
              <a:t>View</a:t>
            </a:r>
            <a:r>
              <a:rPr lang="zh-CN" altLang="en-US" dirty="0"/>
              <a:t>的绘制效果，而不改变</a:t>
            </a:r>
            <a:r>
              <a:rPr lang="en-US" altLang="zh-CN" dirty="0"/>
              <a:t>View</a:t>
            </a:r>
            <a:r>
              <a:rPr lang="zh-CN" altLang="en-US" dirty="0"/>
              <a:t>的属性。</a:t>
            </a:r>
          </a:p>
          <a:p>
            <a:pPr marL="0" indent="0">
              <a:buNone/>
            </a:pPr>
            <a:r>
              <a:rPr lang="zh-CN" altLang="en-US" dirty="0"/>
              <a:t>在</a:t>
            </a:r>
            <a:r>
              <a:rPr lang="en-US" altLang="zh-CN" dirty="0"/>
              <a:t>Property Animation</a:t>
            </a:r>
            <a:r>
              <a:rPr lang="zh-CN" altLang="en-US" dirty="0"/>
              <a:t>中，有如表所示的动画操作属性。</a:t>
            </a:r>
          </a:p>
        </p:txBody>
      </p:sp>
      <p:graphicFrame>
        <p:nvGraphicFramePr>
          <p:cNvPr id="4" name="表格 3"/>
          <p:cNvGraphicFramePr>
            <a:graphicFrameLocks noGrp="1"/>
          </p:cNvGraphicFramePr>
          <p:nvPr>
            <p:extLst>
              <p:ext uri="{D42A27DB-BD31-4B8C-83A1-F6EECF244321}">
                <p14:modId xmlns:p14="http://schemas.microsoft.com/office/powerpoint/2010/main" val="3386195800"/>
              </p:ext>
            </p:extLst>
          </p:nvPr>
        </p:nvGraphicFramePr>
        <p:xfrm>
          <a:off x="1154203" y="3148149"/>
          <a:ext cx="10643292" cy="3082834"/>
        </p:xfrm>
        <a:graphic>
          <a:graphicData uri="http://schemas.openxmlformats.org/drawingml/2006/table">
            <a:tbl>
              <a:tblPr firstRow="1" firstCol="1" bandRow="1">
                <a:tableStyleId>{5C22544A-7EE6-4342-B048-85BDC9FD1C3A}</a:tableStyleId>
              </a:tblPr>
              <a:tblGrid>
                <a:gridCol w="3600677">
                  <a:extLst>
                    <a:ext uri="{9D8B030D-6E8A-4147-A177-3AD203B41FA5}">
                      <a16:colId xmlns:a16="http://schemas.microsoft.com/office/drawing/2014/main" val="3097004320"/>
                    </a:ext>
                  </a:extLst>
                </a:gridCol>
                <a:gridCol w="7042615">
                  <a:extLst>
                    <a:ext uri="{9D8B030D-6E8A-4147-A177-3AD203B41FA5}">
                      <a16:colId xmlns:a16="http://schemas.microsoft.com/office/drawing/2014/main" val="1285758124"/>
                    </a:ext>
                  </a:extLst>
                </a:gridCol>
              </a:tblGrid>
              <a:tr h="496699">
                <a:tc>
                  <a:txBody>
                    <a:bodyPr/>
                    <a:lstStyle/>
                    <a:p>
                      <a:pPr algn="ctr">
                        <a:spcAft>
                          <a:spcPts val="0"/>
                        </a:spcAft>
                      </a:pPr>
                      <a:r>
                        <a:rPr lang="zh-CN" sz="2000" kern="100">
                          <a:effectLst/>
                        </a:rPr>
                        <a:t>属  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nchor="ctr"/>
                </a:tc>
                <a:extLst>
                  <a:ext uri="{0D108BD9-81ED-4DB2-BD59-A6C34878D82A}">
                    <a16:rowId xmlns:a16="http://schemas.microsoft.com/office/drawing/2014/main" val="850646029"/>
                  </a:ext>
                </a:extLst>
              </a:tr>
              <a:tr h="522359">
                <a:tc>
                  <a:txBody>
                    <a:bodyPr/>
                    <a:lstStyle/>
                    <a:p>
                      <a:pPr algn="just">
                        <a:spcAft>
                          <a:spcPts val="0"/>
                        </a:spcAft>
                      </a:pPr>
                      <a:r>
                        <a:rPr lang="en-US" sz="2000" kern="100">
                          <a:effectLst/>
                        </a:rPr>
                        <a:t>Duration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tc>
                  <a:txBody>
                    <a:bodyPr/>
                    <a:lstStyle/>
                    <a:p>
                      <a:pPr algn="just">
                        <a:spcAft>
                          <a:spcPts val="0"/>
                        </a:spcAft>
                      </a:pPr>
                      <a:r>
                        <a:rPr lang="zh-CN" sz="2000" kern="100">
                          <a:effectLst/>
                        </a:rPr>
                        <a:t>动画持续时间，默认</a:t>
                      </a:r>
                      <a:r>
                        <a:rPr lang="en-US" sz="2000" kern="100">
                          <a:effectLst/>
                        </a:rPr>
                        <a:t>300ms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extLst>
                  <a:ext uri="{0D108BD9-81ED-4DB2-BD59-A6C34878D82A}">
                    <a16:rowId xmlns:a16="http://schemas.microsoft.com/office/drawing/2014/main" val="1358829069"/>
                  </a:ext>
                </a:extLst>
              </a:tr>
              <a:tr h="496699">
                <a:tc>
                  <a:txBody>
                    <a:bodyPr/>
                    <a:lstStyle/>
                    <a:p>
                      <a:pPr algn="just">
                        <a:spcAft>
                          <a:spcPts val="0"/>
                        </a:spcAft>
                      </a:pPr>
                      <a:r>
                        <a:rPr lang="en-US" sz="2000" kern="100">
                          <a:effectLst/>
                        </a:rPr>
                        <a:t>TimeInterpolation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tc>
                  <a:txBody>
                    <a:bodyPr/>
                    <a:lstStyle/>
                    <a:p>
                      <a:pPr algn="just">
                        <a:spcAft>
                          <a:spcPts val="0"/>
                        </a:spcAft>
                      </a:pPr>
                      <a:r>
                        <a:rPr lang="zh-CN" sz="2000" kern="100">
                          <a:effectLst/>
                        </a:rPr>
                        <a:t>定义动画的变化速率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extLst>
                  <a:ext uri="{0D108BD9-81ED-4DB2-BD59-A6C34878D82A}">
                    <a16:rowId xmlns:a16="http://schemas.microsoft.com/office/drawing/2014/main" val="3923710166"/>
                  </a:ext>
                </a:extLst>
              </a:tr>
              <a:tr h="522359">
                <a:tc>
                  <a:txBody>
                    <a:bodyPr/>
                    <a:lstStyle/>
                    <a:p>
                      <a:pPr algn="just">
                        <a:spcAft>
                          <a:spcPts val="0"/>
                        </a:spcAft>
                      </a:pPr>
                      <a:r>
                        <a:rPr lang="en-US" sz="2000" kern="100">
                          <a:effectLst/>
                        </a:rPr>
                        <a:t>Repeat count and behavior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tc>
                  <a:txBody>
                    <a:bodyPr/>
                    <a:lstStyle/>
                    <a:p>
                      <a:pPr algn="just">
                        <a:spcAft>
                          <a:spcPts val="0"/>
                        </a:spcAft>
                      </a:pPr>
                      <a:r>
                        <a:rPr lang="zh-CN" sz="2000" kern="100">
                          <a:effectLst/>
                        </a:rPr>
                        <a:t>定义重复次数、重复模式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extLst>
                  <a:ext uri="{0D108BD9-81ED-4DB2-BD59-A6C34878D82A}">
                    <a16:rowId xmlns:a16="http://schemas.microsoft.com/office/drawing/2014/main" val="4038260174"/>
                  </a:ext>
                </a:extLst>
              </a:tr>
              <a:tr h="522359">
                <a:tc>
                  <a:txBody>
                    <a:bodyPr/>
                    <a:lstStyle/>
                    <a:p>
                      <a:pPr algn="just">
                        <a:spcAft>
                          <a:spcPts val="0"/>
                        </a:spcAft>
                      </a:pPr>
                      <a:r>
                        <a:rPr lang="en-US" sz="2000" kern="100">
                          <a:effectLst/>
                        </a:rPr>
                        <a:t>Animator sets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tc>
                  <a:txBody>
                    <a:bodyPr/>
                    <a:lstStyle/>
                    <a:p>
                      <a:pPr algn="just">
                        <a:spcAft>
                          <a:spcPts val="0"/>
                        </a:spcAft>
                      </a:pPr>
                      <a:r>
                        <a:rPr lang="zh-CN" sz="2000" kern="100" dirty="0">
                          <a:effectLst/>
                        </a:rPr>
                        <a:t>动画集合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extLst>
                  <a:ext uri="{0D108BD9-81ED-4DB2-BD59-A6C34878D82A}">
                    <a16:rowId xmlns:a16="http://schemas.microsoft.com/office/drawing/2014/main" val="3993520003"/>
                  </a:ext>
                </a:extLst>
              </a:tr>
              <a:tr h="522359">
                <a:tc>
                  <a:txBody>
                    <a:bodyPr/>
                    <a:lstStyle/>
                    <a:p>
                      <a:pPr algn="just">
                        <a:spcAft>
                          <a:spcPts val="0"/>
                        </a:spcAft>
                      </a:pPr>
                      <a:r>
                        <a:rPr lang="en-US" sz="2000" kern="100">
                          <a:effectLst/>
                        </a:rPr>
                        <a:t>Frame refresh delay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tc>
                  <a:txBody>
                    <a:bodyPr/>
                    <a:lstStyle/>
                    <a:p>
                      <a:pPr algn="just">
                        <a:spcAft>
                          <a:spcPts val="0"/>
                        </a:spcAft>
                      </a:pPr>
                      <a:r>
                        <a:rPr lang="zh-CN" sz="2000" kern="100" dirty="0">
                          <a:effectLst/>
                        </a:rPr>
                        <a:t>帧刷新延迟</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7947" marR="197947" marT="0" marB="0"/>
                </a:tc>
                <a:extLst>
                  <a:ext uri="{0D108BD9-81ED-4DB2-BD59-A6C34878D82A}">
                    <a16:rowId xmlns:a16="http://schemas.microsoft.com/office/drawing/2014/main" val="3362967699"/>
                  </a:ext>
                </a:extLst>
              </a:tr>
            </a:tbl>
          </a:graphicData>
        </a:graphic>
      </p:graphicFrame>
    </p:spTree>
    <p:extLst>
      <p:ext uri="{BB962C8B-B14F-4D97-AF65-F5344CB8AC3E}">
        <p14:creationId xmlns:p14="http://schemas.microsoft.com/office/powerpoint/2010/main" val="26547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9.3.4 </a:t>
            </a:r>
            <a:r>
              <a:rPr lang="zh-CN" altLang="en-US" sz="4000" b="1" dirty="0"/>
              <a:t>动画监听器：</a:t>
            </a:r>
            <a:r>
              <a:rPr lang="en-US" altLang="zh-CN" sz="4000" b="1" dirty="0" err="1"/>
              <a:t>AnimationListener</a:t>
            </a:r>
            <a:endParaRPr kumimoji="1" lang="zh-CN" altLang="en-US" b="1" dirty="0"/>
          </a:p>
        </p:txBody>
      </p:sp>
      <p:sp>
        <p:nvSpPr>
          <p:cNvPr id="3" name="内容占位符 2"/>
          <p:cNvSpPr>
            <a:spLocks noGrp="1"/>
          </p:cNvSpPr>
          <p:nvPr>
            <p:ph idx="1"/>
          </p:nvPr>
        </p:nvSpPr>
        <p:spPr>
          <a:xfrm>
            <a:off x="1018901" y="1672046"/>
            <a:ext cx="10977155" cy="1031965"/>
          </a:xfrm>
        </p:spPr>
        <p:txBody>
          <a:bodyPr>
            <a:noAutofit/>
          </a:bodyPr>
          <a:lstStyle/>
          <a:p>
            <a:pPr marL="0" indent="0">
              <a:buNone/>
            </a:pPr>
            <a:r>
              <a:rPr lang="en-US" altLang="zh-CN" dirty="0"/>
              <a:t>       </a:t>
            </a:r>
            <a:r>
              <a:rPr lang="en-US" altLang="zh-CN" dirty="0" err="1"/>
              <a:t>AnimationListener</a:t>
            </a:r>
            <a:r>
              <a:rPr lang="zh-CN" altLang="en-US" dirty="0"/>
              <a:t>，即动画监听器，接收动画发出的表明其相关事件的通知，如动画结束或重复播放等。在</a:t>
            </a:r>
            <a:r>
              <a:rPr lang="en-US" altLang="zh-CN" dirty="0"/>
              <a:t>Android</a:t>
            </a:r>
            <a:r>
              <a:rPr lang="zh-CN" altLang="en-US" dirty="0"/>
              <a:t>系统中，有一个特定的接口用来监听动画的操作状态：</a:t>
            </a:r>
            <a:r>
              <a:rPr lang="en-US" altLang="zh-CN" dirty="0" err="1"/>
              <a:t>android.view.animation.Animation</a:t>
            </a:r>
            <a:r>
              <a:rPr lang="en-US" altLang="zh-CN" dirty="0"/>
              <a:t>. </a:t>
            </a:r>
            <a:r>
              <a:rPr lang="en-US" altLang="zh-CN" dirty="0" err="1"/>
              <a:t>AnimationListener</a:t>
            </a:r>
            <a:r>
              <a:rPr lang="zh-CN" altLang="en-US" dirty="0"/>
              <a:t>，其定义方法如表所示。</a:t>
            </a:r>
          </a:p>
        </p:txBody>
      </p:sp>
      <p:graphicFrame>
        <p:nvGraphicFramePr>
          <p:cNvPr id="5" name="表格 4"/>
          <p:cNvGraphicFramePr>
            <a:graphicFrameLocks noGrp="1"/>
          </p:cNvGraphicFramePr>
          <p:nvPr>
            <p:extLst>
              <p:ext uri="{D42A27DB-BD31-4B8C-83A1-F6EECF244321}">
                <p14:modId xmlns:p14="http://schemas.microsoft.com/office/powerpoint/2010/main" val="1981164106"/>
              </p:ext>
            </p:extLst>
          </p:nvPr>
        </p:nvGraphicFramePr>
        <p:xfrm>
          <a:off x="1018901" y="3193823"/>
          <a:ext cx="10567156" cy="2383932"/>
        </p:xfrm>
        <a:graphic>
          <a:graphicData uri="http://schemas.openxmlformats.org/drawingml/2006/table">
            <a:tbl>
              <a:tblPr firstRow="1" firstCol="1" bandRow="1">
                <a:tableStyleId>{5C22544A-7EE6-4342-B048-85BDC9FD1C3A}</a:tableStyleId>
              </a:tblPr>
              <a:tblGrid>
                <a:gridCol w="2364379">
                  <a:extLst>
                    <a:ext uri="{9D8B030D-6E8A-4147-A177-3AD203B41FA5}">
                      <a16:colId xmlns:a16="http://schemas.microsoft.com/office/drawing/2014/main" val="4185296520"/>
                    </a:ext>
                  </a:extLst>
                </a:gridCol>
                <a:gridCol w="5264331">
                  <a:extLst>
                    <a:ext uri="{9D8B030D-6E8A-4147-A177-3AD203B41FA5}">
                      <a16:colId xmlns:a16="http://schemas.microsoft.com/office/drawing/2014/main" val="1013022633"/>
                    </a:ext>
                  </a:extLst>
                </a:gridCol>
                <a:gridCol w="2938446">
                  <a:extLst>
                    <a:ext uri="{9D8B030D-6E8A-4147-A177-3AD203B41FA5}">
                      <a16:colId xmlns:a16="http://schemas.microsoft.com/office/drawing/2014/main" val="1023481850"/>
                    </a:ext>
                  </a:extLst>
                </a:gridCol>
              </a:tblGrid>
              <a:tr h="278758">
                <a:tc>
                  <a:txBody>
                    <a:bodyPr/>
                    <a:lstStyle/>
                    <a:p>
                      <a:pPr algn="ctr">
                        <a:spcAft>
                          <a:spcPts val="0"/>
                        </a:spcAft>
                      </a:pPr>
                      <a:r>
                        <a:rPr lang="zh-CN" sz="2000" kern="100">
                          <a:effectLst/>
                        </a:rPr>
                        <a:t>返回类型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nchor="ctr"/>
                </a:tc>
                <a:extLst>
                  <a:ext uri="{0D108BD9-81ED-4DB2-BD59-A6C34878D82A}">
                    <a16:rowId xmlns:a16="http://schemas.microsoft.com/office/drawing/2014/main" val="3804082335"/>
                  </a:ext>
                </a:extLst>
              </a:tr>
              <a:tr h="519783">
                <a:tc rowSpan="4">
                  <a:txBody>
                    <a:bodyPr/>
                    <a:lstStyle/>
                    <a:p>
                      <a:pPr algn="ctr">
                        <a:spcAft>
                          <a:spcPts val="0"/>
                        </a:spcAft>
                      </a:pPr>
                      <a:r>
                        <a:rPr lang="en-US" sz="2000" kern="100">
                          <a:effectLst/>
                        </a:rPr>
                        <a:t>abstract 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nchor="ctr"/>
                </a:tc>
                <a:tc>
                  <a:txBody>
                    <a:bodyPr/>
                    <a:lstStyle/>
                    <a:p>
                      <a:pPr algn="just">
                        <a:spcAft>
                          <a:spcPts val="0"/>
                        </a:spcAft>
                      </a:pPr>
                      <a:r>
                        <a:rPr lang="en-US" sz="2000" kern="100" dirty="0" err="1">
                          <a:effectLst/>
                        </a:rPr>
                        <a:t>onAnimationCancel</a:t>
                      </a:r>
                      <a:r>
                        <a:rPr lang="en-US" sz="2000" kern="100" dirty="0">
                          <a:effectLst/>
                        </a:rPr>
                        <a:t>(Animator animation)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tc>
                  <a:txBody>
                    <a:bodyPr/>
                    <a:lstStyle/>
                    <a:p>
                      <a:pPr algn="just">
                        <a:spcAft>
                          <a:spcPts val="0"/>
                        </a:spcAft>
                      </a:pPr>
                      <a:r>
                        <a:rPr lang="zh-CN" sz="2000" kern="100" dirty="0">
                          <a:effectLst/>
                        </a:rPr>
                        <a:t>动画取消播放时被调用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extLst>
                  <a:ext uri="{0D108BD9-81ED-4DB2-BD59-A6C34878D82A}">
                    <a16:rowId xmlns:a16="http://schemas.microsoft.com/office/drawing/2014/main" val="2205402951"/>
                  </a:ext>
                </a:extLst>
              </a:tr>
              <a:tr h="519783">
                <a:tc vMerge="1">
                  <a:txBody>
                    <a:bodyPr/>
                    <a:lstStyle/>
                    <a:p>
                      <a:endParaRPr lang="zh-CN" altLang="en-US"/>
                    </a:p>
                  </a:txBody>
                  <a:tcPr/>
                </a:tc>
                <a:tc>
                  <a:txBody>
                    <a:bodyPr/>
                    <a:lstStyle/>
                    <a:p>
                      <a:pPr algn="just">
                        <a:spcAft>
                          <a:spcPts val="0"/>
                        </a:spcAft>
                      </a:pPr>
                      <a:r>
                        <a:rPr lang="en-US" sz="2000" kern="100">
                          <a:effectLst/>
                        </a:rPr>
                        <a:t>onAnimationEnd(Animator animation)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tc>
                  <a:txBody>
                    <a:bodyPr/>
                    <a:lstStyle/>
                    <a:p>
                      <a:pPr algn="just">
                        <a:spcAft>
                          <a:spcPts val="0"/>
                        </a:spcAft>
                      </a:pPr>
                      <a:r>
                        <a:rPr lang="zh-CN" sz="2000" kern="100">
                          <a:effectLst/>
                        </a:rPr>
                        <a:t>动画结束时被调用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extLst>
                  <a:ext uri="{0D108BD9-81ED-4DB2-BD59-A6C34878D82A}">
                    <a16:rowId xmlns:a16="http://schemas.microsoft.com/office/drawing/2014/main" val="176530561"/>
                  </a:ext>
                </a:extLst>
              </a:tr>
              <a:tr h="519783">
                <a:tc vMerge="1">
                  <a:txBody>
                    <a:bodyPr/>
                    <a:lstStyle/>
                    <a:p>
                      <a:endParaRPr lang="zh-CN" altLang="en-US"/>
                    </a:p>
                  </a:txBody>
                  <a:tcPr/>
                </a:tc>
                <a:tc>
                  <a:txBody>
                    <a:bodyPr/>
                    <a:lstStyle/>
                    <a:p>
                      <a:pPr algn="just">
                        <a:spcAft>
                          <a:spcPts val="0"/>
                        </a:spcAft>
                      </a:pPr>
                      <a:r>
                        <a:rPr lang="en-US" sz="2000" kern="100">
                          <a:effectLst/>
                        </a:rPr>
                        <a:t>onAnimationRepeat(Animator animation)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tc>
                  <a:txBody>
                    <a:bodyPr/>
                    <a:lstStyle/>
                    <a:p>
                      <a:pPr algn="just">
                        <a:spcAft>
                          <a:spcPts val="0"/>
                        </a:spcAft>
                      </a:pPr>
                      <a:r>
                        <a:rPr lang="zh-CN" sz="2000" kern="100">
                          <a:effectLst/>
                        </a:rPr>
                        <a:t>动画重复播放时被调用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extLst>
                  <a:ext uri="{0D108BD9-81ED-4DB2-BD59-A6C34878D82A}">
                    <a16:rowId xmlns:a16="http://schemas.microsoft.com/office/drawing/2014/main" val="340584347"/>
                  </a:ext>
                </a:extLst>
              </a:tr>
              <a:tr h="519783">
                <a:tc vMerge="1">
                  <a:txBody>
                    <a:bodyPr/>
                    <a:lstStyle/>
                    <a:p>
                      <a:endParaRPr lang="zh-CN" altLang="en-US"/>
                    </a:p>
                  </a:txBody>
                  <a:tcPr/>
                </a:tc>
                <a:tc>
                  <a:txBody>
                    <a:bodyPr/>
                    <a:lstStyle/>
                    <a:p>
                      <a:pPr algn="just">
                        <a:spcAft>
                          <a:spcPts val="0"/>
                        </a:spcAft>
                      </a:pPr>
                      <a:r>
                        <a:rPr lang="en-US" sz="2000" kern="100">
                          <a:effectLst/>
                        </a:rPr>
                        <a:t>onAnimationStart(Animator animation)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tc>
                  <a:txBody>
                    <a:bodyPr/>
                    <a:lstStyle/>
                    <a:p>
                      <a:pPr algn="just">
                        <a:spcAft>
                          <a:spcPts val="0"/>
                        </a:spcAft>
                      </a:pPr>
                      <a:r>
                        <a:rPr lang="zh-CN" sz="2000" kern="100" dirty="0">
                          <a:effectLst/>
                        </a:rPr>
                        <a:t>动画开始时被调用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8889" marR="138889" marT="0" marB="0"/>
                </a:tc>
                <a:extLst>
                  <a:ext uri="{0D108BD9-81ED-4DB2-BD59-A6C34878D82A}">
                    <a16:rowId xmlns:a16="http://schemas.microsoft.com/office/drawing/2014/main" val="959556229"/>
                  </a:ext>
                </a:extLst>
              </a:tr>
            </a:tbl>
          </a:graphicData>
        </a:graphic>
      </p:graphicFrame>
    </p:spTree>
    <p:extLst>
      <p:ext uri="{BB962C8B-B14F-4D97-AF65-F5344CB8AC3E}">
        <p14:creationId xmlns:p14="http://schemas.microsoft.com/office/powerpoint/2010/main" val="231584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9.3  Android</a:t>
            </a:r>
            <a:r>
              <a:rPr lang="zh-CN" altLang="en-US" b="1" dirty="0"/>
              <a:t>中播放音频与视频</a:t>
            </a:r>
            <a:endParaRPr kumimoji="1" lang="zh-CN" altLang="en-US" dirty="0"/>
          </a:p>
        </p:txBody>
      </p:sp>
      <p:sp>
        <p:nvSpPr>
          <p:cNvPr id="3" name="内容占位符 2"/>
          <p:cNvSpPr>
            <a:spLocks noGrp="1"/>
          </p:cNvSpPr>
          <p:nvPr>
            <p:ph idx="1"/>
          </p:nvPr>
        </p:nvSpPr>
        <p:spPr>
          <a:xfrm>
            <a:off x="1097279" y="2717074"/>
            <a:ext cx="10672355" cy="1802674"/>
          </a:xfrm>
        </p:spPr>
        <p:txBody>
          <a:bodyPr>
            <a:normAutofit/>
          </a:bodyPr>
          <a:lstStyle/>
          <a:p>
            <a:pPr marL="0" indent="0">
              <a:lnSpc>
                <a:spcPct val="120000"/>
              </a:lnSpc>
              <a:spcBef>
                <a:spcPts val="200"/>
              </a:spcBef>
              <a:buNone/>
            </a:pPr>
            <a:r>
              <a:rPr lang="zh-CN" altLang="en-US" dirty="0"/>
              <a:t>        在智能手机中播放音乐或视屏已经成为不可或缺的多媒体功能，</a:t>
            </a:r>
            <a:r>
              <a:rPr lang="en-US" altLang="zh-CN" dirty="0"/>
              <a:t>Android</a:t>
            </a:r>
            <a:r>
              <a:rPr lang="zh-CN" altLang="en-US" dirty="0"/>
              <a:t>在其多媒体框架中支持多种常见的媒体类型，所以开发者能够轻松地将音频、视频以及图像集成到应用程序中，你能通过多种形式播放音视频文件，可以利用</a:t>
            </a:r>
            <a:r>
              <a:rPr lang="en-US" altLang="zh-CN" dirty="0" err="1"/>
              <a:t>MediaPlayer</a:t>
            </a:r>
            <a:r>
              <a:rPr lang="zh-CN" altLang="en-US" dirty="0"/>
              <a:t>类提供的</a:t>
            </a:r>
            <a:r>
              <a:rPr lang="en-US" altLang="zh-CN" dirty="0"/>
              <a:t>API</a:t>
            </a:r>
            <a:r>
              <a:rPr lang="zh-CN" altLang="en-US" dirty="0"/>
              <a:t>直接读取应用中的资源文件（</a:t>
            </a:r>
            <a:r>
              <a:rPr lang="en-US" altLang="zh-CN" dirty="0"/>
              <a:t>raw</a:t>
            </a:r>
            <a:r>
              <a:rPr lang="zh-CN" altLang="en-US" dirty="0"/>
              <a:t>文件），文件系统中的单独文件或者从互联网上获取数据流。</a:t>
            </a:r>
          </a:p>
        </p:txBody>
      </p:sp>
    </p:spTree>
    <p:extLst>
      <p:ext uri="{BB962C8B-B14F-4D97-AF65-F5344CB8AC3E}">
        <p14:creationId xmlns:p14="http://schemas.microsoft.com/office/powerpoint/2010/main" val="137240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685800"/>
            <a:ext cx="6348549" cy="829491"/>
          </a:xfrm>
        </p:spPr>
        <p:txBody>
          <a:bodyPr/>
          <a:lstStyle/>
          <a:p>
            <a:r>
              <a:rPr lang="en-US" altLang="zh-CN" b="1" dirty="0"/>
              <a:t>9.4.1 </a:t>
            </a:r>
            <a:r>
              <a:rPr lang="en-US" altLang="zh-CN" b="1" dirty="0" err="1"/>
              <a:t>MediaPlayer</a:t>
            </a:r>
            <a:r>
              <a:rPr lang="zh-CN" altLang="en-US" b="1" dirty="0"/>
              <a:t>介绍</a:t>
            </a:r>
            <a:endParaRPr kumimoji="1" lang="zh-CN" altLang="en-US" dirty="0"/>
          </a:p>
        </p:txBody>
      </p:sp>
      <p:sp>
        <p:nvSpPr>
          <p:cNvPr id="3" name="内容占位符 2"/>
          <p:cNvSpPr>
            <a:spLocks noGrp="1"/>
          </p:cNvSpPr>
          <p:nvPr>
            <p:ph idx="1"/>
          </p:nvPr>
        </p:nvSpPr>
        <p:spPr>
          <a:xfrm>
            <a:off x="1110341" y="2155372"/>
            <a:ext cx="4898573" cy="2952205"/>
          </a:xfrm>
        </p:spPr>
        <p:txBody>
          <a:bodyPr>
            <a:noAutofit/>
          </a:bodyPr>
          <a:lstStyle/>
          <a:p>
            <a:pPr marL="0" indent="0">
              <a:lnSpc>
                <a:spcPct val="100000"/>
              </a:lnSpc>
              <a:spcBef>
                <a:spcPts val="200"/>
              </a:spcBef>
              <a:buNone/>
            </a:pPr>
            <a:r>
              <a:rPr lang="zh-CN" altLang="en-US" dirty="0"/>
              <a:t>        在介绍</a:t>
            </a:r>
            <a:r>
              <a:rPr lang="en-US" altLang="zh-CN" dirty="0" err="1"/>
              <a:t>MediaPlayer</a:t>
            </a:r>
            <a:r>
              <a:rPr lang="zh-CN" altLang="en-US" dirty="0"/>
              <a:t>类之前先了解一下</a:t>
            </a:r>
            <a:r>
              <a:rPr lang="en-US" altLang="zh-CN" dirty="0" err="1"/>
              <a:t>MediaPlayer</a:t>
            </a:r>
            <a:r>
              <a:rPr lang="zh-CN" altLang="en-US" dirty="0"/>
              <a:t>所支持操作的生命周期，图</a:t>
            </a:r>
            <a:r>
              <a:rPr lang="en-US" altLang="zh-CN" dirty="0"/>
              <a:t>9.6</a:t>
            </a:r>
            <a:r>
              <a:rPr lang="zh-CN" altLang="en-US" dirty="0"/>
              <a:t>展示了其状态图，这张图中清晰的描述了</a:t>
            </a:r>
            <a:r>
              <a:rPr lang="en-US" altLang="zh-CN" dirty="0" err="1"/>
              <a:t>MediaPlayer</a:t>
            </a:r>
            <a:r>
              <a:rPr lang="zh-CN" altLang="en-US" dirty="0"/>
              <a:t>的各个状态，也列举了主要的方法的调用时序，每种方法只能在一些特定的状态下使用。</a:t>
            </a:r>
            <a:endParaRPr lang="zh-CN" altLang="zh-CN" dirty="0"/>
          </a:p>
        </p:txBody>
      </p:sp>
      <p:pic>
        <p:nvPicPr>
          <p:cNvPr id="5" name="图片 4"/>
          <p:cNvPicPr/>
          <p:nvPr/>
        </p:nvPicPr>
        <p:blipFill>
          <a:blip r:embed="rId2"/>
          <a:stretch>
            <a:fillRect/>
          </a:stretch>
        </p:blipFill>
        <p:spPr>
          <a:xfrm>
            <a:off x="6711497" y="169545"/>
            <a:ext cx="5274310" cy="6518910"/>
          </a:xfrm>
          <a:prstGeom prst="rect">
            <a:avLst/>
          </a:prstGeom>
        </p:spPr>
      </p:pic>
    </p:spTree>
    <p:extLst>
      <p:ext uri="{BB962C8B-B14F-4D97-AF65-F5344CB8AC3E}">
        <p14:creationId xmlns:p14="http://schemas.microsoft.com/office/powerpoint/2010/main" val="420239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27759" y="419270"/>
            <a:ext cx="10393681" cy="6217087"/>
          </a:xfrm>
          <a:prstGeom prst="rect">
            <a:avLst/>
          </a:prstGeom>
        </p:spPr>
        <p:txBody>
          <a:bodyPr wrap="square">
            <a:spAutoFit/>
          </a:bodyPr>
          <a:lstStyle/>
          <a:p>
            <a:pPr marL="342900" lvl="0" indent="-342900" algn="just">
              <a:spcAft>
                <a:spcPts val="120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Idle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状态：当使用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new()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方法创建了一个</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对象或者调用了其</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方法时，该</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对象处于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idle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120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End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release()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方法可以进入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End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状态，只要</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对象不再被使用，就应当尽快将其通过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release()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方法释放掉，以释放相关的软硬件资源，进入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End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状态后将不会进入任何其它的状态了。</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Initialized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状态：当</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调用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setDataSource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方法进入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Initialized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状态，表示此时要播放的文件已经设置好了。</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Prepared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状态：初始化之后还需要调用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prepare()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方法（同步）或</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prepareAsync</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方法（异步）进入此状态，即预播放状态表示目前的媒体文件没有任何问题可以进行文件播放。</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一旦准备好，就可以调用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方法，文件进入播放状态，可以使用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isPlaying</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方法检测</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是否处于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状态，在该状态下，可以使用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seekTo</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方法制定媒体播放位置。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Paused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状态下或者调用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pause()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方法可以暂停媒体播放，从而进入到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Paused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状态，再使用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方法可以继续媒体播放，暂停时任然可以使用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seekTo</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Stopped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状态或者</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Paused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状态下可调用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stop()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停止媒体播放，而处与停止状态的媒体文件想要重新播放，需要通过</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prepareAsync</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prepare()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方法进入到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Prepared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状态才可以。</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PlaybackCompleted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状态：当媒体文件正常播放完毕，并且没有设置循环播放之后就会进入此状态，并会触发</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OnCompletionListener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onCompletion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方法，可以通过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stop()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方法停止播放，也可以通过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start()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方法重新播放，或者使用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seekTo</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方法来重新定位播放位置。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Error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状态：当用户播放操作中出现错误会触发</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OnErrorListener.onError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事件此时媒体播放进入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Error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状态，可以通过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方法重新返回</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Idle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状态。</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MediaPlayer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类的常用方法表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9.15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045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327733059"/>
              </p:ext>
            </p:extLst>
          </p:nvPr>
        </p:nvGraphicFramePr>
        <p:xfrm>
          <a:off x="119517" y="110848"/>
          <a:ext cx="11780747" cy="6690528"/>
        </p:xfrm>
        <a:graphic>
          <a:graphicData uri="http://schemas.openxmlformats.org/drawingml/2006/table">
            <a:tbl>
              <a:tblPr firstRow="1" firstCol="1" bandRow="1">
                <a:tableStyleId>{5C22544A-7EE6-4342-B048-85BDC9FD1C3A}</a:tableStyleId>
              </a:tblPr>
              <a:tblGrid>
                <a:gridCol w="1280468">
                  <a:extLst>
                    <a:ext uri="{9D8B030D-6E8A-4147-A177-3AD203B41FA5}">
                      <a16:colId xmlns:a16="http://schemas.microsoft.com/office/drawing/2014/main" val="4072932167"/>
                    </a:ext>
                  </a:extLst>
                </a:gridCol>
                <a:gridCol w="7605964">
                  <a:extLst>
                    <a:ext uri="{9D8B030D-6E8A-4147-A177-3AD203B41FA5}">
                      <a16:colId xmlns:a16="http://schemas.microsoft.com/office/drawing/2014/main" val="1003977883"/>
                    </a:ext>
                  </a:extLst>
                </a:gridCol>
                <a:gridCol w="2894315">
                  <a:extLst>
                    <a:ext uri="{9D8B030D-6E8A-4147-A177-3AD203B41FA5}">
                      <a16:colId xmlns:a16="http://schemas.microsoft.com/office/drawing/2014/main" val="1592941304"/>
                    </a:ext>
                  </a:extLst>
                </a:gridCol>
              </a:tblGrid>
              <a:tr h="105602">
                <a:tc>
                  <a:txBody>
                    <a:bodyPr/>
                    <a:lstStyle/>
                    <a:p>
                      <a:pPr algn="ctr">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ctr">
                        <a:spcAft>
                          <a:spcPts val="0"/>
                        </a:spcAft>
                      </a:pPr>
                      <a:r>
                        <a:rPr lang="zh-CN" sz="1800" kern="100">
                          <a:effectLst/>
                        </a:rPr>
                        <a:t>方</a:t>
                      </a:r>
                      <a:r>
                        <a:rPr lang="en-US" sz="1800" kern="100">
                          <a:effectLst/>
                        </a:rPr>
                        <a:t>  </a:t>
                      </a:r>
                      <a:r>
                        <a:rPr lang="zh-CN" sz="1800" kern="100">
                          <a:effectLst/>
                        </a:rPr>
                        <a:t>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nchor="ctr"/>
                </a:tc>
                <a:tc>
                  <a:txBody>
                    <a:bodyPr/>
                    <a:lstStyle/>
                    <a:p>
                      <a:pPr algn="ctr">
                        <a:spcAft>
                          <a:spcPts val="0"/>
                        </a:spcAft>
                      </a:pPr>
                      <a:r>
                        <a:rPr lang="zh-CN" sz="1800" kern="100">
                          <a:effectLst/>
                        </a:rPr>
                        <a:t>简</a:t>
                      </a:r>
                      <a:r>
                        <a:rPr lang="en-US" sz="1800" kern="100">
                          <a:effectLst/>
                        </a:rPr>
                        <a:t>  </a:t>
                      </a:r>
                      <a:r>
                        <a:rPr lang="zh-CN" sz="1800" kern="100">
                          <a:effectLst/>
                        </a:rPr>
                        <a:t>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nchor="ctr"/>
                </a:tc>
                <a:extLst>
                  <a:ext uri="{0D108BD9-81ED-4DB2-BD59-A6C34878D82A}">
                    <a16:rowId xmlns:a16="http://schemas.microsoft.com/office/drawing/2014/main" val="2409638984"/>
                  </a:ext>
                </a:extLst>
              </a:tr>
              <a:tr h="111057">
                <a:tc rowSpan="2">
                  <a:txBody>
                    <a:bodyPr/>
                    <a:lstStyle/>
                    <a:p>
                      <a:pPr algn="ctr">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nchor="ctr"/>
                </a:tc>
                <a:tc>
                  <a:txBody>
                    <a:bodyPr/>
                    <a:lstStyle/>
                    <a:p>
                      <a:pPr algn="just">
                        <a:spcAft>
                          <a:spcPts val="0"/>
                        </a:spcAft>
                      </a:pPr>
                      <a:r>
                        <a:rPr lang="en-US" sz="1800" kern="100">
                          <a:effectLst/>
                        </a:rPr>
                        <a:t>clipRegion(Region region)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裁剪指定区域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783433957"/>
                  </a:ext>
                </a:extLst>
              </a:tr>
              <a:tr h="206624">
                <a:tc vMerge="1">
                  <a:txBody>
                    <a:bodyPr/>
                    <a:lstStyle/>
                    <a:p>
                      <a:endParaRPr lang="zh-CN" altLang="en-US"/>
                    </a:p>
                  </a:txBody>
                  <a:tcPr/>
                </a:tc>
                <a:tc>
                  <a:txBody>
                    <a:bodyPr/>
                    <a:lstStyle/>
                    <a:p>
                      <a:pPr algn="just">
                        <a:spcAft>
                          <a:spcPts val="0"/>
                        </a:spcAft>
                      </a:pPr>
                      <a:r>
                        <a:rPr lang="en-US" sz="1800" kern="100">
                          <a:effectLst/>
                        </a:rPr>
                        <a:t>clipRect(int left, int top, int right, int bottom)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裁剪一个矩形区域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231604779"/>
                  </a:ext>
                </a:extLst>
              </a:tr>
              <a:tr h="206624">
                <a:tc rowSpan="17">
                  <a:txBody>
                    <a:bodyPr/>
                    <a:lstStyle/>
                    <a:p>
                      <a:pPr algn="ctr">
                        <a:spcAft>
                          <a:spcPts val="0"/>
                        </a:spcAft>
                      </a:pPr>
                      <a:r>
                        <a:rPr lang="en-US" sz="1800" kern="10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nchor="ctr"/>
                </a:tc>
                <a:tc>
                  <a:txBody>
                    <a:bodyPr/>
                    <a:lstStyle/>
                    <a:p>
                      <a:pPr algn="just">
                        <a:spcAft>
                          <a:spcPts val="0"/>
                        </a:spcAft>
                      </a:pPr>
                      <a:r>
                        <a:rPr lang="en-US" sz="1800" kern="100">
                          <a:effectLst/>
                        </a:rPr>
                        <a:t>drawPoint(float x, float y,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绘制一个点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091481080"/>
                  </a:ext>
                </a:extLst>
              </a:tr>
              <a:tr h="206624">
                <a:tc vMerge="1">
                  <a:txBody>
                    <a:bodyPr/>
                    <a:lstStyle/>
                    <a:p>
                      <a:endParaRPr lang="zh-CN" altLang="en-US"/>
                    </a:p>
                  </a:txBody>
                  <a:tcPr/>
                </a:tc>
                <a:tc>
                  <a:txBody>
                    <a:bodyPr/>
                    <a:lstStyle/>
                    <a:p>
                      <a:pPr algn="just">
                        <a:spcAft>
                          <a:spcPts val="0"/>
                        </a:spcAft>
                      </a:pPr>
                      <a:r>
                        <a:rPr lang="en-US" sz="1800" kern="100">
                          <a:effectLst/>
                        </a:rPr>
                        <a:t>drawPoints(float[] pts, int offset, int count,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绘制多个点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2345814180"/>
                  </a:ext>
                </a:extLst>
              </a:tr>
              <a:tr h="309936">
                <a:tc vMerge="1">
                  <a:txBody>
                    <a:bodyPr/>
                    <a:lstStyle/>
                    <a:p>
                      <a:endParaRPr lang="zh-CN" altLang="en-US"/>
                    </a:p>
                  </a:txBody>
                  <a:tcPr/>
                </a:tc>
                <a:tc>
                  <a:txBody>
                    <a:bodyPr/>
                    <a:lstStyle/>
                    <a:p>
                      <a:pPr algn="just">
                        <a:spcAft>
                          <a:spcPts val="0"/>
                        </a:spcAft>
                      </a:pPr>
                      <a:r>
                        <a:rPr lang="en-US" sz="1800" kern="100">
                          <a:effectLst/>
                        </a:rPr>
                        <a:t>drawLine(float startX, float startY, float stopX, float stopY,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绘制一条线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04786198"/>
                  </a:ext>
                </a:extLst>
              </a:tr>
              <a:tr h="206624">
                <a:tc vMerge="1">
                  <a:txBody>
                    <a:bodyPr/>
                    <a:lstStyle/>
                    <a:p>
                      <a:endParaRPr lang="zh-CN" altLang="en-US"/>
                    </a:p>
                  </a:txBody>
                  <a:tcPr/>
                </a:tc>
                <a:tc>
                  <a:txBody>
                    <a:bodyPr/>
                    <a:lstStyle/>
                    <a:p>
                      <a:pPr algn="just">
                        <a:spcAft>
                          <a:spcPts val="0"/>
                        </a:spcAft>
                      </a:pPr>
                      <a:r>
                        <a:rPr lang="en-US" sz="1800" kern="100">
                          <a:effectLst/>
                        </a:rPr>
                        <a:t>drawLines(float[] pts, int offset, int count,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绘制多条线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2609401836"/>
                  </a:ext>
                </a:extLst>
              </a:tr>
              <a:tr h="206624">
                <a:tc vMerge="1">
                  <a:txBody>
                    <a:bodyPr/>
                    <a:lstStyle/>
                    <a:p>
                      <a:endParaRPr lang="zh-CN" altLang="en-US"/>
                    </a:p>
                  </a:txBody>
                  <a:tcPr/>
                </a:tc>
                <a:tc>
                  <a:txBody>
                    <a:bodyPr/>
                    <a:lstStyle/>
                    <a:p>
                      <a:pPr algn="just">
                        <a:spcAft>
                          <a:spcPts val="0"/>
                        </a:spcAft>
                      </a:pPr>
                      <a:r>
                        <a:rPr lang="en-US" sz="1800" kern="100">
                          <a:effectLst/>
                        </a:rPr>
                        <a:t>drawText(String text, float x, float y,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绘制字符串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2938093503"/>
                  </a:ext>
                </a:extLst>
              </a:tr>
              <a:tr h="309936">
                <a:tc vMerge="1">
                  <a:txBody>
                    <a:bodyPr/>
                    <a:lstStyle/>
                    <a:p>
                      <a:endParaRPr lang="zh-CN" altLang="en-US"/>
                    </a:p>
                  </a:txBody>
                  <a:tcPr/>
                </a:tc>
                <a:tc>
                  <a:txBody>
                    <a:bodyPr/>
                    <a:lstStyle/>
                    <a:p>
                      <a:pPr algn="just">
                        <a:spcAft>
                          <a:spcPts val="0"/>
                        </a:spcAft>
                      </a:pPr>
                      <a:r>
                        <a:rPr lang="en-US" sz="1800" kern="100" dirty="0" err="1">
                          <a:effectLst/>
                        </a:rPr>
                        <a:t>drawRect</a:t>
                      </a:r>
                      <a:r>
                        <a:rPr lang="en-US" sz="1800" kern="100" dirty="0">
                          <a:effectLst/>
                        </a:rPr>
                        <a:t>(float left, float top, float right, float bottom, Paint paint)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绘制矩形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3995127184"/>
                  </a:ext>
                </a:extLst>
              </a:tr>
              <a:tr h="206624">
                <a:tc vMerge="1">
                  <a:txBody>
                    <a:bodyPr/>
                    <a:lstStyle/>
                    <a:p>
                      <a:endParaRPr lang="zh-CN" altLang="en-US"/>
                    </a:p>
                  </a:txBody>
                  <a:tcPr/>
                </a:tc>
                <a:tc>
                  <a:txBody>
                    <a:bodyPr/>
                    <a:lstStyle/>
                    <a:p>
                      <a:pPr algn="just">
                        <a:spcAft>
                          <a:spcPts val="0"/>
                        </a:spcAft>
                      </a:pPr>
                      <a:r>
                        <a:rPr lang="en-US" sz="1800" kern="100">
                          <a:effectLst/>
                        </a:rPr>
                        <a:t>drawRoundRect(RectF rect, float rx, float ry,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绘制圆角矩形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009910795"/>
                  </a:ext>
                </a:extLst>
              </a:tr>
              <a:tr h="309936">
                <a:tc vMerge="1">
                  <a:txBody>
                    <a:bodyPr/>
                    <a:lstStyle/>
                    <a:p>
                      <a:endParaRPr lang="zh-CN" altLang="en-US"/>
                    </a:p>
                  </a:txBody>
                  <a:tcPr/>
                </a:tc>
                <a:tc>
                  <a:txBody>
                    <a:bodyPr/>
                    <a:lstStyle/>
                    <a:p>
                      <a:pPr algn="just">
                        <a:spcAft>
                          <a:spcPts val="0"/>
                        </a:spcAft>
                      </a:pPr>
                      <a:r>
                        <a:rPr lang="en-US" sz="1800" kern="100" dirty="0" err="1">
                          <a:effectLst/>
                        </a:rPr>
                        <a:t>drawOval</a:t>
                      </a:r>
                      <a:r>
                        <a:rPr lang="en-US" sz="1800" kern="100" dirty="0">
                          <a:effectLst/>
                        </a:rPr>
                        <a:t>(float left, float top, float right, float bottom, Paint paint)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绘制椭圆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18485036"/>
                  </a:ext>
                </a:extLst>
              </a:tr>
              <a:tr h="309936">
                <a:tc vMerge="1">
                  <a:txBody>
                    <a:bodyPr/>
                    <a:lstStyle/>
                    <a:p>
                      <a:endParaRPr lang="zh-CN" altLang="en-US"/>
                    </a:p>
                  </a:txBody>
                  <a:tcPr/>
                </a:tc>
                <a:tc>
                  <a:txBody>
                    <a:bodyPr/>
                    <a:lstStyle/>
                    <a:p>
                      <a:pPr algn="l">
                        <a:spcAft>
                          <a:spcPts val="0"/>
                        </a:spcAft>
                      </a:pPr>
                      <a:r>
                        <a:rPr lang="en-US" sz="1800" kern="100">
                          <a:effectLst/>
                        </a:rPr>
                        <a:t>drawArc(RectF oval, float startAngle, float sweepAngle, boolean useCenter,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dirty="0">
                          <a:effectLst/>
                        </a:rPr>
                        <a:t>绘制弧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238956290"/>
                  </a:ext>
                </a:extLst>
              </a:tr>
              <a:tr h="206624">
                <a:tc vMerge="1">
                  <a:txBody>
                    <a:bodyPr/>
                    <a:lstStyle/>
                    <a:p>
                      <a:endParaRPr lang="zh-CN" altLang="en-US"/>
                    </a:p>
                  </a:txBody>
                  <a:tcPr/>
                </a:tc>
                <a:tc>
                  <a:txBody>
                    <a:bodyPr/>
                    <a:lstStyle/>
                    <a:p>
                      <a:pPr algn="just">
                        <a:spcAft>
                          <a:spcPts val="0"/>
                        </a:spcAft>
                      </a:pPr>
                      <a:r>
                        <a:rPr lang="en-US" sz="1800" kern="100">
                          <a:effectLst/>
                        </a:rPr>
                        <a:t>drawPaint(Paint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在画布上绘满位图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3708635063"/>
                  </a:ext>
                </a:extLst>
              </a:tr>
              <a:tr h="206624">
                <a:tc vMerge="1">
                  <a:txBody>
                    <a:bodyPr/>
                    <a:lstStyle/>
                    <a:p>
                      <a:endParaRPr lang="zh-CN" altLang="en-US"/>
                    </a:p>
                  </a:txBody>
                  <a:tcPr/>
                </a:tc>
                <a:tc>
                  <a:txBody>
                    <a:bodyPr/>
                    <a:lstStyle/>
                    <a:p>
                      <a:pPr algn="just">
                        <a:spcAft>
                          <a:spcPts val="0"/>
                        </a:spcAft>
                      </a:pPr>
                      <a:r>
                        <a:rPr lang="en-US" sz="1800" kern="100" dirty="0" err="1">
                          <a:effectLst/>
                        </a:rPr>
                        <a:t>drawPath</a:t>
                      </a:r>
                      <a:r>
                        <a:rPr lang="en-US" sz="1800" kern="100" dirty="0">
                          <a:effectLst/>
                        </a:rPr>
                        <a:t>(Path </a:t>
                      </a:r>
                      <a:r>
                        <a:rPr lang="en-US" sz="1800" kern="100" dirty="0" err="1">
                          <a:effectLst/>
                        </a:rPr>
                        <a:t>path</a:t>
                      </a:r>
                      <a:r>
                        <a:rPr lang="en-US" sz="1800" kern="100" dirty="0">
                          <a:effectLst/>
                        </a:rPr>
                        <a:t>, Paint paint)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沿着指定</a:t>
                      </a:r>
                      <a:r>
                        <a:rPr lang="en-US" sz="1800" kern="100">
                          <a:effectLst/>
                        </a:rPr>
                        <a:t>Path</a:t>
                      </a:r>
                      <a:r>
                        <a:rPr lang="zh-CN" sz="1800" kern="100">
                          <a:effectLst/>
                        </a:rPr>
                        <a:t>绘制任意形状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3249194122"/>
                  </a:ext>
                </a:extLst>
              </a:tr>
              <a:tr h="206624">
                <a:tc vMerge="1">
                  <a:txBody>
                    <a:bodyPr/>
                    <a:lstStyle/>
                    <a:p>
                      <a:endParaRPr lang="zh-CN" altLang="en-US"/>
                    </a:p>
                  </a:txBody>
                  <a:tcPr/>
                </a:tc>
                <a:tc>
                  <a:txBody>
                    <a:bodyPr/>
                    <a:lstStyle/>
                    <a:p>
                      <a:pPr algn="just">
                        <a:spcAft>
                          <a:spcPts val="0"/>
                        </a:spcAft>
                      </a:pPr>
                      <a:r>
                        <a:rPr lang="en-US" sz="1800" kern="100">
                          <a:effectLst/>
                        </a:rPr>
                        <a:t>drawBitmap(Bitmap bitmap, float left, float top,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在指定坐标绘制位图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960811472"/>
                  </a:ext>
                </a:extLst>
              </a:tr>
              <a:tr h="309936">
                <a:tc vMerge="1">
                  <a:txBody>
                    <a:bodyPr/>
                    <a:lstStyle/>
                    <a:p>
                      <a:endParaRPr lang="zh-CN" altLang="en-US"/>
                    </a:p>
                  </a:txBody>
                  <a:tcPr/>
                </a:tc>
                <a:tc>
                  <a:txBody>
                    <a:bodyPr/>
                    <a:lstStyle/>
                    <a:p>
                      <a:pPr algn="just">
                        <a:spcAft>
                          <a:spcPts val="0"/>
                        </a:spcAft>
                      </a:pPr>
                      <a:r>
                        <a:rPr lang="en-US" sz="1800" kern="100">
                          <a:effectLst/>
                        </a:rPr>
                        <a:t>drawBitmap(Bitmap bitmap, Rect src, Rect dst,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在指定坐标绘制从源位图中</a:t>
                      </a:r>
                      <a:r>
                        <a:rPr lang="en-US" sz="1800" kern="100">
                          <a:effectLst/>
                        </a:rPr>
                        <a:t>“</a:t>
                      </a:r>
                      <a:r>
                        <a:rPr lang="zh-CN" sz="1800" kern="100">
                          <a:effectLst/>
                        </a:rPr>
                        <a:t>挖取</a:t>
                      </a:r>
                      <a:r>
                        <a:rPr lang="en-US" sz="1800" kern="100">
                          <a:effectLst/>
                        </a:rPr>
                        <a:t>”</a:t>
                      </a:r>
                      <a:r>
                        <a:rPr lang="zh-CN" sz="1800" kern="100">
                          <a:effectLst/>
                        </a:rPr>
                        <a:t>的一块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639948556"/>
                  </a:ext>
                </a:extLst>
              </a:tr>
              <a:tr h="206624">
                <a:tc vMerge="1">
                  <a:txBody>
                    <a:bodyPr/>
                    <a:lstStyle/>
                    <a:p>
                      <a:endParaRPr lang="zh-CN" altLang="en-US"/>
                    </a:p>
                  </a:txBody>
                  <a:tcPr/>
                </a:tc>
                <a:tc>
                  <a:txBody>
                    <a:bodyPr/>
                    <a:lstStyle/>
                    <a:p>
                      <a:pPr algn="just">
                        <a:spcAft>
                          <a:spcPts val="0"/>
                        </a:spcAft>
                      </a:pPr>
                      <a:r>
                        <a:rPr lang="en-US" sz="1800" kern="100">
                          <a:effectLst/>
                        </a:rPr>
                        <a:t>drawCircle(float cx, float cy, float radius, Paint paint)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在指定坐标绘制圆形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1277689966"/>
                  </a:ext>
                </a:extLst>
              </a:tr>
              <a:tr h="206624">
                <a:tc vMerge="1">
                  <a:txBody>
                    <a:bodyPr/>
                    <a:lstStyle/>
                    <a:p>
                      <a:endParaRPr lang="zh-CN" altLang="en-US"/>
                    </a:p>
                  </a:txBody>
                  <a:tcPr/>
                </a:tc>
                <a:tc>
                  <a:txBody>
                    <a:bodyPr/>
                    <a:lstStyle/>
                    <a:p>
                      <a:pPr algn="just">
                        <a:spcAft>
                          <a:spcPts val="0"/>
                        </a:spcAft>
                      </a:pPr>
                      <a:r>
                        <a:rPr lang="en-US" sz="1800" kern="100">
                          <a:effectLst/>
                        </a:rPr>
                        <a:t>drawColor(int color)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用指定的颜色填充满位图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2774536132"/>
                  </a:ext>
                </a:extLst>
              </a:tr>
              <a:tr h="206624">
                <a:tc vMerge="1">
                  <a:txBody>
                    <a:bodyPr/>
                    <a:lstStyle/>
                    <a:p>
                      <a:endParaRPr lang="zh-CN" altLang="en-US"/>
                    </a:p>
                  </a:txBody>
                  <a:tcPr/>
                </a:tc>
                <a:tc>
                  <a:txBody>
                    <a:bodyPr/>
                    <a:lstStyle/>
                    <a:p>
                      <a:pPr algn="just">
                        <a:spcAft>
                          <a:spcPts val="0"/>
                        </a:spcAft>
                      </a:pPr>
                      <a:r>
                        <a:rPr lang="en-US" sz="1800" kern="100">
                          <a:effectLst/>
                        </a:rPr>
                        <a:t>drawRGB(int r, int g, int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a:effectLst/>
                        </a:rPr>
                        <a:t>用指定的颜色</a:t>
                      </a:r>
                      <a:r>
                        <a:rPr lang="en-US" sz="1800" kern="100">
                          <a:effectLst/>
                        </a:rPr>
                        <a:t>RGB</a:t>
                      </a:r>
                      <a:r>
                        <a:rPr lang="zh-CN" sz="1800" kern="100">
                          <a:effectLst/>
                        </a:rPr>
                        <a:t>填充满位图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4102976093"/>
                  </a:ext>
                </a:extLst>
              </a:tr>
              <a:tr h="309936">
                <a:tc vMerge="1">
                  <a:txBody>
                    <a:bodyPr/>
                    <a:lstStyle/>
                    <a:p>
                      <a:endParaRPr lang="zh-CN" altLang="en-US"/>
                    </a:p>
                  </a:txBody>
                  <a:tcPr/>
                </a:tc>
                <a:tc>
                  <a:txBody>
                    <a:bodyPr/>
                    <a:lstStyle/>
                    <a:p>
                      <a:pPr algn="just">
                        <a:spcAft>
                          <a:spcPts val="0"/>
                        </a:spcAft>
                      </a:pPr>
                      <a:r>
                        <a:rPr lang="en-US" sz="1800" kern="100">
                          <a:effectLst/>
                        </a:rPr>
                        <a:t>drawARGB(int a, int r, int g, int 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tc>
                  <a:txBody>
                    <a:bodyPr/>
                    <a:lstStyle/>
                    <a:p>
                      <a:pPr algn="just">
                        <a:spcAft>
                          <a:spcPts val="0"/>
                        </a:spcAft>
                      </a:pPr>
                      <a:r>
                        <a:rPr lang="zh-CN" sz="1800" kern="100" dirty="0">
                          <a:effectLst/>
                        </a:rPr>
                        <a:t>用指定的颜色</a:t>
                      </a:r>
                      <a:r>
                        <a:rPr lang="en-US" sz="1800" kern="100" dirty="0">
                          <a:effectLst/>
                        </a:rPr>
                        <a:t>ARGB</a:t>
                      </a:r>
                      <a:r>
                        <a:rPr lang="zh-CN" sz="1800" kern="100" dirty="0">
                          <a:effectLst/>
                        </a:rPr>
                        <a:t>填充满位图</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249" marR="37249" marT="0" marB="0"/>
                </a:tc>
                <a:extLst>
                  <a:ext uri="{0D108BD9-81ED-4DB2-BD59-A6C34878D82A}">
                    <a16:rowId xmlns:a16="http://schemas.microsoft.com/office/drawing/2014/main" val="1902649371"/>
                  </a:ext>
                </a:extLst>
              </a:tr>
            </a:tbl>
          </a:graphicData>
        </a:graphic>
      </p:graphicFrame>
    </p:spTree>
    <p:extLst>
      <p:ext uri="{BB962C8B-B14F-4D97-AF65-F5344CB8AC3E}">
        <p14:creationId xmlns:p14="http://schemas.microsoft.com/office/powerpoint/2010/main" val="299420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27759" y="419270"/>
            <a:ext cx="10393681" cy="369332"/>
          </a:xfrm>
          <a:prstGeom prst="rect">
            <a:avLst/>
          </a:prstGeom>
        </p:spPr>
        <p:txBody>
          <a:bodyPr wrap="square">
            <a:spAutoFit/>
          </a:bodyPr>
          <a:lstStyle/>
          <a:p>
            <a:pPr marL="342900" lvl="0" indent="-342900" algn="just">
              <a:spcAft>
                <a:spcPts val="1200"/>
              </a:spcAft>
              <a:buFont typeface="+mj-lt"/>
              <a:buAutoNum type="arabicPeriod"/>
            </a:pPr>
            <a:r>
              <a:rPr lang="en-US" altLang="zh-CN" dirty="0" err="1"/>
              <a:t>MediaPlayer</a:t>
            </a:r>
            <a:r>
              <a:rPr lang="zh-CN" altLang="zh-CN" dirty="0"/>
              <a:t>类常用方法</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603209091"/>
              </p:ext>
            </p:extLst>
          </p:nvPr>
        </p:nvGraphicFramePr>
        <p:xfrm>
          <a:off x="1127759" y="953589"/>
          <a:ext cx="10615749" cy="5486400"/>
        </p:xfrm>
        <a:graphic>
          <a:graphicData uri="http://schemas.openxmlformats.org/drawingml/2006/table">
            <a:tbl>
              <a:tblPr firstRow="1" firstCol="1" bandRow="1">
                <a:tableStyleId>{5C22544A-7EE6-4342-B048-85BDC9FD1C3A}</a:tableStyleId>
              </a:tblPr>
              <a:tblGrid>
                <a:gridCol w="2333898">
                  <a:extLst>
                    <a:ext uri="{9D8B030D-6E8A-4147-A177-3AD203B41FA5}">
                      <a16:colId xmlns:a16="http://schemas.microsoft.com/office/drawing/2014/main" val="898787049"/>
                    </a:ext>
                  </a:extLst>
                </a:gridCol>
                <a:gridCol w="3984172">
                  <a:extLst>
                    <a:ext uri="{9D8B030D-6E8A-4147-A177-3AD203B41FA5}">
                      <a16:colId xmlns:a16="http://schemas.microsoft.com/office/drawing/2014/main" val="454232609"/>
                    </a:ext>
                  </a:extLst>
                </a:gridCol>
                <a:gridCol w="4297679">
                  <a:extLst>
                    <a:ext uri="{9D8B030D-6E8A-4147-A177-3AD203B41FA5}">
                      <a16:colId xmlns:a16="http://schemas.microsoft.com/office/drawing/2014/main" val="1529748192"/>
                    </a:ext>
                  </a:extLst>
                </a:gridCol>
              </a:tblGrid>
              <a:tr h="209006">
                <a:tc>
                  <a:txBody>
                    <a:bodyPr/>
                    <a:lstStyle/>
                    <a:p>
                      <a:pPr algn="ctr">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ctr">
                        <a:spcAft>
                          <a:spcPts val="0"/>
                        </a:spcAft>
                      </a:pPr>
                      <a:r>
                        <a:rPr lang="zh-CN" sz="1800" kern="100" dirty="0">
                          <a:effectLst/>
                        </a:rPr>
                        <a:t>方</a:t>
                      </a:r>
                      <a:r>
                        <a:rPr lang="en-US" sz="1800" kern="100" dirty="0">
                          <a:effectLst/>
                        </a:rPr>
                        <a:t>  </a:t>
                      </a:r>
                      <a:r>
                        <a:rPr lang="zh-CN" sz="1800" kern="100" dirty="0">
                          <a:effectLst/>
                        </a:rPr>
                        <a:t>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ctr">
                        <a:spcAft>
                          <a:spcPts val="0"/>
                        </a:spcAft>
                      </a:pPr>
                      <a:r>
                        <a:rPr lang="zh-CN" sz="1800" kern="100" dirty="0">
                          <a:effectLst/>
                        </a:rPr>
                        <a:t>简</a:t>
                      </a:r>
                      <a:r>
                        <a:rPr lang="en-US" sz="1800" kern="100" dirty="0">
                          <a:effectLst/>
                        </a:rPr>
                        <a:t>  </a:t>
                      </a:r>
                      <a:r>
                        <a:rPr lang="zh-CN" sz="1800" kern="100" dirty="0">
                          <a:effectLst/>
                        </a:rPr>
                        <a:t>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extLst>
                  <a:ext uri="{0D108BD9-81ED-4DB2-BD59-A6C34878D82A}">
                    <a16:rowId xmlns:a16="http://schemas.microsoft.com/office/drawing/2014/main" val="2832142978"/>
                  </a:ext>
                </a:extLst>
              </a:tr>
              <a:tr h="98679">
                <a:tc rowSpan="2">
                  <a:txBody>
                    <a:bodyPr/>
                    <a:lstStyle/>
                    <a:p>
                      <a:pPr algn="ctr">
                        <a:spcAft>
                          <a:spcPts val="0"/>
                        </a:spcAft>
                      </a:pPr>
                      <a:r>
                        <a:rPr lang="en-US" sz="1800" kern="100" dirty="0">
                          <a:effectLst/>
                        </a:rPr>
                        <a:t>boolean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en-US" sz="1800" kern="100">
                          <a:effectLst/>
                        </a:rPr>
                        <a:t>isLooping()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检查</a:t>
                      </a:r>
                      <a:r>
                        <a:rPr lang="en-US" sz="1800" kern="100">
                          <a:effectLst/>
                        </a:rPr>
                        <a:t>MediaPlayer</a:t>
                      </a:r>
                      <a:r>
                        <a:rPr lang="zh-CN" sz="1800" kern="100">
                          <a:effectLst/>
                        </a:rPr>
                        <a:t>是否循环播放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977999492"/>
                  </a:ext>
                </a:extLst>
              </a:tr>
              <a:tr h="103777">
                <a:tc vMerge="1">
                  <a:txBody>
                    <a:bodyPr/>
                    <a:lstStyle/>
                    <a:p>
                      <a:endParaRPr lang="zh-CN" altLang="en-US"/>
                    </a:p>
                  </a:txBody>
                  <a:tcPr/>
                </a:tc>
                <a:tc>
                  <a:txBody>
                    <a:bodyPr/>
                    <a:lstStyle/>
                    <a:p>
                      <a:pPr algn="l">
                        <a:spcAft>
                          <a:spcPts val="0"/>
                        </a:spcAft>
                      </a:pPr>
                      <a:r>
                        <a:rPr lang="en-US" sz="1800" kern="100">
                          <a:effectLst/>
                        </a:rPr>
                        <a:t>isPlaying()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检查</a:t>
                      </a:r>
                      <a:r>
                        <a:rPr lang="en-US" sz="1800" kern="100">
                          <a:effectLst/>
                        </a:rPr>
                        <a:t>MediaPlayer</a:t>
                      </a:r>
                      <a:r>
                        <a:rPr lang="zh-CN" sz="1800" kern="100">
                          <a:effectLst/>
                        </a:rPr>
                        <a:t>是否正在播放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414027234"/>
                  </a:ext>
                </a:extLst>
              </a:tr>
              <a:tr h="103777">
                <a:tc rowSpan="5">
                  <a:txBody>
                    <a:bodyPr/>
                    <a:lstStyle/>
                    <a:p>
                      <a:pPr algn="ctr">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en-US" sz="1800" kern="100">
                          <a:effectLst/>
                        </a:rPr>
                        <a:t>getAudioSessionId()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返回音频的会话</a:t>
                      </a:r>
                      <a:r>
                        <a:rPr lang="en-US" sz="1800" kern="100">
                          <a:effectLst/>
                        </a:rPr>
                        <a:t>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485751556"/>
                  </a:ext>
                </a:extLst>
              </a:tr>
              <a:tr h="103777">
                <a:tc vMerge="1">
                  <a:txBody>
                    <a:bodyPr/>
                    <a:lstStyle/>
                    <a:p>
                      <a:endParaRPr lang="zh-CN" altLang="en-US"/>
                    </a:p>
                  </a:txBody>
                  <a:tcPr/>
                </a:tc>
                <a:tc>
                  <a:txBody>
                    <a:bodyPr/>
                    <a:lstStyle/>
                    <a:p>
                      <a:pPr algn="l">
                        <a:spcAft>
                          <a:spcPts val="0"/>
                        </a:spcAft>
                      </a:pPr>
                      <a:r>
                        <a:rPr lang="en-US" sz="1800" kern="100">
                          <a:effectLst/>
                        </a:rPr>
                        <a:t>getCurrentPosition()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取得当前播放的位置点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487954947"/>
                  </a:ext>
                </a:extLst>
              </a:tr>
              <a:tr h="103777">
                <a:tc vMerge="1">
                  <a:txBody>
                    <a:bodyPr/>
                    <a:lstStyle/>
                    <a:p>
                      <a:endParaRPr lang="zh-CN" altLang="en-US"/>
                    </a:p>
                  </a:txBody>
                  <a:tcPr/>
                </a:tc>
                <a:tc>
                  <a:txBody>
                    <a:bodyPr/>
                    <a:lstStyle/>
                    <a:p>
                      <a:pPr algn="l">
                        <a:spcAft>
                          <a:spcPts val="0"/>
                        </a:spcAft>
                      </a:pPr>
                      <a:r>
                        <a:rPr lang="en-US" sz="1800" kern="100">
                          <a:effectLst/>
                        </a:rPr>
                        <a:t>getDuration()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取得文件的长度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843285101"/>
                  </a:ext>
                </a:extLst>
              </a:tr>
              <a:tr h="103777">
                <a:tc vMerge="1">
                  <a:txBody>
                    <a:bodyPr/>
                    <a:lstStyle/>
                    <a:p>
                      <a:endParaRPr lang="zh-CN" altLang="en-US"/>
                    </a:p>
                  </a:txBody>
                  <a:tcPr/>
                </a:tc>
                <a:tc>
                  <a:txBody>
                    <a:bodyPr/>
                    <a:lstStyle/>
                    <a:p>
                      <a:pPr algn="l">
                        <a:spcAft>
                          <a:spcPts val="0"/>
                        </a:spcAft>
                      </a:pPr>
                      <a:r>
                        <a:rPr lang="en-US" sz="1800" kern="100">
                          <a:effectLst/>
                        </a:rPr>
                        <a:t>getVideoHeight()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返回视频的高度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13967849"/>
                  </a:ext>
                </a:extLst>
              </a:tr>
              <a:tr h="103777">
                <a:tc vMerge="1">
                  <a:txBody>
                    <a:bodyPr/>
                    <a:lstStyle/>
                    <a:p>
                      <a:endParaRPr lang="zh-CN" altLang="en-US"/>
                    </a:p>
                  </a:txBody>
                  <a:tcPr/>
                </a:tc>
                <a:tc>
                  <a:txBody>
                    <a:bodyPr/>
                    <a:lstStyle/>
                    <a:p>
                      <a:pPr algn="l">
                        <a:spcAft>
                          <a:spcPts val="0"/>
                        </a:spcAft>
                      </a:pPr>
                      <a:r>
                        <a:rPr lang="en-US" sz="1800" kern="100">
                          <a:effectLst/>
                        </a:rPr>
                        <a:t>getVideoWidth()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返回视频的宽度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265996996"/>
                  </a:ext>
                </a:extLst>
              </a:tr>
              <a:tr h="183522">
                <a:tc rowSpan="3">
                  <a:txBody>
                    <a:bodyPr/>
                    <a:lstStyle/>
                    <a:p>
                      <a:pPr algn="ctr">
                        <a:spcAft>
                          <a:spcPts val="0"/>
                        </a:spcAft>
                      </a:pPr>
                      <a:r>
                        <a:rPr lang="en-US" sz="1800" kern="100" dirty="0">
                          <a:effectLst/>
                        </a:rPr>
                        <a:t>static </a:t>
                      </a:r>
                      <a:r>
                        <a:rPr lang="en-US" sz="1800" kern="100" dirty="0" err="1">
                          <a:effectLst/>
                        </a:rPr>
                        <a:t>MediaPlayer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en-US" sz="1800" kern="100" dirty="0">
                          <a:effectLst/>
                        </a:rPr>
                        <a:t>create(Context </a:t>
                      </a:r>
                      <a:r>
                        <a:rPr lang="en-US" sz="1800" kern="100" dirty="0" err="1">
                          <a:effectLst/>
                        </a:rPr>
                        <a:t>context</a:t>
                      </a:r>
                      <a:r>
                        <a:rPr lang="en-US" sz="1800" kern="100" dirty="0">
                          <a:effectLst/>
                        </a:rPr>
                        <a:t>, int </a:t>
                      </a:r>
                      <a:r>
                        <a:rPr lang="en-US" sz="1800" kern="100" dirty="0" err="1">
                          <a:effectLst/>
                        </a:rPr>
                        <a:t>resid</a:t>
                      </a:r>
                      <a:r>
                        <a:rPr lang="en-US"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zh-CN" sz="1800" kern="100">
                          <a:effectLst/>
                        </a:rPr>
                        <a:t>从指定的源</a:t>
                      </a:r>
                      <a:r>
                        <a:rPr lang="en-US" sz="1800" kern="100">
                          <a:effectLst/>
                        </a:rPr>
                        <a:t>id</a:t>
                      </a:r>
                      <a:r>
                        <a:rPr lang="zh-CN" sz="1800" kern="100">
                          <a:effectLst/>
                        </a:rPr>
                        <a:t>中创建一个</a:t>
                      </a:r>
                      <a:r>
                        <a:rPr lang="en-US" sz="1800" kern="100">
                          <a:effectLst/>
                        </a:rPr>
                        <a:t>MediaPlayer</a:t>
                      </a:r>
                      <a:r>
                        <a:rPr lang="zh-CN" sz="1800" kern="100">
                          <a:effectLst/>
                        </a:rPr>
                        <a:t>对象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extLst>
                  <a:ext uri="{0D108BD9-81ED-4DB2-BD59-A6C34878D82A}">
                    <a16:rowId xmlns:a16="http://schemas.microsoft.com/office/drawing/2014/main" val="1443582919"/>
                  </a:ext>
                </a:extLst>
              </a:tr>
              <a:tr h="183522">
                <a:tc vMerge="1">
                  <a:txBody>
                    <a:bodyPr/>
                    <a:lstStyle/>
                    <a:p>
                      <a:endParaRPr lang="zh-CN" altLang="en-US"/>
                    </a:p>
                  </a:txBody>
                  <a:tcPr/>
                </a:tc>
                <a:tc>
                  <a:txBody>
                    <a:bodyPr/>
                    <a:lstStyle/>
                    <a:p>
                      <a:pPr algn="l">
                        <a:spcAft>
                          <a:spcPts val="0"/>
                        </a:spcAft>
                      </a:pPr>
                      <a:r>
                        <a:rPr lang="en-US" sz="1800" kern="100" dirty="0">
                          <a:effectLst/>
                        </a:rPr>
                        <a:t>create(Context </a:t>
                      </a:r>
                      <a:r>
                        <a:rPr lang="en-US" sz="1800" kern="100" dirty="0" err="1">
                          <a:effectLst/>
                        </a:rPr>
                        <a:t>context</a:t>
                      </a:r>
                      <a:r>
                        <a:rPr lang="en-US" sz="1800" kern="100" dirty="0">
                          <a:effectLst/>
                        </a:rPr>
                        <a:t>, Uri </a:t>
                      </a:r>
                      <a:r>
                        <a:rPr lang="en-US" sz="1800" kern="100" dirty="0" err="1">
                          <a:effectLst/>
                        </a:rPr>
                        <a:t>uri</a:t>
                      </a:r>
                      <a:r>
                        <a:rPr lang="en-US"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从指定的</a:t>
                      </a:r>
                      <a:r>
                        <a:rPr lang="en-US" sz="1800" kern="100">
                          <a:effectLst/>
                        </a:rPr>
                        <a:t>Uri</a:t>
                      </a:r>
                      <a:r>
                        <a:rPr lang="zh-CN" sz="1800" kern="100">
                          <a:effectLst/>
                        </a:rPr>
                        <a:t>中创建一个</a:t>
                      </a:r>
                      <a:r>
                        <a:rPr lang="en-US" sz="1800" kern="100">
                          <a:effectLst/>
                        </a:rPr>
                        <a:t>MediaPlayer</a:t>
                      </a:r>
                      <a:r>
                        <a:rPr lang="zh-CN" sz="1800" kern="100">
                          <a:effectLst/>
                        </a:rPr>
                        <a:t>对象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236239147"/>
                  </a:ext>
                </a:extLst>
              </a:tr>
              <a:tr h="275283">
                <a:tc vMerge="1">
                  <a:txBody>
                    <a:bodyPr/>
                    <a:lstStyle/>
                    <a:p>
                      <a:endParaRPr lang="zh-CN" altLang="en-US"/>
                    </a:p>
                  </a:txBody>
                  <a:tcPr/>
                </a:tc>
                <a:tc>
                  <a:txBody>
                    <a:bodyPr/>
                    <a:lstStyle/>
                    <a:p>
                      <a:pPr algn="l">
                        <a:spcAft>
                          <a:spcPts val="0"/>
                        </a:spcAft>
                      </a:pPr>
                      <a:r>
                        <a:rPr lang="en-US" sz="1800" kern="100">
                          <a:effectLst/>
                        </a:rPr>
                        <a:t>create(Context context, Uri uri, SurfaceHolder holder)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从指定的</a:t>
                      </a:r>
                      <a:r>
                        <a:rPr lang="en-US" sz="1800" kern="100">
                          <a:effectLst/>
                        </a:rPr>
                        <a:t>Uri</a:t>
                      </a:r>
                      <a:r>
                        <a:rPr lang="zh-CN" sz="1800" kern="100">
                          <a:effectLst/>
                        </a:rPr>
                        <a:t>中创建一个</a:t>
                      </a:r>
                      <a:r>
                        <a:rPr lang="en-US" sz="1800" kern="100">
                          <a:effectLst/>
                        </a:rPr>
                        <a:t>MediaPlayer</a:t>
                      </a:r>
                      <a:r>
                        <a:rPr lang="zh-CN" sz="1800" kern="100">
                          <a:effectLst/>
                        </a:rPr>
                        <a:t>对象，并在</a:t>
                      </a:r>
                      <a:r>
                        <a:rPr lang="en-US" sz="1800" kern="100">
                          <a:effectLst/>
                        </a:rPr>
                        <a:t>Surfaceview</a:t>
                      </a:r>
                      <a:r>
                        <a:rPr lang="zh-CN" sz="1800" kern="100">
                          <a:effectLst/>
                        </a:rPr>
                        <a:t>中显示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162138739"/>
                  </a:ext>
                </a:extLst>
              </a:tr>
              <a:tr h="103777">
                <a:tc rowSpan="8">
                  <a:txBody>
                    <a:bodyPr/>
                    <a:lstStyle/>
                    <a:p>
                      <a:pPr algn="ctr">
                        <a:spcAft>
                          <a:spcPts val="0"/>
                        </a:spcAft>
                      </a:pPr>
                      <a:r>
                        <a:rPr lang="en-US" sz="1800" kern="100" dirty="0">
                          <a:effectLst/>
                        </a:rPr>
                        <a:t>void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en-US" sz="1800" kern="100">
                          <a:effectLst/>
                        </a:rPr>
                        <a:t>pause()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tc>
                  <a:txBody>
                    <a:bodyPr/>
                    <a:lstStyle/>
                    <a:p>
                      <a:pPr algn="l">
                        <a:spcAft>
                          <a:spcPts val="0"/>
                        </a:spcAft>
                      </a:pPr>
                      <a:r>
                        <a:rPr lang="zh-CN" sz="1800" kern="100">
                          <a:effectLst/>
                        </a:rPr>
                        <a:t>暂停播放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nchor="ctr"/>
                </a:tc>
                <a:extLst>
                  <a:ext uri="{0D108BD9-81ED-4DB2-BD59-A6C34878D82A}">
                    <a16:rowId xmlns:a16="http://schemas.microsoft.com/office/drawing/2014/main" val="252706205"/>
                  </a:ext>
                </a:extLst>
              </a:tr>
              <a:tr h="103777">
                <a:tc vMerge="1">
                  <a:txBody>
                    <a:bodyPr/>
                    <a:lstStyle/>
                    <a:p>
                      <a:endParaRPr lang="zh-CN" altLang="en-US"/>
                    </a:p>
                  </a:txBody>
                  <a:tcPr/>
                </a:tc>
                <a:tc>
                  <a:txBody>
                    <a:bodyPr/>
                    <a:lstStyle/>
                    <a:p>
                      <a:pPr algn="l">
                        <a:spcAft>
                          <a:spcPts val="0"/>
                        </a:spcAft>
                      </a:pPr>
                      <a:r>
                        <a:rPr lang="en-US" sz="1800" kern="100">
                          <a:effectLst/>
                        </a:rPr>
                        <a:t>prepare()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a:effectLst/>
                        </a:rPr>
                        <a:t>播放前同步准备播放器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71872641"/>
                  </a:ext>
                </a:extLst>
              </a:tr>
              <a:tr h="103777">
                <a:tc vMerge="1">
                  <a:txBody>
                    <a:bodyPr/>
                    <a:lstStyle/>
                    <a:p>
                      <a:endParaRPr lang="zh-CN" altLang="en-US"/>
                    </a:p>
                  </a:txBody>
                  <a:tcPr/>
                </a:tc>
                <a:tc>
                  <a:txBody>
                    <a:bodyPr/>
                    <a:lstStyle/>
                    <a:p>
                      <a:pPr algn="l">
                        <a:spcAft>
                          <a:spcPts val="0"/>
                        </a:spcAft>
                      </a:pPr>
                      <a:r>
                        <a:rPr lang="en-US" sz="1800" kern="100">
                          <a:effectLst/>
                        </a:rPr>
                        <a:t>prepareAsync()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播放前异步准备播放器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816329050"/>
                  </a:ext>
                </a:extLst>
              </a:tr>
              <a:tr h="183522">
                <a:tc vMerge="1">
                  <a:txBody>
                    <a:bodyPr/>
                    <a:lstStyle/>
                    <a:p>
                      <a:endParaRPr lang="zh-CN" altLang="en-US"/>
                    </a:p>
                  </a:txBody>
                  <a:tcPr/>
                </a:tc>
                <a:tc>
                  <a:txBody>
                    <a:bodyPr/>
                    <a:lstStyle/>
                    <a:p>
                      <a:pPr algn="l">
                        <a:spcAft>
                          <a:spcPts val="0"/>
                        </a:spcAft>
                      </a:pPr>
                      <a:r>
                        <a:rPr lang="en-US" sz="1800" kern="100">
                          <a:effectLst/>
                        </a:rPr>
                        <a:t>release()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释放此</a:t>
                      </a:r>
                      <a:r>
                        <a:rPr lang="en-US" sz="1800" kern="100" dirty="0" err="1">
                          <a:effectLst/>
                        </a:rPr>
                        <a:t>MediaPlayer</a:t>
                      </a:r>
                      <a:r>
                        <a:rPr lang="zh-CN" sz="1800" kern="100" dirty="0">
                          <a:effectLst/>
                        </a:rPr>
                        <a:t>对象占用的资源</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4142696246"/>
                  </a:ext>
                </a:extLst>
              </a:tr>
              <a:tr h="183522">
                <a:tc vMerge="1">
                  <a:txBody>
                    <a:bodyPr/>
                    <a:lstStyle/>
                    <a:p>
                      <a:endParaRPr lang="zh-CN" altLang="en-US"/>
                    </a:p>
                  </a:txBody>
                  <a:tcPr/>
                </a:tc>
                <a:tc>
                  <a:txBody>
                    <a:bodyPr/>
                    <a:lstStyle/>
                    <a:p>
                      <a:pPr algn="l">
                        <a:spcAft>
                          <a:spcPts val="0"/>
                        </a:spcAft>
                      </a:pPr>
                      <a:r>
                        <a:rPr lang="en-US" sz="1800" kern="100">
                          <a:effectLst/>
                        </a:rPr>
                        <a:t>reset()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重置</a:t>
                      </a:r>
                      <a:r>
                        <a:rPr lang="en-US" sz="1800" kern="100" dirty="0" err="1">
                          <a:effectLst/>
                        </a:rPr>
                        <a:t>MediaPlayer</a:t>
                      </a:r>
                      <a:r>
                        <a:rPr lang="zh-CN" sz="1800" kern="100" dirty="0">
                          <a:effectLst/>
                        </a:rPr>
                        <a:t>到未初始化状态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629684112"/>
                  </a:ext>
                </a:extLst>
              </a:tr>
              <a:tr h="103777">
                <a:tc vMerge="1">
                  <a:txBody>
                    <a:bodyPr/>
                    <a:lstStyle/>
                    <a:p>
                      <a:endParaRPr lang="zh-CN" altLang="en-US"/>
                    </a:p>
                  </a:txBody>
                  <a:tcPr/>
                </a:tc>
                <a:tc>
                  <a:txBody>
                    <a:bodyPr/>
                    <a:lstStyle/>
                    <a:p>
                      <a:pPr algn="l">
                        <a:spcAft>
                          <a:spcPts val="0"/>
                        </a:spcAft>
                      </a:pPr>
                      <a:r>
                        <a:rPr lang="en-US" sz="1800" kern="100">
                          <a:effectLst/>
                        </a:rPr>
                        <a:t>seekTo(int msec)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寻找特定的播放点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1262956908"/>
                  </a:ext>
                </a:extLst>
              </a:tr>
              <a:tr h="103777">
                <a:tc vMerge="1">
                  <a:txBody>
                    <a:bodyPr/>
                    <a:lstStyle/>
                    <a:p>
                      <a:endParaRPr lang="zh-CN" altLang="en-US"/>
                    </a:p>
                  </a:txBody>
                  <a:tcPr/>
                </a:tc>
                <a:tc>
                  <a:txBody>
                    <a:bodyPr/>
                    <a:lstStyle/>
                    <a:p>
                      <a:pPr algn="l">
                        <a:spcAft>
                          <a:spcPts val="0"/>
                        </a:spcAft>
                      </a:pPr>
                      <a:r>
                        <a:rPr lang="en-US" sz="1800" kern="100">
                          <a:effectLst/>
                        </a:rPr>
                        <a:t>start()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开始或恢复播放</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3190566897"/>
                  </a:ext>
                </a:extLst>
              </a:tr>
              <a:tr h="103777">
                <a:tc vMerge="1">
                  <a:txBody>
                    <a:bodyPr/>
                    <a:lstStyle/>
                    <a:p>
                      <a:endParaRPr lang="zh-CN" altLang="en-US"/>
                    </a:p>
                  </a:txBody>
                  <a:tcPr/>
                </a:tc>
                <a:tc>
                  <a:txBody>
                    <a:bodyPr/>
                    <a:lstStyle/>
                    <a:p>
                      <a:pPr algn="l">
                        <a:spcAft>
                          <a:spcPts val="0"/>
                        </a:spcAft>
                      </a:pPr>
                      <a:r>
                        <a:rPr lang="en-US" sz="1800" kern="100">
                          <a:effectLst/>
                        </a:rPr>
                        <a:t>stop()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tc>
                  <a:txBody>
                    <a:bodyPr/>
                    <a:lstStyle/>
                    <a:p>
                      <a:pPr algn="l">
                        <a:spcAft>
                          <a:spcPts val="0"/>
                        </a:spcAft>
                      </a:pPr>
                      <a:r>
                        <a:rPr lang="zh-CN" sz="1800" kern="100" dirty="0">
                          <a:effectLst/>
                        </a:rPr>
                        <a:t>停止播放</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7717" marR="27717" marT="0" marB="0"/>
                </a:tc>
                <a:extLst>
                  <a:ext uri="{0D108BD9-81ED-4DB2-BD59-A6C34878D82A}">
                    <a16:rowId xmlns:a16="http://schemas.microsoft.com/office/drawing/2014/main" val="2802036208"/>
                  </a:ext>
                </a:extLst>
              </a:tr>
            </a:tbl>
          </a:graphicData>
        </a:graphic>
      </p:graphicFrame>
    </p:spTree>
    <p:extLst>
      <p:ext uri="{BB962C8B-B14F-4D97-AF65-F5344CB8AC3E}">
        <p14:creationId xmlns:p14="http://schemas.microsoft.com/office/powerpoint/2010/main" val="225265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685800"/>
            <a:ext cx="8921931" cy="829491"/>
          </a:xfrm>
        </p:spPr>
        <p:txBody>
          <a:bodyPr>
            <a:normAutofit/>
          </a:bodyPr>
          <a:lstStyle/>
          <a:p>
            <a:r>
              <a:rPr lang="en-US" altLang="zh-CN" b="1" dirty="0"/>
              <a:t>9.4.2 </a:t>
            </a:r>
            <a:r>
              <a:rPr lang="zh-CN" altLang="en-US" b="1" dirty="0"/>
              <a:t>运用</a:t>
            </a:r>
            <a:r>
              <a:rPr lang="en-US" altLang="zh-CN" b="1" dirty="0" err="1"/>
              <a:t>MediaPlayer</a:t>
            </a:r>
            <a:r>
              <a:rPr lang="zh-CN" altLang="en-US" b="1" dirty="0"/>
              <a:t>播放音频</a:t>
            </a:r>
            <a:endParaRPr kumimoji="1" lang="zh-CN" altLang="en-US" dirty="0"/>
          </a:p>
        </p:txBody>
      </p:sp>
      <p:sp>
        <p:nvSpPr>
          <p:cNvPr id="3" name="内容占位符 2"/>
          <p:cNvSpPr>
            <a:spLocks noGrp="1"/>
          </p:cNvSpPr>
          <p:nvPr>
            <p:ph idx="1"/>
          </p:nvPr>
        </p:nvSpPr>
        <p:spPr>
          <a:xfrm>
            <a:off x="1110340" y="1959428"/>
            <a:ext cx="9888585" cy="1476103"/>
          </a:xfrm>
        </p:spPr>
        <p:txBody>
          <a:bodyPr>
            <a:noAutofit/>
          </a:bodyPr>
          <a:lstStyle/>
          <a:p>
            <a:pPr marL="0" indent="0">
              <a:lnSpc>
                <a:spcPct val="100000"/>
              </a:lnSpc>
              <a:spcBef>
                <a:spcPts val="200"/>
              </a:spcBef>
              <a:buNone/>
            </a:pPr>
            <a:r>
              <a:rPr lang="zh-CN" altLang="en-US" dirty="0"/>
              <a:t>在熟悉了</a:t>
            </a:r>
            <a:r>
              <a:rPr lang="en-US" altLang="zh-CN" dirty="0" err="1"/>
              <a:t>MediaPlayer</a:t>
            </a:r>
            <a:r>
              <a:rPr lang="zh-CN" altLang="en-US" dirty="0"/>
              <a:t>类的基本方法之后，下面展示如何运用</a:t>
            </a:r>
            <a:r>
              <a:rPr lang="en-US" altLang="zh-CN" dirty="0" err="1"/>
              <a:t>MediaPlayer</a:t>
            </a:r>
            <a:r>
              <a:rPr lang="zh-CN" altLang="en-US" dirty="0"/>
              <a:t>播放一个</a:t>
            </a:r>
            <a:r>
              <a:rPr lang="en-US" altLang="zh-CN" dirty="0"/>
              <a:t>MP3</a:t>
            </a:r>
            <a:r>
              <a:rPr lang="zh-CN" altLang="en-US" dirty="0"/>
              <a:t>音频文件。本例中使用了“播放”、“暂停”、“停止”三个按钮来控制音频播放并使用了一个</a:t>
            </a:r>
            <a:r>
              <a:rPr lang="en-US" altLang="zh-CN" dirty="0" err="1"/>
              <a:t>seekBar</a:t>
            </a:r>
            <a:r>
              <a:rPr lang="zh-CN" altLang="en-US" dirty="0"/>
              <a:t>来表示播放的进度，并且可以拖动进度条设置播放位置。需要播放的音频文件为</a:t>
            </a:r>
            <a:r>
              <a:rPr lang="en-US" altLang="zh-CN" dirty="0"/>
              <a:t>my_music.mp3</a:t>
            </a:r>
            <a:r>
              <a:rPr lang="zh-CN" altLang="en-US" dirty="0"/>
              <a:t>，该文件保存在</a:t>
            </a:r>
            <a:r>
              <a:rPr lang="en-US" altLang="zh-CN" dirty="0"/>
              <a:t>res\raw\</a:t>
            </a:r>
            <a:r>
              <a:rPr lang="zh-CN" altLang="en-US" dirty="0"/>
              <a:t>文件夹下。</a:t>
            </a:r>
            <a:endParaRPr lang="zh-CN" altLang="zh-CN" dirty="0"/>
          </a:p>
        </p:txBody>
      </p:sp>
      <p:sp>
        <p:nvSpPr>
          <p:cNvPr id="4" name="矩形 3"/>
          <p:cNvSpPr/>
          <p:nvPr/>
        </p:nvSpPr>
        <p:spPr>
          <a:xfrm>
            <a:off x="718457" y="3190729"/>
            <a:ext cx="7837714" cy="853439"/>
          </a:xfrm>
          <a:prstGeom prst="rect">
            <a:avLst/>
          </a:prstGeom>
        </p:spPr>
        <p:txBody>
          <a:bodyPr wrap="square">
            <a:spAutoFit/>
          </a:bodyPr>
          <a:lstStyle/>
          <a:p>
            <a:pPr algn="just">
              <a:lnSpc>
                <a:spcPct val="156000"/>
              </a:lnSpc>
              <a:spcBef>
                <a:spcPts val="1400"/>
              </a:spcBef>
              <a:spcAft>
                <a:spcPts val="1450"/>
              </a:spcAft>
            </a:pPr>
            <a:r>
              <a:rPr lang="zh-CN" altLang="zh-CN" sz="3600" b="1" kern="100" dirty="0">
                <a:latin typeface="Calibri Light" panose="020F0302020204030204" pitchFamily="34" charset="0"/>
                <a:ea typeface="宋体" panose="02010600030101010101" pitchFamily="2" charset="-122"/>
                <a:cs typeface="Times New Roman" panose="02020603050405020304" pitchFamily="18" charset="0"/>
              </a:rPr>
              <a:t>【例</a:t>
            </a:r>
            <a:r>
              <a:rPr lang="en-US" altLang="zh-CN" sz="3600" b="1" kern="100" dirty="0">
                <a:latin typeface="Calibri Light" panose="020F0302020204030204" pitchFamily="34" charset="0"/>
                <a:ea typeface="宋体" panose="02010600030101010101" pitchFamily="2" charset="-122"/>
                <a:cs typeface="Times New Roman" panose="02020603050405020304" pitchFamily="18" charset="0"/>
              </a:rPr>
              <a:t>9.5</a:t>
            </a:r>
            <a:r>
              <a:rPr lang="zh-CN" altLang="zh-CN" sz="3600" b="1" kern="100" dirty="0">
                <a:latin typeface="Calibri Light" panose="020F0302020204030204" pitchFamily="34" charset="0"/>
                <a:ea typeface="宋体" panose="02010600030101010101" pitchFamily="2" charset="-122"/>
                <a:cs typeface="Times New Roman" panose="02020603050405020304" pitchFamily="18" charset="0"/>
              </a:rPr>
              <a:t>】</a:t>
            </a:r>
            <a:r>
              <a:rPr lang="en-US" altLang="zh-CN" sz="3600" b="1" kern="100" dirty="0" err="1">
                <a:latin typeface="Calibri Light" panose="020F0302020204030204" pitchFamily="34" charset="0"/>
                <a:ea typeface="宋体" panose="02010600030101010101" pitchFamily="2" charset="-122"/>
                <a:cs typeface="Times New Roman" panose="02020603050405020304" pitchFamily="18" charset="0"/>
              </a:rPr>
              <a:t>MediaPlayer</a:t>
            </a:r>
            <a:r>
              <a:rPr lang="zh-CN" altLang="zh-CN" sz="3600" b="1" kern="100" dirty="0">
                <a:latin typeface="Calibri Light" panose="020F0302020204030204" pitchFamily="34" charset="0"/>
                <a:ea typeface="宋体" panose="02010600030101010101" pitchFamily="2" charset="-122"/>
                <a:cs typeface="Times New Roman" panose="02020603050405020304" pitchFamily="18" charset="0"/>
              </a:rPr>
              <a:t>播放</a:t>
            </a:r>
            <a:r>
              <a:rPr lang="en-US" altLang="zh-CN" sz="3600" b="1" kern="100" dirty="0">
                <a:latin typeface="Calibri Light" panose="020F0302020204030204" pitchFamily="34" charset="0"/>
                <a:ea typeface="宋体" panose="02010600030101010101" pitchFamily="2" charset="-122"/>
                <a:cs typeface="Times New Roman" panose="02020603050405020304" pitchFamily="18" charset="0"/>
              </a:rPr>
              <a:t>MP3</a:t>
            </a:r>
            <a:r>
              <a:rPr lang="zh-CN" altLang="zh-CN" sz="3600" b="1" kern="100" dirty="0">
                <a:latin typeface="Calibri Light" panose="020F0302020204030204" pitchFamily="34" charset="0"/>
                <a:ea typeface="宋体" panose="02010600030101010101" pitchFamily="2" charset="-122"/>
                <a:cs typeface="Times New Roman" panose="02020603050405020304" pitchFamily="18" charset="0"/>
              </a:rPr>
              <a:t>实例</a:t>
            </a:r>
          </a:p>
        </p:txBody>
      </p:sp>
      <p:pic>
        <p:nvPicPr>
          <p:cNvPr id="6" name="图片 5"/>
          <p:cNvPicPr/>
          <p:nvPr/>
        </p:nvPicPr>
        <p:blipFill>
          <a:blip r:embed="rId2"/>
          <a:stretch>
            <a:fillRect/>
          </a:stretch>
        </p:blipFill>
        <p:spPr>
          <a:xfrm>
            <a:off x="2604134" y="4104584"/>
            <a:ext cx="4314825" cy="2491740"/>
          </a:xfrm>
          <a:prstGeom prst="rect">
            <a:avLst/>
          </a:prstGeom>
        </p:spPr>
      </p:pic>
    </p:spTree>
    <p:extLst>
      <p:ext uri="{BB962C8B-B14F-4D97-AF65-F5344CB8AC3E}">
        <p14:creationId xmlns:p14="http://schemas.microsoft.com/office/powerpoint/2010/main" val="226301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685800"/>
            <a:ext cx="8921931" cy="829491"/>
          </a:xfrm>
        </p:spPr>
        <p:txBody>
          <a:bodyPr>
            <a:normAutofit/>
          </a:bodyPr>
          <a:lstStyle/>
          <a:p>
            <a:r>
              <a:rPr lang="en-US" altLang="zh-CN" b="1" dirty="0"/>
              <a:t>9.4.3 </a:t>
            </a:r>
            <a:r>
              <a:rPr lang="zh-CN" altLang="en-US" b="1" dirty="0"/>
              <a:t>播放视频</a:t>
            </a:r>
            <a:endParaRPr kumimoji="1" lang="zh-CN" altLang="en-US" dirty="0"/>
          </a:p>
        </p:txBody>
      </p:sp>
      <p:sp>
        <p:nvSpPr>
          <p:cNvPr id="3" name="内容占位符 2"/>
          <p:cNvSpPr>
            <a:spLocks noGrp="1"/>
          </p:cNvSpPr>
          <p:nvPr>
            <p:ph idx="1"/>
          </p:nvPr>
        </p:nvSpPr>
        <p:spPr>
          <a:xfrm>
            <a:off x="1110340" y="1515291"/>
            <a:ext cx="9888585" cy="3017520"/>
          </a:xfrm>
        </p:spPr>
        <p:txBody>
          <a:bodyPr>
            <a:noAutofit/>
          </a:bodyPr>
          <a:lstStyle/>
          <a:p>
            <a:pPr marL="0" indent="0">
              <a:lnSpc>
                <a:spcPct val="100000"/>
              </a:lnSpc>
              <a:spcBef>
                <a:spcPts val="200"/>
              </a:spcBef>
              <a:buNone/>
            </a:pPr>
            <a:r>
              <a:rPr lang="zh-CN" altLang="en-US" dirty="0"/>
              <a:t>在</a:t>
            </a:r>
            <a:r>
              <a:rPr lang="en-US" altLang="zh-CN" dirty="0"/>
              <a:t>Android</a:t>
            </a:r>
            <a:r>
              <a:rPr lang="zh-CN" altLang="en-US" dirty="0"/>
              <a:t>中播放视频有三种方式。</a:t>
            </a:r>
          </a:p>
          <a:p>
            <a:pPr>
              <a:lnSpc>
                <a:spcPct val="100000"/>
              </a:lnSpc>
              <a:spcBef>
                <a:spcPts val="200"/>
              </a:spcBef>
              <a:buFont typeface="Wingdings" panose="05000000000000000000" pitchFamily="2" charset="2"/>
              <a:buChar char="l"/>
            </a:pPr>
            <a:r>
              <a:rPr lang="zh-CN" altLang="en-US" dirty="0"/>
              <a:t>使用</a:t>
            </a:r>
            <a:r>
              <a:rPr lang="en-US" altLang="zh-CN" dirty="0"/>
              <a:t>Android</a:t>
            </a:r>
            <a:r>
              <a:rPr lang="zh-CN" altLang="en-US" dirty="0"/>
              <a:t>自带的播放器。</a:t>
            </a:r>
          </a:p>
          <a:p>
            <a:pPr>
              <a:lnSpc>
                <a:spcPct val="100000"/>
              </a:lnSpc>
              <a:spcBef>
                <a:spcPts val="200"/>
              </a:spcBef>
              <a:buFont typeface="Wingdings" panose="05000000000000000000" pitchFamily="2" charset="2"/>
              <a:buChar char="l"/>
            </a:pPr>
            <a:r>
              <a:rPr lang="zh-CN" altLang="en-US" dirty="0"/>
              <a:t>使用</a:t>
            </a:r>
            <a:r>
              <a:rPr lang="en-US" altLang="zh-CN" dirty="0" err="1"/>
              <a:t>VideoView</a:t>
            </a:r>
            <a:r>
              <a:rPr lang="zh-CN" altLang="en-US" dirty="0"/>
              <a:t>来播放视频。</a:t>
            </a:r>
          </a:p>
          <a:p>
            <a:pPr>
              <a:lnSpc>
                <a:spcPct val="100000"/>
              </a:lnSpc>
              <a:spcBef>
                <a:spcPts val="200"/>
              </a:spcBef>
              <a:buFont typeface="Wingdings" panose="05000000000000000000" pitchFamily="2" charset="2"/>
              <a:buChar char="l"/>
            </a:pPr>
            <a:r>
              <a:rPr lang="zh-CN" altLang="en-US" dirty="0"/>
              <a:t>使用</a:t>
            </a:r>
            <a:r>
              <a:rPr lang="en-US" altLang="zh-CN" dirty="0" err="1"/>
              <a:t>MediaPlayer</a:t>
            </a:r>
            <a:r>
              <a:rPr lang="zh-CN" altLang="en-US" dirty="0"/>
              <a:t>类和</a:t>
            </a:r>
            <a:r>
              <a:rPr lang="en-US" altLang="zh-CN" dirty="0" err="1"/>
              <a:t>SurfaceView</a:t>
            </a:r>
            <a:r>
              <a:rPr lang="zh-CN" altLang="en-US" dirty="0"/>
              <a:t>来实现。</a:t>
            </a:r>
          </a:p>
          <a:p>
            <a:pPr marL="0" indent="0">
              <a:lnSpc>
                <a:spcPct val="100000"/>
              </a:lnSpc>
              <a:spcBef>
                <a:spcPts val="200"/>
              </a:spcBef>
              <a:buNone/>
            </a:pPr>
            <a:r>
              <a:rPr lang="zh-CN" altLang="en-US" dirty="0"/>
              <a:t>下面介绍使用以上的三种方式播放一段视频的效果，文件放置在</a:t>
            </a:r>
            <a:r>
              <a:rPr lang="en-US" altLang="zh-CN" dirty="0"/>
              <a:t>SD</a:t>
            </a:r>
            <a:r>
              <a:rPr lang="zh-CN" altLang="en-US" dirty="0"/>
              <a:t>卡根目录下的</a:t>
            </a:r>
            <a:r>
              <a:rPr lang="en-US" altLang="zh-CN" dirty="0"/>
              <a:t>Download</a:t>
            </a:r>
            <a:r>
              <a:rPr lang="zh-CN" altLang="en-US" dirty="0"/>
              <a:t>文件目录下，本实例中向模拟器中导入视频的方式有两种。</a:t>
            </a:r>
          </a:p>
          <a:p>
            <a:pPr marL="0" indent="0">
              <a:lnSpc>
                <a:spcPct val="100000"/>
              </a:lnSpc>
              <a:spcBef>
                <a:spcPts val="200"/>
              </a:spcBef>
              <a:buNone/>
            </a:pPr>
            <a:r>
              <a:rPr lang="zh-CN" altLang="en-US" dirty="0"/>
              <a:t>方式一：需要打开</a:t>
            </a:r>
            <a:r>
              <a:rPr lang="en-US" altLang="zh-CN" dirty="0"/>
              <a:t>Android Device Monitor</a:t>
            </a:r>
            <a:r>
              <a:rPr lang="zh-CN" altLang="en-US" dirty="0"/>
              <a:t>，向模拟器的文件中导入视频文件，如图</a:t>
            </a:r>
            <a:r>
              <a:rPr lang="en-US" altLang="zh-CN" dirty="0"/>
              <a:t>9.8</a:t>
            </a:r>
            <a:r>
              <a:rPr lang="zh-CN" altLang="en-US" dirty="0"/>
              <a:t>所示打开</a:t>
            </a:r>
            <a:r>
              <a:rPr lang="en-US" altLang="zh-CN" dirty="0"/>
              <a:t>Android Device Monitor</a:t>
            </a:r>
            <a:r>
              <a:rPr lang="zh-CN" altLang="en-US" dirty="0"/>
              <a:t>。</a:t>
            </a:r>
          </a:p>
        </p:txBody>
      </p:sp>
      <p:pic>
        <p:nvPicPr>
          <p:cNvPr id="7" name="图片 6"/>
          <p:cNvPicPr/>
          <p:nvPr/>
        </p:nvPicPr>
        <p:blipFill>
          <a:blip r:embed="rId2"/>
          <a:stretch>
            <a:fillRect/>
          </a:stretch>
        </p:blipFill>
        <p:spPr>
          <a:xfrm>
            <a:off x="3273607" y="4899251"/>
            <a:ext cx="4551044" cy="1569934"/>
          </a:xfrm>
          <a:prstGeom prst="rect">
            <a:avLst/>
          </a:prstGeom>
        </p:spPr>
      </p:pic>
    </p:spTree>
    <p:extLst>
      <p:ext uri="{BB962C8B-B14F-4D97-AF65-F5344CB8AC3E}">
        <p14:creationId xmlns:p14="http://schemas.microsoft.com/office/powerpoint/2010/main" val="71385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685800"/>
            <a:ext cx="8921931" cy="829491"/>
          </a:xfrm>
        </p:spPr>
        <p:txBody>
          <a:bodyPr>
            <a:normAutofit/>
          </a:bodyPr>
          <a:lstStyle/>
          <a:p>
            <a:r>
              <a:rPr lang="en-US" altLang="zh-CN" b="1" dirty="0"/>
              <a:t>9.4.3 </a:t>
            </a:r>
            <a:r>
              <a:rPr lang="zh-CN" altLang="en-US" b="1" dirty="0"/>
              <a:t>播放视频</a:t>
            </a:r>
            <a:endParaRPr kumimoji="1" lang="zh-CN" altLang="en-US" dirty="0"/>
          </a:p>
        </p:txBody>
      </p:sp>
      <p:sp>
        <p:nvSpPr>
          <p:cNvPr id="3" name="内容占位符 2"/>
          <p:cNvSpPr>
            <a:spLocks noGrp="1"/>
          </p:cNvSpPr>
          <p:nvPr>
            <p:ph idx="1"/>
          </p:nvPr>
        </p:nvSpPr>
        <p:spPr>
          <a:xfrm>
            <a:off x="1110340" y="1515291"/>
            <a:ext cx="9888585" cy="914400"/>
          </a:xfrm>
        </p:spPr>
        <p:txBody>
          <a:bodyPr>
            <a:noAutofit/>
          </a:bodyPr>
          <a:lstStyle/>
          <a:p>
            <a:pPr marL="0" indent="0">
              <a:lnSpc>
                <a:spcPct val="100000"/>
              </a:lnSpc>
              <a:spcBef>
                <a:spcPts val="200"/>
              </a:spcBef>
              <a:buNone/>
            </a:pPr>
            <a:r>
              <a:rPr lang="zh-CN" altLang="en-US" dirty="0"/>
              <a:t>选中</a:t>
            </a:r>
            <a:r>
              <a:rPr lang="en-US" altLang="zh-CN" dirty="0"/>
              <a:t>File Explorer</a:t>
            </a:r>
            <a:r>
              <a:rPr lang="zh-CN" altLang="en-US" dirty="0"/>
              <a:t>点击右方的</a:t>
            </a:r>
            <a:r>
              <a:rPr lang="en-US" altLang="zh-CN" dirty="0"/>
              <a:t>push a file onto the device</a:t>
            </a:r>
            <a:r>
              <a:rPr lang="zh-CN" altLang="en-US" dirty="0"/>
              <a:t>选择相关的文件就能将其导入到虚拟机的</a:t>
            </a:r>
            <a:r>
              <a:rPr lang="en-US" altLang="zh-CN" dirty="0"/>
              <a:t>/</a:t>
            </a:r>
            <a:r>
              <a:rPr lang="en-US" altLang="zh-CN" dirty="0" err="1"/>
              <a:t>sdcard</a:t>
            </a:r>
            <a:r>
              <a:rPr lang="en-US" altLang="zh-CN" dirty="0"/>
              <a:t>/Download</a:t>
            </a:r>
            <a:r>
              <a:rPr lang="zh-CN" altLang="en-US" dirty="0"/>
              <a:t>文件目录下。</a:t>
            </a:r>
          </a:p>
        </p:txBody>
      </p:sp>
      <p:pic>
        <p:nvPicPr>
          <p:cNvPr id="5" name="图片 4" descr="C:\Users\Tianxiang\AppData\Local\Microsoft\Windows\INetCache\Content.Word\QQ截图20151212230122.png"/>
          <p:cNvPicPr/>
          <p:nvPr/>
        </p:nvPicPr>
        <p:blipFill rotWithShape="1">
          <a:blip r:embed="rId2">
            <a:extLst>
              <a:ext uri="{28A0092B-C50C-407E-A947-70E740481C1C}">
                <a14:useLocalDpi xmlns:a14="http://schemas.microsoft.com/office/drawing/2010/main" val="0"/>
              </a:ext>
            </a:extLst>
          </a:blip>
          <a:srcRect t="9659"/>
          <a:stretch/>
        </p:blipFill>
        <p:spPr bwMode="auto">
          <a:xfrm>
            <a:off x="1110339" y="2429691"/>
            <a:ext cx="9888586" cy="3409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9562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685800"/>
            <a:ext cx="8921931" cy="829491"/>
          </a:xfrm>
        </p:spPr>
        <p:txBody>
          <a:bodyPr>
            <a:normAutofit/>
          </a:bodyPr>
          <a:lstStyle/>
          <a:p>
            <a:r>
              <a:rPr lang="en-US" altLang="zh-CN" b="1" dirty="0"/>
              <a:t>9.4.3 </a:t>
            </a:r>
            <a:r>
              <a:rPr lang="zh-CN" altLang="en-US" b="1" dirty="0"/>
              <a:t>播放视频</a:t>
            </a:r>
            <a:endParaRPr kumimoji="1" lang="zh-CN" altLang="en-US" dirty="0"/>
          </a:p>
        </p:txBody>
      </p:sp>
      <p:sp>
        <p:nvSpPr>
          <p:cNvPr id="3" name="内容占位符 2"/>
          <p:cNvSpPr>
            <a:spLocks noGrp="1"/>
          </p:cNvSpPr>
          <p:nvPr>
            <p:ph idx="1"/>
          </p:nvPr>
        </p:nvSpPr>
        <p:spPr>
          <a:xfrm>
            <a:off x="1110340" y="1515291"/>
            <a:ext cx="9888585" cy="914400"/>
          </a:xfrm>
        </p:spPr>
        <p:txBody>
          <a:bodyPr>
            <a:noAutofit/>
          </a:bodyPr>
          <a:lstStyle/>
          <a:p>
            <a:pPr marL="0" indent="0">
              <a:lnSpc>
                <a:spcPct val="100000"/>
              </a:lnSpc>
              <a:spcBef>
                <a:spcPts val="200"/>
              </a:spcBef>
              <a:buNone/>
            </a:pPr>
            <a:r>
              <a:rPr lang="zh-CN" altLang="en-US" dirty="0"/>
              <a:t>打开虚拟机后可直接将文件拖入到虚拟机中文件即拷贝到了方式一中相同的文件目录下。拷贝后的文件如图所示。</a:t>
            </a:r>
          </a:p>
        </p:txBody>
      </p:sp>
      <p:pic>
        <p:nvPicPr>
          <p:cNvPr id="6" name="图片 5"/>
          <p:cNvPicPr/>
          <p:nvPr/>
        </p:nvPicPr>
        <p:blipFill>
          <a:blip r:embed="rId2"/>
          <a:stretch>
            <a:fillRect/>
          </a:stretch>
        </p:blipFill>
        <p:spPr>
          <a:xfrm>
            <a:off x="1251243" y="2671763"/>
            <a:ext cx="5635670" cy="3964169"/>
          </a:xfrm>
          <a:prstGeom prst="rect">
            <a:avLst/>
          </a:prstGeom>
        </p:spPr>
      </p:pic>
      <p:sp>
        <p:nvSpPr>
          <p:cNvPr id="4" name="矩形 3"/>
          <p:cNvSpPr/>
          <p:nvPr/>
        </p:nvSpPr>
        <p:spPr>
          <a:xfrm>
            <a:off x="7210697" y="3239996"/>
            <a:ext cx="4441372" cy="3139321"/>
          </a:xfrm>
          <a:prstGeom prst="rect">
            <a:avLst/>
          </a:prstGeom>
        </p:spPr>
        <p:txBody>
          <a:bodyPr wrap="square">
            <a:spAutoFit/>
          </a:bodyPr>
          <a:lstStyle/>
          <a:p>
            <a:pPr indent="2286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注意在调用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卡文件时需要声明权限，不然会出现无法播放的情况。在工程的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Manifest.xml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文件中加入以下代码，实现对</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卡的读写操作。</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286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&lt;uses-permission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android:name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286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android.permission.WRITE_EXTERNAL_STORAGE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286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&lt;uses-permission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android:name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286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android.permission.MOUNT_UNMOUNT_FILESYSTEMS</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286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0289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749732"/>
            <a:ext cx="9862457" cy="829491"/>
          </a:xfrm>
        </p:spPr>
        <p:txBody>
          <a:bodyPr>
            <a:normAutofit fontScale="90000"/>
          </a:bodyPr>
          <a:lstStyle/>
          <a:p>
            <a:r>
              <a:rPr lang="en-US" altLang="zh-CN" b="1" dirty="0"/>
              <a:t>【</a:t>
            </a:r>
            <a:r>
              <a:rPr lang="zh-CN" altLang="en-US" b="1" dirty="0"/>
              <a:t>例</a:t>
            </a:r>
            <a:r>
              <a:rPr lang="en-US" altLang="zh-CN" b="1" dirty="0"/>
              <a:t>9.6】Android</a:t>
            </a:r>
            <a:r>
              <a:rPr lang="zh-CN" altLang="en-US" b="1" dirty="0"/>
              <a:t>自带播放器播放视频实例</a:t>
            </a:r>
            <a:endParaRPr kumimoji="1" lang="zh-CN" altLang="en-US" dirty="0"/>
          </a:p>
        </p:txBody>
      </p:sp>
      <p:sp>
        <p:nvSpPr>
          <p:cNvPr id="8" name="矩形 7"/>
          <p:cNvSpPr/>
          <p:nvPr/>
        </p:nvSpPr>
        <p:spPr>
          <a:xfrm>
            <a:off x="1023257" y="1265758"/>
            <a:ext cx="8891452" cy="707886"/>
          </a:xfrm>
          <a:prstGeom prst="rect">
            <a:avLst/>
          </a:prstGeom>
        </p:spPr>
        <p:txBody>
          <a:bodyPr wrap="square">
            <a:spAutoFit/>
          </a:bodyPr>
          <a:lstStyle/>
          <a:p>
            <a:pPr lvl="0" algn="just">
              <a:spcAft>
                <a:spcPts val="0"/>
              </a:spcAft>
            </a:pPr>
            <a:r>
              <a:rPr lang="zh-CN" altLang="en-US" sz="2000" b="1" dirty="0">
                <a:solidFill>
                  <a:schemeClr val="tx2"/>
                </a:solidFill>
                <a:latin typeface="+mj-lt"/>
                <a:ea typeface="+mj-ea"/>
                <a:cs typeface="+mj-cs"/>
              </a:rPr>
              <a:t>方法一：</a:t>
            </a:r>
            <a:endParaRPr lang="en-US" altLang="zh-CN" sz="2000" b="1" dirty="0">
              <a:solidFill>
                <a:schemeClr val="tx2"/>
              </a:solidFill>
              <a:latin typeface="+mj-lt"/>
              <a:ea typeface="+mj-ea"/>
              <a:cs typeface="+mj-cs"/>
            </a:endParaRPr>
          </a:p>
          <a:p>
            <a:pPr lvl="0" algn="just">
              <a:spcAft>
                <a:spcPts val="0"/>
              </a:spcAft>
            </a:pPr>
            <a:r>
              <a:rPr lang="en-US" altLang="zh-CN" sz="2000" dirty="0">
                <a:solidFill>
                  <a:schemeClr val="tx2"/>
                </a:solidFill>
                <a:latin typeface="+mj-lt"/>
                <a:ea typeface="+mj-ea"/>
                <a:cs typeface="+mj-cs"/>
              </a:rPr>
              <a:t>      </a:t>
            </a:r>
            <a:r>
              <a:rPr lang="zh-CN" altLang="zh-CN" sz="2000" dirty="0">
                <a:solidFill>
                  <a:schemeClr val="tx2"/>
                </a:solidFill>
                <a:latin typeface="+mj-lt"/>
                <a:ea typeface="+mj-ea"/>
                <a:cs typeface="+mj-cs"/>
              </a:rPr>
              <a:t>使用</a:t>
            </a:r>
            <a:r>
              <a:rPr lang="en-US" altLang="zh-CN" sz="2000" dirty="0">
                <a:solidFill>
                  <a:schemeClr val="tx2"/>
                </a:solidFill>
                <a:latin typeface="+mj-lt"/>
                <a:ea typeface="+mj-ea"/>
                <a:cs typeface="+mj-cs"/>
              </a:rPr>
              <a:t>Android</a:t>
            </a:r>
            <a:r>
              <a:rPr lang="zh-CN" altLang="zh-CN" sz="2000" dirty="0">
                <a:solidFill>
                  <a:schemeClr val="tx2"/>
                </a:solidFill>
                <a:latin typeface="+mj-lt"/>
                <a:ea typeface="+mj-ea"/>
                <a:cs typeface="+mj-cs"/>
              </a:rPr>
              <a:t>自带播放器播放，指定</a:t>
            </a:r>
            <a:r>
              <a:rPr lang="en-US" altLang="zh-CN" sz="2000" dirty="0">
                <a:solidFill>
                  <a:schemeClr val="tx2"/>
                </a:solidFill>
                <a:latin typeface="+mj-lt"/>
                <a:ea typeface="+mj-ea"/>
                <a:cs typeface="+mj-cs"/>
              </a:rPr>
              <a:t>Action</a:t>
            </a:r>
            <a:r>
              <a:rPr lang="zh-CN" altLang="zh-CN" sz="2000" dirty="0">
                <a:solidFill>
                  <a:schemeClr val="tx2"/>
                </a:solidFill>
                <a:latin typeface="+mj-lt"/>
                <a:ea typeface="+mj-ea"/>
                <a:cs typeface="+mj-cs"/>
              </a:rPr>
              <a:t>为</a:t>
            </a:r>
            <a:r>
              <a:rPr lang="en-US" altLang="zh-CN" sz="2000" dirty="0">
                <a:solidFill>
                  <a:schemeClr val="tx2"/>
                </a:solidFill>
                <a:latin typeface="+mj-lt"/>
                <a:ea typeface="+mj-ea"/>
                <a:cs typeface="+mj-cs"/>
              </a:rPr>
              <a:t>ACTION_VIEW</a:t>
            </a:r>
            <a:r>
              <a:rPr lang="zh-CN" altLang="zh-CN" sz="2000" dirty="0">
                <a:solidFill>
                  <a:schemeClr val="tx2"/>
                </a:solidFill>
                <a:latin typeface="+mj-lt"/>
                <a:ea typeface="+mj-ea"/>
                <a:cs typeface="+mj-cs"/>
              </a:rPr>
              <a:t>，</a:t>
            </a:r>
            <a:r>
              <a:rPr lang="en-US" altLang="zh-CN" sz="2000" dirty="0">
                <a:solidFill>
                  <a:schemeClr val="tx2"/>
                </a:solidFill>
                <a:latin typeface="+mj-lt"/>
                <a:ea typeface="+mj-ea"/>
                <a:cs typeface="+mj-cs"/>
              </a:rPr>
              <a:t>Data</a:t>
            </a:r>
            <a:r>
              <a:rPr lang="zh-CN" altLang="zh-CN" sz="2000" dirty="0">
                <a:solidFill>
                  <a:schemeClr val="tx2"/>
                </a:solidFill>
                <a:latin typeface="+mj-lt"/>
                <a:ea typeface="+mj-ea"/>
                <a:cs typeface="+mj-cs"/>
              </a:rPr>
              <a:t>为</a:t>
            </a:r>
            <a:r>
              <a:rPr lang="en-US" altLang="zh-CN" sz="2000" dirty="0">
                <a:solidFill>
                  <a:schemeClr val="tx2"/>
                </a:solidFill>
                <a:latin typeface="+mj-lt"/>
                <a:ea typeface="+mj-ea"/>
                <a:cs typeface="+mj-cs"/>
              </a:rPr>
              <a:t>Uri</a:t>
            </a:r>
            <a:r>
              <a:rPr lang="zh-CN" altLang="zh-CN" sz="2000" dirty="0">
                <a:solidFill>
                  <a:schemeClr val="tx2"/>
                </a:solidFill>
                <a:latin typeface="+mj-lt"/>
                <a:ea typeface="+mj-ea"/>
                <a:cs typeface="+mj-cs"/>
              </a:rPr>
              <a:t>。</a:t>
            </a:r>
          </a:p>
        </p:txBody>
      </p:sp>
    </p:spTree>
    <p:extLst>
      <p:ext uri="{BB962C8B-B14F-4D97-AF65-F5344CB8AC3E}">
        <p14:creationId xmlns:p14="http://schemas.microsoft.com/office/powerpoint/2010/main" val="3826279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3164477"/>
            <a:ext cx="9862457" cy="829491"/>
          </a:xfrm>
        </p:spPr>
        <p:txBody>
          <a:bodyPr>
            <a:normAutofit/>
          </a:bodyPr>
          <a:lstStyle/>
          <a:p>
            <a:r>
              <a:rPr lang="en-US" altLang="zh-CN" sz="4000" b="1" dirty="0"/>
              <a:t>【</a:t>
            </a:r>
            <a:r>
              <a:rPr lang="zh-CN" altLang="en-US" sz="4000" b="1" dirty="0"/>
              <a:t>例</a:t>
            </a:r>
            <a:r>
              <a:rPr lang="en-US" altLang="zh-CN" sz="4000" b="1" dirty="0"/>
              <a:t>9.7】VideoView</a:t>
            </a:r>
            <a:r>
              <a:rPr lang="zh-CN" altLang="en-US" sz="4000" b="1" dirty="0"/>
              <a:t>实现视频播放实例</a:t>
            </a:r>
            <a:endParaRPr kumimoji="1" lang="zh-CN" altLang="en-US" sz="4000" dirty="0"/>
          </a:p>
        </p:txBody>
      </p:sp>
      <p:sp>
        <p:nvSpPr>
          <p:cNvPr id="8" name="矩形 7"/>
          <p:cNvSpPr/>
          <p:nvPr/>
        </p:nvSpPr>
        <p:spPr>
          <a:xfrm>
            <a:off x="1023257" y="1265758"/>
            <a:ext cx="10210800" cy="1631216"/>
          </a:xfrm>
          <a:prstGeom prst="rect">
            <a:avLst/>
          </a:prstGeom>
        </p:spPr>
        <p:txBody>
          <a:bodyPr wrap="square">
            <a:spAutoFit/>
          </a:bodyPr>
          <a:lstStyle/>
          <a:p>
            <a:pPr lvl="0" algn="just">
              <a:spcAft>
                <a:spcPts val="0"/>
              </a:spcAft>
            </a:pPr>
            <a:r>
              <a:rPr lang="zh-CN" altLang="en-US" sz="2000" b="1" dirty="0">
                <a:solidFill>
                  <a:schemeClr val="tx2"/>
                </a:solidFill>
                <a:latin typeface="+mj-lt"/>
                <a:ea typeface="+mj-ea"/>
                <a:cs typeface="+mj-cs"/>
              </a:rPr>
              <a:t>方法二：</a:t>
            </a:r>
            <a:endParaRPr lang="en-US" altLang="zh-CN" sz="2000" b="1" dirty="0">
              <a:solidFill>
                <a:schemeClr val="tx2"/>
              </a:solidFill>
              <a:latin typeface="+mj-lt"/>
              <a:ea typeface="+mj-ea"/>
              <a:cs typeface="+mj-cs"/>
            </a:endParaRPr>
          </a:p>
          <a:p>
            <a:pPr lvl="0" algn="just">
              <a:spcAft>
                <a:spcPts val="0"/>
              </a:spcAft>
            </a:pPr>
            <a:r>
              <a:rPr lang="en-US" altLang="zh-CN" sz="2000" b="1" dirty="0">
                <a:solidFill>
                  <a:schemeClr val="tx2"/>
                </a:solidFill>
                <a:latin typeface="+mj-lt"/>
                <a:ea typeface="+mj-ea"/>
                <a:cs typeface="+mj-cs"/>
              </a:rPr>
              <a:t>	</a:t>
            </a:r>
            <a:r>
              <a:rPr lang="zh-CN" altLang="en-US" sz="2000" dirty="0">
                <a:solidFill>
                  <a:schemeClr val="tx2"/>
                </a:solidFill>
                <a:latin typeface="+mj-lt"/>
                <a:ea typeface="+mj-ea"/>
                <a:cs typeface="+mj-cs"/>
              </a:rPr>
              <a:t>使用</a:t>
            </a:r>
            <a:r>
              <a:rPr lang="en-US" altLang="zh-CN" sz="2000" dirty="0" err="1">
                <a:solidFill>
                  <a:schemeClr val="tx2"/>
                </a:solidFill>
                <a:latin typeface="+mj-lt"/>
                <a:ea typeface="+mj-ea"/>
                <a:cs typeface="+mj-cs"/>
              </a:rPr>
              <a:t>VideoView</a:t>
            </a:r>
            <a:r>
              <a:rPr lang="en-US" altLang="zh-CN" sz="2000" dirty="0">
                <a:solidFill>
                  <a:schemeClr val="tx2"/>
                </a:solidFill>
                <a:latin typeface="+mj-lt"/>
                <a:ea typeface="+mj-ea"/>
                <a:cs typeface="+mj-cs"/>
              </a:rPr>
              <a:t> </a:t>
            </a:r>
            <a:r>
              <a:rPr lang="zh-CN" altLang="en-US" sz="2000" dirty="0">
                <a:solidFill>
                  <a:schemeClr val="tx2"/>
                </a:solidFill>
                <a:latin typeface="+mj-lt"/>
                <a:ea typeface="+mj-ea"/>
                <a:cs typeface="+mj-cs"/>
              </a:rPr>
              <a:t>播放视频，这个控件使用起来十分方便，在使用</a:t>
            </a:r>
            <a:r>
              <a:rPr lang="en-US" altLang="zh-CN" sz="2000" dirty="0" err="1">
                <a:solidFill>
                  <a:schemeClr val="tx2"/>
                </a:solidFill>
                <a:latin typeface="+mj-lt"/>
                <a:ea typeface="+mj-ea"/>
                <a:cs typeface="+mj-cs"/>
              </a:rPr>
              <a:t>VideoView</a:t>
            </a:r>
            <a:r>
              <a:rPr lang="zh-CN" altLang="en-US" sz="2000" dirty="0">
                <a:solidFill>
                  <a:schemeClr val="tx2"/>
                </a:solidFill>
                <a:latin typeface="+mj-lt"/>
                <a:ea typeface="+mj-ea"/>
                <a:cs typeface="+mj-cs"/>
              </a:rPr>
              <a:t>时需要现在布局文件中创建该组件，然后在</a:t>
            </a:r>
            <a:r>
              <a:rPr lang="en-US" altLang="zh-CN" sz="2000" dirty="0">
                <a:solidFill>
                  <a:schemeClr val="tx2"/>
                </a:solidFill>
                <a:latin typeface="+mj-lt"/>
                <a:ea typeface="+mj-ea"/>
                <a:cs typeface="+mj-cs"/>
              </a:rPr>
              <a:t>Activity</a:t>
            </a:r>
            <a:r>
              <a:rPr lang="zh-CN" altLang="en-US" sz="2000" dirty="0">
                <a:solidFill>
                  <a:schemeClr val="tx2"/>
                </a:solidFill>
                <a:latin typeface="+mj-lt"/>
                <a:ea typeface="+mj-ea"/>
                <a:cs typeface="+mj-cs"/>
              </a:rPr>
              <a:t>中获取该组件，再通过</a:t>
            </a:r>
            <a:r>
              <a:rPr lang="en-US" altLang="zh-CN" sz="2000" dirty="0" err="1">
                <a:solidFill>
                  <a:schemeClr val="tx2"/>
                </a:solidFill>
                <a:latin typeface="+mj-lt"/>
                <a:ea typeface="+mj-ea"/>
                <a:cs typeface="+mj-cs"/>
              </a:rPr>
              <a:t>setVideoURI</a:t>
            </a:r>
            <a:r>
              <a:rPr lang="en-US" altLang="zh-CN" sz="2000" dirty="0">
                <a:solidFill>
                  <a:schemeClr val="tx2"/>
                </a:solidFill>
                <a:latin typeface="+mj-lt"/>
                <a:ea typeface="+mj-ea"/>
                <a:cs typeface="+mj-cs"/>
              </a:rPr>
              <a:t>()</a:t>
            </a:r>
            <a:r>
              <a:rPr lang="zh-CN" altLang="en-US" sz="2000" dirty="0">
                <a:solidFill>
                  <a:schemeClr val="tx2"/>
                </a:solidFill>
                <a:latin typeface="+mj-lt"/>
                <a:ea typeface="+mj-ea"/>
                <a:cs typeface="+mj-cs"/>
              </a:rPr>
              <a:t>方法或者</a:t>
            </a:r>
            <a:r>
              <a:rPr lang="en-US" altLang="zh-CN" sz="2000" dirty="0" err="1">
                <a:solidFill>
                  <a:schemeClr val="tx2"/>
                </a:solidFill>
                <a:latin typeface="+mj-lt"/>
                <a:ea typeface="+mj-ea"/>
                <a:cs typeface="+mj-cs"/>
              </a:rPr>
              <a:t>setVideoPath</a:t>
            </a:r>
            <a:r>
              <a:rPr lang="en-US" altLang="zh-CN" sz="2000" dirty="0">
                <a:solidFill>
                  <a:schemeClr val="tx2"/>
                </a:solidFill>
                <a:latin typeface="+mj-lt"/>
                <a:ea typeface="+mj-ea"/>
                <a:cs typeface="+mj-cs"/>
              </a:rPr>
              <a:t>()</a:t>
            </a:r>
            <a:r>
              <a:rPr lang="zh-CN" altLang="en-US" sz="2000" dirty="0">
                <a:solidFill>
                  <a:schemeClr val="tx2"/>
                </a:solidFill>
                <a:latin typeface="+mj-lt"/>
                <a:ea typeface="+mj-ea"/>
                <a:cs typeface="+mj-cs"/>
              </a:rPr>
              <a:t>方法加载要播放的视频文件，最后类似于播放音乐的模式使用</a:t>
            </a:r>
            <a:r>
              <a:rPr lang="en-US" altLang="zh-CN" sz="2000" dirty="0">
                <a:solidFill>
                  <a:schemeClr val="tx2"/>
                </a:solidFill>
                <a:latin typeface="+mj-lt"/>
                <a:ea typeface="+mj-ea"/>
                <a:cs typeface="+mj-cs"/>
              </a:rPr>
              <a:t>start()</a:t>
            </a:r>
            <a:r>
              <a:rPr lang="zh-CN" altLang="en-US" sz="2000" dirty="0">
                <a:solidFill>
                  <a:schemeClr val="tx2"/>
                </a:solidFill>
                <a:latin typeface="+mj-lt"/>
                <a:ea typeface="+mj-ea"/>
                <a:cs typeface="+mj-cs"/>
              </a:rPr>
              <a:t>方法播放视频。</a:t>
            </a:r>
            <a:endParaRPr lang="zh-CN" altLang="zh-CN" sz="2000" dirty="0">
              <a:solidFill>
                <a:schemeClr val="tx2"/>
              </a:solidFill>
              <a:latin typeface="+mj-lt"/>
              <a:ea typeface="+mj-ea"/>
              <a:cs typeface="+mj-cs"/>
            </a:endParaRPr>
          </a:p>
        </p:txBody>
      </p:sp>
      <p:sp>
        <p:nvSpPr>
          <p:cNvPr id="3" name="矩形 2"/>
          <p:cNvSpPr/>
          <p:nvPr/>
        </p:nvSpPr>
        <p:spPr>
          <a:xfrm>
            <a:off x="1023257" y="4540071"/>
            <a:ext cx="10210800" cy="1015663"/>
          </a:xfrm>
          <a:prstGeom prst="rect">
            <a:avLst/>
          </a:prstGeom>
        </p:spPr>
        <p:txBody>
          <a:bodyPr wrap="square">
            <a:spAutoFit/>
          </a:bodyPr>
          <a:lstStyle/>
          <a:p>
            <a:pPr indent="228600" algn="just">
              <a:spcAft>
                <a:spcPts val="0"/>
              </a:spcAft>
            </a:pPr>
            <a:r>
              <a:rPr lang="zh-CN" altLang="zh-CN" sz="2000" dirty="0">
                <a:solidFill>
                  <a:schemeClr val="tx2"/>
                </a:solidFill>
                <a:latin typeface="+mj-lt"/>
                <a:ea typeface="+mj-ea"/>
                <a:cs typeface="+mj-cs"/>
              </a:rPr>
              <a:t>尽管</a:t>
            </a:r>
            <a:r>
              <a:rPr lang="en-US" altLang="zh-CN" sz="2000" dirty="0" err="1">
                <a:solidFill>
                  <a:schemeClr val="tx2"/>
                </a:solidFill>
                <a:latin typeface="+mj-lt"/>
                <a:ea typeface="+mj-ea"/>
                <a:cs typeface="+mj-cs"/>
              </a:rPr>
              <a:t>VideoView</a:t>
            </a:r>
            <a:r>
              <a:rPr lang="zh-CN" altLang="zh-CN" sz="2000" dirty="0">
                <a:solidFill>
                  <a:schemeClr val="tx2"/>
                </a:solidFill>
                <a:latin typeface="+mj-lt"/>
                <a:ea typeface="+mj-ea"/>
                <a:cs typeface="+mj-cs"/>
              </a:rPr>
              <a:t>在使用的过程中十分的方便，但是由于</a:t>
            </a:r>
            <a:r>
              <a:rPr lang="en-US" altLang="zh-CN" sz="2000" dirty="0" err="1">
                <a:solidFill>
                  <a:schemeClr val="tx2"/>
                </a:solidFill>
                <a:latin typeface="+mj-lt"/>
                <a:ea typeface="+mj-ea"/>
                <a:cs typeface="+mj-cs"/>
              </a:rPr>
              <a:t>VideoView</a:t>
            </a:r>
            <a:r>
              <a:rPr lang="zh-CN" altLang="zh-CN" sz="2000" dirty="0">
                <a:solidFill>
                  <a:schemeClr val="tx2"/>
                </a:solidFill>
                <a:latin typeface="+mj-lt"/>
                <a:ea typeface="+mj-ea"/>
                <a:cs typeface="+mj-cs"/>
              </a:rPr>
              <a:t>在视频格式上有一定条件的限制，只有少数满足其格式要求的视频文件才能完美的播放，所以在实际运用中不推荐使用这种方式。</a:t>
            </a:r>
          </a:p>
        </p:txBody>
      </p:sp>
    </p:spTree>
    <p:extLst>
      <p:ext uri="{BB962C8B-B14F-4D97-AF65-F5344CB8AC3E}">
        <p14:creationId xmlns:p14="http://schemas.microsoft.com/office/powerpoint/2010/main" val="1106080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3257" y="1265758"/>
            <a:ext cx="10210800" cy="2092881"/>
          </a:xfrm>
          <a:prstGeom prst="rect">
            <a:avLst/>
          </a:prstGeom>
        </p:spPr>
        <p:txBody>
          <a:bodyPr wrap="square">
            <a:spAutoFit/>
          </a:bodyPr>
          <a:lstStyle/>
          <a:p>
            <a:pPr lvl="0" algn="just">
              <a:spcAft>
                <a:spcPts val="0"/>
              </a:spcAft>
            </a:pPr>
            <a:r>
              <a:rPr lang="zh-CN" altLang="en-US" sz="2000" b="1" dirty="0">
                <a:solidFill>
                  <a:schemeClr val="tx2"/>
                </a:solidFill>
                <a:latin typeface="+mj-lt"/>
                <a:ea typeface="+mj-ea"/>
                <a:cs typeface="+mj-cs"/>
              </a:rPr>
              <a:t>方法三：</a:t>
            </a:r>
            <a:r>
              <a:rPr lang="zh-CN" altLang="en-US" sz="2000" dirty="0">
                <a:solidFill>
                  <a:schemeClr val="tx2"/>
                </a:solidFill>
                <a:latin typeface="+mj-lt"/>
                <a:ea typeface="+mj-ea"/>
                <a:cs typeface="+mj-cs"/>
              </a:rPr>
              <a:t>使用</a:t>
            </a:r>
            <a:r>
              <a:rPr lang="en-US" altLang="zh-CN" sz="2000" dirty="0" err="1">
                <a:solidFill>
                  <a:schemeClr val="tx2"/>
                </a:solidFill>
                <a:latin typeface="+mj-lt"/>
                <a:ea typeface="+mj-ea"/>
                <a:cs typeface="+mj-cs"/>
              </a:rPr>
              <a:t>MediaPlayer</a:t>
            </a:r>
            <a:r>
              <a:rPr lang="zh-CN" altLang="en-US" sz="2000" dirty="0">
                <a:solidFill>
                  <a:schemeClr val="tx2"/>
                </a:solidFill>
                <a:latin typeface="+mj-lt"/>
                <a:ea typeface="+mj-ea"/>
                <a:cs typeface="+mj-cs"/>
              </a:rPr>
              <a:t>和</a:t>
            </a:r>
            <a:r>
              <a:rPr lang="en-US" altLang="zh-CN" sz="2000" dirty="0" err="1">
                <a:solidFill>
                  <a:schemeClr val="tx2"/>
                </a:solidFill>
                <a:latin typeface="+mj-lt"/>
                <a:ea typeface="+mj-ea"/>
                <a:cs typeface="+mj-cs"/>
              </a:rPr>
              <a:t>SurfaceView</a:t>
            </a:r>
            <a:r>
              <a:rPr lang="zh-CN" altLang="en-US" sz="2000" dirty="0">
                <a:solidFill>
                  <a:schemeClr val="tx2"/>
                </a:solidFill>
                <a:latin typeface="+mj-lt"/>
                <a:ea typeface="+mj-ea"/>
                <a:cs typeface="+mj-cs"/>
              </a:rPr>
              <a:t>播放视频</a:t>
            </a:r>
            <a:endParaRPr lang="en-US" altLang="zh-CN" sz="2000" dirty="0">
              <a:solidFill>
                <a:schemeClr val="tx2"/>
              </a:solidFill>
              <a:latin typeface="+mj-lt"/>
              <a:ea typeface="+mj-ea"/>
              <a:cs typeface="+mj-cs"/>
            </a:endParaRPr>
          </a:p>
          <a:p>
            <a:pPr algn="just"/>
            <a:r>
              <a:rPr lang="en-US" altLang="zh-CN" dirty="0"/>
              <a:t>        </a:t>
            </a:r>
            <a:r>
              <a:rPr lang="zh-CN" altLang="zh-CN" dirty="0"/>
              <a:t>在上一节中展示了如何运用</a:t>
            </a:r>
            <a:r>
              <a:rPr lang="en-US" altLang="zh-CN" dirty="0" err="1"/>
              <a:t>MediaPlayer</a:t>
            </a:r>
            <a:r>
              <a:rPr lang="zh-CN" altLang="zh-CN" dirty="0"/>
              <a:t>播放音乐文件，同样的</a:t>
            </a:r>
            <a:r>
              <a:rPr lang="en-US" altLang="zh-CN" dirty="0" err="1"/>
              <a:t>MediaPlayer</a:t>
            </a:r>
            <a:r>
              <a:rPr lang="zh-CN" altLang="zh-CN" dirty="0"/>
              <a:t>也被用于播放视频文件，但是仅靠</a:t>
            </a:r>
            <a:r>
              <a:rPr lang="en-US" altLang="zh-CN" dirty="0" err="1"/>
              <a:t>MediaPlayer</a:t>
            </a:r>
            <a:r>
              <a:rPr lang="zh-CN" altLang="zh-CN" dirty="0"/>
              <a:t>是不够的因为它没有提供视频播放的界面，这时就需要</a:t>
            </a:r>
            <a:r>
              <a:rPr lang="en-US" altLang="zh-CN" dirty="0" err="1"/>
              <a:t>SurfaceView</a:t>
            </a:r>
            <a:r>
              <a:rPr lang="zh-CN" altLang="zh-CN" dirty="0"/>
              <a:t>创建视频播放的界面，</a:t>
            </a:r>
            <a:r>
              <a:rPr lang="en-US" altLang="zh-CN" dirty="0" err="1"/>
              <a:t>SurfaceView</a:t>
            </a:r>
            <a:r>
              <a:rPr lang="zh-CN" altLang="zh-CN" dirty="0"/>
              <a:t>组件能够提供快速的</a:t>
            </a:r>
            <a:r>
              <a:rPr lang="en-US" altLang="zh-CN" dirty="0"/>
              <a:t>GUI</a:t>
            </a:r>
            <a:r>
              <a:rPr lang="zh-CN" altLang="zh-CN" dirty="0"/>
              <a:t>更新，并且启动一个新的线程处理视频播放中的图形加载，使得视频播放更为流畅，如果需要设置播放界面的大小就还需要</a:t>
            </a:r>
            <a:r>
              <a:rPr lang="en-US" altLang="zh-CN" dirty="0" err="1"/>
              <a:t>SurfaceHolder</a:t>
            </a:r>
            <a:r>
              <a:rPr lang="zh-CN" altLang="zh-CN" dirty="0"/>
              <a:t>接口提供的某些方法。表</a:t>
            </a:r>
            <a:r>
              <a:rPr lang="en-US" altLang="zh-CN" dirty="0"/>
              <a:t>9.16</a:t>
            </a:r>
            <a:r>
              <a:rPr lang="zh-CN" altLang="zh-CN" dirty="0"/>
              <a:t>展示了相关的方法。</a:t>
            </a:r>
          </a:p>
          <a:p>
            <a:pPr lvl="0" algn="just">
              <a:spcAft>
                <a:spcPts val="0"/>
              </a:spcAft>
            </a:pPr>
            <a:endParaRPr lang="zh-CN" altLang="zh-CN" sz="2000" dirty="0">
              <a:solidFill>
                <a:schemeClr val="tx2"/>
              </a:solidFill>
              <a:latin typeface="+mj-lt"/>
              <a:ea typeface="+mj-ea"/>
              <a:cs typeface="+mj-cs"/>
            </a:endParaRPr>
          </a:p>
        </p:txBody>
      </p:sp>
      <p:graphicFrame>
        <p:nvGraphicFramePr>
          <p:cNvPr id="5" name="表格 4"/>
          <p:cNvGraphicFramePr>
            <a:graphicFrameLocks noGrp="1"/>
          </p:cNvGraphicFramePr>
          <p:nvPr>
            <p:extLst>
              <p:ext uri="{D42A27DB-BD31-4B8C-83A1-F6EECF244321}">
                <p14:modId xmlns:p14="http://schemas.microsoft.com/office/powerpoint/2010/main" val="1475168210"/>
              </p:ext>
            </p:extLst>
          </p:nvPr>
        </p:nvGraphicFramePr>
        <p:xfrm>
          <a:off x="1041398" y="3358639"/>
          <a:ext cx="10297162" cy="2605668"/>
        </p:xfrm>
        <a:graphic>
          <a:graphicData uri="http://schemas.openxmlformats.org/drawingml/2006/table">
            <a:tbl>
              <a:tblPr firstRow="1" firstCol="1" bandRow="1">
                <a:tableStyleId>{5C22544A-7EE6-4342-B048-85BDC9FD1C3A}</a:tableStyleId>
              </a:tblPr>
              <a:tblGrid>
                <a:gridCol w="2289631">
                  <a:extLst>
                    <a:ext uri="{9D8B030D-6E8A-4147-A177-3AD203B41FA5}">
                      <a16:colId xmlns:a16="http://schemas.microsoft.com/office/drawing/2014/main" val="2948383832"/>
                    </a:ext>
                  </a:extLst>
                </a:gridCol>
                <a:gridCol w="4217099">
                  <a:extLst>
                    <a:ext uri="{9D8B030D-6E8A-4147-A177-3AD203B41FA5}">
                      <a16:colId xmlns:a16="http://schemas.microsoft.com/office/drawing/2014/main" val="780370384"/>
                    </a:ext>
                  </a:extLst>
                </a:gridCol>
                <a:gridCol w="3790432">
                  <a:extLst>
                    <a:ext uri="{9D8B030D-6E8A-4147-A177-3AD203B41FA5}">
                      <a16:colId xmlns:a16="http://schemas.microsoft.com/office/drawing/2014/main" val="560199170"/>
                    </a:ext>
                  </a:extLst>
                </a:gridCol>
              </a:tblGrid>
              <a:tr h="268321">
                <a:tc>
                  <a:txBody>
                    <a:bodyPr/>
                    <a:lstStyle/>
                    <a:p>
                      <a:pPr algn="ctr">
                        <a:spcAft>
                          <a:spcPts val="0"/>
                        </a:spcAft>
                      </a:pPr>
                      <a:r>
                        <a:rPr lang="zh-CN" sz="2000" kern="100">
                          <a:effectLst/>
                        </a:rPr>
                        <a:t>返回类型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9652453"/>
                  </a:ext>
                </a:extLst>
              </a:tr>
              <a:tr h="268321">
                <a:tc>
                  <a:txBody>
                    <a:bodyPr/>
                    <a:lstStyle/>
                    <a:p>
                      <a:pPr algn="ctr">
                        <a:spcAft>
                          <a:spcPts val="0"/>
                        </a:spcAft>
                      </a:pPr>
                      <a:r>
                        <a:rPr lang="en-US" sz="2000" kern="100">
                          <a:effectLst/>
                        </a:rPr>
                        <a:t>abstract Surface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getSurface()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kern="100">
                          <a:effectLst/>
                        </a:rPr>
                        <a:t>界面对象的直接接口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72166016"/>
                  </a:ext>
                </a:extLst>
              </a:tr>
              <a:tr h="499017">
                <a:tc rowSpan="4">
                  <a:txBody>
                    <a:bodyPr/>
                    <a:lstStyle/>
                    <a:p>
                      <a:pPr algn="ctr">
                        <a:spcAft>
                          <a:spcPts val="0"/>
                        </a:spcAft>
                      </a:pPr>
                      <a:r>
                        <a:rPr lang="en-US" sz="2000" kern="100">
                          <a:effectLst/>
                        </a:rPr>
                        <a:t>abstract 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dirty="0" err="1">
                          <a:effectLst/>
                        </a:rPr>
                        <a:t>setFixedSize</a:t>
                      </a:r>
                      <a:r>
                        <a:rPr lang="en-US" sz="2000" kern="100" dirty="0">
                          <a:effectLst/>
                        </a:rPr>
                        <a:t>(int width, int height)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设置界面的固定尺寸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5658600"/>
                  </a:ext>
                </a:extLst>
              </a:tr>
              <a:tr h="499017">
                <a:tc vMerge="1">
                  <a:txBody>
                    <a:bodyPr/>
                    <a:lstStyle/>
                    <a:p>
                      <a:endParaRPr lang="zh-CN" altLang="en-US"/>
                    </a:p>
                  </a:txBody>
                  <a:tcPr/>
                </a:tc>
                <a:tc>
                  <a:txBody>
                    <a:bodyPr/>
                    <a:lstStyle/>
                    <a:p>
                      <a:pPr algn="just">
                        <a:spcAft>
                          <a:spcPts val="0"/>
                        </a:spcAft>
                      </a:pPr>
                      <a:r>
                        <a:rPr lang="en-US" sz="2000" kern="100">
                          <a:effectLst/>
                        </a:rPr>
                        <a:t>setKeepScreenOn(boolean screenOn)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设置界面显示时屏幕打开</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1970124"/>
                  </a:ext>
                </a:extLst>
              </a:tr>
              <a:tr h="499017">
                <a:tc vMerge="1">
                  <a:txBody>
                    <a:bodyPr/>
                    <a:lstStyle/>
                    <a:p>
                      <a:endParaRPr lang="zh-CN" altLang="en-US"/>
                    </a:p>
                  </a:txBody>
                  <a:tcPr/>
                </a:tc>
                <a:tc>
                  <a:txBody>
                    <a:bodyPr/>
                    <a:lstStyle/>
                    <a:p>
                      <a:pPr algn="just">
                        <a:spcAft>
                          <a:spcPts val="0"/>
                        </a:spcAft>
                      </a:pPr>
                      <a:r>
                        <a:rPr lang="en-US" sz="2000" kern="100">
                          <a:effectLst/>
                        </a:rPr>
                        <a:t>setSizeFromLayout()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允许界面基于其容器调整大小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3107416"/>
                  </a:ext>
                </a:extLst>
              </a:tr>
              <a:tr h="499017">
                <a:tc vMerge="1">
                  <a:txBody>
                    <a:bodyPr/>
                    <a:lstStyle/>
                    <a:p>
                      <a:endParaRPr lang="zh-CN" altLang="en-US"/>
                    </a:p>
                  </a:txBody>
                  <a:tcPr/>
                </a:tc>
                <a:tc>
                  <a:txBody>
                    <a:bodyPr/>
                    <a:lstStyle/>
                    <a:p>
                      <a:pPr algn="just">
                        <a:spcAft>
                          <a:spcPts val="0"/>
                        </a:spcAft>
                      </a:pPr>
                      <a:r>
                        <a:rPr lang="en-US" sz="2000" kern="100">
                          <a:effectLst/>
                        </a:rPr>
                        <a:t>setType(int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设置界面的类型，一般自动设置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0243880"/>
                  </a:ext>
                </a:extLst>
              </a:tr>
            </a:tbl>
          </a:graphicData>
        </a:graphic>
      </p:graphicFrame>
    </p:spTree>
    <p:extLst>
      <p:ext uri="{BB962C8B-B14F-4D97-AF65-F5344CB8AC3E}">
        <p14:creationId xmlns:p14="http://schemas.microsoft.com/office/powerpoint/2010/main" val="1771745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930729"/>
            <a:ext cx="13075920" cy="829491"/>
          </a:xfrm>
        </p:spPr>
        <p:txBody>
          <a:bodyPr>
            <a:normAutofit/>
          </a:bodyPr>
          <a:lstStyle/>
          <a:p>
            <a:r>
              <a:rPr lang="en-US" altLang="zh-CN" sz="3600" b="1" dirty="0"/>
              <a:t>【</a:t>
            </a:r>
            <a:r>
              <a:rPr lang="zh-CN" altLang="en-US" sz="3600" b="1" dirty="0"/>
              <a:t>例</a:t>
            </a:r>
            <a:r>
              <a:rPr lang="en-US" altLang="zh-CN" sz="3600" b="1" dirty="0"/>
              <a:t>9.8】SurfaceView</a:t>
            </a:r>
            <a:r>
              <a:rPr lang="zh-CN" altLang="en-US" sz="3600" b="1" dirty="0"/>
              <a:t>与</a:t>
            </a:r>
            <a:r>
              <a:rPr lang="en-US" altLang="zh-CN" sz="3600" b="1" dirty="0" err="1"/>
              <a:t>MediaPlayer</a:t>
            </a:r>
            <a:r>
              <a:rPr lang="zh-CN" altLang="en-US" sz="3600" b="1" dirty="0"/>
              <a:t>实现视频播放实例</a:t>
            </a:r>
            <a:endParaRPr kumimoji="1" lang="zh-CN" altLang="en-US" sz="3600" dirty="0"/>
          </a:p>
        </p:txBody>
      </p:sp>
      <p:sp>
        <p:nvSpPr>
          <p:cNvPr id="3" name="矩形 2"/>
          <p:cNvSpPr/>
          <p:nvPr/>
        </p:nvSpPr>
        <p:spPr>
          <a:xfrm>
            <a:off x="822960" y="1760220"/>
            <a:ext cx="10210800" cy="400110"/>
          </a:xfrm>
          <a:prstGeom prst="rect">
            <a:avLst/>
          </a:prstGeom>
        </p:spPr>
        <p:txBody>
          <a:bodyPr wrap="square">
            <a:spAutoFit/>
          </a:bodyPr>
          <a:lstStyle/>
          <a:p>
            <a:pPr indent="228600" algn="just">
              <a:spcAft>
                <a:spcPts val="0"/>
              </a:spcAft>
            </a:pPr>
            <a:r>
              <a:rPr lang="zh-CN" altLang="en-US" sz="2000" dirty="0">
                <a:solidFill>
                  <a:schemeClr val="tx2"/>
                </a:solidFill>
                <a:latin typeface="+mj-lt"/>
                <a:ea typeface="+mj-ea"/>
                <a:cs typeface="+mj-cs"/>
              </a:rPr>
              <a:t>下面展示如何运用</a:t>
            </a:r>
            <a:r>
              <a:rPr lang="en-US" altLang="zh-CN" sz="2000" dirty="0" err="1">
                <a:solidFill>
                  <a:schemeClr val="tx2"/>
                </a:solidFill>
                <a:latin typeface="+mj-lt"/>
                <a:ea typeface="+mj-ea"/>
                <a:cs typeface="+mj-cs"/>
              </a:rPr>
              <a:t>SurfaceView</a:t>
            </a:r>
            <a:r>
              <a:rPr lang="zh-CN" altLang="en-US" sz="2000" dirty="0">
                <a:solidFill>
                  <a:schemeClr val="tx2"/>
                </a:solidFill>
                <a:latin typeface="+mj-lt"/>
                <a:ea typeface="+mj-ea"/>
                <a:cs typeface="+mj-cs"/>
              </a:rPr>
              <a:t>与</a:t>
            </a:r>
            <a:r>
              <a:rPr lang="en-US" altLang="zh-CN" sz="2000" dirty="0" err="1">
                <a:solidFill>
                  <a:schemeClr val="tx2"/>
                </a:solidFill>
                <a:latin typeface="+mj-lt"/>
                <a:ea typeface="+mj-ea"/>
                <a:cs typeface="+mj-cs"/>
              </a:rPr>
              <a:t>MediaPlayer</a:t>
            </a:r>
            <a:r>
              <a:rPr lang="zh-CN" altLang="en-US" sz="2000" dirty="0">
                <a:solidFill>
                  <a:schemeClr val="tx2"/>
                </a:solidFill>
                <a:latin typeface="+mj-lt"/>
                <a:ea typeface="+mj-ea"/>
                <a:cs typeface="+mj-cs"/>
              </a:rPr>
              <a:t>完成视屏播放。</a:t>
            </a:r>
            <a:endParaRPr lang="zh-CN" altLang="zh-CN" sz="2000" dirty="0">
              <a:solidFill>
                <a:schemeClr val="tx2"/>
              </a:solidFill>
              <a:latin typeface="+mj-lt"/>
              <a:ea typeface="+mj-ea"/>
              <a:cs typeface="+mj-cs"/>
            </a:endParaRPr>
          </a:p>
        </p:txBody>
      </p:sp>
      <p:pic>
        <p:nvPicPr>
          <p:cNvPr id="5" name="图片 4"/>
          <p:cNvPicPr/>
          <p:nvPr/>
        </p:nvPicPr>
        <p:blipFill rotWithShape="1">
          <a:blip r:embed="rId2" cstate="print">
            <a:extLst>
              <a:ext uri="{28A0092B-C50C-407E-A947-70E740481C1C}">
                <a14:useLocalDpi xmlns:a14="http://schemas.microsoft.com/office/drawing/2010/main" val="0"/>
              </a:ext>
            </a:extLst>
          </a:blip>
          <a:srcRect t="3604" b="38911"/>
          <a:stretch/>
        </p:blipFill>
        <p:spPr bwMode="auto">
          <a:xfrm>
            <a:off x="4037510" y="2406831"/>
            <a:ext cx="3891643" cy="37280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5442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9.5 </a:t>
            </a:r>
            <a:r>
              <a:rPr lang="zh-CN" altLang="en-US" sz="4000" b="1" dirty="0"/>
              <a:t>控制相机拍照</a:t>
            </a:r>
            <a:endParaRPr kumimoji="1" lang="zh-CN" altLang="en-US" dirty="0"/>
          </a:p>
        </p:txBody>
      </p:sp>
      <p:sp>
        <p:nvSpPr>
          <p:cNvPr id="3" name="内容占位符 2"/>
          <p:cNvSpPr>
            <a:spLocks noGrp="1"/>
          </p:cNvSpPr>
          <p:nvPr>
            <p:ph idx="1"/>
          </p:nvPr>
        </p:nvSpPr>
        <p:spPr>
          <a:xfrm>
            <a:off x="1097279" y="1959428"/>
            <a:ext cx="10672355" cy="1802674"/>
          </a:xfrm>
        </p:spPr>
        <p:txBody>
          <a:bodyPr>
            <a:noAutofit/>
          </a:bodyPr>
          <a:lstStyle/>
          <a:p>
            <a:pPr marL="0" indent="0">
              <a:lnSpc>
                <a:spcPct val="120000"/>
              </a:lnSpc>
              <a:spcBef>
                <a:spcPts val="200"/>
              </a:spcBef>
              <a:buNone/>
            </a:pPr>
            <a:r>
              <a:rPr lang="zh-CN" altLang="en-US" sz="1800" dirty="0"/>
              <a:t>         </a:t>
            </a:r>
            <a:r>
              <a:rPr lang="en-US" altLang="zh-CN" sz="1800" dirty="0"/>
              <a:t>Camera</a:t>
            </a:r>
            <a:r>
              <a:rPr lang="zh-CN" altLang="en-US" sz="1800" dirty="0"/>
              <a:t>类可用来设置图像捕捉的相关参数、启动</a:t>
            </a:r>
            <a:r>
              <a:rPr lang="en-US" altLang="zh-CN" sz="1800" dirty="0"/>
              <a:t>/</a:t>
            </a:r>
            <a:r>
              <a:rPr lang="zh-CN" altLang="en-US" sz="1800" dirty="0"/>
              <a:t>停止预览、拍照和检索视频的帧的编码。相当于是一个 </a:t>
            </a:r>
            <a:r>
              <a:rPr lang="en-US" altLang="zh-CN" sz="1800" dirty="0"/>
              <a:t>Camera</a:t>
            </a:r>
            <a:r>
              <a:rPr lang="zh-CN" altLang="en-US" sz="1800" dirty="0"/>
              <a:t>服务的客户端，管理实际的摄像头硬件。</a:t>
            </a:r>
          </a:p>
          <a:p>
            <a:pPr marL="0" indent="0">
              <a:lnSpc>
                <a:spcPct val="120000"/>
              </a:lnSpc>
              <a:spcBef>
                <a:spcPts val="200"/>
              </a:spcBef>
              <a:buNone/>
            </a:pPr>
            <a:r>
              <a:rPr lang="zh-CN" altLang="en-US" sz="1800" dirty="0"/>
              <a:t>         在访问设备的相机之前，必须在</a:t>
            </a:r>
            <a:r>
              <a:rPr lang="en-US" altLang="zh-CN" sz="1800" dirty="0"/>
              <a:t>Android Manifest</a:t>
            </a:r>
            <a:r>
              <a:rPr lang="zh-CN" altLang="en-US" sz="1800" dirty="0"/>
              <a:t>中声明</a:t>
            </a:r>
            <a:r>
              <a:rPr lang="en-US" altLang="zh-CN" sz="1800" dirty="0"/>
              <a:t>CAMERA</a:t>
            </a:r>
            <a:r>
              <a:rPr lang="zh-CN" altLang="en-US" sz="1800" dirty="0"/>
              <a:t>权限。当然也要包括</a:t>
            </a:r>
            <a:r>
              <a:rPr lang="en-US" altLang="zh-CN" sz="1800" dirty="0"/>
              <a:t>&lt;uses-feature&gt;manifest</a:t>
            </a:r>
            <a:r>
              <a:rPr lang="zh-CN" altLang="en-US" sz="1800" dirty="0"/>
              <a:t>元素声明的摄像头功能由你的应用程序使用。 比如，如果你要使用摄像头和自动对焦功能，</a:t>
            </a:r>
            <a:r>
              <a:rPr lang="en-US" altLang="zh-CN" sz="1800" dirty="0"/>
              <a:t>Manifest</a:t>
            </a:r>
            <a:r>
              <a:rPr lang="zh-CN" altLang="en-US" sz="1800" dirty="0"/>
              <a:t>应包括如下内容：</a:t>
            </a:r>
          </a:p>
          <a:p>
            <a:pPr marL="0" indent="0">
              <a:lnSpc>
                <a:spcPct val="120000"/>
              </a:lnSpc>
              <a:spcBef>
                <a:spcPts val="200"/>
              </a:spcBef>
              <a:buNone/>
            </a:pPr>
            <a:endParaRPr lang="zh-CN" altLang="en-US" sz="1800" dirty="0"/>
          </a:p>
          <a:p>
            <a:pPr marL="0" indent="0">
              <a:lnSpc>
                <a:spcPct val="120000"/>
              </a:lnSpc>
              <a:spcBef>
                <a:spcPts val="200"/>
              </a:spcBef>
              <a:buNone/>
            </a:pPr>
            <a:r>
              <a:rPr lang="en-US" altLang="zh-CN" sz="1800" dirty="0"/>
              <a:t>&lt;uses-permission </a:t>
            </a:r>
            <a:r>
              <a:rPr lang="en-US" altLang="zh-CN" sz="1800" dirty="0" err="1"/>
              <a:t>android:name</a:t>
            </a:r>
            <a:r>
              <a:rPr lang="en-US" altLang="zh-CN" sz="1800" dirty="0"/>
              <a:t>="</a:t>
            </a:r>
            <a:r>
              <a:rPr lang="en-US" altLang="zh-CN" sz="1800" dirty="0" err="1"/>
              <a:t>android.permission.CAMERA</a:t>
            </a:r>
            <a:r>
              <a:rPr lang="en-US" altLang="zh-CN" sz="1800" dirty="0"/>
              <a:t>" /&gt;</a:t>
            </a:r>
          </a:p>
          <a:p>
            <a:pPr marL="0" indent="0">
              <a:lnSpc>
                <a:spcPct val="120000"/>
              </a:lnSpc>
              <a:spcBef>
                <a:spcPts val="200"/>
              </a:spcBef>
              <a:buNone/>
            </a:pPr>
            <a:r>
              <a:rPr lang="en-US" altLang="zh-CN" sz="1800" dirty="0"/>
              <a:t>&lt;uses-feature </a:t>
            </a:r>
            <a:r>
              <a:rPr lang="en-US" altLang="zh-CN" sz="1800" dirty="0" err="1"/>
              <a:t>android:name</a:t>
            </a:r>
            <a:r>
              <a:rPr lang="en-US" altLang="zh-CN" sz="1800" dirty="0"/>
              <a:t>="</a:t>
            </a:r>
            <a:r>
              <a:rPr lang="en-US" altLang="zh-CN" sz="1800" dirty="0" err="1"/>
              <a:t>android.hardware.camera</a:t>
            </a:r>
            <a:r>
              <a:rPr lang="en-US" altLang="zh-CN" sz="1800" dirty="0"/>
              <a:t>" /&gt;</a:t>
            </a:r>
          </a:p>
          <a:p>
            <a:pPr marL="0" indent="0">
              <a:lnSpc>
                <a:spcPct val="120000"/>
              </a:lnSpc>
              <a:spcBef>
                <a:spcPts val="200"/>
              </a:spcBef>
              <a:buNone/>
            </a:pPr>
            <a:r>
              <a:rPr lang="en-US" altLang="zh-CN" sz="1800" dirty="0"/>
              <a:t>&lt;uses-feature </a:t>
            </a:r>
            <a:r>
              <a:rPr lang="en-US" altLang="zh-CN" sz="1800" dirty="0" err="1"/>
              <a:t>android:name</a:t>
            </a:r>
            <a:r>
              <a:rPr lang="en-US" altLang="zh-CN" sz="1800" dirty="0"/>
              <a:t>="</a:t>
            </a:r>
            <a:r>
              <a:rPr lang="en-US" altLang="zh-CN" sz="1800" dirty="0" err="1"/>
              <a:t>android.hardware.camera.autofocus</a:t>
            </a:r>
            <a:r>
              <a:rPr lang="en-US" altLang="zh-CN" sz="1800" dirty="0"/>
              <a:t>" /&gt;</a:t>
            </a:r>
          </a:p>
          <a:p>
            <a:pPr marL="0" indent="0">
              <a:lnSpc>
                <a:spcPct val="120000"/>
              </a:lnSpc>
              <a:spcBef>
                <a:spcPts val="200"/>
              </a:spcBef>
              <a:buNone/>
            </a:pPr>
            <a:endParaRPr lang="en-US" altLang="zh-CN" sz="1800" dirty="0"/>
          </a:p>
          <a:p>
            <a:pPr marL="0" indent="0">
              <a:lnSpc>
                <a:spcPct val="120000"/>
              </a:lnSpc>
              <a:spcBef>
                <a:spcPts val="200"/>
              </a:spcBef>
              <a:buNone/>
            </a:pPr>
            <a:r>
              <a:rPr lang="en-US" altLang="zh-CN" sz="1800" dirty="0"/>
              <a:t>    </a:t>
            </a:r>
            <a:r>
              <a:rPr lang="zh-CN" altLang="en-US" sz="1800" dirty="0"/>
              <a:t>使用</a:t>
            </a:r>
            <a:r>
              <a:rPr lang="en-US" altLang="zh-CN" sz="1800" dirty="0"/>
              <a:t>Camera</a:t>
            </a:r>
            <a:r>
              <a:rPr lang="zh-CN" altLang="en-US" sz="1800" dirty="0"/>
              <a:t>类控制摄像头拍照的步骤如下：</a:t>
            </a:r>
          </a:p>
          <a:p>
            <a:pPr marL="0" indent="0">
              <a:lnSpc>
                <a:spcPct val="120000"/>
              </a:lnSpc>
              <a:spcBef>
                <a:spcPts val="200"/>
              </a:spcBef>
              <a:buNone/>
            </a:pPr>
            <a:endParaRPr lang="zh-CN" altLang="en-US" sz="1800" dirty="0"/>
          </a:p>
        </p:txBody>
      </p:sp>
    </p:spTree>
    <p:extLst>
      <p:ext uri="{BB962C8B-B14F-4D97-AF65-F5344CB8AC3E}">
        <p14:creationId xmlns:p14="http://schemas.microsoft.com/office/powerpoint/2010/main" val="199288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9.1.1 </a:t>
            </a:r>
            <a:r>
              <a:rPr lang="zh-CN" altLang="en-US" b="1" dirty="0"/>
              <a:t>常用绘图类</a:t>
            </a:r>
            <a:br>
              <a:rPr lang="zh-CN" altLang="zh-CN" b="1" dirty="0"/>
            </a:br>
            <a:endParaRPr kumimoji="1" lang="zh-CN" altLang="en-US" dirty="0"/>
          </a:p>
        </p:txBody>
      </p:sp>
      <p:sp>
        <p:nvSpPr>
          <p:cNvPr id="3" name="内容占位符 2"/>
          <p:cNvSpPr>
            <a:spLocks noGrp="1"/>
          </p:cNvSpPr>
          <p:nvPr>
            <p:ph idx="1"/>
          </p:nvPr>
        </p:nvSpPr>
        <p:spPr>
          <a:xfrm>
            <a:off x="1214845" y="1815737"/>
            <a:ext cx="10463349" cy="849086"/>
          </a:xfrm>
        </p:spPr>
        <p:txBody>
          <a:bodyPr>
            <a:normAutofit/>
          </a:bodyPr>
          <a:lstStyle/>
          <a:p>
            <a:r>
              <a:rPr lang="zh-CN" altLang="zh-CN" dirty="0"/>
              <a:t>在使用</a:t>
            </a:r>
            <a:r>
              <a:rPr lang="en-US" altLang="zh-CN" dirty="0"/>
              <a:t>Canvas</a:t>
            </a:r>
            <a:r>
              <a:rPr lang="zh-CN" altLang="zh-CN" dirty="0"/>
              <a:t>类进行绘图时，还需要结合</a:t>
            </a:r>
            <a:r>
              <a:rPr lang="en-US" altLang="zh-CN" dirty="0"/>
              <a:t>Paint</a:t>
            </a:r>
            <a:r>
              <a:rPr lang="zh-CN" altLang="zh-CN" dirty="0"/>
              <a:t>类，</a:t>
            </a:r>
            <a:r>
              <a:rPr lang="en-US" altLang="zh-CN" dirty="0"/>
              <a:t>Paint</a:t>
            </a:r>
            <a:r>
              <a:rPr lang="zh-CN" altLang="zh-CN" dirty="0"/>
              <a:t>代表了</a:t>
            </a:r>
            <a:r>
              <a:rPr lang="en-US" altLang="zh-CN" dirty="0"/>
              <a:t>Canvas</a:t>
            </a:r>
            <a:r>
              <a:rPr lang="zh-CN" altLang="zh-CN" dirty="0"/>
              <a:t>上的画笔，用于绘图属性的设置，</a:t>
            </a:r>
            <a:r>
              <a:rPr lang="en-US" altLang="zh-CN" dirty="0"/>
              <a:t>Paint</a:t>
            </a:r>
            <a:r>
              <a:rPr lang="zh-CN" altLang="zh-CN" dirty="0"/>
              <a:t>提供了如表所示的绘图方法。</a:t>
            </a:r>
          </a:p>
        </p:txBody>
      </p:sp>
      <p:graphicFrame>
        <p:nvGraphicFramePr>
          <p:cNvPr id="4" name="表格 3"/>
          <p:cNvGraphicFramePr>
            <a:graphicFrameLocks noGrp="1"/>
          </p:cNvGraphicFramePr>
          <p:nvPr>
            <p:extLst>
              <p:ext uri="{D42A27DB-BD31-4B8C-83A1-F6EECF244321}">
                <p14:modId xmlns:p14="http://schemas.microsoft.com/office/powerpoint/2010/main" val="1291424216"/>
              </p:ext>
            </p:extLst>
          </p:nvPr>
        </p:nvGraphicFramePr>
        <p:xfrm>
          <a:off x="1214845" y="2664823"/>
          <a:ext cx="10306595" cy="3566160"/>
        </p:xfrm>
        <a:graphic>
          <a:graphicData uri="http://schemas.openxmlformats.org/drawingml/2006/table">
            <a:tbl>
              <a:tblPr firstRow="1" firstCol="1" bandRow="1">
                <a:tableStyleId>{5C22544A-7EE6-4342-B048-85BDC9FD1C3A}</a:tableStyleId>
              </a:tblPr>
              <a:tblGrid>
                <a:gridCol w="1136469">
                  <a:extLst>
                    <a:ext uri="{9D8B030D-6E8A-4147-A177-3AD203B41FA5}">
                      <a16:colId xmlns:a16="http://schemas.microsoft.com/office/drawing/2014/main" val="374863182"/>
                    </a:ext>
                  </a:extLst>
                </a:gridCol>
                <a:gridCol w="5969725">
                  <a:extLst>
                    <a:ext uri="{9D8B030D-6E8A-4147-A177-3AD203B41FA5}">
                      <a16:colId xmlns:a16="http://schemas.microsoft.com/office/drawing/2014/main" val="3555528485"/>
                    </a:ext>
                  </a:extLst>
                </a:gridCol>
                <a:gridCol w="3200401">
                  <a:extLst>
                    <a:ext uri="{9D8B030D-6E8A-4147-A177-3AD203B41FA5}">
                      <a16:colId xmlns:a16="http://schemas.microsoft.com/office/drawing/2014/main" val="3903926921"/>
                    </a:ext>
                  </a:extLst>
                </a:gridCol>
              </a:tblGrid>
              <a:tr h="114818">
                <a:tc>
                  <a:txBody>
                    <a:bodyPr/>
                    <a:lstStyle/>
                    <a:p>
                      <a:pPr algn="ctr">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ctr">
                        <a:spcAft>
                          <a:spcPts val="0"/>
                        </a:spcAft>
                      </a:pPr>
                      <a:r>
                        <a:rPr lang="zh-CN" sz="1800" kern="100">
                          <a:effectLst/>
                        </a:rPr>
                        <a:t>方</a:t>
                      </a:r>
                      <a:r>
                        <a:rPr lang="en-US" sz="1800" kern="100">
                          <a:effectLst/>
                        </a:rPr>
                        <a:t>  </a:t>
                      </a:r>
                      <a:r>
                        <a:rPr lang="zh-CN" sz="1800" kern="100">
                          <a:effectLst/>
                        </a:rPr>
                        <a:t>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nchor="ctr"/>
                </a:tc>
                <a:tc>
                  <a:txBody>
                    <a:bodyPr/>
                    <a:lstStyle/>
                    <a:p>
                      <a:pPr algn="ctr">
                        <a:spcAft>
                          <a:spcPts val="0"/>
                        </a:spcAft>
                      </a:pPr>
                      <a:r>
                        <a:rPr lang="zh-CN" sz="1800" kern="100">
                          <a:effectLst/>
                        </a:rPr>
                        <a:t>简</a:t>
                      </a:r>
                      <a:r>
                        <a:rPr lang="en-US" sz="1800" kern="100">
                          <a:effectLst/>
                        </a:rPr>
                        <a:t>  </a:t>
                      </a:r>
                      <a:r>
                        <a:rPr lang="zh-CN" sz="1800" kern="100">
                          <a:effectLst/>
                        </a:rPr>
                        <a:t>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nchor="ctr"/>
                </a:tc>
                <a:extLst>
                  <a:ext uri="{0D108BD9-81ED-4DB2-BD59-A6C34878D82A}">
                    <a16:rowId xmlns:a16="http://schemas.microsoft.com/office/drawing/2014/main" val="3388760899"/>
                  </a:ext>
                </a:extLst>
              </a:tr>
              <a:tr h="427073">
                <a:tc rowSpan="11">
                  <a:txBody>
                    <a:bodyPr/>
                    <a:lstStyle/>
                    <a:p>
                      <a:pPr algn="ctr">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nchor="ctr"/>
                </a:tc>
                <a:tc>
                  <a:txBody>
                    <a:bodyPr/>
                    <a:lstStyle/>
                    <a:p>
                      <a:pPr algn="just">
                        <a:spcAft>
                          <a:spcPts val="0"/>
                        </a:spcAft>
                      </a:pPr>
                      <a:r>
                        <a:rPr lang="en-US" sz="1800" kern="100" dirty="0" err="1">
                          <a:effectLst/>
                        </a:rPr>
                        <a:t>setARGB</a:t>
                      </a:r>
                      <a:r>
                        <a:rPr lang="en-US" sz="1800" kern="100" dirty="0">
                          <a:effectLst/>
                        </a:rPr>
                        <a:t>(int </a:t>
                      </a:r>
                      <a:r>
                        <a:rPr lang="en-US" sz="1800" kern="100" dirty="0" err="1">
                          <a:effectLst/>
                        </a:rPr>
                        <a:t>a,int</a:t>
                      </a:r>
                      <a:r>
                        <a:rPr lang="en-US" sz="1800" kern="100" dirty="0">
                          <a:effectLst/>
                        </a:rPr>
                        <a:t> </a:t>
                      </a:r>
                      <a:r>
                        <a:rPr lang="en-US" sz="1800" kern="100" dirty="0" err="1">
                          <a:effectLst/>
                        </a:rPr>
                        <a:t>r,int</a:t>
                      </a:r>
                      <a:r>
                        <a:rPr lang="en-US" sz="1800" kern="100" dirty="0">
                          <a:effectLst/>
                        </a:rPr>
                        <a:t> </a:t>
                      </a:r>
                      <a:r>
                        <a:rPr lang="en-US" sz="1800" kern="100" dirty="0" err="1">
                          <a:effectLst/>
                        </a:rPr>
                        <a:t>g,int</a:t>
                      </a:r>
                      <a:r>
                        <a:rPr lang="en-US" sz="1800" kern="100" dirty="0">
                          <a:effectLst/>
                        </a:rPr>
                        <a:t> b)</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nchor="ctr"/>
                </a:tc>
                <a:tc>
                  <a:txBody>
                    <a:bodyPr/>
                    <a:lstStyle/>
                    <a:p>
                      <a:pPr algn="just">
                        <a:spcAft>
                          <a:spcPts val="0"/>
                        </a:spcAft>
                      </a:pPr>
                      <a:r>
                        <a:rPr lang="zh-CN" sz="1800" kern="100">
                          <a:effectLst/>
                        </a:rPr>
                        <a:t>设置颜色，参数值分别表示透明度、红色、绿色和蓝色值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1555024432"/>
                  </a:ext>
                </a:extLst>
              </a:tr>
              <a:tr h="114818">
                <a:tc vMerge="1">
                  <a:txBody>
                    <a:bodyPr/>
                    <a:lstStyle/>
                    <a:p>
                      <a:endParaRPr lang="zh-CN" altLang="en-US"/>
                    </a:p>
                  </a:txBody>
                  <a:tcPr/>
                </a:tc>
                <a:tc>
                  <a:txBody>
                    <a:bodyPr/>
                    <a:lstStyle/>
                    <a:p>
                      <a:pPr algn="just">
                        <a:spcAft>
                          <a:spcPts val="0"/>
                        </a:spcAft>
                      </a:pPr>
                      <a:r>
                        <a:rPr lang="en-US" sz="1800" kern="100">
                          <a:effectLst/>
                        </a:rPr>
                        <a:t>setAlpha(int 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设置透明度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2683273929"/>
                  </a:ext>
                </a:extLst>
              </a:tr>
              <a:tr h="120750">
                <a:tc vMerge="1">
                  <a:txBody>
                    <a:bodyPr/>
                    <a:lstStyle/>
                    <a:p>
                      <a:endParaRPr lang="zh-CN" altLang="en-US"/>
                    </a:p>
                  </a:txBody>
                  <a:tcPr/>
                </a:tc>
                <a:tc>
                  <a:txBody>
                    <a:bodyPr/>
                    <a:lstStyle/>
                    <a:p>
                      <a:pPr algn="just">
                        <a:spcAft>
                          <a:spcPts val="0"/>
                        </a:spcAft>
                      </a:pPr>
                      <a:r>
                        <a:rPr lang="en-US" sz="1800" kern="100">
                          <a:effectLst/>
                        </a:rPr>
                        <a:t>setColor(int color)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设置颜色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850580858"/>
                  </a:ext>
                </a:extLst>
              </a:tr>
              <a:tr h="213537">
                <a:tc vMerge="1">
                  <a:txBody>
                    <a:bodyPr/>
                    <a:lstStyle/>
                    <a:p>
                      <a:endParaRPr lang="zh-CN" altLang="en-US"/>
                    </a:p>
                  </a:txBody>
                  <a:tcPr/>
                </a:tc>
                <a:tc>
                  <a:txBody>
                    <a:bodyPr/>
                    <a:lstStyle/>
                    <a:p>
                      <a:pPr algn="just">
                        <a:spcAft>
                          <a:spcPts val="0"/>
                        </a:spcAft>
                      </a:pPr>
                      <a:r>
                        <a:rPr lang="en-US" sz="1800" kern="100">
                          <a:effectLst/>
                        </a:rPr>
                        <a:t>setAntiAlias(boolean aa)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dirty="0">
                          <a:effectLst/>
                        </a:rPr>
                        <a:t>设置是否使用抗锯齿功能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2233970776"/>
                  </a:ext>
                </a:extLst>
              </a:tr>
              <a:tr h="213537">
                <a:tc vMerge="1">
                  <a:txBody>
                    <a:bodyPr/>
                    <a:lstStyle/>
                    <a:p>
                      <a:endParaRPr lang="zh-CN" altLang="en-US"/>
                    </a:p>
                  </a:txBody>
                  <a:tcPr/>
                </a:tc>
                <a:tc>
                  <a:txBody>
                    <a:bodyPr/>
                    <a:lstStyle/>
                    <a:p>
                      <a:pPr algn="just">
                        <a:spcAft>
                          <a:spcPts val="0"/>
                        </a:spcAft>
                      </a:pPr>
                      <a:r>
                        <a:rPr lang="en-US" sz="1800" kern="100">
                          <a:effectLst/>
                        </a:rPr>
                        <a:t>setDither(boolean dither)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设置是否使用图像抖动处理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103863819"/>
                  </a:ext>
                </a:extLst>
              </a:tr>
              <a:tr h="213537">
                <a:tc vMerge="1">
                  <a:txBody>
                    <a:bodyPr/>
                    <a:lstStyle/>
                    <a:p>
                      <a:endParaRPr lang="zh-CN" altLang="en-US"/>
                    </a:p>
                  </a:txBody>
                  <a:tcPr/>
                </a:tc>
                <a:tc>
                  <a:txBody>
                    <a:bodyPr/>
                    <a:lstStyle/>
                    <a:p>
                      <a:pPr algn="just">
                        <a:spcAft>
                          <a:spcPts val="0"/>
                        </a:spcAft>
                      </a:pPr>
                      <a:r>
                        <a:rPr lang="en-US" sz="1800" kern="100">
                          <a:effectLst/>
                        </a:rPr>
                        <a:t>setPathEffect(PathEffect effect)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设置绘制路径时的路径效果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2560148568"/>
                  </a:ext>
                </a:extLst>
              </a:tr>
              <a:tr h="120750">
                <a:tc vMerge="1">
                  <a:txBody>
                    <a:bodyPr/>
                    <a:lstStyle/>
                    <a:p>
                      <a:endParaRPr lang="zh-CN" altLang="en-US"/>
                    </a:p>
                  </a:txBody>
                  <a:tcPr/>
                </a:tc>
                <a:tc>
                  <a:txBody>
                    <a:bodyPr/>
                    <a:lstStyle/>
                    <a:p>
                      <a:pPr algn="just">
                        <a:spcAft>
                          <a:spcPts val="0"/>
                        </a:spcAft>
                      </a:pPr>
                      <a:r>
                        <a:rPr lang="en-US" sz="1800" kern="100">
                          <a:effectLst/>
                        </a:rPr>
                        <a:t>setShader(Shader shader)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设置渐变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1143766607"/>
                  </a:ext>
                </a:extLst>
              </a:tr>
              <a:tr h="213537">
                <a:tc vMerge="1">
                  <a:txBody>
                    <a:bodyPr/>
                    <a:lstStyle/>
                    <a:p>
                      <a:endParaRPr lang="zh-CN" altLang="en-US"/>
                    </a:p>
                  </a:txBody>
                  <a:tcPr/>
                </a:tc>
                <a:tc>
                  <a:txBody>
                    <a:bodyPr/>
                    <a:lstStyle/>
                    <a:p>
                      <a:pPr algn="just">
                        <a:spcAft>
                          <a:spcPts val="0"/>
                        </a:spcAft>
                      </a:pPr>
                      <a:r>
                        <a:rPr lang="en-US" sz="1800" kern="100">
                          <a:effectLst/>
                        </a:rPr>
                        <a:t>setShadowLayer(float radius,float dx,float dy,int color)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a:effectLst/>
                        </a:rPr>
                        <a:t>设置阴影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373817973"/>
                  </a:ext>
                </a:extLst>
              </a:tr>
              <a:tr h="213537">
                <a:tc vMerge="1">
                  <a:txBody>
                    <a:bodyPr/>
                    <a:lstStyle/>
                    <a:p>
                      <a:endParaRPr lang="zh-CN" altLang="en-US"/>
                    </a:p>
                  </a:txBody>
                  <a:tcPr/>
                </a:tc>
                <a:tc>
                  <a:txBody>
                    <a:bodyPr/>
                    <a:lstStyle/>
                    <a:p>
                      <a:pPr algn="just">
                        <a:spcAft>
                          <a:spcPts val="0"/>
                        </a:spcAft>
                      </a:pPr>
                      <a:r>
                        <a:rPr lang="en-US" sz="1800" kern="100">
                          <a:effectLst/>
                        </a:rPr>
                        <a:t>setStyle(Paint.Style style)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dirty="0">
                          <a:effectLst/>
                        </a:rPr>
                        <a:t>设置画笔的样式风格</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664480025"/>
                  </a:ext>
                </a:extLst>
              </a:tr>
              <a:tr h="213537">
                <a:tc vMerge="1">
                  <a:txBody>
                    <a:bodyPr/>
                    <a:lstStyle/>
                    <a:p>
                      <a:endParaRPr lang="zh-CN" altLang="en-US"/>
                    </a:p>
                  </a:txBody>
                  <a:tcPr/>
                </a:tc>
                <a:tc>
                  <a:txBody>
                    <a:bodyPr/>
                    <a:lstStyle/>
                    <a:p>
                      <a:pPr algn="just">
                        <a:spcAft>
                          <a:spcPts val="0"/>
                        </a:spcAft>
                      </a:pPr>
                      <a:r>
                        <a:rPr lang="en-US" sz="1800" kern="100">
                          <a:effectLst/>
                        </a:rPr>
                        <a:t>setStrokeCap(Paint.Cap cap)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dirty="0">
                          <a:effectLst/>
                        </a:rPr>
                        <a:t>设置笔刷的图形样式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3884329399"/>
                  </a:ext>
                </a:extLst>
              </a:tr>
              <a:tr h="120750">
                <a:tc vMerge="1">
                  <a:txBody>
                    <a:bodyPr/>
                    <a:lstStyle/>
                    <a:p>
                      <a:endParaRPr lang="zh-CN" altLang="en-US"/>
                    </a:p>
                  </a:txBody>
                  <a:tcPr/>
                </a:tc>
                <a:tc>
                  <a:txBody>
                    <a:bodyPr/>
                    <a:lstStyle/>
                    <a:p>
                      <a:pPr algn="just">
                        <a:spcAft>
                          <a:spcPts val="0"/>
                        </a:spcAft>
                      </a:pPr>
                      <a:r>
                        <a:rPr lang="en-US" sz="1800" kern="100">
                          <a:effectLst/>
                        </a:rPr>
                        <a:t>setStrokeWidth(float width)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tc>
                  <a:txBody>
                    <a:bodyPr/>
                    <a:lstStyle/>
                    <a:p>
                      <a:pPr algn="just">
                        <a:spcAft>
                          <a:spcPts val="0"/>
                        </a:spcAft>
                      </a:pPr>
                      <a:r>
                        <a:rPr lang="zh-CN" sz="1800" kern="100" dirty="0">
                          <a:effectLst/>
                        </a:rPr>
                        <a:t>设置笔刷的宽度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758" marR="45758" marT="0" marB="0"/>
                </a:tc>
                <a:extLst>
                  <a:ext uri="{0D108BD9-81ED-4DB2-BD59-A6C34878D82A}">
                    <a16:rowId xmlns:a16="http://schemas.microsoft.com/office/drawing/2014/main" val="2456904902"/>
                  </a:ext>
                </a:extLst>
              </a:tr>
            </a:tbl>
          </a:graphicData>
        </a:graphic>
      </p:graphicFrame>
    </p:spTree>
    <p:extLst>
      <p:ext uri="{BB962C8B-B14F-4D97-AF65-F5344CB8AC3E}">
        <p14:creationId xmlns:p14="http://schemas.microsoft.com/office/powerpoint/2010/main" val="2176636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9.5 </a:t>
            </a:r>
            <a:r>
              <a:rPr lang="zh-CN" altLang="en-US" sz="4000" b="1" dirty="0"/>
              <a:t>控制相机拍照</a:t>
            </a:r>
            <a:endParaRPr kumimoji="1" lang="zh-CN" altLang="en-US" dirty="0"/>
          </a:p>
        </p:txBody>
      </p:sp>
      <p:sp>
        <p:nvSpPr>
          <p:cNvPr id="3" name="内容占位符 2"/>
          <p:cNvSpPr>
            <a:spLocks noGrp="1"/>
          </p:cNvSpPr>
          <p:nvPr>
            <p:ph idx="1"/>
          </p:nvPr>
        </p:nvSpPr>
        <p:spPr>
          <a:xfrm>
            <a:off x="1097279" y="1515291"/>
            <a:ext cx="10672355" cy="5003075"/>
          </a:xfrm>
        </p:spPr>
        <p:txBody>
          <a:bodyPr>
            <a:noAutofit/>
          </a:bodyPr>
          <a:lstStyle/>
          <a:p>
            <a:pPr marL="0" indent="0">
              <a:lnSpc>
                <a:spcPct val="100000"/>
              </a:lnSpc>
              <a:spcBef>
                <a:spcPts val="200"/>
              </a:spcBef>
              <a:buNone/>
            </a:pPr>
            <a:r>
              <a:rPr lang="zh-CN" altLang="zh-CN" sz="1800" dirty="0"/>
              <a:t>使用</a:t>
            </a:r>
            <a:r>
              <a:rPr lang="en-US" altLang="zh-CN" sz="1800" dirty="0"/>
              <a:t>Camera</a:t>
            </a:r>
            <a:r>
              <a:rPr lang="zh-CN" altLang="zh-CN" sz="1800" dirty="0"/>
              <a:t>类控制摄像头拍照的步骤如下：</a:t>
            </a:r>
          </a:p>
          <a:p>
            <a:pPr marL="0" lvl="0" indent="0">
              <a:lnSpc>
                <a:spcPct val="100000"/>
              </a:lnSpc>
              <a:spcBef>
                <a:spcPts val="200"/>
              </a:spcBef>
              <a:buNone/>
            </a:pPr>
            <a:r>
              <a:rPr lang="zh-CN" altLang="en-US" sz="1800" dirty="0"/>
              <a:t>（</a:t>
            </a:r>
            <a:r>
              <a:rPr lang="en-US" altLang="zh-CN" sz="1800" dirty="0"/>
              <a:t>1</a:t>
            </a:r>
            <a:r>
              <a:rPr lang="zh-CN" altLang="en-US" sz="1800" dirty="0"/>
              <a:t>）</a:t>
            </a:r>
            <a:r>
              <a:rPr lang="zh-CN" altLang="zh-CN" sz="1800" dirty="0"/>
              <a:t>从</a:t>
            </a:r>
            <a:r>
              <a:rPr lang="en-US" altLang="zh-CN" sz="1800" dirty="0"/>
              <a:t>open(int)</a:t>
            </a:r>
            <a:r>
              <a:rPr lang="zh-CN" altLang="zh-CN" sz="1800" dirty="0"/>
              <a:t>中获取一个摄像头的实例。</a:t>
            </a:r>
          </a:p>
          <a:p>
            <a:pPr marL="0" lvl="0" indent="0">
              <a:lnSpc>
                <a:spcPct val="100000"/>
              </a:lnSpc>
              <a:spcBef>
                <a:spcPts val="200"/>
              </a:spcBef>
              <a:buNone/>
            </a:pPr>
            <a:r>
              <a:rPr lang="zh-CN" altLang="en-US" sz="1800" dirty="0"/>
              <a:t>（</a:t>
            </a:r>
            <a:r>
              <a:rPr lang="en-US" altLang="zh-CN" sz="1800" dirty="0"/>
              <a:t>2</a:t>
            </a:r>
            <a:r>
              <a:rPr lang="zh-CN" altLang="en-US" sz="1800" dirty="0"/>
              <a:t>）</a:t>
            </a:r>
            <a:r>
              <a:rPr lang="zh-CN" altLang="zh-CN" sz="1800" dirty="0"/>
              <a:t>在</a:t>
            </a:r>
            <a:r>
              <a:rPr lang="en-US" altLang="zh-CN" sz="1800" dirty="0" err="1"/>
              <a:t>getparameters</a:t>
            </a:r>
            <a:r>
              <a:rPr lang="zh-CN" altLang="zh-CN" sz="1800" dirty="0"/>
              <a:t>（）中得到默认设置参数。</a:t>
            </a:r>
          </a:p>
          <a:p>
            <a:pPr marL="0" lvl="0" indent="0">
              <a:lnSpc>
                <a:spcPct val="100000"/>
              </a:lnSpc>
              <a:spcBef>
                <a:spcPts val="200"/>
              </a:spcBef>
              <a:buNone/>
            </a:pPr>
            <a:r>
              <a:rPr lang="zh-CN" altLang="en-US" sz="1800" dirty="0"/>
              <a:t>（</a:t>
            </a:r>
            <a:r>
              <a:rPr lang="en-US" altLang="zh-CN" sz="1800" dirty="0"/>
              <a:t>3</a:t>
            </a:r>
            <a:r>
              <a:rPr lang="zh-CN" altLang="en-US" sz="1800" dirty="0"/>
              <a:t>）</a:t>
            </a:r>
            <a:r>
              <a:rPr lang="zh-CN" altLang="zh-CN" sz="1800" dirty="0"/>
              <a:t>如果有必要，可修改返回的</a:t>
            </a:r>
            <a:r>
              <a:rPr lang="en-US" altLang="zh-CN" sz="1800" dirty="0"/>
              <a:t> </a:t>
            </a:r>
            <a:r>
              <a:rPr lang="en-US" altLang="zh-CN" sz="1800" dirty="0" err="1"/>
              <a:t>Camera.Parameters</a:t>
            </a:r>
            <a:r>
              <a:rPr lang="zh-CN" altLang="zh-CN" sz="1800" dirty="0"/>
              <a:t>对象，并调用</a:t>
            </a:r>
            <a:r>
              <a:rPr lang="en-US" altLang="zh-CN" sz="1800" dirty="0"/>
              <a:t>                                                                             </a:t>
            </a:r>
            <a:endParaRPr lang="zh-CN" altLang="zh-CN" sz="1800" dirty="0"/>
          </a:p>
          <a:p>
            <a:pPr marL="0" indent="0">
              <a:lnSpc>
                <a:spcPct val="100000"/>
              </a:lnSpc>
              <a:spcBef>
                <a:spcPts val="200"/>
              </a:spcBef>
              <a:buNone/>
            </a:pPr>
            <a:r>
              <a:rPr lang="en-US" altLang="zh-CN" sz="1800" dirty="0" err="1"/>
              <a:t>setParameters</a:t>
            </a:r>
            <a:r>
              <a:rPr lang="en-US" altLang="zh-CN" sz="1800" dirty="0"/>
              <a:t>(</a:t>
            </a:r>
            <a:r>
              <a:rPr lang="en-US" altLang="zh-CN" sz="1800" dirty="0" err="1"/>
              <a:t>Camera.Parameters</a:t>
            </a:r>
            <a:r>
              <a:rPr lang="en-US" altLang="zh-CN" sz="1800" dirty="0"/>
              <a:t>).</a:t>
            </a:r>
            <a:endParaRPr lang="zh-CN" altLang="zh-CN" sz="1800" dirty="0"/>
          </a:p>
          <a:p>
            <a:pPr marL="0" lvl="0" indent="0">
              <a:lnSpc>
                <a:spcPct val="100000"/>
              </a:lnSpc>
              <a:spcBef>
                <a:spcPts val="200"/>
              </a:spcBef>
              <a:buNone/>
            </a:pPr>
            <a:r>
              <a:rPr lang="zh-CN" altLang="en-US" sz="1800" dirty="0"/>
              <a:t>（</a:t>
            </a:r>
            <a:r>
              <a:rPr lang="en-US" altLang="zh-CN" sz="1800" dirty="0"/>
              <a:t>4</a:t>
            </a:r>
            <a:r>
              <a:rPr lang="zh-CN" altLang="en-US" sz="1800" dirty="0"/>
              <a:t>）</a:t>
            </a:r>
            <a:r>
              <a:rPr lang="zh-CN" altLang="zh-CN" sz="1800" dirty="0"/>
              <a:t>如果需要，可调用</a:t>
            </a:r>
            <a:r>
              <a:rPr lang="en-US" altLang="zh-CN" sz="1800" dirty="0" err="1"/>
              <a:t>setdisplayorientation</a:t>
            </a:r>
            <a:r>
              <a:rPr lang="zh-CN" altLang="zh-CN" sz="1800" dirty="0"/>
              <a:t>（</a:t>
            </a:r>
            <a:r>
              <a:rPr lang="en-US" altLang="zh-CN" sz="1800" dirty="0"/>
              <a:t>int</a:t>
            </a:r>
            <a:r>
              <a:rPr lang="zh-CN" altLang="zh-CN" sz="1800" dirty="0"/>
              <a:t>）。</a:t>
            </a:r>
          </a:p>
          <a:p>
            <a:pPr marL="0" lvl="0" indent="0">
              <a:lnSpc>
                <a:spcPct val="100000"/>
              </a:lnSpc>
              <a:spcBef>
                <a:spcPts val="200"/>
              </a:spcBef>
              <a:buNone/>
            </a:pPr>
            <a:r>
              <a:rPr lang="zh-CN" altLang="en-US" sz="1800" dirty="0"/>
              <a:t>（</a:t>
            </a:r>
            <a:r>
              <a:rPr lang="en-US" altLang="zh-CN" sz="1800" dirty="0"/>
              <a:t>5</a:t>
            </a:r>
            <a:r>
              <a:rPr lang="zh-CN" altLang="en-US" sz="1800" dirty="0"/>
              <a:t>）</a:t>
            </a:r>
            <a:r>
              <a:rPr lang="zh-CN" altLang="zh-CN" sz="1800" dirty="0"/>
              <a:t>将一个完全初始化的</a:t>
            </a:r>
            <a:r>
              <a:rPr lang="en-US" altLang="zh-CN" sz="1800" dirty="0"/>
              <a:t> </a:t>
            </a:r>
            <a:r>
              <a:rPr lang="en-US" altLang="zh-CN" sz="1800" dirty="0" err="1"/>
              <a:t>SurfaceHolder</a:t>
            </a:r>
            <a:r>
              <a:rPr lang="zh-CN" altLang="zh-CN" sz="1800" dirty="0"/>
              <a:t>传递给</a:t>
            </a:r>
            <a:r>
              <a:rPr lang="en-US" altLang="zh-CN" sz="1800" dirty="0" err="1"/>
              <a:t>setPreviewDisplay</a:t>
            </a:r>
            <a:r>
              <a:rPr lang="en-US" altLang="zh-CN" sz="1800" dirty="0"/>
              <a:t>(</a:t>
            </a:r>
            <a:r>
              <a:rPr lang="en-US" altLang="zh-CN" sz="1800" dirty="0" err="1"/>
              <a:t>SurfaceHolder</a:t>
            </a:r>
            <a:r>
              <a:rPr lang="en-US" altLang="zh-CN" sz="1800" dirty="0"/>
              <a:t>)</a:t>
            </a:r>
            <a:r>
              <a:rPr lang="zh-CN" altLang="zh-CN" sz="1800" dirty="0"/>
              <a:t>十分重要。否则，相机将无法启动预览。</a:t>
            </a:r>
          </a:p>
          <a:p>
            <a:pPr marL="0" lvl="0" indent="0">
              <a:lnSpc>
                <a:spcPct val="100000"/>
              </a:lnSpc>
              <a:spcBef>
                <a:spcPts val="200"/>
              </a:spcBef>
              <a:buNone/>
            </a:pPr>
            <a:r>
              <a:rPr lang="zh-CN" altLang="en-US" sz="1800" dirty="0"/>
              <a:t>（</a:t>
            </a:r>
            <a:r>
              <a:rPr lang="en-US" altLang="zh-CN" sz="1800" dirty="0"/>
              <a:t>6</a:t>
            </a:r>
            <a:r>
              <a:rPr lang="zh-CN" altLang="en-US" sz="1800" dirty="0"/>
              <a:t>）</a:t>
            </a:r>
            <a:r>
              <a:rPr lang="zh-CN" altLang="zh-CN" sz="1800" dirty="0"/>
              <a:t>调用</a:t>
            </a:r>
            <a:r>
              <a:rPr lang="en-US" altLang="zh-CN" sz="1800" dirty="0" err="1"/>
              <a:t>startpreview</a:t>
            </a:r>
            <a:r>
              <a:rPr lang="en-US" altLang="zh-CN" sz="1800" dirty="0"/>
              <a:t>()</a:t>
            </a:r>
            <a:r>
              <a:rPr lang="zh-CN" altLang="zh-CN" sz="1800" dirty="0"/>
              <a:t>开始更新预览表。预览开始之前你必须拍摄一张照片。</a:t>
            </a:r>
          </a:p>
          <a:p>
            <a:pPr marL="0" lvl="0" indent="0">
              <a:lnSpc>
                <a:spcPct val="100000"/>
              </a:lnSpc>
              <a:spcBef>
                <a:spcPts val="200"/>
              </a:spcBef>
              <a:buNone/>
            </a:pPr>
            <a:r>
              <a:rPr lang="zh-CN" altLang="en-US" sz="1800" dirty="0"/>
              <a:t>（</a:t>
            </a:r>
            <a:r>
              <a:rPr lang="en-US" altLang="zh-CN" sz="1800" dirty="0"/>
              <a:t>7</a:t>
            </a:r>
            <a:r>
              <a:rPr lang="zh-CN" altLang="en-US" sz="1800" dirty="0"/>
              <a:t>）</a:t>
            </a:r>
            <a:r>
              <a:rPr lang="zh-CN" altLang="zh-CN" sz="1800" dirty="0"/>
              <a:t>可以调用</a:t>
            </a:r>
            <a:r>
              <a:rPr lang="en-US" altLang="zh-CN" sz="1800" dirty="0" err="1"/>
              <a:t>takePicture</a:t>
            </a:r>
            <a:r>
              <a:rPr lang="en-US" altLang="zh-CN" sz="1800" dirty="0"/>
              <a:t>(</a:t>
            </a:r>
            <a:r>
              <a:rPr lang="en-US" altLang="zh-CN" sz="1800" dirty="0" err="1"/>
              <a:t>Camera.ShutterCallback</a:t>
            </a:r>
            <a:r>
              <a:rPr lang="en-US" altLang="zh-CN" sz="1800" dirty="0"/>
              <a:t>, </a:t>
            </a:r>
            <a:r>
              <a:rPr lang="en-US" altLang="zh-CN" sz="1800" dirty="0" err="1"/>
              <a:t>Camera.PictureCallback</a:t>
            </a:r>
            <a:r>
              <a:rPr lang="en-US" altLang="zh-CN" sz="1800" dirty="0"/>
              <a:t>, </a:t>
            </a:r>
            <a:r>
              <a:rPr lang="en-US" altLang="zh-CN" sz="1800" dirty="0" err="1"/>
              <a:t>Camera.PictureCallback</a:t>
            </a:r>
            <a:r>
              <a:rPr lang="en-US" altLang="zh-CN" sz="1800" dirty="0"/>
              <a:t>, </a:t>
            </a:r>
            <a:r>
              <a:rPr lang="en-US" altLang="zh-CN" sz="1800" dirty="0" err="1"/>
              <a:t>Camera.PictureCallback</a:t>
            </a:r>
            <a:r>
              <a:rPr lang="en-US" altLang="zh-CN" sz="1800" dirty="0"/>
              <a:t>)</a:t>
            </a:r>
            <a:r>
              <a:rPr lang="zh-CN" altLang="zh-CN" sz="1800" dirty="0"/>
              <a:t>捕捉照片。等待回调函数提供实际的图像数据。</a:t>
            </a:r>
          </a:p>
          <a:p>
            <a:pPr marL="0" lvl="0" indent="0">
              <a:lnSpc>
                <a:spcPct val="100000"/>
              </a:lnSpc>
              <a:spcBef>
                <a:spcPts val="200"/>
              </a:spcBef>
              <a:buNone/>
            </a:pPr>
            <a:r>
              <a:rPr lang="zh-CN" altLang="en-US" sz="1800" dirty="0"/>
              <a:t>（</a:t>
            </a:r>
            <a:r>
              <a:rPr lang="en-US" altLang="zh-CN" sz="1800" dirty="0"/>
              <a:t>8</a:t>
            </a:r>
            <a:r>
              <a:rPr lang="zh-CN" altLang="en-US" sz="1800" dirty="0"/>
              <a:t>）</a:t>
            </a:r>
            <a:r>
              <a:rPr lang="zh-CN" altLang="zh-CN" sz="1800" dirty="0"/>
              <a:t>拍照后，预览显示将停止。如需拍摄更多照片，可再次调用</a:t>
            </a:r>
            <a:r>
              <a:rPr lang="en-US" altLang="zh-CN" sz="1800" dirty="0" err="1"/>
              <a:t>startPreview</a:t>
            </a:r>
            <a:r>
              <a:rPr lang="en-US" altLang="zh-CN" sz="1800" dirty="0"/>
              <a:t>()</a:t>
            </a:r>
            <a:r>
              <a:rPr lang="zh-CN" altLang="zh-CN" sz="1800" dirty="0"/>
              <a:t>。</a:t>
            </a:r>
          </a:p>
          <a:p>
            <a:pPr marL="0" lvl="0" indent="0">
              <a:lnSpc>
                <a:spcPct val="100000"/>
              </a:lnSpc>
              <a:spcBef>
                <a:spcPts val="200"/>
              </a:spcBef>
              <a:buNone/>
            </a:pPr>
            <a:r>
              <a:rPr lang="zh-CN" altLang="en-US" sz="1800" dirty="0"/>
              <a:t>（</a:t>
            </a:r>
            <a:r>
              <a:rPr lang="en-US" altLang="zh-CN" sz="1800" dirty="0"/>
              <a:t>9</a:t>
            </a:r>
            <a:r>
              <a:rPr lang="zh-CN" altLang="en-US" sz="1800" dirty="0"/>
              <a:t>）</a:t>
            </a:r>
            <a:r>
              <a:rPr lang="zh-CN" altLang="zh-CN" sz="1800" dirty="0"/>
              <a:t>调用</a:t>
            </a:r>
            <a:r>
              <a:rPr lang="en-US" altLang="zh-CN" sz="1800" dirty="0" err="1"/>
              <a:t>stoppreview</a:t>
            </a:r>
            <a:r>
              <a:rPr lang="en-US" altLang="zh-CN" sz="1800" dirty="0"/>
              <a:t>()</a:t>
            </a:r>
            <a:r>
              <a:rPr lang="zh-CN" altLang="zh-CN" sz="1800" dirty="0"/>
              <a:t>来停止更新预览表。</a:t>
            </a:r>
          </a:p>
          <a:p>
            <a:pPr marL="0" lvl="0" indent="0">
              <a:lnSpc>
                <a:spcPct val="100000"/>
              </a:lnSpc>
              <a:spcBef>
                <a:spcPts val="200"/>
              </a:spcBef>
              <a:buNone/>
            </a:pPr>
            <a:r>
              <a:rPr lang="zh-CN" altLang="en-US" sz="1800" dirty="0"/>
              <a:t>（</a:t>
            </a:r>
            <a:r>
              <a:rPr lang="en-US" altLang="zh-CN" sz="1800" dirty="0"/>
              <a:t>10</a:t>
            </a:r>
            <a:r>
              <a:rPr lang="zh-CN" altLang="en-US" sz="1800" dirty="0"/>
              <a:t>）</a:t>
            </a:r>
            <a:r>
              <a:rPr lang="zh-CN" altLang="zh-CN" sz="1800" dirty="0"/>
              <a:t>调用</a:t>
            </a:r>
            <a:r>
              <a:rPr lang="en-US" altLang="zh-CN" sz="1800" dirty="0"/>
              <a:t>release()</a:t>
            </a:r>
            <a:r>
              <a:rPr lang="zh-CN" altLang="zh-CN" sz="1800" dirty="0"/>
              <a:t>释放由其他应用程序使用的摄像头。应用程序应该在</a:t>
            </a:r>
            <a:r>
              <a:rPr lang="en-US" altLang="zh-CN" sz="1800" dirty="0" err="1"/>
              <a:t>onpause</a:t>
            </a:r>
            <a:r>
              <a:rPr lang="en-US" altLang="zh-CN" sz="1800" dirty="0"/>
              <a:t>()</a:t>
            </a:r>
            <a:r>
              <a:rPr lang="zh-CN" altLang="zh-CN" sz="1800" dirty="0"/>
              <a:t>中立即释放摄像头。</a:t>
            </a:r>
          </a:p>
        </p:txBody>
      </p:sp>
    </p:spTree>
    <p:extLst>
      <p:ext uri="{BB962C8B-B14F-4D97-AF65-F5344CB8AC3E}">
        <p14:creationId xmlns:p14="http://schemas.microsoft.com/office/powerpoint/2010/main" val="4535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845" y="306977"/>
            <a:ext cx="9601200" cy="777240"/>
          </a:xfrm>
        </p:spPr>
        <p:txBody>
          <a:bodyPr>
            <a:normAutofit fontScale="90000"/>
          </a:bodyPr>
          <a:lstStyle/>
          <a:p>
            <a:r>
              <a:rPr lang="en-US" altLang="zh-CN" b="1" dirty="0"/>
              <a:t>9.1.2 </a:t>
            </a:r>
            <a:r>
              <a:rPr lang="zh-CN" altLang="en-US" b="1" dirty="0"/>
              <a:t>绘制</a:t>
            </a:r>
            <a:r>
              <a:rPr lang="en-US" altLang="zh-CN" b="1" dirty="0"/>
              <a:t>2D</a:t>
            </a:r>
            <a:r>
              <a:rPr lang="zh-CN" altLang="en-US" b="1" dirty="0"/>
              <a:t>图形</a:t>
            </a:r>
            <a:br>
              <a:rPr lang="zh-CN" altLang="zh-CN" b="1" dirty="0"/>
            </a:br>
            <a:endParaRPr kumimoji="1" lang="zh-CN" altLang="en-US" dirty="0"/>
          </a:p>
        </p:txBody>
      </p:sp>
      <p:sp>
        <p:nvSpPr>
          <p:cNvPr id="3" name="内容占位符 2"/>
          <p:cNvSpPr>
            <a:spLocks noGrp="1"/>
          </p:cNvSpPr>
          <p:nvPr>
            <p:ph idx="1"/>
          </p:nvPr>
        </p:nvSpPr>
        <p:spPr>
          <a:xfrm>
            <a:off x="1214845" y="1084217"/>
            <a:ext cx="10463349" cy="5381897"/>
          </a:xfrm>
        </p:spPr>
        <p:txBody>
          <a:bodyPr>
            <a:noAutofit/>
          </a:bodyPr>
          <a:lstStyle/>
          <a:p>
            <a:pPr marL="0" indent="0">
              <a:lnSpc>
                <a:spcPct val="100000"/>
              </a:lnSpc>
              <a:spcBef>
                <a:spcPts val="200"/>
              </a:spcBef>
              <a:buNone/>
            </a:pPr>
            <a:r>
              <a:rPr lang="zh-CN" altLang="en-US" dirty="0"/>
              <a:t>      在重写</a:t>
            </a:r>
            <a:r>
              <a:rPr lang="en-US" altLang="zh-CN" dirty="0" err="1"/>
              <a:t>onDraw</a:t>
            </a:r>
            <a:r>
              <a:rPr lang="en-US" altLang="zh-CN" dirty="0"/>
              <a:t>()</a:t>
            </a:r>
            <a:r>
              <a:rPr lang="zh-CN" altLang="en-US" dirty="0"/>
              <a:t>方法时，可以通过调用一些方法绘制基础的</a:t>
            </a:r>
            <a:r>
              <a:rPr lang="en-US" altLang="zh-CN" dirty="0"/>
              <a:t>2D</a:t>
            </a:r>
            <a:r>
              <a:rPr lang="zh-CN" altLang="en-US" dirty="0"/>
              <a:t>图形，下面详细介绍</a:t>
            </a:r>
            <a:r>
              <a:rPr lang="en-US" altLang="zh-CN" dirty="0"/>
              <a:t>Android</a:t>
            </a:r>
            <a:r>
              <a:rPr lang="zh-CN" altLang="en-US" dirty="0"/>
              <a:t>中绘制简单的</a:t>
            </a:r>
            <a:r>
              <a:rPr lang="en-US" altLang="zh-CN" dirty="0"/>
              <a:t>2D</a:t>
            </a:r>
            <a:r>
              <a:rPr lang="zh-CN" altLang="en-US" dirty="0"/>
              <a:t>图形用到的方法。</a:t>
            </a:r>
          </a:p>
          <a:p>
            <a:pPr>
              <a:lnSpc>
                <a:spcPct val="100000"/>
              </a:lnSpc>
              <a:spcBef>
                <a:spcPts val="200"/>
              </a:spcBef>
              <a:buFont typeface="Wingdings" panose="05000000000000000000" pitchFamily="2" charset="2"/>
              <a:buChar char="l"/>
            </a:pPr>
            <a:r>
              <a:rPr lang="zh-CN" altLang="en-US" dirty="0"/>
              <a:t>点：</a:t>
            </a:r>
            <a:r>
              <a:rPr lang="en-US" altLang="zh-CN" dirty="0" err="1"/>
              <a:t>drawPoint</a:t>
            </a:r>
            <a:r>
              <a:rPr lang="en-US" altLang="zh-CN" dirty="0"/>
              <a:t>(float </a:t>
            </a:r>
            <a:r>
              <a:rPr lang="en-US" altLang="zh-CN" dirty="0" err="1"/>
              <a:t>x,float</a:t>
            </a:r>
            <a:r>
              <a:rPr lang="en-US" altLang="zh-CN" dirty="0"/>
              <a:t> </a:t>
            </a:r>
            <a:r>
              <a:rPr lang="en-US" altLang="zh-CN" dirty="0" err="1"/>
              <a:t>y,Paint</a:t>
            </a:r>
            <a:r>
              <a:rPr lang="en-US" altLang="zh-CN" dirty="0"/>
              <a:t> paint)</a:t>
            </a:r>
            <a:r>
              <a:rPr lang="zh-CN" altLang="en-US" dirty="0"/>
              <a:t>：在指定点绘制一个点。</a:t>
            </a:r>
          </a:p>
          <a:p>
            <a:pPr>
              <a:lnSpc>
                <a:spcPct val="100000"/>
              </a:lnSpc>
              <a:spcBef>
                <a:spcPts val="200"/>
              </a:spcBef>
              <a:buFont typeface="Wingdings" panose="05000000000000000000" pitchFamily="2" charset="2"/>
              <a:buChar char="l"/>
            </a:pPr>
            <a:r>
              <a:rPr lang="zh-CN" altLang="en-US" dirty="0"/>
              <a:t>直线：</a:t>
            </a:r>
            <a:r>
              <a:rPr lang="en-US" altLang="zh-CN" dirty="0" err="1"/>
              <a:t>drawLine</a:t>
            </a:r>
            <a:r>
              <a:rPr lang="en-US" altLang="zh-CN" dirty="0"/>
              <a:t>(float </a:t>
            </a:r>
            <a:r>
              <a:rPr lang="en-US" altLang="zh-CN" dirty="0" err="1"/>
              <a:t>startx,float</a:t>
            </a:r>
            <a:r>
              <a:rPr lang="en-US" altLang="zh-CN" dirty="0"/>
              <a:t> </a:t>
            </a:r>
            <a:r>
              <a:rPr lang="en-US" altLang="zh-CN" dirty="0" err="1"/>
              <a:t>starty,loat</a:t>
            </a:r>
            <a:r>
              <a:rPr lang="en-US" altLang="zh-CN" dirty="0"/>
              <a:t> </a:t>
            </a:r>
            <a:r>
              <a:rPr lang="en-US" altLang="zh-CN" dirty="0" err="1"/>
              <a:t>stopx,float</a:t>
            </a:r>
            <a:r>
              <a:rPr lang="en-US" altLang="zh-CN" dirty="0"/>
              <a:t> </a:t>
            </a:r>
            <a:r>
              <a:rPr lang="en-US" altLang="zh-CN" dirty="0" err="1"/>
              <a:t>stopy,Paint</a:t>
            </a:r>
            <a:r>
              <a:rPr lang="en-US" altLang="zh-CN" dirty="0"/>
              <a:t> paint)</a:t>
            </a:r>
            <a:r>
              <a:rPr lang="zh-CN" altLang="en-US" dirty="0"/>
              <a:t>：在点 </a:t>
            </a:r>
            <a:r>
              <a:rPr lang="en-US" altLang="zh-CN" dirty="0"/>
              <a:t>(</a:t>
            </a:r>
            <a:r>
              <a:rPr lang="en-US" altLang="zh-CN" dirty="0" err="1"/>
              <a:t>startx,starty</a:t>
            </a:r>
            <a:r>
              <a:rPr lang="en-US" altLang="zh-CN" dirty="0"/>
              <a:t>) </a:t>
            </a:r>
            <a:r>
              <a:rPr lang="zh-CN" altLang="en-US" dirty="0"/>
              <a:t>和点 </a:t>
            </a:r>
            <a:r>
              <a:rPr lang="en-US" altLang="zh-CN" dirty="0"/>
              <a:t>(</a:t>
            </a:r>
            <a:r>
              <a:rPr lang="en-US" altLang="zh-CN" dirty="0" err="1"/>
              <a:t>stopx,stopy</a:t>
            </a:r>
            <a:r>
              <a:rPr lang="en-US" altLang="zh-CN" dirty="0"/>
              <a:t>) </a:t>
            </a:r>
            <a:r>
              <a:rPr lang="zh-CN" altLang="en-US" dirty="0"/>
              <a:t>之间绘制一条直线。</a:t>
            </a:r>
          </a:p>
          <a:p>
            <a:pPr>
              <a:lnSpc>
                <a:spcPct val="100000"/>
              </a:lnSpc>
              <a:spcBef>
                <a:spcPts val="200"/>
              </a:spcBef>
              <a:buFont typeface="Wingdings" panose="05000000000000000000" pitchFamily="2" charset="2"/>
              <a:buChar char="l"/>
            </a:pPr>
            <a:r>
              <a:rPr lang="zh-CN" altLang="en-US" dirty="0"/>
              <a:t>矩形：</a:t>
            </a:r>
            <a:r>
              <a:rPr lang="en-US" altLang="zh-CN" dirty="0" err="1"/>
              <a:t>drawRect</a:t>
            </a:r>
            <a:r>
              <a:rPr lang="en-US" altLang="zh-CN" dirty="0"/>
              <a:t>(float x1,float y1,float x2,float y2,Paint paint)</a:t>
            </a:r>
            <a:r>
              <a:rPr lang="zh-CN" altLang="en-US" dirty="0"/>
              <a:t>：绘制左上角顶点为 </a:t>
            </a:r>
            <a:r>
              <a:rPr lang="en-US" altLang="zh-CN" dirty="0"/>
              <a:t>(x1,y1), </a:t>
            </a:r>
            <a:r>
              <a:rPr lang="zh-CN" altLang="en-US" dirty="0"/>
              <a:t>右下角顶点为 </a:t>
            </a:r>
            <a:r>
              <a:rPr lang="en-US" altLang="zh-CN" dirty="0"/>
              <a:t>(x2,y2) </a:t>
            </a:r>
            <a:r>
              <a:rPr lang="zh-CN" altLang="en-US" dirty="0"/>
              <a:t>的矩形。</a:t>
            </a:r>
          </a:p>
          <a:p>
            <a:pPr>
              <a:lnSpc>
                <a:spcPct val="100000"/>
              </a:lnSpc>
              <a:spcBef>
                <a:spcPts val="200"/>
              </a:spcBef>
              <a:buFont typeface="Wingdings" panose="05000000000000000000" pitchFamily="2" charset="2"/>
              <a:buChar char="l"/>
            </a:pPr>
            <a:r>
              <a:rPr lang="zh-CN" altLang="en-US" dirty="0"/>
              <a:t>多边形：</a:t>
            </a:r>
            <a:r>
              <a:rPr lang="en-US" altLang="zh-CN" dirty="0" err="1"/>
              <a:t>drawVertices</a:t>
            </a:r>
            <a:r>
              <a:rPr lang="en-US" altLang="zh-CN" dirty="0"/>
              <a:t>(</a:t>
            </a:r>
            <a:r>
              <a:rPr lang="en-US" altLang="zh-CN" dirty="0" err="1"/>
              <a:t>VertexMode</a:t>
            </a:r>
            <a:r>
              <a:rPr lang="en-US" altLang="zh-CN" dirty="0"/>
              <a:t> </a:t>
            </a:r>
            <a:r>
              <a:rPr lang="en-US" altLang="zh-CN" dirty="0" err="1"/>
              <a:t>mode,int</a:t>
            </a:r>
            <a:r>
              <a:rPr lang="en-US" altLang="zh-CN" dirty="0"/>
              <a:t> </a:t>
            </a:r>
            <a:r>
              <a:rPr lang="en-US" altLang="zh-CN" dirty="0" err="1"/>
              <a:t>count,float</a:t>
            </a:r>
            <a:r>
              <a:rPr lang="en-US" altLang="zh-CN" dirty="0"/>
              <a:t>[] pts,0,null,0,null,0,null,0,0,Paint paint)</a:t>
            </a:r>
            <a:r>
              <a:rPr lang="zh-CN" altLang="en-US" dirty="0"/>
              <a:t>：绘制一个多边形，其中 </a:t>
            </a:r>
            <a:r>
              <a:rPr lang="en-US" altLang="zh-CN" dirty="0"/>
              <a:t>count </a:t>
            </a:r>
            <a:r>
              <a:rPr lang="zh-CN" altLang="en-US" dirty="0"/>
              <a:t>为坐标的个数，等于 </a:t>
            </a:r>
            <a:r>
              <a:rPr lang="en-US" altLang="zh-CN" dirty="0"/>
              <a:t>pts </a:t>
            </a:r>
            <a:r>
              <a:rPr lang="zh-CN" altLang="en-US" dirty="0"/>
              <a:t>的大小。</a:t>
            </a:r>
          </a:p>
          <a:p>
            <a:pPr>
              <a:lnSpc>
                <a:spcPct val="100000"/>
              </a:lnSpc>
              <a:spcBef>
                <a:spcPts val="200"/>
              </a:spcBef>
              <a:buFont typeface="Wingdings" panose="05000000000000000000" pitchFamily="2" charset="2"/>
              <a:buChar char="l"/>
            </a:pPr>
            <a:r>
              <a:rPr lang="zh-CN" altLang="en-US" dirty="0"/>
              <a:t>圆：</a:t>
            </a:r>
            <a:r>
              <a:rPr lang="en-US" altLang="zh-CN" dirty="0" err="1"/>
              <a:t>drawCircle</a:t>
            </a:r>
            <a:r>
              <a:rPr lang="en-US" altLang="zh-CN" dirty="0"/>
              <a:t>(float </a:t>
            </a:r>
            <a:r>
              <a:rPr lang="en-US" altLang="zh-CN" dirty="0" err="1"/>
              <a:t>cx,float</a:t>
            </a:r>
            <a:r>
              <a:rPr lang="en-US" altLang="zh-CN" dirty="0"/>
              <a:t> </a:t>
            </a:r>
            <a:r>
              <a:rPr lang="en-US" altLang="zh-CN" dirty="0" err="1"/>
              <a:t>cy,float</a:t>
            </a:r>
            <a:r>
              <a:rPr lang="en-US" altLang="zh-CN" dirty="0"/>
              <a:t> </a:t>
            </a:r>
            <a:r>
              <a:rPr lang="en-US" altLang="zh-CN" dirty="0" err="1"/>
              <a:t>r,Paint</a:t>
            </a:r>
            <a:r>
              <a:rPr lang="en-US" altLang="zh-CN" dirty="0"/>
              <a:t> paint)</a:t>
            </a:r>
            <a:r>
              <a:rPr lang="zh-CN" altLang="en-US" dirty="0"/>
              <a:t>：绘制一个以 </a:t>
            </a:r>
            <a:r>
              <a:rPr lang="en-US" altLang="zh-CN" dirty="0"/>
              <a:t>(</a:t>
            </a:r>
            <a:r>
              <a:rPr lang="en-US" altLang="zh-CN" dirty="0" err="1"/>
              <a:t>cx,cy</a:t>
            </a:r>
            <a:r>
              <a:rPr lang="en-US" altLang="zh-CN" dirty="0"/>
              <a:t>) </a:t>
            </a:r>
            <a:r>
              <a:rPr lang="zh-CN" altLang="en-US" dirty="0"/>
              <a:t>为圆心， </a:t>
            </a:r>
            <a:r>
              <a:rPr lang="en-US" altLang="zh-CN" dirty="0"/>
              <a:t>r </a:t>
            </a:r>
            <a:r>
              <a:rPr lang="zh-CN" altLang="en-US" dirty="0"/>
              <a:t>为半径的圆。</a:t>
            </a:r>
          </a:p>
          <a:p>
            <a:pPr>
              <a:lnSpc>
                <a:spcPct val="100000"/>
              </a:lnSpc>
              <a:spcBef>
                <a:spcPts val="200"/>
              </a:spcBef>
              <a:buFont typeface="Wingdings" panose="05000000000000000000" pitchFamily="2" charset="2"/>
              <a:buChar char="l"/>
            </a:pPr>
            <a:r>
              <a:rPr lang="zh-CN" altLang="en-US" dirty="0"/>
              <a:t>弧线：</a:t>
            </a:r>
            <a:r>
              <a:rPr lang="en-US" altLang="zh-CN" dirty="0" err="1"/>
              <a:t>drawArc</a:t>
            </a:r>
            <a:r>
              <a:rPr lang="en-US" altLang="zh-CN" dirty="0"/>
              <a:t>(</a:t>
            </a:r>
            <a:r>
              <a:rPr lang="en-US" altLang="zh-CN" dirty="0" err="1"/>
              <a:t>Rect</a:t>
            </a:r>
            <a:r>
              <a:rPr lang="en-US" altLang="zh-CN" dirty="0"/>
              <a:t> </a:t>
            </a:r>
            <a:r>
              <a:rPr lang="en-US" altLang="zh-CN" dirty="0" err="1"/>
              <a:t>rect,float</a:t>
            </a:r>
            <a:r>
              <a:rPr lang="en-US" altLang="zh-CN" dirty="0"/>
              <a:t> </a:t>
            </a:r>
            <a:r>
              <a:rPr lang="en-US" altLang="zh-CN" dirty="0" err="1"/>
              <a:t>startAngle,float</a:t>
            </a:r>
            <a:r>
              <a:rPr lang="en-US" altLang="zh-CN" dirty="0"/>
              <a:t> </a:t>
            </a:r>
            <a:r>
              <a:rPr lang="en-US" altLang="zh-CN" dirty="0" err="1"/>
              <a:t>sweepAngle,bool</a:t>
            </a:r>
            <a:r>
              <a:rPr lang="en-US" altLang="zh-CN" dirty="0"/>
              <a:t> </a:t>
            </a:r>
            <a:r>
              <a:rPr lang="en-US" altLang="zh-CN" dirty="0" err="1"/>
              <a:t>useCenter,Paint</a:t>
            </a:r>
            <a:r>
              <a:rPr lang="en-US" altLang="zh-CN" dirty="0"/>
              <a:t> paint)</a:t>
            </a:r>
            <a:r>
              <a:rPr lang="zh-CN" altLang="en-US" dirty="0"/>
              <a:t>：在矩形 </a:t>
            </a:r>
            <a:r>
              <a:rPr lang="en-US" altLang="zh-CN" dirty="0" err="1"/>
              <a:t>rect</a:t>
            </a:r>
            <a:r>
              <a:rPr lang="en-US" altLang="zh-CN" dirty="0"/>
              <a:t> </a:t>
            </a:r>
            <a:r>
              <a:rPr lang="zh-CN" altLang="en-US" dirty="0"/>
              <a:t>内部 </a:t>
            </a:r>
            <a:r>
              <a:rPr lang="en-US" altLang="zh-CN" dirty="0"/>
              <a:t>( </a:t>
            </a:r>
            <a:r>
              <a:rPr lang="zh-CN" altLang="en-US" dirty="0"/>
              <a:t>此矩形并不会绘制 </a:t>
            </a:r>
            <a:r>
              <a:rPr lang="en-US" altLang="zh-CN" dirty="0"/>
              <a:t>) </a:t>
            </a:r>
            <a:r>
              <a:rPr lang="zh-CN" altLang="en-US" dirty="0"/>
              <a:t>绘制一个起始角度为 </a:t>
            </a:r>
            <a:r>
              <a:rPr lang="en-US" altLang="zh-CN" dirty="0" err="1"/>
              <a:t>startAngle</a:t>
            </a:r>
            <a:r>
              <a:rPr lang="en-US" altLang="zh-CN" dirty="0"/>
              <a:t> </a:t>
            </a:r>
            <a:r>
              <a:rPr lang="zh-CN" altLang="en-US" dirty="0"/>
              <a:t>，结束角度为 </a:t>
            </a:r>
            <a:r>
              <a:rPr lang="en-US" altLang="zh-CN" dirty="0" err="1"/>
              <a:t>sweepAngle</a:t>
            </a:r>
            <a:r>
              <a:rPr lang="en-US" altLang="zh-CN" dirty="0"/>
              <a:t> </a:t>
            </a:r>
            <a:r>
              <a:rPr lang="zh-CN" altLang="en-US" dirty="0"/>
              <a:t>的弧， </a:t>
            </a:r>
            <a:r>
              <a:rPr lang="en-US" altLang="zh-CN" dirty="0" err="1"/>
              <a:t>useCenter</a:t>
            </a:r>
            <a:r>
              <a:rPr lang="en-US" altLang="zh-CN" dirty="0"/>
              <a:t> </a:t>
            </a:r>
            <a:r>
              <a:rPr lang="zh-CN" altLang="en-US" dirty="0"/>
              <a:t>将决定这段弧是否会显示起点与终点的连线。</a:t>
            </a:r>
          </a:p>
          <a:p>
            <a:pPr>
              <a:lnSpc>
                <a:spcPct val="100000"/>
              </a:lnSpc>
              <a:spcBef>
                <a:spcPts val="200"/>
              </a:spcBef>
              <a:buFont typeface="Wingdings" panose="05000000000000000000" pitchFamily="2" charset="2"/>
              <a:buChar char="l"/>
            </a:pPr>
            <a:r>
              <a:rPr lang="zh-CN" altLang="en-US" dirty="0"/>
              <a:t>文字：</a:t>
            </a:r>
            <a:r>
              <a:rPr lang="en-US" altLang="zh-CN" dirty="0" err="1"/>
              <a:t>drawText</a:t>
            </a:r>
            <a:r>
              <a:rPr lang="en-US" altLang="zh-CN" dirty="0"/>
              <a:t>(String s, float x, float y, Paint paint)</a:t>
            </a:r>
            <a:r>
              <a:rPr lang="zh-CN" altLang="en-US" dirty="0"/>
              <a:t>：在 </a:t>
            </a:r>
            <a:r>
              <a:rPr lang="en-US" altLang="zh-CN" dirty="0"/>
              <a:t>(</a:t>
            </a:r>
            <a:r>
              <a:rPr lang="en-US" altLang="zh-CN" dirty="0" err="1"/>
              <a:t>x,y</a:t>
            </a:r>
            <a:r>
              <a:rPr lang="en-US" altLang="zh-CN" dirty="0"/>
              <a:t>) </a:t>
            </a:r>
            <a:r>
              <a:rPr lang="zh-CN" altLang="en-US" dirty="0"/>
              <a:t>处绘制字符串</a:t>
            </a:r>
            <a:r>
              <a:rPr lang="en-US" altLang="zh-CN" dirty="0"/>
              <a:t>s</a:t>
            </a:r>
            <a:r>
              <a:rPr lang="zh-CN" altLang="en-US" dirty="0"/>
              <a:t>。</a:t>
            </a:r>
          </a:p>
        </p:txBody>
      </p:sp>
    </p:spTree>
    <p:extLst>
      <p:ext uri="{BB962C8B-B14F-4D97-AF65-F5344CB8AC3E}">
        <p14:creationId xmlns:p14="http://schemas.microsoft.com/office/powerpoint/2010/main" val="352537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845" y="306977"/>
            <a:ext cx="9601200" cy="777240"/>
          </a:xfrm>
        </p:spPr>
        <p:txBody>
          <a:bodyPr>
            <a:normAutofit fontScale="90000"/>
          </a:bodyPr>
          <a:lstStyle/>
          <a:p>
            <a:r>
              <a:rPr lang="en-US" altLang="zh-CN" dirty="0"/>
              <a:t>【</a:t>
            </a:r>
            <a:r>
              <a:rPr lang="zh-CN" altLang="zh-CN" dirty="0"/>
              <a:t>例</a:t>
            </a:r>
            <a:r>
              <a:rPr lang="en-US" altLang="zh-CN" dirty="0"/>
              <a:t>9.1</a:t>
            </a:r>
            <a:r>
              <a:rPr lang="zh-CN" altLang="zh-CN" dirty="0"/>
              <a:t>】</a:t>
            </a:r>
            <a:r>
              <a:rPr lang="en-US" altLang="zh-CN" dirty="0"/>
              <a:t>Canvas</a:t>
            </a:r>
            <a:r>
              <a:rPr lang="zh-CN" altLang="zh-CN" dirty="0"/>
              <a:t>类与</a:t>
            </a:r>
            <a:r>
              <a:rPr lang="en-US" altLang="zh-CN" dirty="0"/>
              <a:t>Paint</a:t>
            </a:r>
            <a:r>
              <a:rPr lang="zh-CN" altLang="zh-CN" dirty="0"/>
              <a:t>类实例</a:t>
            </a:r>
            <a:br>
              <a:rPr lang="zh-CN" altLang="zh-CN" b="1" dirty="0"/>
            </a:br>
            <a:endParaRPr kumimoji="1" lang="zh-CN" altLang="en-US" dirty="0"/>
          </a:p>
        </p:txBody>
      </p:sp>
      <p:sp>
        <p:nvSpPr>
          <p:cNvPr id="3" name="内容占位符 2"/>
          <p:cNvSpPr>
            <a:spLocks noGrp="1"/>
          </p:cNvSpPr>
          <p:nvPr>
            <p:ph idx="1"/>
          </p:nvPr>
        </p:nvSpPr>
        <p:spPr>
          <a:xfrm>
            <a:off x="1214845" y="1084217"/>
            <a:ext cx="10463349" cy="679269"/>
          </a:xfrm>
        </p:spPr>
        <p:txBody>
          <a:bodyPr>
            <a:noAutofit/>
          </a:bodyPr>
          <a:lstStyle/>
          <a:p>
            <a:pPr marL="0" indent="0">
              <a:lnSpc>
                <a:spcPct val="100000"/>
              </a:lnSpc>
              <a:spcBef>
                <a:spcPts val="200"/>
              </a:spcBef>
              <a:buNone/>
            </a:pPr>
            <a:r>
              <a:rPr lang="zh-CN" altLang="en-US" dirty="0"/>
              <a:t>下面使用</a:t>
            </a:r>
            <a:r>
              <a:rPr lang="en-US" altLang="zh-CN" dirty="0"/>
              <a:t>Canvas</a:t>
            </a:r>
            <a:r>
              <a:rPr lang="zh-CN" altLang="en-US" dirty="0"/>
              <a:t>类与</a:t>
            </a:r>
            <a:r>
              <a:rPr lang="en-US" altLang="zh-CN" dirty="0"/>
              <a:t>Paint</a:t>
            </a:r>
            <a:r>
              <a:rPr lang="zh-CN" altLang="en-US" dirty="0"/>
              <a:t>类中的一些常用的方法，绘制一个</a:t>
            </a:r>
            <a:r>
              <a:rPr lang="en-US" altLang="zh-CN" dirty="0"/>
              <a:t>Android</a:t>
            </a:r>
            <a:r>
              <a:rPr lang="zh-CN" altLang="en-US" dirty="0"/>
              <a:t>机器人图标</a:t>
            </a:r>
          </a:p>
        </p:txBody>
      </p:sp>
      <p:pic>
        <p:nvPicPr>
          <p:cNvPr id="4" name="图片 3"/>
          <p:cNvPicPr/>
          <p:nvPr/>
        </p:nvPicPr>
        <p:blipFill>
          <a:blip r:embed="rId2"/>
          <a:stretch>
            <a:fillRect/>
          </a:stretch>
        </p:blipFill>
        <p:spPr>
          <a:xfrm>
            <a:off x="2538004" y="1763486"/>
            <a:ext cx="7376704" cy="4698859"/>
          </a:xfrm>
          <a:prstGeom prst="rect">
            <a:avLst/>
          </a:prstGeom>
        </p:spPr>
      </p:pic>
    </p:spTree>
    <p:extLst>
      <p:ext uri="{BB962C8B-B14F-4D97-AF65-F5344CB8AC3E}">
        <p14:creationId xmlns:p14="http://schemas.microsoft.com/office/powerpoint/2010/main" val="63020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9.2 </a:t>
            </a:r>
            <a:r>
              <a:rPr lang="zh-CN" altLang="en-US" b="1" dirty="0"/>
              <a:t>位图操作</a:t>
            </a:r>
            <a:endParaRPr kumimoji="1" lang="zh-CN" altLang="en-US" dirty="0"/>
          </a:p>
        </p:txBody>
      </p:sp>
      <p:sp>
        <p:nvSpPr>
          <p:cNvPr id="3" name="内容占位符 2"/>
          <p:cNvSpPr>
            <a:spLocks noGrp="1"/>
          </p:cNvSpPr>
          <p:nvPr>
            <p:ph idx="1"/>
          </p:nvPr>
        </p:nvSpPr>
        <p:spPr>
          <a:xfrm>
            <a:off x="1214845" y="1815737"/>
            <a:ext cx="10463349" cy="1567543"/>
          </a:xfrm>
        </p:spPr>
        <p:txBody>
          <a:bodyPr>
            <a:normAutofit/>
          </a:bodyPr>
          <a:lstStyle/>
          <a:p>
            <a:pPr marL="0" indent="0">
              <a:lnSpc>
                <a:spcPct val="120000"/>
              </a:lnSpc>
              <a:spcBef>
                <a:spcPts val="200"/>
              </a:spcBef>
              <a:buNone/>
            </a:pPr>
            <a:r>
              <a:rPr lang="zh-CN" altLang="en-US" dirty="0"/>
              <a:t>        学会如何绘制图像后，懂得图像处理也是至关重要的。</a:t>
            </a:r>
            <a:r>
              <a:rPr lang="en-US" altLang="zh-CN" dirty="0"/>
              <a:t>Bitmap</a:t>
            </a:r>
            <a:r>
              <a:rPr lang="zh-CN" altLang="en-US" dirty="0"/>
              <a:t>类，即位图，是</a:t>
            </a:r>
            <a:r>
              <a:rPr lang="en-US" altLang="zh-CN" dirty="0"/>
              <a:t>Android</a:t>
            </a:r>
            <a:r>
              <a:rPr lang="zh-CN" altLang="en-US" dirty="0"/>
              <a:t>中关于图像处理基础的，也是重要的类之一，使用其可以实现图像文件信息的读取和写入，进行图像剪切、旋转、缩放等操作，并可按指定格式保存图像文件。</a:t>
            </a:r>
            <a:r>
              <a:rPr lang="en-US" altLang="zh-CN" dirty="0"/>
              <a:t>Bitmap</a:t>
            </a:r>
            <a:r>
              <a:rPr lang="zh-CN" altLang="en-US" dirty="0"/>
              <a:t>类的常用方法如表所示。</a:t>
            </a:r>
          </a:p>
        </p:txBody>
      </p:sp>
      <p:graphicFrame>
        <p:nvGraphicFramePr>
          <p:cNvPr id="4" name="表格 3"/>
          <p:cNvGraphicFramePr>
            <a:graphicFrameLocks noGrp="1"/>
          </p:cNvGraphicFramePr>
          <p:nvPr>
            <p:extLst>
              <p:ext uri="{D42A27DB-BD31-4B8C-83A1-F6EECF244321}">
                <p14:modId xmlns:p14="http://schemas.microsoft.com/office/powerpoint/2010/main" val="449035835"/>
              </p:ext>
            </p:extLst>
          </p:nvPr>
        </p:nvGraphicFramePr>
        <p:xfrm>
          <a:off x="1214843" y="3500845"/>
          <a:ext cx="10463350" cy="3009195"/>
        </p:xfrm>
        <a:graphic>
          <a:graphicData uri="http://schemas.openxmlformats.org/drawingml/2006/table">
            <a:tbl>
              <a:tblPr firstRow="1" firstCol="1" bandRow="1">
                <a:tableStyleId>{5C22544A-7EE6-4342-B048-85BDC9FD1C3A}</a:tableStyleId>
              </a:tblPr>
              <a:tblGrid>
                <a:gridCol w="1280163">
                  <a:extLst>
                    <a:ext uri="{9D8B030D-6E8A-4147-A177-3AD203B41FA5}">
                      <a16:colId xmlns:a16="http://schemas.microsoft.com/office/drawing/2014/main" val="1429050727"/>
                    </a:ext>
                  </a:extLst>
                </a:gridCol>
                <a:gridCol w="5525588">
                  <a:extLst>
                    <a:ext uri="{9D8B030D-6E8A-4147-A177-3AD203B41FA5}">
                      <a16:colId xmlns:a16="http://schemas.microsoft.com/office/drawing/2014/main" val="4082484249"/>
                    </a:ext>
                  </a:extLst>
                </a:gridCol>
                <a:gridCol w="3657599">
                  <a:extLst>
                    <a:ext uri="{9D8B030D-6E8A-4147-A177-3AD203B41FA5}">
                      <a16:colId xmlns:a16="http://schemas.microsoft.com/office/drawing/2014/main" val="1090541932"/>
                    </a:ext>
                  </a:extLst>
                </a:gridCol>
              </a:tblGrid>
              <a:tr h="220133">
                <a:tc>
                  <a:txBody>
                    <a:bodyPr/>
                    <a:lstStyle/>
                    <a:p>
                      <a:pPr algn="ctr">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方</a:t>
                      </a:r>
                      <a:r>
                        <a:rPr lang="en-US" sz="1800" kern="100">
                          <a:effectLst/>
                        </a:rPr>
                        <a:t>  </a:t>
                      </a:r>
                      <a:r>
                        <a:rPr lang="zh-CN" sz="1800" kern="100">
                          <a:effectLst/>
                        </a:rPr>
                        <a:t>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简</a:t>
                      </a:r>
                      <a:r>
                        <a:rPr lang="en-US" sz="1800" kern="100">
                          <a:effectLst/>
                        </a:rPr>
                        <a:t>  </a:t>
                      </a:r>
                      <a:r>
                        <a:rPr lang="zh-CN" sz="1800" kern="100">
                          <a:effectLst/>
                        </a:rPr>
                        <a:t>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2379285"/>
                  </a:ext>
                </a:extLst>
              </a:tr>
              <a:tr h="409399">
                <a:tc rowSpan="4">
                  <a:txBody>
                    <a:bodyPr/>
                    <a:lstStyle/>
                    <a:p>
                      <a:pPr algn="l">
                        <a:spcAft>
                          <a:spcPts val="0"/>
                        </a:spcAft>
                      </a:pPr>
                      <a:r>
                        <a:rPr lang="en-US" sz="1800" kern="100">
                          <a:effectLst/>
                        </a:rPr>
                        <a:t>static Bitmap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rPr>
                        <a:t>creatBitmap(Bitmap source, int x, int y, int width, int height)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从源位图中创建新的</a:t>
                      </a:r>
                      <a:r>
                        <a:rPr lang="en-US" sz="1800" kern="100">
                          <a:effectLst/>
                        </a:rPr>
                        <a:t>Bitmap</a:t>
                      </a:r>
                      <a:r>
                        <a:rPr lang="zh-CN" sz="1800" kern="100">
                          <a:effectLst/>
                        </a:rPr>
                        <a:t>对象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00534618"/>
                  </a:ext>
                </a:extLst>
              </a:tr>
              <a:tr h="614098">
                <a:tc vMerge="1">
                  <a:txBody>
                    <a:bodyPr/>
                    <a:lstStyle/>
                    <a:p>
                      <a:endParaRPr lang="zh-CN" altLang="en-US"/>
                    </a:p>
                  </a:txBody>
                  <a:tcPr/>
                </a:tc>
                <a:tc>
                  <a:txBody>
                    <a:bodyPr/>
                    <a:lstStyle/>
                    <a:p>
                      <a:pPr algn="l">
                        <a:spcAft>
                          <a:spcPts val="0"/>
                        </a:spcAft>
                      </a:pPr>
                      <a:r>
                        <a:rPr lang="en-US" sz="1800" kern="100">
                          <a:effectLst/>
                        </a:rPr>
                        <a:t>creatScaledBitmap(Bitmap src, int dstWidth, int dstheight, boolean filter)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对源位图进行缩放，构成新位图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8137839"/>
                  </a:ext>
                </a:extLst>
              </a:tr>
              <a:tr h="409399">
                <a:tc vMerge="1">
                  <a:txBody>
                    <a:bodyPr/>
                    <a:lstStyle/>
                    <a:p>
                      <a:endParaRPr lang="zh-CN" altLang="en-US"/>
                    </a:p>
                  </a:txBody>
                  <a:tcPr/>
                </a:tc>
                <a:tc>
                  <a:txBody>
                    <a:bodyPr/>
                    <a:lstStyle/>
                    <a:p>
                      <a:pPr algn="l">
                        <a:spcAft>
                          <a:spcPts val="0"/>
                        </a:spcAft>
                      </a:pPr>
                      <a:r>
                        <a:rPr lang="en-US" sz="1800" kern="100">
                          <a:effectLst/>
                        </a:rPr>
                        <a:t>creatBitmap(int width, int height, Bitmap.Config config)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根据指定的数据、配置创建新位图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3332312"/>
                  </a:ext>
                </a:extLst>
              </a:tr>
              <a:tr h="614098">
                <a:tc vMerge="1">
                  <a:txBody>
                    <a:bodyPr/>
                    <a:lstStyle/>
                    <a:p>
                      <a:endParaRPr lang="zh-CN" altLang="en-US"/>
                    </a:p>
                  </a:txBody>
                  <a:tcPr/>
                </a:tc>
                <a:tc>
                  <a:txBody>
                    <a:bodyPr/>
                    <a:lstStyle/>
                    <a:p>
                      <a:pPr algn="l">
                        <a:spcAft>
                          <a:spcPts val="0"/>
                        </a:spcAft>
                      </a:pPr>
                      <a:r>
                        <a:rPr lang="en-US" sz="1800" kern="100">
                          <a:effectLst/>
                        </a:rPr>
                        <a:t>creatBitmap(Bitmap source, int x, int y, int width, int height, Matrix m, boolean filter)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从源位图中创建新的</a:t>
                      </a:r>
                      <a:r>
                        <a:rPr lang="en-US" sz="1800" kern="100" dirty="0">
                          <a:effectLst/>
                        </a:rPr>
                        <a:t>Bitmap</a:t>
                      </a:r>
                      <a:r>
                        <a:rPr lang="zh-CN" sz="1800" kern="100" dirty="0">
                          <a:effectLst/>
                        </a:rPr>
                        <a:t>对象，并进行</a:t>
                      </a:r>
                      <a:r>
                        <a:rPr lang="en-US" sz="1800" kern="100" dirty="0">
                          <a:effectLst/>
                        </a:rPr>
                        <a:t>Matrix</a:t>
                      </a:r>
                      <a:r>
                        <a:rPr lang="zh-CN" sz="1800" kern="100" dirty="0">
                          <a:effectLst/>
                        </a:rPr>
                        <a:t>变换</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1988155"/>
                  </a:ext>
                </a:extLst>
              </a:tr>
              <a:tr h="231505">
                <a:tc rowSpan="2">
                  <a:txBody>
                    <a:bodyPr/>
                    <a:lstStyle/>
                    <a:p>
                      <a:pPr algn="just">
                        <a:spcAft>
                          <a:spcPts val="0"/>
                        </a:spcAft>
                      </a:pPr>
                      <a:r>
                        <a:rPr lang="en-US" sz="1800" kern="100">
                          <a:effectLst/>
                        </a:rPr>
                        <a:t>final 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rPr>
                        <a:t>getHeight()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获取位图的高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5138203"/>
                  </a:ext>
                </a:extLst>
              </a:tr>
              <a:tr h="231505">
                <a:tc vMerge="1">
                  <a:txBody>
                    <a:bodyPr/>
                    <a:lstStyle/>
                    <a:p>
                      <a:endParaRPr lang="zh-CN" altLang="en-US"/>
                    </a:p>
                  </a:txBody>
                  <a:tcPr/>
                </a:tc>
                <a:tc>
                  <a:txBody>
                    <a:bodyPr/>
                    <a:lstStyle/>
                    <a:p>
                      <a:pPr algn="l">
                        <a:spcAft>
                          <a:spcPts val="0"/>
                        </a:spcAft>
                      </a:pPr>
                      <a:r>
                        <a:rPr lang="en-US" sz="1800" kern="100">
                          <a:effectLst/>
                        </a:rPr>
                        <a:t>getWeight()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获取位图的宽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0653924"/>
                  </a:ext>
                </a:extLst>
              </a:tr>
            </a:tbl>
          </a:graphicData>
        </a:graphic>
      </p:graphicFrame>
    </p:spTree>
    <p:extLst>
      <p:ext uri="{BB962C8B-B14F-4D97-AF65-F5344CB8AC3E}">
        <p14:creationId xmlns:p14="http://schemas.microsoft.com/office/powerpoint/2010/main" val="255487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9.2 </a:t>
            </a:r>
            <a:r>
              <a:rPr lang="zh-CN" altLang="en-US" b="1" dirty="0"/>
              <a:t>位图操作</a:t>
            </a:r>
            <a:endParaRPr kumimoji="1" lang="zh-CN" altLang="en-US" dirty="0"/>
          </a:p>
        </p:txBody>
      </p:sp>
      <p:sp>
        <p:nvSpPr>
          <p:cNvPr id="3" name="内容占位符 2"/>
          <p:cNvSpPr>
            <a:spLocks noGrp="1"/>
          </p:cNvSpPr>
          <p:nvPr>
            <p:ph idx="1"/>
          </p:nvPr>
        </p:nvSpPr>
        <p:spPr>
          <a:xfrm>
            <a:off x="1214845" y="1815738"/>
            <a:ext cx="10463349" cy="1306286"/>
          </a:xfrm>
        </p:spPr>
        <p:txBody>
          <a:bodyPr>
            <a:normAutofit/>
          </a:bodyPr>
          <a:lstStyle/>
          <a:p>
            <a:pPr marL="0" indent="0">
              <a:lnSpc>
                <a:spcPct val="120000"/>
              </a:lnSpc>
              <a:spcBef>
                <a:spcPts val="200"/>
              </a:spcBef>
              <a:buNone/>
            </a:pPr>
            <a:r>
              <a:rPr lang="en-US" altLang="zh-CN" dirty="0"/>
              <a:t>        </a:t>
            </a:r>
            <a:r>
              <a:rPr lang="zh-CN" altLang="zh-CN" dirty="0"/>
              <a:t>在</a:t>
            </a:r>
            <a:r>
              <a:rPr lang="en-US" altLang="zh-CN" dirty="0"/>
              <a:t>Android</a:t>
            </a:r>
            <a:r>
              <a:rPr lang="zh-CN" altLang="zh-CN" dirty="0"/>
              <a:t>中</a:t>
            </a:r>
            <a:r>
              <a:rPr lang="en-US" altLang="zh-CN" dirty="0"/>
              <a:t>Bitmap</a:t>
            </a:r>
            <a:r>
              <a:rPr lang="zh-CN" altLang="zh-CN" dirty="0"/>
              <a:t>比较特别，因为</a:t>
            </a:r>
            <a:r>
              <a:rPr lang="en-US" altLang="zh-CN" dirty="0"/>
              <a:t>Bitmap</a:t>
            </a:r>
            <a:r>
              <a:rPr lang="zh-CN" altLang="zh-CN" dirty="0"/>
              <a:t>类的构造函数是私有的，并不能实例化，而只能借助于</a:t>
            </a:r>
            <a:r>
              <a:rPr lang="en-US" altLang="zh-CN" dirty="0" err="1"/>
              <a:t>BitmapFactory</a:t>
            </a:r>
            <a:r>
              <a:rPr lang="zh-CN" altLang="zh-CN" dirty="0"/>
              <a:t>类获取文件资源，从而得到一个实例。</a:t>
            </a:r>
            <a:r>
              <a:rPr lang="en-US" altLang="zh-CN" dirty="0" err="1"/>
              <a:t>BitmapFactory</a:t>
            </a:r>
            <a:r>
              <a:rPr lang="zh-CN" altLang="zh-CN" dirty="0"/>
              <a:t>类的常用方法如</a:t>
            </a:r>
            <a:r>
              <a:rPr lang="zh-CN" altLang="en-US" dirty="0"/>
              <a:t>表</a:t>
            </a:r>
            <a:r>
              <a:rPr lang="zh-CN" altLang="zh-CN" dirty="0"/>
              <a:t>所示：</a:t>
            </a:r>
          </a:p>
          <a:p>
            <a:pPr marL="0" indent="0">
              <a:lnSpc>
                <a:spcPct val="120000"/>
              </a:lnSpc>
              <a:spcBef>
                <a:spcPts val="200"/>
              </a:spcBef>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86765982"/>
              </p:ext>
            </p:extLst>
          </p:nvPr>
        </p:nvGraphicFramePr>
        <p:xfrm>
          <a:off x="1214844" y="3190557"/>
          <a:ext cx="10463349" cy="3044516"/>
        </p:xfrm>
        <a:graphic>
          <a:graphicData uri="http://schemas.openxmlformats.org/drawingml/2006/table">
            <a:tbl>
              <a:tblPr firstRow="1" firstCol="1" bandRow="1">
                <a:tableStyleId>{5C22544A-7EE6-4342-B048-85BDC9FD1C3A}</a:tableStyleId>
              </a:tblPr>
              <a:tblGrid>
                <a:gridCol w="1750425">
                  <a:extLst>
                    <a:ext uri="{9D8B030D-6E8A-4147-A177-3AD203B41FA5}">
                      <a16:colId xmlns:a16="http://schemas.microsoft.com/office/drawing/2014/main" val="3146494672"/>
                    </a:ext>
                  </a:extLst>
                </a:gridCol>
                <a:gridCol w="4310742">
                  <a:extLst>
                    <a:ext uri="{9D8B030D-6E8A-4147-A177-3AD203B41FA5}">
                      <a16:colId xmlns:a16="http://schemas.microsoft.com/office/drawing/2014/main" val="3590232648"/>
                    </a:ext>
                  </a:extLst>
                </a:gridCol>
                <a:gridCol w="4402182">
                  <a:extLst>
                    <a:ext uri="{9D8B030D-6E8A-4147-A177-3AD203B41FA5}">
                      <a16:colId xmlns:a16="http://schemas.microsoft.com/office/drawing/2014/main" val="1791235067"/>
                    </a:ext>
                  </a:extLst>
                </a:gridCol>
              </a:tblGrid>
              <a:tr h="286340">
                <a:tc>
                  <a:txBody>
                    <a:bodyPr/>
                    <a:lstStyle/>
                    <a:p>
                      <a:pPr algn="ctr">
                        <a:spcAft>
                          <a:spcPts val="0"/>
                        </a:spcAft>
                      </a:pPr>
                      <a:r>
                        <a:rPr lang="zh-CN" sz="2000" kern="100">
                          <a:effectLst/>
                        </a:rPr>
                        <a:t>返回类型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方</a:t>
                      </a:r>
                      <a:r>
                        <a:rPr lang="en-US" sz="2000" kern="100">
                          <a:effectLst/>
                        </a:rPr>
                        <a:t>  </a:t>
                      </a:r>
                      <a:r>
                        <a:rPr lang="zh-CN" sz="2000" kern="100">
                          <a:effectLst/>
                        </a:rPr>
                        <a:t>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简</a:t>
                      </a:r>
                      <a:r>
                        <a:rPr lang="en-US" sz="2000" kern="100">
                          <a:effectLst/>
                        </a:rPr>
                        <a:t>  </a:t>
                      </a:r>
                      <a:r>
                        <a:rPr lang="zh-CN" sz="2000" kern="100">
                          <a:effectLst/>
                        </a:rPr>
                        <a:t>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0354537"/>
                  </a:ext>
                </a:extLst>
              </a:tr>
              <a:tr h="532529">
                <a:tc rowSpan="5">
                  <a:txBody>
                    <a:bodyPr/>
                    <a:lstStyle/>
                    <a:p>
                      <a:pPr algn="ctr">
                        <a:spcAft>
                          <a:spcPts val="0"/>
                        </a:spcAft>
                      </a:pPr>
                      <a:r>
                        <a:rPr lang="en-US" sz="2000" kern="100">
                          <a:effectLst/>
                        </a:rPr>
                        <a:t>static Bitmap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err="1">
                          <a:effectLst/>
                        </a:rPr>
                        <a:t>decodeByteArray</a:t>
                      </a:r>
                      <a:r>
                        <a:rPr lang="en-US" sz="2000" kern="100" dirty="0">
                          <a:effectLst/>
                        </a:rPr>
                        <a:t>(byte[] data, int offset, int length)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根据指定的数据文件解码</a:t>
                      </a:r>
                      <a:r>
                        <a:rPr lang="en-US" sz="2000" kern="100">
                          <a:effectLst/>
                        </a:rPr>
                        <a:t>Bitmap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0990494"/>
                  </a:ext>
                </a:extLst>
              </a:tr>
              <a:tr h="532529">
                <a:tc vMerge="1">
                  <a:txBody>
                    <a:bodyPr/>
                    <a:lstStyle/>
                    <a:p>
                      <a:endParaRPr lang="zh-CN" altLang="en-US"/>
                    </a:p>
                  </a:txBody>
                  <a:tcPr/>
                </a:tc>
                <a:tc>
                  <a:txBody>
                    <a:bodyPr/>
                    <a:lstStyle/>
                    <a:p>
                      <a:pPr algn="just">
                        <a:spcAft>
                          <a:spcPts val="0"/>
                        </a:spcAft>
                      </a:pPr>
                      <a:r>
                        <a:rPr lang="en-US" sz="2000" kern="100">
                          <a:effectLst/>
                        </a:rPr>
                        <a:t>decodeFile(String pathName)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根据指定的路径创建</a:t>
                      </a:r>
                      <a:r>
                        <a:rPr lang="en-US" sz="2000" kern="100">
                          <a:effectLst/>
                        </a:rPr>
                        <a:t>Bitmap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3852425"/>
                  </a:ext>
                </a:extLst>
              </a:tr>
              <a:tr h="532529">
                <a:tc vMerge="1">
                  <a:txBody>
                    <a:bodyPr/>
                    <a:lstStyle/>
                    <a:p>
                      <a:endParaRPr lang="zh-CN" altLang="en-US"/>
                    </a:p>
                  </a:txBody>
                  <a:tcPr/>
                </a:tc>
                <a:tc>
                  <a:txBody>
                    <a:bodyPr/>
                    <a:lstStyle/>
                    <a:p>
                      <a:pPr algn="just">
                        <a:spcAft>
                          <a:spcPts val="0"/>
                        </a:spcAft>
                      </a:pPr>
                      <a:r>
                        <a:rPr lang="en-US" sz="2000" kern="100">
                          <a:effectLst/>
                        </a:rPr>
                        <a:t>decodeFileDescriptor(FileDescriptor fd)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根据指定的文件说明符解码</a:t>
                      </a:r>
                      <a:r>
                        <a:rPr lang="en-US" sz="2000" kern="100">
                          <a:effectLst/>
                        </a:rPr>
                        <a:t>Bitmap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6350279"/>
                  </a:ext>
                </a:extLst>
              </a:tr>
              <a:tr h="532529">
                <a:tc vMerge="1">
                  <a:txBody>
                    <a:bodyPr/>
                    <a:lstStyle/>
                    <a:p>
                      <a:endParaRPr lang="zh-CN" altLang="en-US"/>
                    </a:p>
                  </a:txBody>
                  <a:tcPr/>
                </a:tc>
                <a:tc>
                  <a:txBody>
                    <a:bodyPr/>
                    <a:lstStyle/>
                    <a:p>
                      <a:pPr algn="just">
                        <a:spcAft>
                          <a:spcPts val="0"/>
                        </a:spcAft>
                      </a:pPr>
                      <a:r>
                        <a:rPr lang="en-US" sz="2000" kern="100">
                          <a:effectLst/>
                        </a:rPr>
                        <a:t>decodeResource(Resources res, int 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根据指定的资源创建</a:t>
                      </a:r>
                      <a:r>
                        <a:rPr lang="en-US" sz="2000" kern="100">
                          <a:effectLst/>
                        </a:rPr>
                        <a:t>Bitmap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9504451"/>
                  </a:ext>
                </a:extLst>
              </a:tr>
              <a:tr h="532529">
                <a:tc vMerge="1">
                  <a:txBody>
                    <a:bodyPr/>
                    <a:lstStyle/>
                    <a:p>
                      <a:endParaRPr lang="zh-CN" altLang="en-US"/>
                    </a:p>
                  </a:txBody>
                  <a:tcPr/>
                </a:tc>
                <a:tc>
                  <a:txBody>
                    <a:bodyPr/>
                    <a:lstStyle/>
                    <a:p>
                      <a:pPr algn="just">
                        <a:spcAft>
                          <a:spcPts val="0"/>
                        </a:spcAft>
                      </a:pPr>
                      <a:r>
                        <a:rPr lang="en-US" sz="2000" kern="100">
                          <a:effectLst/>
                        </a:rPr>
                        <a:t>decodeStream(InputStream is)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根据指定的输入流解码</a:t>
                      </a:r>
                      <a:r>
                        <a:rPr lang="en-US" sz="2000" kern="100" dirty="0">
                          <a:effectLst/>
                        </a:rPr>
                        <a:t>Bitmap</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1014023"/>
                  </a:ext>
                </a:extLst>
              </a:tr>
            </a:tbl>
          </a:graphicData>
        </a:graphic>
      </p:graphicFrame>
    </p:spTree>
    <p:extLst>
      <p:ext uri="{BB962C8B-B14F-4D97-AF65-F5344CB8AC3E}">
        <p14:creationId xmlns:p14="http://schemas.microsoft.com/office/powerpoint/2010/main" val="40527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29491"/>
          </a:xfrm>
        </p:spPr>
        <p:txBody>
          <a:bodyPr/>
          <a:lstStyle/>
          <a:p>
            <a:r>
              <a:rPr lang="en-US" altLang="zh-CN" b="1" dirty="0"/>
              <a:t>9.2 </a:t>
            </a:r>
            <a:r>
              <a:rPr lang="zh-CN" altLang="en-US" b="1" dirty="0"/>
              <a:t>位图操作</a:t>
            </a:r>
            <a:endParaRPr kumimoji="1" lang="zh-CN" altLang="en-US" dirty="0"/>
          </a:p>
        </p:txBody>
      </p:sp>
      <p:sp>
        <p:nvSpPr>
          <p:cNvPr id="3" name="内容占位符 2"/>
          <p:cNvSpPr>
            <a:spLocks noGrp="1"/>
          </p:cNvSpPr>
          <p:nvPr>
            <p:ph idx="1"/>
          </p:nvPr>
        </p:nvSpPr>
        <p:spPr>
          <a:xfrm>
            <a:off x="1214845" y="1815737"/>
            <a:ext cx="10607041" cy="4506685"/>
          </a:xfrm>
        </p:spPr>
        <p:txBody>
          <a:bodyPr>
            <a:normAutofit/>
          </a:bodyPr>
          <a:lstStyle/>
          <a:p>
            <a:pPr marL="0" indent="0">
              <a:lnSpc>
                <a:spcPct val="120000"/>
              </a:lnSpc>
              <a:spcBef>
                <a:spcPts val="200"/>
              </a:spcBef>
              <a:buNone/>
            </a:pPr>
            <a:r>
              <a:rPr lang="zh-CN" altLang="en-US" dirty="0"/>
              <a:t>        从以上的方法中不可看出，</a:t>
            </a:r>
            <a:r>
              <a:rPr lang="en-US" altLang="zh-CN" dirty="0" err="1"/>
              <a:t>BitmapFactory</a:t>
            </a:r>
            <a:r>
              <a:rPr lang="zh-CN" altLang="en-US" dirty="0"/>
              <a:t>相当于从一个指定的文件中获取并解析出</a:t>
            </a:r>
            <a:r>
              <a:rPr lang="en-US" altLang="zh-CN" dirty="0"/>
              <a:t>Bitmap</a:t>
            </a:r>
            <a:r>
              <a:rPr lang="zh-CN" altLang="en-US" dirty="0"/>
              <a:t>。一般有两种读取</a:t>
            </a:r>
            <a:r>
              <a:rPr lang="en-US" altLang="zh-CN" dirty="0"/>
              <a:t>Bitmap</a:t>
            </a:r>
            <a:r>
              <a:rPr lang="zh-CN" altLang="en-US" dirty="0"/>
              <a:t>的方法</a:t>
            </a:r>
          </a:p>
          <a:p>
            <a:pPr>
              <a:lnSpc>
                <a:spcPct val="120000"/>
              </a:lnSpc>
              <a:spcBef>
                <a:spcPts val="200"/>
              </a:spcBef>
              <a:buFont typeface="Wingdings" panose="05000000000000000000" pitchFamily="2" charset="2"/>
              <a:buChar char="l"/>
            </a:pPr>
            <a:r>
              <a:rPr lang="zh-CN" altLang="en-US" dirty="0"/>
              <a:t>方法一：以</a:t>
            </a:r>
            <a:r>
              <a:rPr lang="en-US" altLang="zh-CN" dirty="0"/>
              <a:t>R</a:t>
            </a:r>
            <a:r>
              <a:rPr lang="zh-CN" altLang="en-US" dirty="0"/>
              <a:t>文件的方式，我们一般把图片放在</a:t>
            </a:r>
            <a:r>
              <a:rPr lang="en-US" altLang="zh-CN" dirty="0"/>
              <a:t>/res/</a:t>
            </a:r>
            <a:r>
              <a:rPr lang="en-US" altLang="zh-CN" dirty="0" err="1"/>
              <a:t>drawable</a:t>
            </a:r>
            <a:r>
              <a:rPr lang="zh-CN" altLang="en-US" dirty="0"/>
              <a:t>目录下，所以直接在程序中通过该图片对应的资源号就可以获取图片对象，例如</a:t>
            </a:r>
            <a:r>
              <a:rPr lang="en-US" altLang="zh-CN" dirty="0"/>
              <a:t>res/</a:t>
            </a:r>
            <a:r>
              <a:rPr lang="en-US" altLang="zh-CN" dirty="0" err="1"/>
              <a:t>drawable</a:t>
            </a:r>
            <a:r>
              <a:rPr lang="zh-CN" altLang="en-US" dirty="0"/>
              <a:t>下有</a:t>
            </a:r>
            <a:r>
              <a:rPr lang="en-US" altLang="zh-CN" dirty="0"/>
              <a:t>test.png</a:t>
            </a:r>
            <a:r>
              <a:rPr lang="zh-CN" altLang="en-US" dirty="0"/>
              <a:t>图片，代码如下：</a:t>
            </a:r>
          </a:p>
          <a:p>
            <a:pPr marL="0" indent="0">
              <a:lnSpc>
                <a:spcPct val="120000"/>
              </a:lnSpc>
              <a:spcBef>
                <a:spcPts val="200"/>
              </a:spcBef>
              <a:buNone/>
            </a:pPr>
            <a:r>
              <a:rPr lang="en-US" altLang="zh-CN" dirty="0"/>
              <a:t>	</a:t>
            </a:r>
            <a:r>
              <a:rPr lang="en-US" altLang="zh-CN" b="1" dirty="0"/>
              <a:t>Bitmap </a:t>
            </a:r>
            <a:r>
              <a:rPr lang="en-US" altLang="zh-CN" b="1" dirty="0" err="1"/>
              <a:t>bitmap</a:t>
            </a:r>
            <a:r>
              <a:rPr lang="en-US" altLang="zh-CN" b="1" dirty="0"/>
              <a:t> = </a:t>
            </a:r>
            <a:r>
              <a:rPr lang="en-US" altLang="zh-CN" b="1" dirty="0" err="1"/>
              <a:t>BitmapFactory.decodeResource</a:t>
            </a:r>
            <a:r>
              <a:rPr lang="en-US" altLang="zh-CN" b="1" dirty="0"/>
              <a:t>(</a:t>
            </a:r>
            <a:r>
              <a:rPr lang="en-US" altLang="zh-CN" b="1" dirty="0" err="1"/>
              <a:t>this.getContext</a:t>
            </a:r>
            <a:r>
              <a:rPr lang="en-US" altLang="zh-CN" b="1" dirty="0"/>
              <a:t>()</a:t>
            </a:r>
          </a:p>
          <a:p>
            <a:pPr marL="0" indent="0">
              <a:lnSpc>
                <a:spcPct val="120000"/>
              </a:lnSpc>
              <a:spcBef>
                <a:spcPts val="200"/>
              </a:spcBef>
              <a:buNone/>
            </a:pPr>
            <a:r>
              <a:rPr lang="en-US" altLang="zh-CN" b="1" dirty="0"/>
              <a:t>			.</a:t>
            </a:r>
            <a:r>
              <a:rPr lang="en-US" altLang="zh-CN" b="1" dirty="0" err="1"/>
              <a:t>getResorces</a:t>
            </a:r>
            <a:r>
              <a:rPr lang="en-US" altLang="zh-CN" b="1" dirty="0"/>
              <a:t>, </a:t>
            </a:r>
            <a:r>
              <a:rPr lang="en-US" altLang="zh-CN" b="1" dirty="0" err="1"/>
              <a:t>R.drawable.test</a:t>
            </a:r>
            <a:r>
              <a:rPr lang="en-US" altLang="zh-CN" b="1" dirty="0"/>
              <a:t>)</a:t>
            </a:r>
          </a:p>
          <a:p>
            <a:pPr>
              <a:lnSpc>
                <a:spcPct val="120000"/>
              </a:lnSpc>
              <a:spcBef>
                <a:spcPts val="200"/>
              </a:spcBef>
              <a:buFont typeface="Wingdings" panose="05000000000000000000" pitchFamily="2" charset="2"/>
              <a:buChar char="l"/>
            </a:pPr>
            <a:r>
              <a:rPr lang="zh-CN" altLang="en-US" dirty="0"/>
              <a:t>方法二：以文件流的方式，假设在</a:t>
            </a:r>
            <a:r>
              <a:rPr lang="en-US" altLang="zh-CN" dirty="0" err="1"/>
              <a:t>sdcard</a:t>
            </a:r>
            <a:r>
              <a:rPr lang="zh-CN" altLang="en-US" dirty="0"/>
              <a:t>下有 </a:t>
            </a:r>
            <a:r>
              <a:rPr lang="en-US" altLang="zh-CN" dirty="0"/>
              <a:t>test.png</a:t>
            </a:r>
            <a:r>
              <a:rPr lang="zh-CN" altLang="en-US" dirty="0"/>
              <a:t>图片</a:t>
            </a:r>
          </a:p>
          <a:p>
            <a:pPr marL="0" indent="0">
              <a:lnSpc>
                <a:spcPct val="120000"/>
              </a:lnSpc>
              <a:spcBef>
                <a:spcPts val="200"/>
              </a:spcBef>
              <a:buNone/>
            </a:pPr>
            <a:r>
              <a:rPr lang="en-US" altLang="zh-CN" dirty="0"/>
              <a:t>	</a:t>
            </a:r>
            <a:r>
              <a:rPr lang="en-US" altLang="zh-CN" b="1" dirty="0" err="1"/>
              <a:t>FileInputStream</a:t>
            </a:r>
            <a:r>
              <a:rPr lang="en-US" altLang="zh-CN" b="1" dirty="0"/>
              <a:t> </a:t>
            </a:r>
            <a:r>
              <a:rPr lang="en-US" altLang="zh-CN" b="1" dirty="0" err="1"/>
              <a:t>fis</a:t>
            </a:r>
            <a:r>
              <a:rPr lang="en-US" altLang="zh-CN" b="1" dirty="0"/>
              <a:t> = new </a:t>
            </a:r>
            <a:r>
              <a:rPr lang="en-US" altLang="zh-CN" b="1" dirty="0" err="1"/>
              <a:t>FileInputStream</a:t>
            </a:r>
            <a:r>
              <a:rPr lang="en-US" altLang="zh-CN" b="1" dirty="0"/>
              <a:t>("/</a:t>
            </a:r>
            <a:r>
              <a:rPr lang="en-US" altLang="zh-CN" b="1" dirty="0" err="1"/>
              <a:t>sdcard</a:t>
            </a:r>
            <a:r>
              <a:rPr lang="en-US" altLang="zh-CN" b="1" dirty="0"/>
              <a:t>/test.png");</a:t>
            </a:r>
          </a:p>
          <a:p>
            <a:pPr marL="0" indent="0">
              <a:lnSpc>
                <a:spcPct val="120000"/>
              </a:lnSpc>
              <a:spcBef>
                <a:spcPts val="200"/>
              </a:spcBef>
              <a:buNone/>
            </a:pPr>
            <a:r>
              <a:rPr lang="en-US" altLang="zh-CN" b="1" dirty="0"/>
              <a:t>	Bitmap </a:t>
            </a:r>
            <a:r>
              <a:rPr lang="en-US" altLang="zh-CN" b="1" dirty="0" err="1"/>
              <a:t>bitmap</a:t>
            </a:r>
            <a:r>
              <a:rPr lang="en-US" altLang="zh-CN" b="1" dirty="0"/>
              <a:t> = </a:t>
            </a:r>
            <a:r>
              <a:rPr lang="en-US" altLang="zh-CN" b="1" dirty="0" err="1"/>
              <a:t>BitmapFactory.decodeStream</a:t>
            </a:r>
            <a:r>
              <a:rPr lang="en-US" altLang="zh-CN" b="1" dirty="0"/>
              <a:t>(</a:t>
            </a:r>
            <a:r>
              <a:rPr lang="en-US" altLang="zh-CN" b="1" dirty="0" err="1"/>
              <a:t>fis</a:t>
            </a:r>
            <a:r>
              <a:rPr lang="en-US" altLang="zh-CN" b="1" dirty="0"/>
              <a:t>);</a:t>
            </a:r>
          </a:p>
          <a:p>
            <a:pPr marL="0" indent="0">
              <a:lnSpc>
                <a:spcPct val="120000"/>
              </a:lnSpc>
              <a:spcBef>
                <a:spcPts val="200"/>
              </a:spcBef>
              <a:buNone/>
            </a:pPr>
            <a:endParaRPr lang="zh-CN" altLang="en-US" dirty="0"/>
          </a:p>
        </p:txBody>
      </p:sp>
    </p:spTree>
    <p:extLst>
      <p:ext uri="{BB962C8B-B14F-4D97-AF65-F5344CB8AC3E}">
        <p14:creationId xmlns:p14="http://schemas.microsoft.com/office/powerpoint/2010/main" val="1300375375"/>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245</TotalTime>
  <Words>5076</Words>
  <Application>Microsoft Office PowerPoint</Application>
  <PresentationFormat>宽屏</PresentationFormat>
  <Paragraphs>508</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宋体</vt:lpstr>
      <vt:lpstr>Calibri</vt:lpstr>
      <vt:lpstr>Calibri Light</vt:lpstr>
      <vt:lpstr>Franklin Gothic Book</vt:lpstr>
      <vt:lpstr>Times New Roman</vt:lpstr>
      <vt:lpstr>Wingdings</vt:lpstr>
      <vt:lpstr>裁剪</vt:lpstr>
      <vt:lpstr> Android应用程序开发教程——Android Studio版</vt:lpstr>
      <vt:lpstr>9.1.1 常用绘图类 </vt:lpstr>
      <vt:lpstr>PowerPoint 演示文稿</vt:lpstr>
      <vt:lpstr>9.1.1 常用绘图类 </vt:lpstr>
      <vt:lpstr>9.1.2 绘制2D图形 </vt:lpstr>
      <vt:lpstr>【例9.1】Canvas类与Paint类实例 </vt:lpstr>
      <vt:lpstr>9.2 位图操作</vt:lpstr>
      <vt:lpstr>9.2 位图操作</vt:lpstr>
      <vt:lpstr>9.2 位图操作</vt:lpstr>
      <vt:lpstr>【例9.2】Bitmap获取图片实例 </vt:lpstr>
      <vt:lpstr>9.3  Android中的动画</vt:lpstr>
      <vt:lpstr>9.3.1 Frame Animation</vt:lpstr>
      <vt:lpstr>【例9.3】利用 Frame Animation实现缓冲圈效果的实例 </vt:lpstr>
      <vt:lpstr>9.3.2 Tween Animation</vt:lpstr>
      <vt:lpstr>9.3.2 Tween Animation</vt:lpstr>
      <vt:lpstr>PowerPoint 演示文稿</vt:lpstr>
      <vt:lpstr>9.3.2 Tween Animation</vt:lpstr>
      <vt:lpstr>（1）alpha渐变透明度动画效果的属性如表所示。</vt:lpstr>
      <vt:lpstr>（2）rotate 画面转移旋转动画效果属性如表所示。</vt:lpstr>
      <vt:lpstr>（3）scale 渐变尺寸伸缩动画效果属性如表所示。</vt:lpstr>
      <vt:lpstr>（4）translate 画面转换位置移动动画效果的属性如表所示。</vt:lpstr>
      <vt:lpstr>PowerPoint 演示文稿</vt:lpstr>
      <vt:lpstr>PowerPoint 演示文稿</vt:lpstr>
      <vt:lpstr>【例9. 4】实现补间动画实例 </vt:lpstr>
      <vt:lpstr>9.3.3 Property Animation</vt:lpstr>
      <vt:lpstr>9.3.4 动画监听器：AnimationListener</vt:lpstr>
      <vt:lpstr>9.3  Android中播放音频与视频</vt:lpstr>
      <vt:lpstr>9.4.1 MediaPlayer介绍</vt:lpstr>
      <vt:lpstr>PowerPoint 演示文稿</vt:lpstr>
      <vt:lpstr>PowerPoint 演示文稿</vt:lpstr>
      <vt:lpstr>9.4.2 运用MediaPlayer播放音频</vt:lpstr>
      <vt:lpstr>9.4.3 播放视频</vt:lpstr>
      <vt:lpstr>9.4.3 播放视频</vt:lpstr>
      <vt:lpstr>9.4.3 播放视频</vt:lpstr>
      <vt:lpstr>【例9.6】Android自带播放器播放视频实例</vt:lpstr>
      <vt:lpstr>【例9.7】VideoView实现视频播放实例</vt:lpstr>
      <vt:lpstr>PowerPoint 演示文稿</vt:lpstr>
      <vt:lpstr>【例9.8】SurfaceView与MediaPlayer实现视频播放实例</vt:lpstr>
      <vt:lpstr>9.5 控制相机拍照</vt:lpstr>
      <vt:lpstr>9.5 控制相机拍照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Android应用程序开发教程——Android Studio版</dc:title>
  <dc:creator>77 mar</dc:creator>
  <cp:lastModifiedBy>黄天祥</cp:lastModifiedBy>
  <cp:revision>230</cp:revision>
  <dcterms:created xsi:type="dcterms:W3CDTF">2016-09-05T08:50:20Z</dcterms:created>
  <dcterms:modified xsi:type="dcterms:W3CDTF">2016-09-11T01:42:01Z</dcterms:modified>
</cp:coreProperties>
</file>