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9" r:id="rId6"/>
    <p:sldId id="260" r:id="rId7"/>
    <p:sldId id="265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1003 Can you find IT?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3040" y="3334068"/>
            <a:ext cx="9144000" cy="1655762"/>
          </a:xfrm>
        </p:spPr>
        <p:txBody>
          <a:bodyPr/>
          <a:p>
            <a:r>
              <a:rPr lang="en-US" altLang="zh-CN"/>
              <a:t>							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41245" y="709295"/>
            <a:ext cx="827532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给出的三个数组 </a:t>
            </a:r>
            <a:endParaRPr lang="zh-CN" altLang="en-US" sz="3600"/>
          </a:p>
          <a:p>
            <a:r>
              <a:rPr lang="en-US" altLang="zh-CN" sz="3600"/>
              <a:t>A[503]</a:t>
            </a:r>
            <a:endParaRPr lang="en-US" altLang="zh-CN" sz="3600"/>
          </a:p>
          <a:p>
            <a:r>
              <a:rPr lang="en-US" altLang="zh-CN" sz="3600"/>
              <a:t>B[503]</a:t>
            </a:r>
            <a:endParaRPr lang="en-US" altLang="zh-CN" sz="3600"/>
          </a:p>
          <a:p>
            <a:r>
              <a:rPr lang="en-US" altLang="zh-CN" sz="3600"/>
              <a:t>C[503]</a:t>
            </a:r>
            <a:r>
              <a:rPr lang="zh-CN" altLang="en-US" sz="3600"/>
              <a:t>；</a:t>
            </a:r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r>
              <a:rPr lang="zh-CN" altLang="en-US" sz="3600"/>
              <a:t>对每个给出的数字</a:t>
            </a:r>
            <a:r>
              <a:rPr lang="en-US" altLang="zh-CN" sz="3600"/>
              <a:t>num</a:t>
            </a:r>
            <a:r>
              <a:rPr lang="zh-CN" altLang="en-US" sz="3600"/>
              <a:t>（最多</a:t>
            </a:r>
            <a:r>
              <a:rPr lang="en-US" altLang="zh-CN" sz="3600"/>
              <a:t>1000</a:t>
            </a:r>
            <a:r>
              <a:rPr lang="zh-CN" altLang="en-US" sz="3600"/>
              <a:t>个）</a:t>
            </a:r>
            <a:endParaRPr lang="en-US" altLang="zh-CN" sz="3600"/>
          </a:p>
          <a:p>
            <a:r>
              <a:rPr lang="zh-CN" altLang="en-US" sz="3600"/>
              <a:t>判断是否∃ </a:t>
            </a:r>
            <a:r>
              <a:rPr lang="en-US" altLang="zh-CN" sz="3600"/>
              <a:t>a∈A</a:t>
            </a:r>
            <a:r>
              <a:rPr lang="zh-CN" altLang="en-US" sz="3600"/>
              <a:t>，</a:t>
            </a:r>
            <a:r>
              <a:rPr lang="en-US" altLang="zh-CN" sz="3600"/>
              <a:t>b∈B</a:t>
            </a:r>
            <a:r>
              <a:rPr lang="zh-CN" altLang="en-US" sz="3600"/>
              <a:t>，</a:t>
            </a:r>
            <a:r>
              <a:rPr lang="en-US" altLang="zh-CN" sz="3600"/>
              <a:t>c∈C</a:t>
            </a:r>
            <a:endParaRPr lang="zh-CN" altLang="en-US" sz="3600"/>
          </a:p>
          <a:p>
            <a:r>
              <a:rPr lang="zh-CN" altLang="en-US" sz="3600"/>
              <a:t>                  使 </a:t>
            </a:r>
            <a:r>
              <a:rPr lang="en-US" altLang="zh-CN" sz="3600"/>
              <a:t>a+b+c=num</a:t>
            </a:r>
            <a:r>
              <a:rPr lang="zh-CN" altLang="en-US" sz="3600"/>
              <a:t>；</a:t>
            </a:r>
            <a:endParaRPr lang="en-US" altLang="zh-CN" sz="3600"/>
          </a:p>
          <a:p>
            <a:endParaRPr lang="en-US" altLang="zh-CN" sz="3600"/>
          </a:p>
        </p:txBody>
      </p:sp>
      <p:sp>
        <p:nvSpPr>
          <p:cNvPr id="2" name="文本框 1"/>
          <p:cNvSpPr txBox="1"/>
          <p:nvPr/>
        </p:nvSpPr>
        <p:spPr>
          <a:xfrm>
            <a:off x="5528945" y="1489075"/>
            <a:ext cx="56102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所有数都为整数</a:t>
            </a:r>
            <a:endParaRPr lang="zh-CN" altLang="en-US" sz="3600"/>
          </a:p>
          <a:p>
            <a:r>
              <a:rPr lang="zh-CN" altLang="en-US" sz="3600"/>
              <a:t>所有数都在 </a:t>
            </a:r>
            <a:r>
              <a:rPr lang="en-US" altLang="zh-CN" sz="3600"/>
              <a:t>32-bit integer</a:t>
            </a:r>
            <a:r>
              <a:rPr lang="zh-CN" altLang="en-US" sz="3600"/>
              <a:t>范围内</a:t>
            </a:r>
            <a:endParaRPr lang="zh-CN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140"/>
          </a:xfrm>
        </p:spPr>
        <p:txBody>
          <a:bodyPr/>
          <a:p>
            <a:pPr marL="0" indent="0">
              <a:buNone/>
            </a:pPr>
            <a:r>
              <a:rPr lang="zh-CN" altLang="en-US"/>
              <a:t>枚举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81735" y="3228340"/>
            <a:ext cx="89357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ym typeface="+mn-ea"/>
              </a:rPr>
              <a:t>O</a:t>
            </a:r>
            <a:r>
              <a:rPr lang="zh-CN" altLang="en-US" sz="4000">
                <a:sym typeface="+mn-ea"/>
              </a:rPr>
              <a:t>（</a:t>
            </a:r>
            <a:r>
              <a:rPr lang="en-US" altLang="zh-CN" sz="4000">
                <a:sym typeface="+mn-ea"/>
              </a:rPr>
              <a:t>n^3</a:t>
            </a:r>
            <a:r>
              <a:rPr lang="zh-CN" altLang="en-US" sz="4000">
                <a:sym typeface="+mn-ea"/>
              </a:rPr>
              <a:t>）</a:t>
            </a:r>
            <a:endParaRPr lang="en-US" altLang="zh-CN" sz="4000">
              <a:sym typeface="+mn-ea"/>
            </a:endParaRPr>
          </a:p>
          <a:p>
            <a:r>
              <a:rPr lang="en-US" altLang="zh-CN" sz="4000">
                <a:sym typeface="+mn-ea"/>
              </a:rPr>
              <a:t>500*500*500*1000=125,000,000,000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二分法查找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55065" y="2354580"/>
            <a:ext cx="63817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 Search(int *a,int Left,int Right,int num)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if(Left&gt;=Right)  return 0;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	int Mid=(Left+Right)/2;</a:t>
            </a:r>
            <a:endParaRPr lang="zh-CN" altLang="en-US"/>
          </a:p>
          <a:p>
            <a:r>
              <a:rPr lang="zh-CN" altLang="en-US"/>
              <a:t>	if(a[Left]==num || a[Right]==num) return 1;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	if(a[Mid]&lt;num) return Search(a,Mid+1,Right,num);</a:t>
            </a:r>
            <a:endParaRPr lang="zh-CN" altLang="en-US"/>
          </a:p>
          <a:p>
            <a:r>
              <a:rPr lang="zh-CN" altLang="en-US"/>
              <a:t>	else return Search(a,Left,Mid,num);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841105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枚举数组 </a:t>
            </a:r>
            <a:r>
              <a:rPr lang="en-US" altLang="zh-CN"/>
              <a:t>Ai,Bj </a:t>
            </a:r>
            <a:r>
              <a:rPr lang="zh-CN" altLang="en-US"/>
              <a:t>的组合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Search</a:t>
            </a:r>
            <a:r>
              <a:rPr lang="zh-CN" altLang="en-US"/>
              <a:t>（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Lc</a:t>
            </a:r>
            <a:r>
              <a:rPr lang="zh-CN" altLang="en-US"/>
              <a:t>，</a:t>
            </a:r>
            <a:r>
              <a:rPr lang="en-US" altLang="zh-CN"/>
              <a:t>num-A[i]-B[j]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取</a:t>
            </a:r>
            <a:r>
              <a:rPr lang="en-US" altLang="zh-CN">
                <a:sym typeface="+mn-ea"/>
              </a:rPr>
              <a:t>Lc</a:t>
            </a:r>
            <a:r>
              <a:rPr lang="zh-CN" altLang="en-US">
                <a:sym typeface="+mn-ea"/>
              </a:rPr>
              <a:t>为数组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元素个数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0275" y="1476375"/>
            <a:ext cx="48234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复杂度</a:t>
            </a:r>
            <a:r>
              <a:rPr lang="en-US" altLang="zh-CN" sz="4400"/>
              <a:t>O</a:t>
            </a:r>
            <a:r>
              <a:rPr lang="zh-CN" altLang="en-US" sz="4400"/>
              <a:t>（</a:t>
            </a:r>
            <a:r>
              <a:rPr lang="en-US" altLang="zh-CN" sz="4400"/>
              <a:t>n^2</a:t>
            </a:r>
            <a:r>
              <a:rPr lang="zh-CN" altLang="en-US" sz="4400"/>
              <a:t>）</a:t>
            </a:r>
            <a:endParaRPr lang="zh-CN" altLang="en-US" sz="4400"/>
          </a:p>
        </p:txBody>
      </p:sp>
      <p:sp>
        <p:nvSpPr>
          <p:cNvPr id="5" name="文本框 4"/>
          <p:cNvSpPr txBox="1"/>
          <p:nvPr/>
        </p:nvSpPr>
        <p:spPr>
          <a:xfrm>
            <a:off x="7193280" y="2987675"/>
            <a:ext cx="52216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复杂度</a:t>
            </a:r>
            <a:r>
              <a:rPr lang="en-US" altLang="zh-CN" sz="4400"/>
              <a:t>O</a:t>
            </a:r>
            <a:r>
              <a:rPr lang="zh-CN" altLang="en-US" sz="4400"/>
              <a:t>（</a:t>
            </a:r>
            <a:r>
              <a:rPr lang="en-US" altLang="zh-CN" sz="4400"/>
              <a:t>log</a:t>
            </a:r>
            <a:r>
              <a:rPr lang="en-US" altLang="zh-CN" sz="2400"/>
              <a:t>2</a:t>
            </a:r>
            <a:r>
              <a:rPr lang="en-US" altLang="zh-CN" sz="6600"/>
              <a:t>n</a:t>
            </a:r>
            <a:r>
              <a:rPr lang="zh-CN" altLang="en-US" sz="4400"/>
              <a:t>）</a:t>
            </a:r>
            <a:endParaRPr lang="zh-CN" altLang="en-US" sz="4400"/>
          </a:p>
        </p:txBody>
      </p:sp>
      <p:sp>
        <p:nvSpPr>
          <p:cNvPr id="8" name="文本框 7"/>
          <p:cNvSpPr txBox="1"/>
          <p:nvPr/>
        </p:nvSpPr>
        <p:spPr>
          <a:xfrm>
            <a:off x="838200" y="5111750"/>
            <a:ext cx="831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每个数 </a:t>
            </a:r>
            <a:r>
              <a:rPr lang="en-US" altLang="zh-CN" sz="2800"/>
              <a:t>500*500*log</a:t>
            </a:r>
            <a:r>
              <a:rPr lang="en-US" altLang="zh-CN"/>
              <a:t>2</a:t>
            </a:r>
            <a:r>
              <a:rPr lang="en-US" altLang="zh-CN" sz="2800"/>
              <a:t>500≈2,250,000</a:t>
            </a:r>
            <a:endParaRPr lang="en-US" altLang="zh-CN" sz="2800"/>
          </a:p>
        </p:txBody>
      </p:sp>
      <p:sp>
        <p:nvSpPr>
          <p:cNvPr id="9" name="文本框 8"/>
          <p:cNvSpPr txBox="1"/>
          <p:nvPr/>
        </p:nvSpPr>
        <p:spPr>
          <a:xfrm>
            <a:off x="838200" y="5873115"/>
            <a:ext cx="806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1000</a:t>
            </a:r>
            <a:r>
              <a:rPr lang="zh-CN" altLang="en-US" sz="3600"/>
              <a:t>个数 </a:t>
            </a:r>
            <a:r>
              <a:rPr lang="en-US" altLang="zh-CN" sz="3600"/>
              <a:t>2,250,000,000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435"/>
          </a:xfrm>
        </p:spPr>
        <p:txBody>
          <a:bodyPr/>
          <a:p>
            <a:r>
              <a:rPr lang="zh-CN" altLang="en-US"/>
              <a:t>不能出现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n^3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处理每个</a:t>
            </a:r>
            <a:r>
              <a:rPr lang="en-US" altLang="zh-CN"/>
              <a:t>Num</a:t>
            </a:r>
            <a:r>
              <a:rPr lang="zh-CN" altLang="en-US"/>
              <a:t>时尽量简化时间</a:t>
            </a:r>
            <a:endParaRPr lang="zh-CN" altLang="en-US"/>
          </a:p>
          <a:p>
            <a:r>
              <a:rPr lang="zh-CN" altLang="en-US"/>
              <a:t>最大限度地用空间换时间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00"/>
            <a:ext cx="10515600" cy="1325563"/>
          </a:xfrm>
        </p:spPr>
        <p:txBody>
          <a:bodyPr/>
          <a:p>
            <a:r>
              <a:rPr lang="zh-CN" altLang="en-US"/>
              <a:t>思路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5080"/>
            <a:ext cx="6697345" cy="351409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取数组</a:t>
            </a:r>
            <a:r>
              <a:rPr lang="en-US" altLang="zh-CN"/>
              <a:t>PLUS[250002]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储存</a:t>
            </a:r>
            <a:r>
              <a:rPr lang="en-US" altLang="zh-CN"/>
              <a:t>Ai+Bj</a:t>
            </a:r>
            <a:r>
              <a:rPr lang="zh-CN" altLang="en-US"/>
              <a:t>的所有可能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对</a:t>
            </a:r>
            <a:r>
              <a:rPr lang="en-US" altLang="zh-CN"/>
              <a:t>PLUS</a:t>
            </a:r>
            <a:r>
              <a:rPr lang="zh-CN" altLang="en-US"/>
              <a:t>排序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枚举</a:t>
            </a:r>
            <a:r>
              <a:rPr lang="en-US" altLang="zh-CN"/>
              <a:t>Ck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Search</a:t>
            </a:r>
            <a:r>
              <a:rPr lang="zh-CN" altLang="en-US"/>
              <a:t>（</a:t>
            </a:r>
            <a:r>
              <a:rPr lang="en-US" altLang="zh-CN"/>
              <a:t>PLUS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La*Lb</a:t>
            </a:r>
            <a:r>
              <a:rPr lang="zh-CN" altLang="en-US"/>
              <a:t>，</a:t>
            </a:r>
            <a:r>
              <a:rPr lang="en-US" altLang="zh-CN"/>
              <a:t>num-C[k]</a:t>
            </a:r>
            <a:r>
              <a:rPr lang="zh-CN" altLang="en-US"/>
              <a:t>）；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28205" y="1363980"/>
            <a:ext cx="4636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复杂度</a:t>
            </a:r>
            <a:r>
              <a:rPr lang="en-US" altLang="zh-CN" sz="4800"/>
              <a:t>O</a:t>
            </a:r>
            <a:r>
              <a:rPr lang="zh-CN" altLang="en-US" sz="4800"/>
              <a:t>（</a:t>
            </a:r>
            <a:r>
              <a:rPr lang="en-US" altLang="zh-CN" sz="4800"/>
              <a:t>n^2</a:t>
            </a:r>
            <a:r>
              <a:rPr lang="zh-CN" altLang="en-US" sz="4800"/>
              <a:t>）</a:t>
            </a:r>
            <a:endParaRPr lang="zh-CN" altLang="en-US" sz="4800"/>
          </a:p>
        </p:txBody>
      </p:sp>
      <p:sp>
        <p:nvSpPr>
          <p:cNvPr id="6" name="文本框 5"/>
          <p:cNvSpPr txBox="1"/>
          <p:nvPr/>
        </p:nvSpPr>
        <p:spPr>
          <a:xfrm>
            <a:off x="6951345" y="3959225"/>
            <a:ext cx="4840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复杂度</a:t>
            </a:r>
            <a:r>
              <a:rPr lang="en-US" altLang="zh-CN" sz="4000"/>
              <a:t>O</a:t>
            </a:r>
            <a:r>
              <a:rPr lang="zh-CN" altLang="en-US" sz="4000"/>
              <a:t>（</a:t>
            </a:r>
            <a:r>
              <a:rPr lang="en-US" altLang="zh-CN" sz="4000"/>
              <a:t>nlog</a:t>
            </a:r>
            <a:r>
              <a:rPr lang="en-US" altLang="zh-CN" sz="2400"/>
              <a:t>2(</a:t>
            </a:r>
            <a:r>
              <a:rPr lang="en-US" altLang="zh-CN" sz="4800"/>
              <a:t>n^2</a:t>
            </a:r>
            <a:r>
              <a:rPr lang="en-US" altLang="zh-CN" sz="2800"/>
              <a:t>)</a:t>
            </a:r>
            <a:r>
              <a:rPr lang="zh-CN" altLang="en-US" sz="4000"/>
              <a:t>）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0" y="5506085"/>
            <a:ext cx="1186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1000</a:t>
            </a:r>
            <a:r>
              <a:rPr lang="zh-CN" altLang="en-US" sz="2800"/>
              <a:t>个数总计：</a:t>
            </a:r>
            <a:r>
              <a:rPr lang="en-US" altLang="zh-CN" sz="2800"/>
              <a:t>500*500+250000*log</a:t>
            </a:r>
            <a:r>
              <a:rPr lang="en-US" altLang="zh-CN" sz="1600"/>
              <a:t>2</a:t>
            </a:r>
            <a:r>
              <a:rPr lang="en-US" altLang="zh-CN" sz="2800"/>
              <a:t>500+1000*500*</a:t>
            </a:r>
            <a:r>
              <a:rPr lang="en-US" altLang="zh-CN" sz="2800">
                <a:sym typeface="+mn-ea"/>
              </a:rPr>
              <a:t>log</a:t>
            </a:r>
            <a:r>
              <a:rPr lang="en-US" altLang="zh-CN">
                <a:sym typeface="+mn-ea"/>
              </a:rPr>
              <a:t>2</a:t>
            </a:r>
            <a:r>
              <a:rPr lang="en-US" altLang="zh-CN" sz="2800">
                <a:sym typeface="+mn-ea"/>
              </a:rPr>
              <a:t>250000≈11,500,000</a:t>
            </a:r>
            <a:endParaRPr lang="en-US" altLang="zh-CN" sz="28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39460" y="2505710"/>
            <a:ext cx="5769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复杂度</a:t>
            </a:r>
            <a:r>
              <a:rPr lang="en-US" altLang="zh-CN" sz="4000"/>
              <a:t>O</a:t>
            </a:r>
            <a:r>
              <a:rPr lang="zh-CN" altLang="en-US" sz="4000"/>
              <a:t>（</a:t>
            </a:r>
            <a:r>
              <a:rPr lang="en-US" altLang="zh-CN" sz="4000"/>
              <a:t>(n^2)log</a:t>
            </a:r>
            <a:r>
              <a:rPr lang="en-US" altLang="zh-CN" sz="2400"/>
              <a:t>2</a:t>
            </a:r>
            <a:r>
              <a:rPr lang="en-US" altLang="zh-CN" sz="4800"/>
              <a:t>(n^2)</a:t>
            </a:r>
            <a:r>
              <a:rPr lang="zh-CN" altLang="en-US" sz="4000"/>
              <a:t>）</a:t>
            </a:r>
            <a:endParaRPr lang="zh-CN" altLang="en-US" sz="4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275080"/>
            <a:ext cx="6697345" cy="3514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取数组</a:t>
            </a:r>
            <a:r>
              <a:rPr lang="en-US" altLang="zh-CN"/>
              <a:t>PLUS[250002]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储存</a:t>
            </a:r>
            <a:r>
              <a:rPr lang="en-US" altLang="zh-CN"/>
              <a:t>Ai+Bj</a:t>
            </a:r>
            <a:r>
              <a:rPr lang="zh-CN" altLang="en-US"/>
              <a:t>的所有可能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对</a:t>
            </a:r>
            <a:r>
              <a:rPr lang="en-US" altLang="zh-CN"/>
              <a:t>PLUS</a:t>
            </a:r>
            <a:r>
              <a:rPr lang="zh-CN" altLang="en-US"/>
              <a:t>排序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枚举</a:t>
            </a:r>
            <a:r>
              <a:rPr lang="en-US" altLang="zh-CN"/>
              <a:t>Ck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Search</a:t>
            </a:r>
            <a:r>
              <a:rPr lang="zh-CN" altLang="en-US"/>
              <a:t>（</a:t>
            </a:r>
            <a:r>
              <a:rPr lang="en-US" altLang="zh-CN"/>
              <a:t>PLUS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La*Lb</a:t>
            </a:r>
            <a:r>
              <a:rPr lang="zh-CN" altLang="en-US"/>
              <a:t>，</a:t>
            </a:r>
            <a:r>
              <a:rPr lang="en-US" altLang="zh-CN"/>
              <a:t>num-C[k]</a:t>
            </a:r>
            <a:r>
              <a:rPr lang="zh-CN" altLang="en-US"/>
              <a:t>）；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WPS 演示</Application>
  <PresentationFormat>宽屏</PresentationFormat>
  <Paragraphs>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1003 Can you find IT? </vt:lpstr>
      <vt:lpstr>PowerPoint 演示文稿</vt:lpstr>
      <vt:lpstr>思路</vt:lpstr>
      <vt:lpstr>二分法查找</vt:lpstr>
      <vt:lpstr>思路2</vt:lpstr>
      <vt:lpstr>注意点</vt:lpstr>
      <vt:lpstr>思路3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24943</dc:creator>
  <cp:lastModifiedBy>qzuser</cp:lastModifiedBy>
  <cp:revision>3</cp:revision>
  <dcterms:created xsi:type="dcterms:W3CDTF">2018-08-14T10:47:00Z</dcterms:created>
  <dcterms:modified xsi:type="dcterms:W3CDTF">2018-08-15T01:20:03Z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