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E1BCA-1CA7-49DA-A061-0C05340B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5F3DD1-833B-48E8-A602-EA3D74BD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E069-3738-4043-9B26-06ACF81953E8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58B4A6-A582-43E0-AD75-F0FD438A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334AE9-BD75-4EBC-B3B9-B1253C43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F6C5-1D20-4BD4-9C9B-5666B8186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8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E196D2-D03A-48E5-830B-5DD0CD79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FC2BD2-3CC5-4DF2-8674-B0C8FE5C1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AB5EC-F90E-4C0E-AF2A-EC2B94943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6E069-3738-4043-9B26-06ACF81953E8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D9D6E-EC32-4340-BB08-5E4498E29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E8E36-995A-4290-8BDA-2ECEB8EFD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2F6C5-1D20-4BD4-9C9B-5666B8186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74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33B9CCA6-99C9-499C-80DA-FAE077AB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1004.Max Sum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956989-2083-43DD-933C-0D9EA7FEAC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2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81804915-CA7F-4F04-898B-71EFAB36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>
                <a:latin typeface="Consolas" panose="020B0609020204030204" pitchFamily="49" charset="0"/>
              </a:rPr>
              <a:t>struct Node</a:t>
            </a:r>
            <a:br>
              <a:rPr lang="en-US" altLang="zh-CN">
                <a:latin typeface="Consolas" panose="020B0609020204030204" pitchFamily="49" charset="0"/>
              </a:rPr>
            </a:br>
            <a:r>
              <a:rPr lang="en-US" altLang="zh-CN">
                <a:latin typeface="Consolas" panose="020B0609020204030204" pitchFamily="49" charset="0"/>
              </a:rPr>
              <a:t>{</a:t>
            </a:r>
            <a:br>
              <a:rPr lang="en-US" altLang="zh-CN">
                <a:latin typeface="Consolas" panose="020B0609020204030204" pitchFamily="49" charset="0"/>
              </a:rPr>
            </a:br>
            <a:r>
              <a:rPr lang="en-US" altLang="zh-CN">
                <a:latin typeface="Consolas" panose="020B0609020204030204" pitchFamily="49" charset="0"/>
              </a:rPr>
              <a:t>	int l, r,sum;</a:t>
            </a:r>
            <a:br>
              <a:rPr lang="en-US" altLang="zh-CN">
                <a:latin typeface="Consolas" panose="020B0609020204030204" pitchFamily="49" charset="0"/>
              </a:rPr>
            </a:br>
            <a:r>
              <a:rPr lang="en-US" altLang="zh-CN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C335B5-447D-41E6-8321-457CED344D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8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AA3D531C-E31C-4FBD-A903-73D44AD0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800">
                <a:latin typeface="Consolas" panose="020B0609020204030204" pitchFamily="49" charset="0"/>
              </a:rPr>
              <a:t>Node maxSum</a:t>
            </a:r>
            <a:br>
              <a:rPr lang="en-US" altLang="zh-CN" sz="4800">
                <a:latin typeface="Consolas" panose="020B0609020204030204" pitchFamily="49" charset="0"/>
              </a:rPr>
            </a:br>
            <a:r>
              <a:rPr lang="en-US" altLang="zh-CN" sz="4800">
                <a:latin typeface="Consolas" panose="020B0609020204030204" pitchFamily="49" charset="0"/>
              </a:rPr>
              <a:t>	(int a[], int l, int r)</a:t>
            </a:r>
            <a:br>
              <a:rPr lang="en-US" altLang="zh-CN" sz="4800">
                <a:latin typeface="Consolas" panose="020B0609020204030204" pitchFamily="49" charset="0"/>
              </a:rPr>
            </a:br>
            <a:r>
              <a:rPr lang="en-US" altLang="zh-CN" sz="4800">
                <a:latin typeface="Consolas" panose="020B0609020204030204" pitchFamily="49" charset="0"/>
              </a:rPr>
              <a:t>{</a:t>
            </a:r>
            <a:br>
              <a:rPr lang="en-US" altLang="zh-CN" sz="4800">
                <a:latin typeface="Consolas" panose="020B0609020204030204" pitchFamily="49" charset="0"/>
              </a:rPr>
            </a:br>
            <a:r>
              <a:rPr lang="en-US" altLang="zh-CN" sz="4800">
                <a:latin typeface="Consolas" panose="020B0609020204030204" pitchFamily="49" charset="0"/>
              </a:rPr>
              <a:t>	int i, mid,  </a:t>
            </a:r>
            <a:br>
              <a:rPr lang="en-US" altLang="zh-CN" sz="4800">
                <a:latin typeface="Consolas" panose="020B0609020204030204" pitchFamily="49" charset="0"/>
              </a:rPr>
            </a:br>
            <a:r>
              <a:rPr lang="en-US" altLang="zh-CN" sz="4800">
                <a:latin typeface="Consolas" panose="020B0609020204030204" pitchFamily="49" charset="0"/>
              </a:rPr>
              <a:t>		 current_max_sum,</a:t>
            </a:r>
            <a:br>
              <a:rPr lang="en-US" altLang="zh-CN" sz="4800">
                <a:latin typeface="Consolas" panose="020B0609020204030204" pitchFamily="49" charset="0"/>
              </a:rPr>
            </a:br>
            <a:r>
              <a:rPr lang="en-US" altLang="zh-CN" sz="4800">
                <a:latin typeface="Consolas" panose="020B0609020204030204" pitchFamily="49" charset="0"/>
              </a:rPr>
              <a:t>		 sum_of_left, </a:t>
            </a:r>
            <a:br>
              <a:rPr lang="en-US" altLang="zh-CN" sz="4800">
                <a:latin typeface="Consolas" panose="020B0609020204030204" pitchFamily="49" charset="0"/>
              </a:rPr>
            </a:br>
            <a:r>
              <a:rPr lang="en-US" altLang="zh-CN" sz="4800">
                <a:latin typeface="Consolas" panose="020B0609020204030204" pitchFamily="49" charset="0"/>
              </a:rPr>
              <a:t>		 sum_of_right, </a:t>
            </a:r>
            <a:br>
              <a:rPr lang="en-US" altLang="zh-CN" sz="4800">
                <a:latin typeface="Consolas" panose="020B0609020204030204" pitchFamily="49" charset="0"/>
              </a:rPr>
            </a:br>
            <a:r>
              <a:rPr lang="en-US" altLang="zh-CN" sz="4800">
                <a:latin typeface="Consolas" panose="020B0609020204030204" pitchFamily="49" charset="0"/>
              </a:rPr>
              <a:t>		 start_of_left, </a:t>
            </a:r>
            <a:br>
              <a:rPr lang="en-US" altLang="zh-CN" sz="4800">
                <a:latin typeface="Consolas" panose="020B0609020204030204" pitchFamily="49" charset="0"/>
              </a:rPr>
            </a:br>
            <a:r>
              <a:rPr lang="en-US" altLang="zh-CN" sz="4800">
                <a:latin typeface="Consolas" panose="020B0609020204030204" pitchFamily="49" charset="0"/>
              </a:rPr>
              <a:t>		 end_of_right;</a:t>
            </a:r>
            <a:endParaRPr lang="zh-CN" altLang="en-US" sz="4800" dirty="0"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7C09B5-F4A9-41BF-ACBF-4F258C2A29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94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BAC06AD8-9958-4470-9D01-1F121157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olidFill>
                  <a:srgbClr val="000000"/>
                </a:solidFill>
              </a:rPr>
              <a:t>6 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-1 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sz="12000">
                <a:solidFill>
                  <a:srgbClr val="FF0000"/>
                </a:solidFill>
              </a:rPr>
              <a:t>|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5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 4 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-7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DE0C0C-95DA-484E-8020-32E07500E6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8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0FABBB2-CF1B-4DD0-9957-678BCA8F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跨分界线的情况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AAF246-195C-401B-93B1-418A9FF26B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76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40A1FA7C-D9C5-413D-A023-83C1A2D02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olidFill>
                  <a:srgbClr val="000000"/>
                </a:solidFill>
              </a:rPr>
              <a:t>6 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-1 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sz="12000">
                <a:solidFill>
                  <a:srgbClr val="FF0000"/>
                </a:solidFill>
              </a:rPr>
              <a:t>|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5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 4 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-7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ACADDD-900F-46AD-83F3-CCC3563EA0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5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A8A7A07-CC1A-49C7-A27B-37804C95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olidFill>
                  <a:srgbClr val="000000"/>
                </a:solidFill>
              </a:rPr>
              <a:t>6 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-1 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sz="12000">
                <a:solidFill>
                  <a:srgbClr val="FF0000"/>
                </a:solidFill>
              </a:rPr>
              <a:t>|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5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 4 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-7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CB9110-D599-41F2-8221-B1F0DAB360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64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553FB14-A47F-4CCC-8261-FA969FFD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跨分界线的情况的最大值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B2CBCF-B417-486C-B393-A92397406D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1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F1C9D59-202D-4263-918E-F8D6BEEE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olidFill>
                  <a:srgbClr val="000000"/>
                </a:solidFill>
              </a:rPr>
              <a:t>6 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-1 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sz="12000">
                <a:solidFill>
                  <a:srgbClr val="FF0000"/>
                </a:solidFill>
              </a:rPr>
              <a:t>|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5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 4 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-7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9D4036-3387-44E4-AE21-7AF607F2FC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13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8E5F6E64-7497-4C58-A54A-5ED10466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olidFill>
                  <a:srgbClr val="000000"/>
                </a:solidFill>
              </a:rPr>
              <a:t>6 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-1 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sz="12000">
                <a:solidFill>
                  <a:srgbClr val="FF0000"/>
                </a:solidFill>
              </a:rPr>
              <a:t>|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5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 4 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-7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20037C-B4C6-435F-AFDC-AFCBF435EA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22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601D50F-A5B1-4AD2-9ED0-65173F3E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不跨分界线的情况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7593BC-BA01-45DF-8F93-87BF85E562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3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FFAB8DA5-5602-4ACB-BD70-72E65BF2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最大子序列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9BC398-0E11-406A-8EDE-2DF6513334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7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FBAD1C4-538B-4F66-903C-C15BC0E3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olidFill>
                  <a:srgbClr val="000000"/>
                </a:solidFill>
              </a:rPr>
              <a:t>6 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-1 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sz="12000">
                <a:solidFill>
                  <a:srgbClr val="FF0000"/>
                </a:solidFill>
              </a:rPr>
              <a:t>|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5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 4 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-7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C1781C-5662-4338-BE55-7E9A7D2EFD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38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DCEB7FB-EF30-4AB4-BCBB-771D5186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olidFill>
                  <a:srgbClr val="000000"/>
                </a:solidFill>
              </a:rPr>
              <a:t>6 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en-US" altLang="zh-CN" sz="9600">
                <a:solidFill>
                  <a:srgbClr val="0070C0"/>
                </a:solidFill>
              </a:rPr>
              <a:t>|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-1 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sz="15000">
                <a:solidFill>
                  <a:srgbClr val="FF0000"/>
                </a:solidFill>
              </a:rPr>
              <a:t>|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5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en-US" altLang="zh-CN" sz="9600">
                <a:solidFill>
                  <a:srgbClr val="0070C0"/>
                </a:solidFill>
              </a:rPr>
              <a:t>|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zh-CN">
                <a:solidFill>
                  <a:srgbClr val="000000"/>
                </a:solidFill>
              </a:rPr>
              <a:t> 4 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B050"/>
                </a:solidFill>
              </a:rPr>
              <a:t>|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-7</a:t>
            </a:r>
            <a:r>
              <a:rPr lang="zh-CN" altLang="zh-CN"/>
              <a:t>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DC8F6A-5EF5-4808-ADEC-456671F09B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40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C39C680F-8EFF-4008-BB59-370A97A3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当区间内只剩一个元素时直接返回结果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AE523E-A86D-4871-B488-C9CEAD9AC3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38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0C88DDD-1952-441B-B40B-550505CC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olidFill>
                  <a:srgbClr val="000000"/>
                </a:solidFill>
              </a:rPr>
              <a:t>6 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-1 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sz="12000">
                <a:solidFill>
                  <a:srgbClr val="FF0000"/>
                </a:solidFill>
              </a:rPr>
              <a:t>|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5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 4 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-7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67B471-7319-465C-8B1C-B52693E960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9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1EDA4624-F53A-4207-AADE-AE91BC10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合并子问题的解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1BADC3-7F2F-4473-AB6A-EDB55E74FB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05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E96ADDC0-87FD-4991-A7D3-E89EFA66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返回最大的值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E181A0-8C53-4228-98A2-80E5F77DCF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64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A18D184-34CF-4957-BB17-EC5EAC9F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8E68E8-90C1-468E-8C61-C112FBE745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37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9273FF3A-FCE2-4EBC-9C22-0BF004F4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6013B5-17D5-44F3-B350-8A35322525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94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25F1FFBE-0443-45C3-883F-431BED03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谢谢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5CD7B8-C789-4FAA-9968-02B4293F67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2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93EE6C2E-CEAB-4356-B9D3-E780278C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枚举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300D10-D23A-4CB2-BCE7-AE11BCF850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1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B50469D6-9FE1-4F1C-BB3E-EF272AA4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分治思想、递归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2368F8-F904-403C-8C04-65F7947B76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7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A3F9228E-4162-4C35-8B78-ACD5AFE9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>
                <a:solidFill>
                  <a:srgbClr val="000000"/>
                </a:solidFill>
              </a:rPr>
              <a:t>6 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-1 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5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 4 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-7</a:t>
            </a:r>
            <a:r>
              <a:rPr lang="zh-CN" altLang="zh-CN"/>
              <a:t>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7BA0B9-C2D0-4224-B84B-F40778FD9B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3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E0E5CDA4-6DDD-4DCC-B53A-5252EC23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把问题的实例划分为子问题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D31C38-EA55-4E30-968D-AFC32854AE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1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B4E0BCF1-7995-4459-8218-7CF62472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>
                <a:solidFill>
                  <a:srgbClr val="000000"/>
                </a:solidFill>
              </a:rPr>
              <a:t>6 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-1 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sz="6000">
                <a:solidFill>
                  <a:srgbClr val="FF0000"/>
                </a:solidFill>
              </a:rPr>
              <a:t>|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5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 4 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zh-CN">
                <a:solidFill>
                  <a:srgbClr val="000000"/>
                </a:solidFill>
              </a:rPr>
              <a:t>-7</a:t>
            </a:r>
            <a:r>
              <a:rPr lang="zh-CN" altLang="zh-CN"/>
              <a:t>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A1F737-47AF-4EC1-A362-E0783EA5FE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8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F192B2BF-0C4D-46D0-9D3C-F067B4A7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递归解决子问题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80EAA9-3408-426F-B877-CADEE91C71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3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26C7CDE7-52F4-4BC5-810D-0680E86E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能够计算并比较三种情况的函数</a:t>
            </a:r>
            <a:r>
              <a:rPr lang="en-US" altLang="zh-CN"/>
              <a:t>maxSum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762190-820D-4384-A233-EC3B71D14D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4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宽屏</PresentationFormat>
  <Paragraphs>26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等线 Light</vt:lpstr>
      <vt:lpstr>Arial</vt:lpstr>
      <vt:lpstr>Consolas</vt:lpstr>
      <vt:lpstr>Office 主题​​</vt:lpstr>
      <vt:lpstr>1004.Max Sum</vt:lpstr>
      <vt:lpstr>最大子序列</vt:lpstr>
      <vt:lpstr>枚举</vt:lpstr>
      <vt:lpstr>分治思想、递归</vt:lpstr>
      <vt:lpstr>6   -1   5   4   -7 </vt:lpstr>
      <vt:lpstr>把问题的实例划分为子问题</vt:lpstr>
      <vt:lpstr>6   -1  |  5   4   -7 </vt:lpstr>
      <vt:lpstr>递归解决子问题</vt:lpstr>
      <vt:lpstr>能够计算并比较三种情况的函数maxSum</vt:lpstr>
      <vt:lpstr>struct Node {  int l, r,sum; };</vt:lpstr>
      <vt:lpstr>Node maxSum  (int a[], int l, int r) {  int i, mid,      current_max_sum,    sum_of_left,     sum_of_right,     start_of_left,     end_of_right;</vt:lpstr>
      <vt:lpstr>6   -1  |  5   4   -7</vt:lpstr>
      <vt:lpstr>跨分界线的情况</vt:lpstr>
      <vt:lpstr>6   -1  |  5   4   -7</vt:lpstr>
      <vt:lpstr>6   -1  |  5   4   -7</vt:lpstr>
      <vt:lpstr>跨分界线的情况的最大值</vt:lpstr>
      <vt:lpstr>6   -1  |  5   4   -7</vt:lpstr>
      <vt:lpstr>6   -1  |  5   4   -7</vt:lpstr>
      <vt:lpstr>不跨分界线的情况</vt:lpstr>
      <vt:lpstr>6   -1  |  5   4   -7</vt:lpstr>
      <vt:lpstr>6   |  -1  |  5  |  4  |  -7 </vt:lpstr>
      <vt:lpstr>当区间内只剩一个元素时直接返回结果</vt:lpstr>
      <vt:lpstr>6   -1  |  5   4   -7</vt:lpstr>
      <vt:lpstr>合并子问题的解</vt:lpstr>
      <vt:lpstr>返回最大的值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1004.Max Sum</dc:title>
  <dc:creator>Ga Los</dc:creator>
  <cp:lastModifiedBy>Ga Los</cp:lastModifiedBy>
  <cp:revision>1</cp:revision>
  <dcterms:created xsi:type="dcterms:W3CDTF">2018-08-14T16:25:16Z</dcterms:created>
  <dcterms:modified xsi:type="dcterms:W3CDTF">2018-08-14T16:25:16Z</dcterms:modified>
</cp:coreProperties>
</file>