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5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9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8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62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0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0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0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6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6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8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1005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err="1"/>
              <a:t>Pseudoprime</a:t>
            </a:r>
            <a:r>
              <a:rPr lang="en-US" altLang="zh-CN" b="1" dirty="0"/>
              <a:t> numbers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864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048672"/>
          </a:xfrm>
        </p:spPr>
        <p:txBody>
          <a:bodyPr>
            <a:noAutofit/>
          </a:bodyPr>
          <a:lstStyle/>
          <a:p>
            <a:r>
              <a:rPr lang="en-US" altLang="zh-CN" sz="2300" b="1" dirty="0"/>
              <a:t>Problem Description</a:t>
            </a:r>
          </a:p>
          <a:p>
            <a:r>
              <a:rPr lang="en-US" altLang="zh-CN" sz="2300" dirty="0"/>
              <a:t>Fermat's theorem states that for any prime number p and for any integer a &gt; 1, </a:t>
            </a:r>
            <a:r>
              <a:rPr lang="en-US" altLang="zh-CN" sz="2300" dirty="0" err="1"/>
              <a:t>a^p</a:t>
            </a:r>
            <a:r>
              <a:rPr lang="en-US" altLang="zh-CN" sz="2300" dirty="0"/>
              <a:t> == a (mod p). That is, if we raise a to the </a:t>
            </a:r>
            <a:r>
              <a:rPr lang="en-US" altLang="zh-CN" sz="2300" dirty="0" err="1"/>
              <a:t>pth</a:t>
            </a:r>
            <a:r>
              <a:rPr lang="en-US" altLang="zh-CN" sz="2300" dirty="0"/>
              <a:t> power and divide by p, the remainder is a. Some (but not very many) non-prime values of p, known as base-a </a:t>
            </a:r>
            <a:r>
              <a:rPr lang="en-US" altLang="zh-CN" sz="2300" dirty="0" err="1"/>
              <a:t>pseudoprimes</a:t>
            </a:r>
            <a:r>
              <a:rPr lang="en-US" altLang="zh-CN" sz="2300" dirty="0"/>
              <a:t>, have this property for some a. (And some, known as Carmichael Numbers, are base-a </a:t>
            </a:r>
            <a:r>
              <a:rPr lang="en-US" altLang="zh-CN" sz="2300" dirty="0" err="1"/>
              <a:t>pseudoprimes</a:t>
            </a:r>
            <a:r>
              <a:rPr lang="en-US" altLang="zh-CN" sz="2300" dirty="0"/>
              <a:t> for all a.) </a:t>
            </a:r>
            <a:br>
              <a:rPr lang="en-US" altLang="zh-CN" sz="2300" dirty="0"/>
            </a:br>
            <a:r>
              <a:rPr lang="en-US" altLang="zh-CN" sz="2300" dirty="0"/>
              <a:t>Given 2 &lt; p ≤ 1,000,000,000 and 1 &lt; a &lt; p, determine whether or not p is a base-a </a:t>
            </a:r>
            <a:r>
              <a:rPr lang="en-US" altLang="zh-CN" sz="2300" dirty="0" err="1"/>
              <a:t>pseudoprime</a:t>
            </a:r>
            <a:r>
              <a:rPr lang="en-US" altLang="zh-CN" sz="2300" dirty="0"/>
              <a:t>. </a:t>
            </a:r>
            <a:br>
              <a:rPr lang="en-US" altLang="zh-CN" sz="2300" dirty="0"/>
            </a:br>
            <a:endParaRPr lang="en-US" altLang="zh-CN" sz="2300" dirty="0"/>
          </a:p>
          <a:p>
            <a:r>
              <a:rPr lang="en-US" altLang="zh-CN" sz="2300" b="1" dirty="0"/>
              <a:t>Input</a:t>
            </a:r>
          </a:p>
          <a:p>
            <a:r>
              <a:rPr lang="en-US" altLang="zh-CN" sz="2300" dirty="0"/>
              <a:t>Input contains several test cases followed by a line containing "0 0". Each test case consists of a line containing p and a. </a:t>
            </a:r>
          </a:p>
          <a:p>
            <a:r>
              <a:rPr lang="en-US" altLang="zh-CN" sz="2300" b="1" dirty="0"/>
              <a:t>Output</a:t>
            </a:r>
          </a:p>
          <a:p>
            <a:r>
              <a:rPr lang="en-US" altLang="zh-CN" sz="2300" dirty="0"/>
              <a:t>For each test case, output "yes" if p is a base-a </a:t>
            </a:r>
            <a:r>
              <a:rPr lang="en-US" altLang="zh-CN" sz="2300" dirty="0" err="1"/>
              <a:t>pseudoprime</a:t>
            </a:r>
            <a:r>
              <a:rPr lang="en-US" altLang="zh-CN" sz="2300" dirty="0"/>
              <a:t>; otherwise output "no". </a:t>
            </a:r>
            <a:br>
              <a:rPr lang="en-US" altLang="zh-CN" sz="2300" dirty="0"/>
            </a:br>
            <a:endParaRPr lang="en-US" altLang="zh-CN" sz="2300" dirty="0"/>
          </a:p>
        </p:txBody>
      </p:sp>
    </p:spTree>
    <p:extLst>
      <p:ext uri="{BB962C8B-B14F-4D97-AF65-F5344CB8AC3E}">
        <p14:creationId xmlns:p14="http://schemas.microsoft.com/office/powerpoint/2010/main" val="641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输入一个</a:t>
            </a:r>
            <a:r>
              <a:rPr lang="en-US" altLang="zh-CN" b="1" dirty="0" smtClean="0"/>
              <a:t>p(2 &lt; p ≤ 1,000,000,000 )</a:t>
            </a:r>
            <a:r>
              <a:rPr lang="zh-CN" altLang="en-US" b="1" dirty="0" smtClean="0"/>
              <a:t>和一个数字</a:t>
            </a:r>
            <a:r>
              <a:rPr lang="en-US" altLang="zh-CN" b="1" dirty="0" smtClean="0"/>
              <a:t>a(1 &lt; a &lt; p),</a:t>
            </a:r>
            <a:r>
              <a:rPr lang="zh-CN" altLang="en-US" b="1" dirty="0" smtClean="0"/>
              <a:t>判定：</a:t>
            </a:r>
            <a:endParaRPr lang="en-US" altLang="zh-CN" b="1" dirty="0" smtClean="0"/>
          </a:p>
          <a:p>
            <a:r>
              <a:rPr lang="en-US" altLang="zh-CN" b="1" dirty="0" smtClean="0"/>
              <a:t>1):a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次方</a:t>
            </a:r>
            <a:r>
              <a:rPr lang="en-US" altLang="zh-CN" b="1" dirty="0" smtClean="0"/>
              <a:t>%p</a:t>
            </a:r>
            <a:r>
              <a:rPr lang="zh-CN" altLang="en-US" b="1" dirty="0" smtClean="0"/>
              <a:t>？</a:t>
            </a:r>
            <a:r>
              <a:rPr lang="en-US" altLang="zh-CN" b="1" dirty="0" smtClean="0"/>
              <a:t>=a</a:t>
            </a:r>
          </a:p>
          <a:p>
            <a:r>
              <a:rPr lang="en-US" altLang="zh-CN" b="1" dirty="0" smtClean="0"/>
              <a:t>2):p</a:t>
            </a:r>
            <a:r>
              <a:rPr lang="zh-CN" altLang="en-US" b="1" dirty="0" smtClean="0"/>
              <a:t>是否不为素数</a:t>
            </a:r>
            <a:endParaRPr lang="en-US" altLang="zh-CN" b="1" dirty="0" smtClean="0"/>
          </a:p>
          <a:p>
            <a:r>
              <a:rPr lang="zh-CN" altLang="en-US" b="1" dirty="0" smtClean="0"/>
              <a:t>若同时满足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次方</a:t>
            </a:r>
            <a:r>
              <a:rPr lang="en-US" altLang="zh-CN" b="1" dirty="0" smtClean="0"/>
              <a:t>%p</a:t>
            </a:r>
            <a:r>
              <a:rPr lang="zh-CN" altLang="en-US" b="1" dirty="0" smtClean="0"/>
              <a:t>等于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并且</a:t>
            </a:r>
            <a:r>
              <a:rPr lang="en-US" altLang="zh-CN" b="1" dirty="0" smtClean="0"/>
              <a:t>p</a:t>
            </a:r>
            <a:r>
              <a:rPr lang="zh-CN" altLang="en-US" b="1" dirty="0"/>
              <a:t>不</a:t>
            </a:r>
            <a:r>
              <a:rPr lang="zh-CN" altLang="en-US" b="1" dirty="0" smtClean="0"/>
              <a:t>为素数，则输出</a:t>
            </a:r>
            <a:r>
              <a:rPr lang="en-US" altLang="zh-CN" b="1" dirty="0" smtClean="0"/>
              <a:t>yes,</a:t>
            </a:r>
            <a:r>
              <a:rPr lang="zh-CN" altLang="en-US" b="1" dirty="0" smtClean="0"/>
              <a:t>否则输出</a:t>
            </a:r>
            <a:r>
              <a:rPr lang="en-US" altLang="zh-CN" b="1" dirty="0" smtClean="0"/>
              <a:t>no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558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         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85226"/>
            <a:ext cx="3632405" cy="297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3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36704"/>
          </a:xfrm>
        </p:spPr>
        <p:txBody>
          <a:bodyPr>
            <a:noAutofit/>
          </a:bodyPr>
          <a:lstStyle/>
          <a:p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main()</a:t>
            </a:r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ios</a:t>
            </a:r>
            <a:r>
              <a:rPr lang="en-US" altLang="zh-CN" sz="1600" b="1" dirty="0" smtClean="0"/>
              <a:t>::</a:t>
            </a:r>
            <a:r>
              <a:rPr lang="en-US" altLang="zh-CN" sz="1600" b="1" dirty="0" err="1" smtClean="0"/>
              <a:t>sync_with_stdio</a:t>
            </a:r>
            <a:r>
              <a:rPr lang="en-US" altLang="zh-CN" sz="1600" b="1" dirty="0" smtClean="0"/>
              <a:t>(false);</a:t>
            </a:r>
          </a:p>
          <a:p>
            <a:r>
              <a:rPr lang="en-US" altLang="zh-CN" sz="1600" b="1" dirty="0" smtClean="0"/>
              <a:t>	long </a:t>
            </a:r>
            <a:r>
              <a:rPr lang="en-US" altLang="zh-CN" sz="1600" b="1" dirty="0" err="1" smtClean="0"/>
              <a:t>long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p,a,i,t,flag</a:t>
            </a:r>
            <a:r>
              <a:rPr lang="en-US" altLang="zh-CN" sz="1600" b="1" dirty="0" smtClean="0"/>
              <a:t>;</a:t>
            </a:r>
          </a:p>
          <a:p>
            <a:r>
              <a:rPr lang="en-US" altLang="zh-CN" sz="1600" b="1" dirty="0" smtClean="0"/>
              <a:t>	while(</a:t>
            </a:r>
            <a:r>
              <a:rPr lang="en-US" altLang="zh-CN" sz="1600" b="1" dirty="0" err="1" smtClean="0"/>
              <a:t>cin</a:t>
            </a:r>
            <a:r>
              <a:rPr lang="en-US" altLang="zh-CN" sz="1600" b="1" dirty="0" smtClean="0"/>
              <a:t>&gt;&gt;p&gt;&gt;a&amp;&amp;(p||a))</a:t>
            </a:r>
          </a:p>
          <a:p>
            <a:r>
              <a:rPr lang="en-US" altLang="zh-CN" sz="1600" b="1" dirty="0" smtClean="0"/>
              <a:t>	{</a:t>
            </a:r>
          </a:p>
          <a:p>
            <a:r>
              <a:rPr lang="en-US" altLang="zh-CN" sz="1600" b="1" dirty="0" smtClean="0"/>
              <a:t>		flag=0;</a:t>
            </a:r>
          </a:p>
          <a:p>
            <a:r>
              <a:rPr lang="en-US" altLang="zh-CN" sz="1600" b="1" dirty="0" smtClean="0"/>
              <a:t>		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for(i=2;i&lt;</a:t>
            </a:r>
            <a:r>
              <a:rPr lang="en-US" altLang="zh-CN" sz="1600" b="1" dirty="0" err="1" smtClean="0">
                <a:solidFill>
                  <a:srgbClr val="7030A0"/>
                </a:solidFill>
              </a:rPr>
              <a:t>p;i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++){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</a:rPr>
              <a:t>			if(</a:t>
            </a:r>
            <a:r>
              <a:rPr lang="en-US" altLang="zh-CN" sz="1600" b="1" dirty="0" err="1" smtClean="0">
                <a:solidFill>
                  <a:srgbClr val="7030A0"/>
                </a:solidFill>
              </a:rPr>
              <a:t>p%i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==0)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</a:rPr>
              <a:t>			break;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</a:rPr>
              <a:t>		} 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</a:rPr>
              <a:t>		if(i&lt;p)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</a:rPr>
              <a:t>		flag=1;                                       //p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不是素数时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flag=1;</a:t>
            </a:r>
          </a:p>
          <a:p>
            <a:r>
              <a:rPr lang="en-US" altLang="zh-CN" sz="1600" b="1" dirty="0" smtClean="0"/>
              <a:t>		t=</a:t>
            </a:r>
            <a:r>
              <a:rPr lang="en-US" altLang="zh-CN" sz="1600" b="1" dirty="0" err="1" smtClean="0"/>
              <a:t>powl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a,p,p</a:t>
            </a:r>
            <a:r>
              <a:rPr lang="en-US" altLang="zh-CN" sz="1600" b="1" dirty="0" smtClean="0"/>
              <a:t>);                         //a</a:t>
            </a:r>
            <a:r>
              <a:rPr lang="zh-CN" altLang="en-US" sz="1600" b="1" dirty="0" smtClean="0"/>
              <a:t>的</a:t>
            </a:r>
            <a:r>
              <a:rPr lang="en-US" altLang="zh-CN" sz="1600" b="1" dirty="0" smtClean="0"/>
              <a:t>p</a:t>
            </a:r>
            <a:r>
              <a:rPr lang="zh-CN" altLang="en-US" sz="1600" b="1" dirty="0" smtClean="0"/>
              <a:t>次方</a:t>
            </a:r>
            <a:r>
              <a:rPr lang="en-US" altLang="zh-CN" sz="1600" b="1" dirty="0" smtClean="0"/>
              <a:t>%p </a:t>
            </a:r>
          </a:p>
          <a:p>
            <a:r>
              <a:rPr lang="en-US" altLang="zh-CN" sz="1600" b="1" dirty="0" smtClean="0"/>
              <a:t>		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if(flag==1&amp;&amp;a==t)                 //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即使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flag!=1,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也要做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powl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函数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		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&lt;&lt;"yes"&lt;&lt;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endl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		else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		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&lt;&lt;"no"&lt;&lt;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endl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1600" b="1" dirty="0" smtClean="0"/>
              <a:t>	}</a:t>
            </a:r>
          </a:p>
          <a:p>
            <a:r>
              <a:rPr lang="en-US" altLang="zh-CN" sz="1600" b="1" dirty="0" smtClean="0"/>
              <a:t>	return 0;</a:t>
            </a:r>
          </a:p>
          <a:p>
            <a:r>
              <a:rPr lang="en-US" altLang="zh-CN" sz="1600" b="1" dirty="0" smtClean="0"/>
              <a:t>}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775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8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Autofit/>
          </a:bodyPr>
          <a:lstStyle/>
          <a:p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main()</a:t>
            </a:r>
          </a:p>
          <a:p>
            <a:r>
              <a:rPr lang="en-US" altLang="zh-CN" sz="1600" b="1" dirty="0" smtClean="0"/>
              <a:t>{</a:t>
            </a:r>
          </a:p>
          <a:p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ios</a:t>
            </a:r>
            <a:r>
              <a:rPr lang="en-US" altLang="zh-CN" sz="1600" b="1" dirty="0" smtClean="0"/>
              <a:t>::</a:t>
            </a:r>
            <a:r>
              <a:rPr lang="en-US" altLang="zh-CN" sz="1600" b="1" dirty="0" err="1" smtClean="0"/>
              <a:t>sync_with_stdio</a:t>
            </a:r>
            <a:r>
              <a:rPr lang="en-US" altLang="zh-CN" sz="1600" b="1" dirty="0" smtClean="0"/>
              <a:t>(false);</a:t>
            </a:r>
          </a:p>
          <a:p>
            <a:r>
              <a:rPr lang="en-US" altLang="zh-CN" sz="1600" b="1" dirty="0" smtClean="0"/>
              <a:t>	long </a:t>
            </a:r>
            <a:r>
              <a:rPr lang="en-US" altLang="zh-CN" sz="1600" b="1" dirty="0" err="1" smtClean="0"/>
              <a:t>long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p,a,i,t,flag</a:t>
            </a:r>
            <a:r>
              <a:rPr lang="en-US" altLang="zh-CN" sz="1600" b="1" dirty="0" smtClean="0"/>
              <a:t>;</a:t>
            </a:r>
          </a:p>
          <a:p>
            <a:r>
              <a:rPr lang="en-US" altLang="zh-CN" sz="1600" b="1" dirty="0" smtClean="0"/>
              <a:t>	while(</a:t>
            </a:r>
            <a:r>
              <a:rPr lang="en-US" altLang="zh-CN" sz="1600" b="1" dirty="0" err="1" smtClean="0"/>
              <a:t>cin</a:t>
            </a:r>
            <a:r>
              <a:rPr lang="en-US" altLang="zh-CN" sz="1600" b="1" dirty="0" smtClean="0"/>
              <a:t>&gt;&gt;p&gt;&gt;a&amp;&amp;(p||a))</a:t>
            </a:r>
          </a:p>
          <a:p>
            <a:r>
              <a:rPr lang="en-US" altLang="zh-CN" sz="1600" b="1" dirty="0" smtClean="0"/>
              <a:t>	{</a:t>
            </a:r>
          </a:p>
          <a:p>
            <a:r>
              <a:rPr lang="en-US" altLang="zh-CN" sz="1600" b="1" dirty="0" smtClean="0"/>
              <a:t>		flag=0;</a:t>
            </a:r>
          </a:p>
          <a:p>
            <a:r>
              <a:rPr lang="en-US" altLang="zh-CN" sz="1600" b="1" dirty="0" smtClean="0"/>
              <a:t>		for(i=2;i*i&lt;</a:t>
            </a:r>
            <a:r>
              <a:rPr lang="en-US" altLang="zh-CN" sz="1600" b="1" dirty="0" err="1" smtClean="0"/>
              <a:t>p;i</a:t>
            </a:r>
            <a:r>
              <a:rPr lang="en-US" altLang="zh-CN" sz="1600" b="1" dirty="0" smtClean="0"/>
              <a:t>++)</a:t>
            </a:r>
          </a:p>
          <a:p>
            <a:r>
              <a:rPr lang="en-US" altLang="zh-CN" sz="1600" b="1" dirty="0" smtClean="0"/>
              <a:t>		{</a:t>
            </a:r>
          </a:p>
          <a:p>
            <a:r>
              <a:rPr lang="en-US" altLang="zh-CN" sz="1600" b="1" dirty="0" smtClean="0"/>
              <a:t>			if(</a:t>
            </a:r>
            <a:r>
              <a:rPr lang="en-US" altLang="zh-CN" sz="1600" b="1" dirty="0" err="1" smtClean="0"/>
              <a:t>p%i</a:t>
            </a:r>
            <a:r>
              <a:rPr lang="en-US" altLang="zh-CN" sz="1600" b="1" dirty="0" smtClean="0"/>
              <a:t>==0)</a:t>
            </a:r>
          </a:p>
          <a:p>
            <a:r>
              <a:rPr lang="en-US" altLang="zh-CN" sz="1600" b="1" dirty="0" smtClean="0"/>
              <a:t>			flag++;</a:t>
            </a:r>
          </a:p>
          <a:p>
            <a:r>
              <a:rPr lang="en-US" altLang="zh-CN" sz="1600" b="1" dirty="0" smtClean="0"/>
              <a:t>		}  </a:t>
            </a:r>
          </a:p>
          <a:p>
            <a:r>
              <a:rPr lang="en-US" altLang="zh-CN" sz="1600" b="1" dirty="0" smtClean="0"/>
              <a:t>                                 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if(flag==0)      //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当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flag=0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时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,p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为素数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这时直接判定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不满足条件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输出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no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		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&lt;&lt;"no"&lt;&lt;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endl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1600" b="1" dirty="0" smtClean="0"/>
              <a:t>		else{               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只有满足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不为素数时，才进行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powl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函数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节省时间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/>
              <a:t>			if(a==</a:t>
            </a:r>
            <a:r>
              <a:rPr lang="en-US" altLang="zh-CN" sz="1600" b="1" dirty="0" err="1" smtClean="0"/>
              <a:t>powl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a,p,p</a:t>
            </a:r>
            <a:r>
              <a:rPr lang="en-US" altLang="zh-CN" sz="1600" b="1" dirty="0" smtClean="0"/>
              <a:t>))</a:t>
            </a:r>
          </a:p>
          <a:p>
            <a:r>
              <a:rPr lang="en-US" altLang="zh-CN" sz="1600" b="1" dirty="0" smtClean="0"/>
              <a:t>			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 smtClean="0"/>
              <a:t>&lt;&lt;"yes"&lt;&lt;</a:t>
            </a:r>
            <a:r>
              <a:rPr lang="en-US" altLang="zh-CN" sz="1600" b="1" dirty="0" err="1" smtClean="0"/>
              <a:t>endl</a:t>
            </a:r>
            <a:r>
              <a:rPr lang="en-US" altLang="zh-CN" sz="1600" b="1" dirty="0" smtClean="0"/>
              <a:t>;</a:t>
            </a:r>
          </a:p>
          <a:p>
            <a:r>
              <a:rPr lang="en-US" altLang="zh-CN" sz="1600" b="1" dirty="0" smtClean="0"/>
              <a:t>			else</a:t>
            </a:r>
          </a:p>
          <a:p>
            <a:r>
              <a:rPr lang="en-US" altLang="zh-CN" sz="1600" b="1" dirty="0" smtClean="0"/>
              <a:t>			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 smtClean="0"/>
              <a:t>&lt;&lt;"no"&lt;&lt;</a:t>
            </a:r>
            <a:r>
              <a:rPr lang="en-US" altLang="zh-CN" sz="1600" b="1" dirty="0" err="1" smtClean="0"/>
              <a:t>endl</a:t>
            </a:r>
            <a:r>
              <a:rPr lang="en-US" altLang="zh-CN" sz="1600" b="1" dirty="0" smtClean="0"/>
              <a:t>;</a:t>
            </a:r>
          </a:p>
          <a:p>
            <a:r>
              <a:rPr lang="en-US" altLang="zh-CN" sz="1600" b="1" dirty="0" smtClean="0"/>
              <a:t>		} </a:t>
            </a:r>
          </a:p>
          <a:p>
            <a:r>
              <a:rPr lang="en-US" altLang="zh-CN" sz="1600" b="1" dirty="0" smtClean="0"/>
              <a:t>	}</a:t>
            </a:r>
          </a:p>
          <a:p>
            <a:r>
              <a:rPr lang="en-US" altLang="zh-CN" sz="1600" b="1" dirty="0" smtClean="0"/>
              <a:t>	return 0;</a:t>
            </a:r>
          </a:p>
          <a:p>
            <a:r>
              <a:rPr lang="en-US" altLang="zh-CN" sz="1600" b="1" dirty="0" smtClean="0"/>
              <a:t>}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693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完整代码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751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57200" y="-99392"/>
            <a:ext cx="4038600" cy="7272808"/>
          </a:xfrm>
        </p:spPr>
        <p:txBody>
          <a:bodyPr>
            <a:noAutofit/>
          </a:bodyPr>
          <a:lstStyle/>
          <a:p>
            <a:r>
              <a:rPr lang="en-US" altLang="zh-CN" sz="2000" b="1" dirty="0"/>
              <a:t>#include&lt;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r>
              <a:rPr lang="en-US" altLang="zh-CN" sz="2000" b="1" dirty="0"/>
              <a:t>#include&lt;</a:t>
            </a:r>
            <a:r>
              <a:rPr lang="en-US" altLang="zh-CN" sz="2000" b="1" dirty="0" err="1"/>
              <a:t>cmath</a:t>
            </a:r>
            <a:r>
              <a:rPr lang="en-US" altLang="zh-CN" sz="2000" b="1" dirty="0"/>
              <a:t>&gt;</a:t>
            </a:r>
          </a:p>
          <a:p>
            <a:r>
              <a:rPr lang="en-US" altLang="zh-CN" sz="2000" b="1" dirty="0"/>
              <a:t>#include&lt;</a:t>
            </a:r>
            <a:r>
              <a:rPr lang="en-US" altLang="zh-CN" sz="2000" b="1" dirty="0" err="1"/>
              <a:t>cstring</a:t>
            </a:r>
            <a:r>
              <a:rPr lang="en-US" altLang="zh-CN" sz="2000" b="1" dirty="0"/>
              <a:t>&gt;</a:t>
            </a:r>
          </a:p>
          <a:p>
            <a:r>
              <a:rPr lang="en-US" altLang="zh-CN" sz="2000" b="1" dirty="0"/>
              <a:t>#include&lt;</a:t>
            </a:r>
            <a:r>
              <a:rPr lang="en-US" altLang="zh-CN" sz="2000" b="1" dirty="0" err="1"/>
              <a:t>cstdio</a:t>
            </a:r>
            <a:r>
              <a:rPr lang="en-US" altLang="zh-CN" sz="2000" b="1" dirty="0"/>
              <a:t>&gt;</a:t>
            </a:r>
          </a:p>
          <a:p>
            <a:r>
              <a:rPr lang="en-US" altLang="zh-CN" sz="2000" b="1" dirty="0"/>
              <a:t>#include&lt;algorithm&gt;</a:t>
            </a:r>
          </a:p>
          <a:p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long </a:t>
            </a:r>
            <a:r>
              <a:rPr lang="en-US" altLang="zh-CN" sz="2000" b="1" dirty="0" err="1"/>
              <a:t>long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powl</a:t>
            </a:r>
            <a:r>
              <a:rPr lang="en-US" altLang="zh-CN" sz="2000" b="1" dirty="0"/>
              <a:t>(long </a:t>
            </a:r>
            <a:r>
              <a:rPr lang="en-US" altLang="zh-CN" sz="2000" b="1" dirty="0" err="1"/>
              <a:t>long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a,long</a:t>
            </a:r>
            <a:r>
              <a:rPr lang="en-US" altLang="zh-CN" sz="2000" b="1" dirty="0"/>
              <a:t> long </a:t>
            </a:r>
            <a:r>
              <a:rPr lang="en-US" altLang="zh-CN" sz="2000" b="1" dirty="0" err="1"/>
              <a:t>p,long</a:t>
            </a:r>
            <a:r>
              <a:rPr lang="en-US" altLang="zh-CN" sz="2000" b="1" dirty="0"/>
              <a:t> long mod)</a:t>
            </a:r>
          </a:p>
          <a:p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	long </a:t>
            </a:r>
            <a:r>
              <a:rPr lang="en-US" altLang="zh-CN" sz="2000" b="1" dirty="0" err="1"/>
              <a:t>long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tmp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	if(p==0)</a:t>
            </a:r>
          </a:p>
          <a:p>
            <a:r>
              <a:rPr lang="en-US" altLang="zh-CN" sz="2000" b="1" dirty="0"/>
              <a:t>	return 1;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tmp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powl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a,p</a:t>
            </a:r>
            <a:r>
              <a:rPr lang="en-US" altLang="zh-CN" sz="2000" b="1" dirty="0"/>
              <a:t>/2,mod);</a:t>
            </a:r>
          </a:p>
          <a:p>
            <a:r>
              <a:rPr lang="en-US" altLang="zh-CN" sz="2000" b="1" dirty="0"/>
              <a:t>	if(p%2!=0)</a:t>
            </a:r>
          </a:p>
          <a:p>
            <a:r>
              <a:rPr lang="en-US" altLang="zh-CN" sz="2000" b="1" dirty="0"/>
              <a:t>	return a*</a:t>
            </a:r>
            <a:r>
              <a:rPr lang="en-US" altLang="zh-CN" sz="2000" b="1" dirty="0" err="1"/>
              <a:t>tmp%mod</a:t>
            </a:r>
            <a:r>
              <a:rPr lang="en-US" altLang="zh-CN" sz="2000" b="1" dirty="0"/>
              <a:t>*</a:t>
            </a:r>
            <a:r>
              <a:rPr lang="en-US" altLang="zh-CN" sz="2000" b="1" dirty="0" err="1"/>
              <a:t>tmp%mod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	else</a:t>
            </a:r>
          </a:p>
          <a:p>
            <a:r>
              <a:rPr lang="en-US" altLang="zh-CN" sz="2000" b="1" dirty="0"/>
              <a:t>	return </a:t>
            </a:r>
            <a:r>
              <a:rPr lang="en-US" altLang="zh-CN" sz="2000" b="1" dirty="0" err="1"/>
              <a:t>tmp</a:t>
            </a:r>
            <a:r>
              <a:rPr lang="en-US" altLang="zh-CN" sz="2000" b="1" dirty="0"/>
              <a:t>*</a:t>
            </a:r>
            <a:r>
              <a:rPr lang="en-US" altLang="zh-CN" sz="2000" b="1" dirty="0" err="1"/>
              <a:t>tmp%mod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} </a:t>
            </a:r>
            <a:endParaRPr lang="zh-CN" altLang="en-US" sz="2000" b="1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200" y="-99392"/>
            <a:ext cx="4244280" cy="7056784"/>
          </a:xfrm>
        </p:spPr>
        <p:txBody>
          <a:bodyPr>
            <a:noAutofit/>
          </a:bodyPr>
          <a:lstStyle/>
          <a:p>
            <a:r>
              <a:rPr lang="en-US" altLang="zh-CN" sz="2000" b="1" dirty="0" err="1"/>
              <a:t>int</a:t>
            </a:r>
            <a:r>
              <a:rPr lang="en-US" altLang="zh-CN" sz="2000" b="1" dirty="0"/>
              <a:t> main()</a:t>
            </a:r>
          </a:p>
          <a:p>
            <a:r>
              <a:rPr lang="en-US" altLang="zh-CN" sz="2000" b="1" dirty="0" smtClean="0"/>
              <a:t>{       </a:t>
            </a:r>
            <a:r>
              <a:rPr lang="en-US" altLang="zh-CN" sz="2000" b="1" dirty="0" err="1" smtClean="0"/>
              <a:t>ios</a:t>
            </a:r>
            <a:r>
              <a:rPr lang="en-US" altLang="zh-CN" sz="2000" b="1" dirty="0"/>
              <a:t>::</a:t>
            </a:r>
            <a:r>
              <a:rPr lang="en-US" altLang="zh-CN" sz="2000" b="1" dirty="0" err="1"/>
              <a:t>sync_with_stdio</a:t>
            </a:r>
            <a:r>
              <a:rPr lang="en-US" altLang="zh-CN" sz="2000" b="1" dirty="0"/>
              <a:t>(false);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long </a:t>
            </a:r>
            <a:r>
              <a:rPr lang="en-US" altLang="zh-CN" sz="2000" b="1" dirty="0" err="1">
                <a:solidFill>
                  <a:srgbClr val="FF0000"/>
                </a:solidFill>
              </a:rPr>
              <a:t>long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/>
              <a:t>p,a,i,t,flag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	while(</a:t>
            </a:r>
            <a:r>
              <a:rPr lang="en-US" altLang="zh-CN" sz="2000" b="1" dirty="0" err="1"/>
              <a:t>cin</a:t>
            </a:r>
            <a:r>
              <a:rPr lang="en-US" altLang="zh-CN" sz="2000" b="1" dirty="0"/>
              <a:t>&gt;&gt;p&gt;&gt;a&amp;&amp;(p||a))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smtClean="0"/>
              <a:t>{              flag=0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		for(i=2;i*i&lt;</a:t>
            </a:r>
            <a:r>
              <a:rPr lang="en-US" altLang="zh-CN" sz="2000" b="1" dirty="0" err="1"/>
              <a:t>p;i</a:t>
            </a:r>
            <a:r>
              <a:rPr lang="en-US" altLang="zh-CN" sz="2000" b="1" dirty="0"/>
              <a:t>++)</a:t>
            </a:r>
          </a:p>
          <a:p>
            <a:r>
              <a:rPr lang="en-US" altLang="zh-CN" sz="2000" b="1" dirty="0"/>
              <a:t>		{</a:t>
            </a:r>
          </a:p>
          <a:p>
            <a:r>
              <a:rPr lang="en-US" altLang="zh-CN" sz="2000" b="1" dirty="0"/>
              <a:t>			if(</a:t>
            </a:r>
            <a:r>
              <a:rPr lang="en-US" altLang="zh-CN" sz="2000" b="1" dirty="0" err="1"/>
              <a:t>p%i</a:t>
            </a:r>
            <a:r>
              <a:rPr lang="en-US" altLang="zh-CN" sz="2000" b="1" dirty="0"/>
              <a:t>==0)</a:t>
            </a:r>
          </a:p>
          <a:p>
            <a:r>
              <a:rPr lang="en-US" altLang="zh-CN" sz="2000" b="1" dirty="0"/>
              <a:t>			flag++;</a:t>
            </a:r>
          </a:p>
          <a:p>
            <a:r>
              <a:rPr lang="en-US" altLang="zh-CN" sz="2000" b="1" dirty="0"/>
              <a:t>		}  </a:t>
            </a:r>
          </a:p>
          <a:p>
            <a:r>
              <a:rPr lang="en-US" altLang="zh-CN" sz="2000" b="1" dirty="0"/>
              <a:t>		</a:t>
            </a:r>
            <a:r>
              <a:rPr lang="en-US" altLang="zh-CN" sz="2000" b="1" dirty="0" smtClean="0"/>
              <a:t>if(flag</a:t>
            </a:r>
            <a:r>
              <a:rPr lang="en-US" altLang="zh-CN" sz="2000" b="1" dirty="0"/>
              <a:t>==0)</a:t>
            </a:r>
          </a:p>
          <a:p>
            <a:r>
              <a:rPr lang="en-US" altLang="zh-CN" sz="2000" b="1" dirty="0"/>
              <a:t>	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&lt;&lt;"no"&lt;&lt;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		else{</a:t>
            </a:r>
          </a:p>
          <a:p>
            <a:r>
              <a:rPr lang="en-US" altLang="zh-CN" sz="2000" b="1" dirty="0"/>
              <a:t>		if(a==</a:t>
            </a:r>
            <a:r>
              <a:rPr lang="en-US" altLang="zh-CN" sz="2000" b="1" dirty="0" err="1"/>
              <a:t>powl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a,p,p</a:t>
            </a:r>
            <a:r>
              <a:rPr lang="en-US" altLang="zh-CN" sz="2000" b="1" dirty="0"/>
              <a:t>))</a:t>
            </a:r>
          </a:p>
          <a:p>
            <a:r>
              <a:rPr lang="en-US" altLang="zh-CN" sz="2000" b="1" dirty="0"/>
              <a:t>	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&lt;&lt;"yes"&lt;&lt;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			else</a:t>
            </a:r>
          </a:p>
          <a:p>
            <a:r>
              <a:rPr lang="en-US" altLang="zh-CN" sz="2000" b="1" dirty="0"/>
              <a:t>	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&lt;&lt;"no"&lt;&lt;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		} </a:t>
            </a:r>
          </a:p>
          <a:p>
            <a:r>
              <a:rPr lang="en-US" altLang="zh-CN" sz="2000" b="1" dirty="0"/>
              <a:t>	}</a:t>
            </a:r>
          </a:p>
          <a:p>
            <a:r>
              <a:rPr lang="en-US" altLang="zh-CN" sz="2000" b="1" dirty="0"/>
              <a:t>	return 0;</a:t>
            </a:r>
          </a:p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519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204</Words>
  <Application>Microsoft Office PowerPoint</Application>
  <PresentationFormat>全屏显示(4:3)</PresentationFormat>
  <Paragraphs>97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1005 Pseudoprime numbers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完整代码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1005 Pseudoprime numbers </dc:title>
  <dc:creator>user</dc:creator>
  <cp:lastModifiedBy>user</cp:lastModifiedBy>
  <cp:revision>10</cp:revision>
  <dcterms:created xsi:type="dcterms:W3CDTF">2018-08-14T11:46:29Z</dcterms:created>
  <dcterms:modified xsi:type="dcterms:W3CDTF">2018-08-14T13:06:35Z</dcterms:modified>
</cp:coreProperties>
</file>