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F366-FBDC-40FB-8607-E7AA327C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809F0-F14E-4BA7-AB1E-C33FBCF2A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1383C-8188-4871-B45C-B237F201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761B0-79F8-4B3C-BDE4-55542C1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2044D-3E8E-414E-8B71-54806FA7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D69F-317B-4845-9C94-62B20FF0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B2872-AFB6-4C3F-B40F-113B6795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82475-E776-432A-99E4-3DC407CD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26642-41A1-4E58-893B-B30B8E0C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7A795-063D-4DB5-832F-ECB139B6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737F4-6088-41F8-984A-8DB1E56DA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31A8B-DDD8-4B05-B0B6-102256CE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953FB-E3F2-474B-B939-EEC6C303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FFC8A-F4F2-4F16-B268-BD880135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03412-2B58-4F3A-89CF-CB4553B0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3618-D6C7-4729-AEF5-EB84A19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C126C-17EC-4EA8-B5BF-82BE9244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4ACE0-07EF-4FB5-B293-BA943A62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BF380-B6C9-4E74-9FE0-2F6A1EEF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CD010-CD48-4680-B28C-13610209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5F10-BA66-477F-8111-BB1ED06A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FF7AB-2E1B-4A1C-8862-4BDEFEC1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56458-A672-4CFA-B6C4-0B2615A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ABE14-A8B6-4B22-8155-E27EE07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B2BAA-8F27-4733-A564-E90833FA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F6E8-D4FA-444A-BD51-5679EC51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67AF1-D8C9-4799-9949-5C8B000FA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09CB9-39BC-459A-B327-C6F0AC9D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F2FA5-997D-41E2-8D15-A668477C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1D299-D1F5-4779-B2E9-C2BB4EA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172CE-DC25-4C27-98A4-E987BDD3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8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1B33B-CACD-4C15-A614-1D74884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5505F-65C5-4A9B-9C8F-6DF2F9FC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27CC9-4566-45A0-8A9F-8DFC479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8E62A9-BE06-4CD9-8D9E-61D85292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DB0428-039D-441B-8DCA-60846BBD4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D2EC80-2800-415D-BB03-FF2B19BA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E9502-ED5C-4B68-AE9C-49A454D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CA1E94-D128-450D-AD8F-5F753C59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20FF1-3D35-4E34-BDD8-BEE9D6E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C57A7-F7DB-41CE-A8E7-68EE2E19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40E96-5CC4-4109-A382-1C884475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921A22-288B-4CB5-B64B-8C917FB4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AB520-8A3B-4B4B-89A9-EAE5C2EF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8840D-C809-48C7-B681-99D7ED73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25F8-A994-4523-BF41-0BD0623C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49A74-CCA9-4DB2-82B5-9FCB3D97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47D98-5DF3-41DD-9F3B-7D0C4E35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07B73-43CA-4ECD-B747-61C810628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B9CFA-B266-4118-9952-387FA662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9A5F9-1618-4358-8B2B-9FDDBB73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46C4D-07B9-4A00-B993-7B0A7742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A1A42-CFCB-483D-94B2-D6953BE1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73C66-C6EB-4B1B-8547-002B4E709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1DB9F-236A-4BFC-A077-070A5AA7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D8DA1-6DF8-49EA-A184-F2D69E65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2BA05-013A-462E-9B33-9D7B2985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54FD5-B367-4110-A74C-395022C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8344F-90A9-4FF1-B6F4-8BEAC20E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CDD8F-666E-4EB9-9A01-A017665DB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87894-0F6B-4736-AADF-025AAB4EA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136A-8577-4F76-B5C4-B1AC3EDACFD4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E9F-BC3D-4456-AF73-B6946A99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72C50-B56E-4F01-B6BC-A966338D3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9878-C510-4D9B-8CCB-263B67A61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AD3420-8EB3-4FD5-91C1-E82C7285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cs"/>
              </a:rPr>
              <a:t>题目大意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50E6F-464E-4D8C-B610-6131D2C12667}"/>
              </a:ext>
            </a:extLst>
          </p:cNvPr>
          <p:cNvSpPr txBox="1"/>
          <p:nvPr/>
        </p:nvSpPr>
        <p:spPr>
          <a:xfrm>
            <a:off x="941032" y="2102406"/>
            <a:ext cx="949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1</a:t>
            </a:r>
            <a:r>
              <a:rPr lang="zh-CN" altLang="en-US" sz="2000" dirty="0"/>
              <a:t>、 </a:t>
            </a:r>
            <a:r>
              <a:rPr lang="en-US" altLang="zh-CN" sz="2400" dirty="0"/>
              <a:t>n</a:t>
            </a:r>
            <a:r>
              <a:rPr lang="zh-CN" altLang="en-US" sz="2400" dirty="0"/>
              <a:t>个人排队，</a:t>
            </a:r>
            <a:r>
              <a:rPr lang="en-US" altLang="zh-CN" sz="2400" dirty="0"/>
              <a:t>f </a:t>
            </a:r>
            <a:r>
              <a:rPr lang="zh-CN" altLang="en-US" sz="2400" dirty="0"/>
              <a:t>表示女（</a:t>
            </a:r>
            <a:r>
              <a:rPr lang="en-US" altLang="zh-CN" sz="2400" dirty="0"/>
              <a:t>female)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表示男</a:t>
            </a:r>
            <a:r>
              <a:rPr lang="en-US" altLang="zh-CN" sz="2400" dirty="0"/>
              <a:t>(male)</a:t>
            </a:r>
            <a:r>
              <a:rPr lang="zh-CN" altLang="en-US" sz="2400" dirty="0"/>
              <a:t>，包含子串‘ </a:t>
            </a:r>
            <a:r>
              <a:rPr lang="en-US" altLang="zh-CN" sz="2400" dirty="0"/>
              <a:t>fmf ’</a:t>
            </a:r>
            <a:r>
              <a:rPr lang="zh-CN" altLang="en-US" sz="2400" dirty="0"/>
              <a:t>和‘ </a:t>
            </a:r>
            <a:r>
              <a:rPr lang="en-US" altLang="zh-CN" sz="2400" dirty="0"/>
              <a:t>fff ’</a:t>
            </a:r>
            <a:r>
              <a:rPr lang="zh-CN" altLang="en-US" sz="2400" dirty="0"/>
              <a:t>的序列为</a:t>
            </a:r>
            <a:r>
              <a:rPr lang="en-US" altLang="zh-CN" sz="2400" dirty="0"/>
              <a:t>O</a:t>
            </a:r>
            <a:r>
              <a:rPr lang="zh-CN" altLang="en-US" sz="2400" dirty="0"/>
              <a:t>队列，否则为</a:t>
            </a:r>
            <a:r>
              <a:rPr lang="en-US" altLang="zh-CN" sz="2400" dirty="0"/>
              <a:t>E</a:t>
            </a:r>
            <a:r>
              <a:rPr lang="zh-CN" altLang="en-US" sz="2400" dirty="0"/>
              <a:t>队列，求有多少个序列为</a:t>
            </a:r>
            <a:r>
              <a:rPr lang="en-US" altLang="zh-CN" sz="2400" dirty="0"/>
              <a:t>E</a:t>
            </a:r>
            <a:r>
              <a:rPr lang="zh-CN" altLang="en-US" sz="2400" dirty="0"/>
              <a:t>队列。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0B622-AA56-4D55-ACB9-8EC888F5E42A}"/>
              </a:ext>
            </a:extLst>
          </p:cNvPr>
          <p:cNvSpPr txBox="1"/>
          <p:nvPr/>
        </p:nvSpPr>
        <p:spPr>
          <a:xfrm>
            <a:off x="1473692" y="3280651"/>
            <a:ext cx="750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、输入：</a:t>
            </a:r>
            <a:r>
              <a:rPr lang="en-US" altLang="zh-CN" sz="2400" dirty="0"/>
              <a:t>L</a:t>
            </a:r>
            <a:r>
              <a:rPr lang="zh-CN" altLang="en-US" sz="2400" dirty="0"/>
              <a:t>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r>
              <a:rPr lang="en-US" altLang="zh-CN" sz="2400" dirty="0"/>
              <a:t>( 0&lt;= L &lt;=10^6,   1&lt;=M&lt;=30 )</a:t>
            </a:r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有</a:t>
            </a:r>
            <a:r>
              <a:rPr lang="en-US" altLang="zh-CN" sz="2400" dirty="0"/>
              <a:t>2^L</a:t>
            </a:r>
            <a:r>
              <a:rPr lang="zh-CN" altLang="en-US" sz="2400" dirty="0"/>
              <a:t>个队伍，结果对 </a:t>
            </a:r>
            <a:r>
              <a:rPr lang="en-US" altLang="zh-CN" sz="2400" dirty="0"/>
              <a:t>M </a:t>
            </a:r>
            <a:r>
              <a:rPr lang="zh-CN" altLang="en-US" sz="2400" dirty="0"/>
              <a:t>取余。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652741-BD0B-4DF7-97FF-49E55C68D148}"/>
              </a:ext>
            </a:extLst>
          </p:cNvPr>
          <p:cNvSpPr txBox="1"/>
          <p:nvPr/>
        </p:nvSpPr>
        <p:spPr>
          <a:xfrm>
            <a:off x="1473692" y="4351174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、输出：</a:t>
            </a:r>
            <a:r>
              <a:rPr lang="en-US" altLang="zh-CN" sz="2400" dirty="0"/>
              <a:t>E </a:t>
            </a:r>
            <a:r>
              <a:rPr lang="zh-CN" altLang="en-US" sz="2400" dirty="0"/>
              <a:t>队列个数取余 </a:t>
            </a:r>
            <a:r>
              <a:rPr lang="en-US" altLang="zh-CN" sz="2400" dirty="0"/>
              <a:t>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50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96AD1-DE16-4657-9B90-953E59F8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r>
              <a:rPr lang="en-US" altLang="zh-CN" dirty="0"/>
              <a:t>— </a:t>
            </a:r>
            <a:r>
              <a:rPr lang="zh-CN" altLang="en-US" sz="3200" dirty="0"/>
              <a:t>矩阵快速幂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CCA46-4793-485B-A6A4-E6DFBE35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037" cy="4351338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f(n)</a:t>
            </a:r>
            <a:r>
              <a:rPr lang="zh-CN" altLang="en-US" sz="2400" dirty="0"/>
              <a:t>表示</a:t>
            </a:r>
            <a:r>
              <a:rPr lang="en-US" altLang="zh-CN" sz="2400" dirty="0"/>
              <a:t>n</a:t>
            </a:r>
            <a:r>
              <a:rPr lang="zh-CN" altLang="en-US" sz="2400" dirty="0"/>
              <a:t>个人满足条件的结果</a:t>
            </a:r>
            <a:r>
              <a:rPr lang="en-US" altLang="zh-CN" sz="2400" dirty="0"/>
              <a:t>(</a:t>
            </a:r>
            <a:r>
              <a:rPr lang="zh-CN" altLang="en-US" sz="2400" dirty="0"/>
              <a:t>不能出现 </a:t>
            </a:r>
            <a:r>
              <a:rPr lang="en-US" altLang="zh-CN" sz="2400" dirty="0">
                <a:solidFill>
                  <a:srgbClr val="FF0000"/>
                </a:solidFill>
              </a:rPr>
              <a:t>fmf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>
                <a:solidFill>
                  <a:srgbClr val="FF0000"/>
                </a:solidFill>
              </a:rPr>
              <a:t>fff</a:t>
            </a:r>
            <a:r>
              <a:rPr lang="en-US" altLang="zh-CN" sz="2400" dirty="0"/>
              <a:t> 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、如果</a:t>
            </a:r>
            <a:r>
              <a:rPr lang="en-US" altLang="zh-CN" sz="2400" dirty="0"/>
              <a:t>f(n)</a:t>
            </a:r>
            <a:r>
              <a:rPr lang="zh-CN" altLang="en-US" sz="2400" dirty="0"/>
              <a:t>最后一个是</a:t>
            </a:r>
            <a:r>
              <a:rPr lang="en-US" altLang="zh-CN" sz="2400" dirty="0"/>
              <a:t>m</a:t>
            </a:r>
            <a:r>
              <a:rPr lang="zh-CN" altLang="en-US" sz="2400" dirty="0"/>
              <a:t>，去掉</a:t>
            </a:r>
            <a:r>
              <a:rPr lang="en-US" altLang="zh-CN" sz="2400" dirty="0"/>
              <a:t>m</a:t>
            </a:r>
            <a:r>
              <a:rPr lang="zh-CN" altLang="en-US" sz="2400" dirty="0"/>
              <a:t>后剩余的（</a:t>
            </a:r>
            <a:r>
              <a:rPr lang="en-US" altLang="zh-CN" sz="2400" dirty="0"/>
              <a:t>n-1</a:t>
            </a:r>
            <a:r>
              <a:rPr lang="zh-CN" altLang="en-US" sz="2400" dirty="0"/>
              <a:t>）项仍成立，</a:t>
            </a:r>
            <a:r>
              <a:rPr lang="en-US" altLang="zh-CN" sz="2400" dirty="0"/>
              <a:t>f(n)</a:t>
            </a:r>
            <a:r>
              <a:rPr lang="zh-CN" altLang="en-US" sz="2400" dirty="0"/>
              <a:t> </a:t>
            </a:r>
            <a:r>
              <a:rPr lang="en-US" altLang="zh-CN" sz="2400" dirty="0"/>
              <a:t>=f(n-1)</a:t>
            </a:r>
            <a:r>
              <a:rPr lang="zh-CN" altLang="en-US" sz="2400" dirty="0"/>
              <a:t>； </a:t>
            </a:r>
            <a:br>
              <a:rPr lang="zh-CN" altLang="en-US" sz="2400" dirty="0"/>
            </a:br>
            <a:r>
              <a:rPr lang="en-US" altLang="zh-CN" sz="2400" dirty="0"/>
              <a:t>2)</a:t>
            </a:r>
            <a:r>
              <a:rPr lang="zh-CN" altLang="en-US" sz="2400" dirty="0"/>
              <a:t>、如果</a:t>
            </a:r>
            <a:r>
              <a:rPr lang="en-US" altLang="zh-CN" sz="2400" dirty="0"/>
              <a:t>f(n)</a:t>
            </a:r>
            <a:r>
              <a:rPr lang="zh-CN" altLang="en-US" sz="2400" dirty="0"/>
              <a:t>最后一个是</a:t>
            </a:r>
            <a:r>
              <a:rPr lang="en-US" altLang="zh-CN" sz="2400" dirty="0"/>
              <a:t>f, </a:t>
            </a:r>
            <a:r>
              <a:rPr lang="zh-CN" altLang="en-US" sz="2400" dirty="0"/>
              <a:t> 这个还无法推出结果，那么往前考虑后两位：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可能是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mf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ff</a:t>
            </a:r>
            <a:r>
              <a:rPr lang="zh-CN" altLang="en-US" sz="2400" dirty="0"/>
              <a:t>；  推不出结果，继续往前考虑一位。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所以后三位可能是：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mmf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fmf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mff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fff</a:t>
            </a:r>
            <a:r>
              <a:rPr lang="zh-CN" altLang="en-US" sz="2400" dirty="0"/>
              <a:t>，其中</a:t>
            </a:r>
            <a:r>
              <a:rPr lang="en-US" altLang="zh-CN" sz="2400" dirty="0"/>
              <a:t>fff</a:t>
            </a:r>
            <a:r>
              <a:rPr lang="zh-CN" altLang="en-US" sz="2400" dirty="0"/>
              <a:t>和</a:t>
            </a:r>
            <a:r>
              <a:rPr lang="en-US" altLang="zh-CN" sz="2400" dirty="0"/>
              <a:t>fmf</a:t>
            </a:r>
            <a:r>
              <a:rPr lang="zh-CN" altLang="en-US" sz="2400" dirty="0"/>
              <a:t>不满足题意。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rgbClr val="00B050"/>
                </a:solidFill>
              </a:rPr>
              <a:t>如果是 </a:t>
            </a:r>
            <a:r>
              <a:rPr lang="en-US" altLang="zh-CN" sz="2400" dirty="0">
                <a:solidFill>
                  <a:srgbClr val="00B050"/>
                </a:solidFill>
              </a:rPr>
              <a:t>mmf </a:t>
            </a:r>
            <a:r>
              <a:rPr lang="zh-CN" altLang="en-US" sz="2400" dirty="0"/>
              <a:t>，那么前</a:t>
            </a:r>
            <a:r>
              <a:rPr lang="en-US" altLang="zh-CN" sz="2400" dirty="0"/>
              <a:t>n-3</a:t>
            </a:r>
            <a:r>
              <a:rPr lang="zh-CN" altLang="en-US" sz="2400" dirty="0"/>
              <a:t>可以找满足条件的即：</a:t>
            </a:r>
            <a:r>
              <a:rPr lang="en-US" altLang="zh-CN" sz="2400" dirty="0"/>
              <a:t>f(n-3)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B050"/>
                </a:solidFill>
              </a:rPr>
              <a:t>如果是</a:t>
            </a:r>
            <a:r>
              <a:rPr lang="en-US" altLang="zh-CN" sz="2400" dirty="0">
                <a:solidFill>
                  <a:srgbClr val="00B050"/>
                </a:solidFill>
              </a:rPr>
              <a:t>mff</a:t>
            </a:r>
            <a:r>
              <a:rPr lang="zh-CN" altLang="en-US" sz="2400" dirty="0"/>
              <a:t>，后四位不能是</a:t>
            </a:r>
            <a:r>
              <a:rPr lang="en-US" altLang="zh-CN" sz="2400" dirty="0">
                <a:solidFill>
                  <a:srgbClr val="FF0000"/>
                </a:solidFill>
              </a:rPr>
              <a:t>fmf</a:t>
            </a:r>
            <a:r>
              <a:rPr lang="en-US" altLang="zh-CN" sz="2400" dirty="0"/>
              <a:t>f</a:t>
            </a:r>
            <a:r>
              <a:rPr lang="zh-CN" altLang="en-US" sz="2400" dirty="0"/>
              <a:t>，只有</a:t>
            </a:r>
            <a:r>
              <a:rPr lang="en-US" altLang="zh-CN" sz="2400" dirty="0"/>
              <a:t>mmff</a:t>
            </a:r>
            <a:r>
              <a:rPr lang="zh-CN" altLang="en-US" sz="2400" dirty="0"/>
              <a:t>满足条件即：</a:t>
            </a:r>
            <a:r>
              <a:rPr lang="en-US" altLang="zh-CN" sz="2400" dirty="0"/>
              <a:t>f(n-4) </a:t>
            </a:r>
            <a:br>
              <a:rPr lang="zh-CN" altLang="en-US" sz="2400" dirty="0"/>
            </a:b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所以得到递推公式  </a:t>
            </a:r>
            <a:r>
              <a:rPr lang="en-US" altLang="zh-CN" sz="2400" dirty="0"/>
              <a:t>f(n)= f(n-1)+f(n-3)+f(n-4)</a:t>
            </a:r>
            <a:r>
              <a:rPr lang="zh-CN" altLang="en-US" sz="2400" dirty="0"/>
              <a:t>。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C5F97DC-8A68-4263-BE98-86EF370357B6}"/>
              </a:ext>
            </a:extLst>
          </p:cNvPr>
          <p:cNvSpPr/>
          <p:nvPr/>
        </p:nvSpPr>
        <p:spPr>
          <a:xfrm>
            <a:off x="1322773" y="4495563"/>
            <a:ext cx="186431" cy="727969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0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96AD1-DE16-4657-9B90-953E59F8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r>
              <a:rPr lang="en-US" altLang="zh-CN" dirty="0"/>
              <a:t>— </a:t>
            </a:r>
            <a:r>
              <a:rPr lang="zh-CN" altLang="en-US" sz="3200" dirty="0"/>
              <a:t>矩阵快速幂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6187BF-99DA-418C-B6F3-875740382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78" y="4068749"/>
            <a:ext cx="7208006" cy="1611405"/>
          </a:xfrm>
          <a:ln>
            <a:solidFill>
              <a:schemeClr val="tx1"/>
            </a:solidFill>
          </a:ln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2C09DD7D-4945-412E-AE89-D8CD254C13F8}"/>
              </a:ext>
            </a:extLst>
          </p:cNvPr>
          <p:cNvSpPr/>
          <p:nvPr/>
        </p:nvSpPr>
        <p:spPr>
          <a:xfrm>
            <a:off x="1423978" y="1653510"/>
            <a:ext cx="240230" cy="1775490"/>
          </a:xfrm>
          <a:prstGeom prst="leftBrace">
            <a:avLst>
              <a:gd name="adj1" fmla="val 8333"/>
              <a:gd name="adj2" fmla="val 48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3578B7-15A1-4C6F-90E4-9C0A2C88CE5A}"/>
              </a:ext>
            </a:extLst>
          </p:cNvPr>
          <p:cNvSpPr txBox="1"/>
          <p:nvPr/>
        </p:nvSpPr>
        <p:spPr>
          <a:xfrm>
            <a:off x="1810512" y="1670846"/>
            <a:ext cx="3510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f(n)=f(n-1)+f(n-3)+f(n-4)</a:t>
            </a:r>
          </a:p>
          <a:p>
            <a:r>
              <a:rPr lang="en-US" altLang="zh-CN" sz="2400" dirty="0"/>
              <a:t>f(n-1)=f(n-1)</a:t>
            </a:r>
          </a:p>
          <a:p>
            <a:r>
              <a:rPr lang="en-US" altLang="zh-CN" sz="2400" dirty="0"/>
              <a:t>f(n-2)=f(n-2)</a:t>
            </a:r>
          </a:p>
          <a:p>
            <a:r>
              <a:rPr lang="en-US" altLang="zh-CN" sz="2400" dirty="0"/>
              <a:t>f(n-3)=f(n-3)</a:t>
            </a:r>
            <a:endParaRPr lang="zh-CN" altLang="en-US" sz="2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FCA0EA2-3942-41F2-9148-0D45AFCFA089}"/>
              </a:ext>
            </a:extLst>
          </p:cNvPr>
          <p:cNvSpPr/>
          <p:nvPr/>
        </p:nvSpPr>
        <p:spPr>
          <a:xfrm>
            <a:off x="5074920" y="2237774"/>
            <a:ext cx="1508760" cy="64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0C8E4DB1-BC88-4F68-8E29-83761614610A}"/>
              </a:ext>
            </a:extLst>
          </p:cNvPr>
          <p:cNvSpPr/>
          <p:nvPr/>
        </p:nvSpPr>
        <p:spPr>
          <a:xfrm>
            <a:off x="7353378" y="1808958"/>
            <a:ext cx="108126" cy="15696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51AAC-710A-4A4D-AF13-F14D3E0D71D7}"/>
              </a:ext>
            </a:extLst>
          </p:cNvPr>
          <p:cNvSpPr txBox="1"/>
          <p:nvPr/>
        </p:nvSpPr>
        <p:spPr>
          <a:xfrm>
            <a:off x="7584351" y="1790194"/>
            <a:ext cx="2002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1    0    1    1  </a:t>
            </a:r>
          </a:p>
          <a:p>
            <a:r>
              <a:rPr lang="en-US" altLang="zh-CN" sz="2400" dirty="0"/>
              <a:t>1    0    0    0  </a:t>
            </a:r>
          </a:p>
          <a:p>
            <a:r>
              <a:rPr lang="en-US" altLang="zh-CN" sz="2400" dirty="0"/>
              <a:t>0    1    0    0</a:t>
            </a:r>
          </a:p>
          <a:p>
            <a:r>
              <a:rPr lang="en-US" altLang="zh-CN" sz="2400" dirty="0"/>
              <a:t>0    0    1    0  </a:t>
            </a:r>
            <a:endParaRPr lang="zh-CN" altLang="en-US" sz="2400" dirty="0"/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0A4752C5-B001-4E25-9F8E-7371435169C3}"/>
              </a:ext>
            </a:extLst>
          </p:cNvPr>
          <p:cNvSpPr/>
          <p:nvPr/>
        </p:nvSpPr>
        <p:spPr>
          <a:xfrm>
            <a:off x="9354312" y="1808958"/>
            <a:ext cx="108126" cy="15696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3485C6-AD37-4575-8B63-8B7FA49FC903}"/>
              </a:ext>
            </a:extLst>
          </p:cNvPr>
          <p:cNvSpPr txBox="1"/>
          <p:nvPr/>
        </p:nvSpPr>
        <p:spPr>
          <a:xfrm>
            <a:off x="9252126" y="4068749"/>
            <a:ext cx="2168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 (4)=9</a:t>
            </a:r>
          </a:p>
          <a:p>
            <a:r>
              <a:rPr lang="en-US" altLang="zh-CN" sz="2400" dirty="0"/>
              <a:t>f (3)=6</a:t>
            </a:r>
          </a:p>
          <a:p>
            <a:r>
              <a:rPr lang="en-US" altLang="zh-CN" sz="2400" dirty="0"/>
              <a:t>f (2)=4</a:t>
            </a:r>
          </a:p>
          <a:p>
            <a:r>
              <a:rPr lang="en-US" altLang="zh-CN" sz="2400" dirty="0"/>
              <a:t>f (1)=2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22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F3E5E5-A0A3-4329-89D1-A7A60164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8" y="2415100"/>
            <a:ext cx="4218303" cy="3399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BC2075-85F7-43EF-951C-0CD63E5B1990}"/>
              </a:ext>
            </a:extLst>
          </p:cNvPr>
          <p:cNvSpPr txBox="1"/>
          <p:nvPr/>
        </p:nvSpPr>
        <p:spPr>
          <a:xfrm>
            <a:off x="947928" y="1912882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矩阵结构体，秩为 </a:t>
            </a:r>
            <a:r>
              <a:rPr lang="en-US" altLang="zh-CN" dirty="0"/>
              <a:t>size=4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0B9D70-7635-4525-8C29-FB8B94061DD4}"/>
              </a:ext>
            </a:extLst>
          </p:cNvPr>
          <p:cNvSpPr txBox="1">
            <a:spLocks/>
          </p:cNvSpPr>
          <p:nvPr/>
        </p:nvSpPr>
        <p:spPr>
          <a:xfrm>
            <a:off x="417576" y="3017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关键代码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93CEF7-3CFA-4F8F-8A0B-D14D054B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74" y="443232"/>
            <a:ext cx="5984659" cy="6113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09FC67-8562-4A8E-BF5F-7D80244321BB}"/>
              </a:ext>
            </a:extLst>
          </p:cNvPr>
          <p:cNvSpPr txBox="1"/>
          <p:nvPr/>
        </p:nvSpPr>
        <p:spPr>
          <a:xfrm>
            <a:off x="3528905" y="70633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main()</a:t>
            </a:r>
            <a:r>
              <a:rPr lang="zh-CN" altLang="en-US" sz="2400" dirty="0"/>
              <a:t>函数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0357BC-E491-415D-8676-860A71C7CB3F}"/>
              </a:ext>
            </a:extLst>
          </p:cNvPr>
          <p:cNvCxnSpPr/>
          <p:nvPr/>
        </p:nvCxnSpPr>
        <p:spPr>
          <a:xfrm>
            <a:off x="4215384" y="1234440"/>
            <a:ext cx="1014984" cy="67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6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738A-B07F-4B18-AE1B-54BF096E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错误点（注意点）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93522-22B4-44BA-B1FF-C1B2BBF9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0" y="1921653"/>
            <a:ext cx="5496276" cy="27410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D76EE3-8526-4D24-A10B-8C2B8712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31" y="889044"/>
            <a:ext cx="2329932" cy="1893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15E2D1-3B90-452B-9D59-13E71D7B3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406" y="3414794"/>
            <a:ext cx="5212532" cy="2370025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FA7FA781-528E-4809-A65B-C8799AB4C9BD}"/>
              </a:ext>
            </a:extLst>
          </p:cNvPr>
          <p:cNvCxnSpPr/>
          <p:nvPr/>
        </p:nvCxnSpPr>
        <p:spPr>
          <a:xfrm rot="10800000">
            <a:off x="3713976" y="2066544"/>
            <a:ext cx="2988576" cy="27523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55E3576-29C1-4757-BC6B-A31EE708AFA1}"/>
              </a:ext>
            </a:extLst>
          </p:cNvPr>
          <p:cNvSpPr txBox="1"/>
          <p:nvPr/>
        </p:nvSpPr>
        <p:spPr>
          <a:xfrm>
            <a:off x="1225296" y="5020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死循环！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70B06-6345-40F0-8CAB-BEBEF81468DE}"/>
              </a:ext>
            </a:extLst>
          </p:cNvPr>
          <p:cNvSpPr txBox="1"/>
          <p:nvPr/>
        </p:nvSpPr>
        <p:spPr>
          <a:xfrm>
            <a:off x="8112553" y="1057865"/>
            <a:ext cx="33653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Note:</a:t>
            </a:r>
          </a:p>
          <a:p>
            <a:r>
              <a:rPr lang="en-US" altLang="zh-CN" dirty="0"/>
              <a:t>    K&gt;&gt;1; </a:t>
            </a:r>
            <a:r>
              <a:rPr lang="zh-CN" altLang="en-US" dirty="0"/>
              <a:t>相当于 </a:t>
            </a:r>
            <a:r>
              <a:rPr lang="en-US" altLang="zh-CN" dirty="0"/>
              <a:t>K/2; </a:t>
            </a:r>
            <a:r>
              <a:rPr lang="zh-CN" altLang="en-US" dirty="0"/>
              <a:t>做完这句话之后</a:t>
            </a:r>
            <a:r>
              <a:rPr lang="en-US" altLang="zh-CN" dirty="0"/>
              <a:t>K</a:t>
            </a:r>
            <a:r>
              <a:rPr lang="zh-CN" altLang="en-US" dirty="0"/>
              <a:t>的值并没有改变。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K&gt;&gt;=1; </a:t>
            </a:r>
            <a:r>
              <a:rPr lang="zh-CN" altLang="en-US" dirty="0"/>
              <a:t>相当于 </a:t>
            </a:r>
            <a:r>
              <a:rPr lang="en-US" altLang="zh-CN" dirty="0"/>
              <a:t>K=K/2; K</a:t>
            </a:r>
            <a:r>
              <a:rPr lang="zh-CN" altLang="en-US" dirty="0"/>
              <a:t>的值会发生改变。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32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302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题目大意</vt:lpstr>
      <vt:lpstr>解题思路— 矩阵快速幂</vt:lpstr>
      <vt:lpstr>解题思路— 矩阵快速幂</vt:lpstr>
      <vt:lpstr>PowerPoint 演示文稿</vt:lpstr>
      <vt:lpstr>错误点（注意点）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题目大意</dc:title>
  <dc:creator>王 天宇</dc:creator>
  <cp:lastModifiedBy>王 天宇</cp:lastModifiedBy>
  <cp:revision>13</cp:revision>
  <dcterms:created xsi:type="dcterms:W3CDTF">2018-08-19T14:04:40Z</dcterms:created>
  <dcterms:modified xsi:type="dcterms:W3CDTF">2018-08-19T16:30:08Z</dcterms:modified>
</cp:coreProperties>
</file>