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67" r:id="rId6"/>
    <p:sldId id="269" r:id="rId7"/>
    <p:sldId id="266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2BCF5-021B-411E-B302-901F76E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93B80-F61D-49FA-8014-0379511D5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A6D2E-CBA7-4430-875D-538C8108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15DCF-4AEE-4770-835D-1D0EA611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34-2380-4949-97B2-0B8EC452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26D66-DD61-4361-96F4-F367CE8A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FA3EA-4473-45F2-BD55-8DEC98CC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F9948-F60A-4000-9D95-1E332340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BA7C4-3BFB-4595-9721-F6B5628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A2720-6688-4E84-8C8C-5F85D82F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740F30-3BA4-4D96-8750-CB3D7FD0F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8B507-EF7E-4107-A76C-90C9B7FD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E48F8-B58E-4BE3-BFEA-64CF944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F04D6-9A9A-4940-B861-9FC23782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4B2E2-00F6-41D5-9AD4-6965E66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18370-D73B-4923-924B-1F864901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091BD-8651-471E-AB73-2200E345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67A8-51D3-4579-BC16-7EE6B40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65697-19A5-49CA-AB16-2AE63233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F2636-217A-4B3E-A35F-41C33D6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B7F6-4BAB-4B87-A67F-8AA283B2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C8D5E-112D-4360-9EC1-206629F9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39F09-9E2C-421F-A60E-B42EA98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C6BDE-7D4F-4B0E-8F10-BDE88102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1B2E7-2669-4492-BAE3-06B8152A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4732E-4838-4E46-849A-0BA43DE1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D6C2F-F152-4B54-9EAA-3DDE34B9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F8F82-75C8-4D80-956B-B28ADE8B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E1EB-83D6-4135-BC54-61387818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278C8-4FDF-402B-8264-1E60E65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3904D-8C2A-4782-AFB1-B1929ACC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7332-7085-473E-97D0-53E02D1C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871A7-87DB-4997-9A5A-9D94EAD4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97E36-D4D6-44CB-8A8C-E504DDB3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C8CF5-5581-48DC-9790-4B019FD9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EF8D19-FF1F-4509-B54F-B25AA420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A87297-ECA7-4975-B303-8944920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1E8AE-1923-449E-85AA-5B8BA95C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63AB4-6E8D-4F73-8E05-8103FDF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F066-E3CC-4C9E-B3BB-A60089B6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C19FE-9AF2-41DD-8E63-6967AF4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D3DE9-5244-499E-99B7-3E820945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3C22C-D788-42DC-8BEC-6B541F3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E2CC0-F05E-43B5-8ACE-DDB00F28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A6BF7-FC26-4190-A554-E460472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17B23-2537-40EF-AE0F-0985D7D8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320D-1377-4709-8B1F-DA07261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D6AF1-8C5B-4732-8F02-05B09EEE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F6852-5FB8-4DC6-9CBA-8716BC7A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9915D-520B-4987-B34B-DE88289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B4D58-75BA-49FB-BBC8-35E7C660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FFDD9-B4E1-4AB8-BBDB-FF6CB19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4934-D83C-47C5-AB0E-8A7FAFE1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31C19-C59B-492B-BF6A-984B468D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EFB18-ED1B-4124-8DD3-0C7FF205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34F6C-EA15-400B-8BAF-9A89EEC7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900DD-90EC-42B6-87E0-5973CDE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4D80A-AB12-446E-8EA2-5EA772E0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C8A41-D2C2-48A6-9F31-90EAEB8F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FFAF6-4A9D-4A19-A4E0-4935749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1FDD1-325E-4605-90BC-92ED356AD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619C-B599-463C-B497-DD9E12CB360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4904A-301B-4735-8ED0-9182D306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8840A-6A62-47EB-AD72-317E15017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5FFB-3979-4DBE-856D-27E7538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8131F5-BAEF-4091-8766-AAA9D7131A5A}"/>
              </a:ext>
            </a:extLst>
          </p:cNvPr>
          <p:cNvSpPr txBox="1"/>
          <p:nvPr/>
        </p:nvSpPr>
        <p:spPr>
          <a:xfrm>
            <a:off x="870012" y="2238726"/>
            <a:ext cx="9907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Bahnschrift" panose="020B0502040204020203" pitchFamily="34" charset="0"/>
              </a:rPr>
              <a:t>1008   </a:t>
            </a:r>
            <a:r>
              <a:rPr lang="en-US" altLang="zh-CN" sz="6600" b="1" dirty="0">
                <a:latin typeface="Bahnschrift" panose="020B0502040204020203" pitchFamily="34" charset="0"/>
              </a:rPr>
              <a:t>The </a:t>
            </a:r>
            <a:r>
              <a:rPr lang="en-US" altLang="zh-CN" sz="9600" b="1" dirty="0">
                <a:latin typeface="Bahnschrift" panose="020B0502040204020203" pitchFamily="34" charset="0"/>
              </a:rPr>
              <a:t>Frog's</a:t>
            </a:r>
            <a:r>
              <a:rPr lang="en-US" altLang="zh-CN" sz="6600" b="1" dirty="0">
                <a:latin typeface="Bahnschrift" panose="020B0502040204020203" pitchFamily="34" charset="0"/>
              </a:rPr>
              <a:t> Games</a:t>
            </a:r>
            <a:endParaRPr lang="zh-CN" altLang="en-US" sz="6600" dirty="0">
              <a:latin typeface="Bahnschrift" panose="020B0502040204020203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6971AF-F90B-41BE-9DD0-3964DB16C690}"/>
              </a:ext>
            </a:extLst>
          </p:cNvPr>
          <p:cNvCxnSpPr>
            <a:cxnSpLocks/>
          </p:cNvCxnSpPr>
          <p:nvPr/>
        </p:nvCxnSpPr>
        <p:spPr>
          <a:xfrm>
            <a:off x="991340" y="4254440"/>
            <a:ext cx="96973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题目大意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C88AF-6B3C-4249-9B90-9F110656585A}"/>
              </a:ext>
            </a:extLst>
          </p:cNvPr>
          <p:cNvSpPr txBox="1"/>
          <p:nvPr/>
        </p:nvSpPr>
        <p:spPr>
          <a:xfrm>
            <a:off x="310394" y="1508899"/>
            <a:ext cx="110441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有一条河宽度为 </a:t>
            </a:r>
            <a:r>
              <a:rPr lang="en-US" altLang="zh-CN" sz="2800" dirty="0"/>
              <a:t>L  (1&lt;= L &lt;= 1,000,000,000).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有一只青蛙要过河，必须借助河里面按直线摆放的</a:t>
            </a:r>
            <a:r>
              <a:rPr lang="en-US" altLang="zh-CN" sz="2800" dirty="0"/>
              <a:t>n</a:t>
            </a:r>
            <a:r>
              <a:rPr lang="zh-CN" altLang="en-US" sz="2800" dirty="0"/>
              <a:t>个石头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不一定每一个石头都要跳</a:t>
            </a:r>
            <a:r>
              <a:rPr lang="en-US" altLang="zh-CN" sz="2800" dirty="0"/>
              <a:t> 			(0&lt;= n &lt;= 500,000)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青蛙最多能跳</a:t>
            </a:r>
            <a:r>
              <a:rPr lang="en-US" altLang="zh-CN" sz="2800" dirty="0"/>
              <a:t>m</a:t>
            </a:r>
            <a:r>
              <a:rPr lang="zh-CN" altLang="en-US" sz="2800" dirty="0"/>
              <a:t>次  </a:t>
            </a:r>
            <a:r>
              <a:rPr lang="en-US" altLang="zh-CN" sz="2800" dirty="0"/>
              <a:t>(1&lt;= m &lt;= n+1) </a:t>
            </a:r>
          </a:p>
          <a:p>
            <a:endParaRPr lang="en-US" altLang="zh-CN" sz="1400" dirty="0"/>
          </a:p>
          <a:p>
            <a:r>
              <a:rPr lang="zh-CN" altLang="en-US" sz="2800" dirty="0"/>
              <a:t>问：如果青蛙要过河的话，它能跳的最长距离最短为多少？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58942E-CE37-431D-ACEB-69DCE34BE8DA}"/>
              </a:ext>
            </a:extLst>
          </p:cNvPr>
          <p:cNvGrpSpPr/>
          <p:nvPr/>
        </p:nvGrpSpPr>
        <p:grpSpPr>
          <a:xfrm>
            <a:off x="674922" y="4709892"/>
            <a:ext cx="10337866" cy="1523667"/>
            <a:chOff x="674922" y="4709892"/>
            <a:chExt cx="10337866" cy="152366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63449E7-2282-4B45-87E1-FFCB7935437B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6A36BDE-B420-49D4-8CF9-64790412A42A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158F250-F38E-42C1-8142-F495EE9947A9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12CCD6-5B5D-41D2-857F-165A8192D014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116A03-D5FC-4BD7-AA7B-8CA791E4957E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FEDA2B3-E2A2-41E0-931B-7B07D3A3F383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998BF57-2CAC-4DB8-8191-97A5B6893049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AACF78-3C87-4195-86CB-902CD673F576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F9CA31-45D2-4294-8B29-80F7A63501BE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02AFC8D-EE66-437F-9E01-8D2AA28D9C30}"/>
                </a:ext>
              </a:extLst>
            </p:cNvPr>
            <p:cNvSpPr txBox="1"/>
            <p:nvPr/>
          </p:nvSpPr>
          <p:spPr>
            <a:xfrm>
              <a:off x="8903896" y="47366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17BC6D3-47D8-4D58-8837-017D8F24F6E9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5A62957-CAE2-452E-BBA0-0723D49E0B4A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B3DDC8A-A950-4A8F-927E-D77213D26DE7}"/>
                </a:ext>
              </a:extLst>
            </p:cNvPr>
            <p:cNvSpPr txBox="1"/>
            <p:nvPr/>
          </p:nvSpPr>
          <p:spPr>
            <a:xfrm>
              <a:off x="9927874" y="4719815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n+1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A11621-7233-4285-A77A-5FD9A7036624}"/>
                </a:ext>
              </a:extLst>
            </p:cNvPr>
            <p:cNvSpPr txBox="1"/>
            <p:nvPr/>
          </p:nvSpPr>
          <p:spPr>
            <a:xfrm>
              <a:off x="6375198" y="4823362"/>
              <a:ext cx="1450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……</a:t>
              </a:r>
              <a:endParaRPr lang="zh-CN" altLang="en-US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8CF04F-5AA5-45FF-B752-57EDCE555381}"/>
                </a:ext>
              </a:extLst>
            </p:cNvPr>
            <p:cNvSpPr txBox="1"/>
            <p:nvPr/>
          </p:nvSpPr>
          <p:spPr>
            <a:xfrm>
              <a:off x="5292122" y="5710339"/>
              <a:ext cx="108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5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题目大意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97EF59-AB5C-4C4E-B44F-A4F456F8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46"/>
            <a:ext cx="11674136" cy="58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0" y="1031846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310393" y="323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8652B3-9916-42BD-94AB-678EE03C651A}"/>
              </a:ext>
            </a:extLst>
          </p:cNvPr>
          <p:cNvSpPr txBox="1"/>
          <p:nvPr/>
        </p:nvSpPr>
        <p:spPr>
          <a:xfrm>
            <a:off x="514260" y="2836718"/>
            <a:ext cx="10496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它要我求最远距离的最小值，那么我首先要知道答案区域的</a:t>
            </a:r>
            <a:r>
              <a:rPr lang="en-US" altLang="zh-CN" sz="2400" dirty="0"/>
              <a:t>left</a:t>
            </a:r>
            <a:r>
              <a:rPr lang="zh-CN" altLang="en-US" sz="2400" dirty="0"/>
              <a:t>和</a:t>
            </a:r>
            <a:r>
              <a:rPr lang="en-US" altLang="zh-CN" sz="2400" dirty="0"/>
              <a:t>right</a:t>
            </a:r>
            <a:r>
              <a:rPr lang="zh-CN" altLang="en-US" sz="2400" dirty="0"/>
              <a:t>分别是多少，仅跳一次的话跳的长度就是</a:t>
            </a:r>
            <a:r>
              <a:rPr lang="en-US" altLang="zh-CN" sz="2400" dirty="0"/>
              <a:t>L</a:t>
            </a:r>
            <a:r>
              <a:rPr lang="zh-CN" altLang="en-US" sz="2400" dirty="0"/>
              <a:t>，即</a:t>
            </a:r>
            <a:r>
              <a:rPr lang="en-US" altLang="zh-CN" sz="2400" dirty="0"/>
              <a:t>right=L</a:t>
            </a:r>
            <a:r>
              <a:rPr lang="zh-CN" altLang="en-US" sz="2400" dirty="0"/>
              <a:t>。    那么</a:t>
            </a:r>
            <a:r>
              <a:rPr lang="en-US" altLang="zh-CN" sz="2400" dirty="0"/>
              <a:t>left=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endParaRPr lang="en-US" altLang="zh-CN" sz="1100" dirty="0"/>
          </a:p>
          <a:p>
            <a:r>
              <a:rPr lang="en-US" altLang="zh-CN" sz="2400" u="sng" dirty="0"/>
              <a:t>     </a:t>
            </a:r>
            <a:r>
              <a:rPr lang="zh-CN" altLang="en-US" sz="2400" u="sng" dirty="0"/>
              <a:t>也就是说，我要能跳上岸边，我一次能跳的距离至少要多少？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6049CB-A460-4688-8A80-1B56A55BE458}"/>
              </a:ext>
            </a:extLst>
          </p:cNvPr>
          <p:cNvGrpSpPr/>
          <p:nvPr/>
        </p:nvGrpSpPr>
        <p:grpSpPr>
          <a:xfrm>
            <a:off x="516778" y="1328659"/>
            <a:ext cx="10337866" cy="1311440"/>
            <a:chOff x="674922" y="4709892"/>
            <a:chExt cx="10337866" cy="131144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ED0322-5317-4836-9185-4F9AE9F135AF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A43FD40-E82F-4C3E-9DF2-6152B01E71AE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5276A8D-2583-4B94-867A-D0F796AB6110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6D9B5C4-24D4-4686-B2B7-BBBB5D6EE144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E2F7244-04B3-4891-8F83-AAFFC3420BD5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2AD822D-4CA8-4DE3-966D-3CB746097A8D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1A69578-674B-43DD-9F3C-393EB1C9CF71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3265355-AD33-4882-98B2-FEBEE6575967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C19C498-5194-4698-9A81-96F9907296BA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99971F-3C75-4292-A5D9-A2CBDD4C8EBE}"/>
                </a:ext>
              </a:extLst>
            </p:cNvPr>
            <p:cNvSpPr txBox="1"/>
            <p:nvPr/>
          </p:nvSpPr>
          <p:spPr>
            <a:xfrm>
              <a:off x="8903896" y="47366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98910FA-57A7-4813-916D-278467CB7A36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1AA0FFC-0810-461E-856E-133FB4E0DEB0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20463A-7E4D-4157-A52E-A9E4731BB618}"/>
                </a:ext>
              </a:extLst>
            </p:cNvPr>
            <p:cNvSpPr txBox="1"/>
            <p:nvPr/>
          </p:nvSpPr>
          <p:spPr>
            <a:xfrm>
              <a:off x="9927874" y="4719815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n+1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0E4946-82BC-4796-901F-BCF01D4C8FDB}"/>
                </a:ext>
              </a:extLst>
            </p:cNvPr>
            <p:cNvSpPr txBox="1"/>
            <p:nvPr/>
          </p:nvSpPr>
          <p:spPr>
            <a:xfrm>
              <a:off x="6375198" y="4823362"/>
              <a:ext cx="1450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……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63E7E6-72C0-495B-836F-D1EDC1FD3029}"/>
                </a:ext>
              </a:extLst>
            </p:cNvPr>
            <p:cNvSpPr txBox="1"/>
            <p:nvPr/>
          </p:nvSpPr>
          <p:spPr>
            <a:xfrm>
              <a:off x="5540888" y="5498112"/>
              <a:ext cx="108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endParaRPr lang="zh-CN" altLang="en-US" sz="2400" b="1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A9C2B43-A642-4833-9B17-A0E4E67C10CB}"/>
              </a:ext>
            </a:extLst>
          </p:cNvPr>
          <p:cNvSpPr txBox="1"/>
          <p:nvPr/>
        </p:nvSpPr>
        <p:spPr>
          <a:xfrm>
            <a:off x="514260" y="2450441"/>
            <a:ext cx="18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难点一：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442427-1A97-4EE0-B582-B44D2741C7E9}"/>
              </a:ext>
            </a:extLst>
          </p:cNvPr>
          <p:cNvGrpSpPr/>
          <p:nvPr/>
        </p:nvGrpSpPr>
        <p:grpSpPr>
          <a:xfrm>
            <a:off x="588151" y="5255763"/>
            <a:ext cx="10490172" cy="761408"/>
            <a:chOff x="674922" y="4709892"/>
            <a:chExt cx="10490172" cy="761408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D538B32-B34A-480D-976E-A989FEE0FAE3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2D96A74-2B7F-415E-B5EB-E1E665C96B10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1D8BBBF-34C9-40E3-B25D-CD8F786C3AF3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30C604D-0017-454F-A43F-5438F0E869B4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EA73A00-FBD1-4454-810D-3BF25FDC7596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C3DDE222-63E0-433C-9307-937B7E1483A9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E75DDB1-523F-494C-AD04-FFF5F407AD0F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5812278-E40E-486B-A57B-79FDB9BD5AF0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61AA40A-72DE-4278-AA09-5DC4ACF3F9C3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411B061-0218-4179-8927-D2957480B2CA}"/>
                </a:ext>
              </a:extLst>
            </p:cNvPr>
            <p:cNvSpPr txBox="1"/>
            <p:nvPr/>
          </p:nvSpPr>
          <p:spPr>
            <a:xfrm>
              <a:off x="8946630" y="47648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AC7381-72BC-477D-82A0-9E170F08FED6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C814FCF-36E5-44B4-AB37-A11704002358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34EC1B3-EDE7-4B3F-A50F-18CEF7326C04}"/>
                </a:ext>
              </a:extLst>
            </p:cNvPr>
            <p:cNvSpPr txBox="1"/>
            <p:nvPr/>
          </p:nvSpPr>
          <p:spPr>
            <a:xfrm>
              <a:off x="10080180" y="4727317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6</a:t>
              </a:r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3C855B3-D091-487B-87A2-2A37645E1682}"/>
              </a:ext>
            </a:extLst>
          </p:cNvPr>
          <p:cNvSpPr/>
          <p:nvPr/>
        </p:nvSpPr>
        <p:spPr>
          <a:xfrm>
            <a:off x="5363367" y="5734769"/>
            <a:ext cx="274220" cy="1775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E9C5A4A-C110-4DF3-B506-9668CAACB98A}"/>
              </a:ext>
            </a:extLst>
          </p:cNvPr>
          <p:cNvSpPr txBox="1"/>
          <p:nvPr/>
        </p:nvSpPr>
        <p:spPr>
          <a:xfrm>
            <a:off x="5349372" y="5319758"/>
            <a:ext cx="4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D53C5E68-CE52-4190-AC88-3EDFEA5A5073}"/>
              </a:ext>
            </a:extLst>
          </p:cNvPr>
          <p:cNvSpPr/>
          <p:nvPr/>
        </p:nvSpPr>
        <p:spPr>
          <a:xfrm rot="5400000">
            <a:off x="7091184" y="3564994"/>
            <a:ext cx="377656" cy="3405842"/>
          </a:xfrm>
          <a:prstGeom prst="leftBrace">
            <a:avLst>
              <a:gd name="adj1" fmla="val 0"/>
              <a:gd name="adj2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C664E2-98DA-4008-A825-C5810847F918}"/>
              </a:ext>
            </a:extLst>
          </p:cNvPr>
          <p:cNvCxnSpPr/>
          <p:nvPr/>
        </p:nvCxnSpPr>
        <p:spPr>
          <a:xfrm flipV="1">
            <a:off x="7280012" y="4439197"/>
            <a:ext cx="0" cy="512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7" grpId="0" animBg="1"/>
      <p:bldP spid="58" grpId="0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BBDC4F-3571-4960-8C0C-FF503A9A8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3988"/>
            <a:ext cx="10424160" cy="6703428"/>
          </a:xfrm>
        </p:spPr>
      </p:pic>
    </p:spTree>
    <p:extLst>
      <p:ext uri="{BB962C8B-B14F-4D97-AF65-F5344CB8AC3E}">
        <p14:creationId xmlns:p14="http://schemas.microsoft.com/office/powerpoint/2010/main" val="22699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16608" y="854292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203861" y="738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解题思路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6D31E7-FAA0-45AC-9F03-6EAB7B4DA6F2}"/>
              </a:ext>
            </a:extLst>
          </p:cNvPr>
          <p:cNvSpPr txBox="1"/>
          <p:nvPr/>
        </p:nvSpPr>
        <p:spPr>
          <a:xfrm>
            <a:off x="202067" y="1031063"/>
            <a:ext cx="18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难点二：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1DD330-19A1-4D2A-8780-4BF15B91DAB1}"/>
              </a:ext>
            </a:extLst>
          </p:cNvPr>
          <p:cNvSpPr txBox="1"/>
          <p:nvPr/>
        </p:nvSpPr>
        <p:spPr>
          <a:xfrm>
            <a:off x="1484189" y="1020856"/>
            <a:ext cx="403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Judge</a:t>
            </a:r>
            <a:r>
              <a:rPr lang="zh-CN" altLang="en-US" sz="2400" dirty="0"/>
              <a:t>函数怎么写？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1E13F0-DE27-4291-AB73-8A07F05F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6" y="1506677"/>
            <a:ext cx="9163146" cy="424696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A837CF-05F9-4DB5-9B8E-33EF843E478F}"/>
              </a:ext>
            </a:extLst>
          </p:cNvPr>
          <p:cNvGrpSpPr/>
          <p:nvPr/>
        </p:nvGrpSpPr>
        <p:grpSpPr>
          <a:xfrm>
            <a:off x="799209" y="5777797"/>
            <a:ext cx="10337866" cy="1171824"/>
            <a:chOff x="674922" y="4709892"/>
            <a:chExt cx="10337866" cy="117182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9340ACA-F4A7-429C-AA0C-831ED830D139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733B8BE-F298-43E4-98A0-6A92E12DFFA1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0E24800-F5C6-4F3A-9C49-077E9CBF1A87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419B66A-1E5F-40FD-A169-1D31E04F34D2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F3FC0F4-94A1-47A8-BAF3-B9B939A598F8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44D66CB-3CCF-4DBA-AF13-01AFB6401816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9214531-4D6A-41D5-9BD3-E7CDCBE977D7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026C1C4-232B-4C0F-9A35-02BEF9C9AED8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CA2D30-90B4-4DDF-820A-E6CC96D48AF0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D7E09A6-57AB-4291-ACDE-BC5C55ABA7D4}"/>
                </a:ext>
              </a:extLst>
            </p:cNvPr>
            <p:cNvSpPr txBox="1"/>
            <p:nvPr/>
          </p:nvSpPr>
          <p:spPr>
            <a:xfrm>
              <a:off x="8903896" y="47366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6B1380-D707-4861-A698-53D3C06A2573}"/>
                </a:ext>
              </a:extLst>
            </p:cNvPr>
            <p:cNvSpPr txBox="1"/>
            <p:nvPr/>
          </p:nvSpPr>
          <p:spPr>
            <a:xfrm>
              <a:off x="4433960" y="4750366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B936419-EDF4-435E-8414-057BC9416F59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4E2F60E-CE89-4E37-AE20-4B187BFAAC2B}"/>
                </a:ext>
              </a:extLst>
            </p:cNvPr>
            <p:cNvSpPr txBox="1"/>
            <p:nvPr/>
          </p:nvSpPr>
          <p:spPr>
            <a:xfrm>
              <a:off x="9927874" y="4719815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n+1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843249-E9F3-460B-ABDD-04488681EB4F}"/>
                </a:ext>
              </a:extLst>
            </p:cNvPr>
            <p:cNvSpPr txBox="1"/>
            <p:nvPr/>
          </p:nvSpPr>
          <p:spPr>
            <a:xfrm>
              <a:off x="6375198" y="4823362"/>
              <a:ext cx="1450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……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F1B2105-7A8C-4E7A-BA47-B8581DE1A75A}"/>
                </a:ext>
              </a:extLst>
            </p:cNvPr>
            <p:cNvSpPr txBox="1"/>
            <p:nvPr/>
          </p:nvSpPr>
          <p:spPr>
            <a:xfrm>
              <a:off x="5292122" y="5358496"/>
              <a:ext cx="1083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L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3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03BC26-899E-4BE1-940B-F4A1C4379CF2}"/>
              </a:ext>
            </a:extLst>
          </p:cNvPr>
          <p:cNvCxnSpPr>
            <a:cxnSpLocks/>
          </p:cNvCxnSpPr>
          <p:nvPr/>
        </p:nvCxnSpPr>
        <p:spPr>
          <a:xfrm>
            <a:off x="274521" y="1132141"/>
            <a:ext cx="65769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770FB7-72D2-4154-9E8B-BA119B818648}"/>
              </a:ext>
            </a:extLst>
          </p:cNvPr>
          <p:cNvSpPr txBox="1"/>
          <p:nvPr/>
        </p:nvSpPr>
        <p:spPr>
          <a:xfrm>
            <a:off x="255235" y="262432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Example :</a:t>
            </a:r>
            <a:endParaRPr lang="zh-CN" altLang="en-US" sz="40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5AC5B51-F524-4533-8B3D-4EF59C8566C1}"/>
              </a:ext>
            </a:extLst>
          </p:cNvPr>
          <p:cNvGrpSpPr/>
          <p:nvPr/>
        </p:nvGrpSpPr>
        <p:grpSpPr>
          <a:xfrm>
            <a:off x="274521" y="1511999"/>
            <a:ext cx="10490172" cy="761408"/>
            <a:chOff x="674922" y="4709892"/>
            <a:chExt cx="10490172" cy="761408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0AF990C-E82E-491D-9481-A45D1AA5A0CE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8" y="5424257"/>
              <a:ext cx="9324000" cy="0"/>
            </a:xfrm>
            <a:prstGeom prst="line">
              <a:avLst/>
            </a:prstGeom>
            <a:ln w="1047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3D91E67-D3D1-4336-AEA1-D7C8C55A8B0E}"/>
                </a:ext>
              </a:extLst>
            </p:cNvPr>
            <p:cNvSpPr/>
            <p:nvPr/>
          </p:nvSpPr>
          <p:spPr>
            <a:xfrm>
              <a:off x="1601986" y="5188898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D013C2C-C1C6-4D69-8CC4-E3A187026082}"/>
                </a:ext>
              </a:extLst>
            </p:cNvPr>
            <p:cNvSpPr/>
            <p:nvPr/>
          </p:nvSpPr>
          <p:spPr>
            <a:xfrm>
              <a:off x="2782496" y="5183353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BE4E9749-9311-4691-BAEC-8BA475805522}"/>
                </a:ext>
              </a:extLst>
            </p:cNvPr>
            <p:cNvSpPr/>
            <p:nvPr/>
          </p:nvSpPr>
          <p:spPr>
            <a:xfrm>
              <a:off x="4441737" y="5180952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F2345D7C-4818-4459-A911-0EBAC41E4D2D}"/>
                </a:ext>
              </a:extLst>
            </p:cNvPr>
            <p:cNvSpPr/>
            <p:nvPr/>
          </p:nvSpPr>
          <p:spPr>
            <a:xfrm>
              <a:off x="8955104" y="5181480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560D8A3-A054-49CD-B942-35C743D70B70}"/>
                </a:ext>
              </a:extLst>
            </p:cNvPr>
            <p:cNvSpPr/>
            <p:nvPr/>
          </p:nvSpPr>
          <p:spPr>
            <a:xfrm>
              <a:off x="763397" y="5181481"/>
              <a:ext cx="128889" cy="2799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E5CD5F9-0CB0-470B-83F5-5EE81DC27F9A}"/>
                </a:ext>
              </a:extLst>
            </p:cNvPr>
            <p:cNvSpPr/>
            <p:nvPr/>
          </p:nvSpPr>
          <p:spPr>
            <a:xfrm>
              <a:off x="10164487" y="5221863"/>
              <a:ext cx="151307" cy="249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7343E0F-545B-4755-A6BB-7F1FD2A76DC8}"/>
                </a:ext>
              </a:extLst>
            </p:cNvPr>
            <p:cNvSpPr txBox="1"/>
            <p:nvPr/>
          </p:nvSpPr>
          <p:spPr>
            <a:xfrm>
              <a:off x="674922" y="4709892"/>
              <a:ext cx="1056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9103BF5-8F36-49FC-8FC1-9811AFF7314D}"/>
                </a:ext>
              </a:extLst>
            </p:cNvPr>
            <p:cNvSpPr txBox="1"/>
            <p:nvPr/>
          </p:nvSpPr>
          <p:spPr>
            <a:xfrm>
              <a:off x="1592878" y="4737431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en-US" altLang="zh-CN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36EB768-FBC8-4D32-9320-A84148D1A0BE}"/>
                </a:ext>
              </a:extLst>
            </p:cNvPr>
            <p:cNvSpPr txBox="1"/>
            <p:nvPr/>
          </p:nvSpPr>
          <p:spPr>
            <a:xfrm>
              <a:off x="8946630" y="4764818"/>
              <a:ext cx="46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5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82E3D91-CCBA-4C81-BFDD-BBE835447938}"/>
                </a:ext>
              </a:extLst>
            </p:cNvPr>
            <p:cNvSpPr txBox="1"/>
            <p:nvPr/>
          </p:nvSpPr>
          <p:spPr>
            <a:xfrm>
              <a:off x="4433960" y="4750366"/>
              <a:ext cx="46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en-US" altLang="zh-CN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25AD9D3-F863-4C7E-A045-0FD4340A75F9}"/>
                </a:ext>
              </a:extLst>
            </p:cNvPr>
            <p:cNvSpPr txBox="1"/>
            <p:nvPr/>
          </p:nvSpPr>
          <p:spPr>
            <a:xfrm>
              <a:off x="2772298" y="4719815"/>
              <a:ext cx="1251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en-US" altLang="zh-CN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3A21DA7-CD36-417A-BA29-FF11BF137108}"/>
                </a:ext>
              </a:extLst>
            </p:cNvPr>
            <p:cNvSpPr txBox="1"/>
            <p:nvPr/>
          </p:nvSpPr>
          <p:spPr>
            <a:xfrm>
              <a:off x="10080180" y="4727317"/>
              <a:ext cx="10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6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4484406-AA12-4B07-9F91-41C524971501}"/>
              </a:ext>
            </a:extLst>
          </p:cNvPr>
          <p:cNvGrpSpPr/>
          <p:nvPr/>
        </p:nvGrpSpPr>
        <p:grpSpPr>
          <a:xfrm>
            <a:off x="274521" y="1447256"/>
            <a:ext cx="10013803" cy="1810236"/>
            <a:chOff x="723126" y="2717988"/>
            <a:chExt cx="10013803" cy="1435145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A457725-FA89-4460-8EF9-3E923ECE33E1}"/>
                </a:ext>
              </a:extLst>
            </p:cNvPr>
            <p:cNvSpPr/>
            <p:nvPr/>
          </p:nvSpPr>
          <p:spPr>
            <a:xfrm>
              <a:off x="5699591" y="3122207"/>
              <a:ext cx="274220" cy="1775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664B27D-9054-4D4D-8E2B-3C2D3D45D4C3}"/>
                </a:ext>
              </a:extLst>
            </p:cNvPr>
            <p:cNvSpPr txBox="1"/>
            <p:nvPr/>
          </p:nvSpPr>
          <p:spPr>
            <a:xfrm>
              <a:off x="5649893" y="2717988"/>
              <a:ext cx="46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4</a:t>
              </a:r>
              <a:endParaRPr lang="en-US" altLang="zh-CN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5A39CFE-4D55-496C-BEAA-656EFB51220A}"/>
                </a:ext>
              </a:extLst>
            </p:cNvPr>
            <p:cNvSpPr txBox="1"/>
            <p:nvPr/>
          </p:nvSpPr>
          <p:spPr>
            <a:xfrm>
              <a:off x="3986233" y="3691468"/>
              <a:ext cx="3452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L=20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n=6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m=3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CD1AE6B-45C2-4A36-B223-FB4268253202}"/>
                </a:ext>
              </a:extLst>
            </p:cNvPr>
            <p:cNvSpPr txBox="1"/>
            <p:nvPr/>
          </p:nvSpPr>
          <p:spPr>
            <a:xfrm>
              <a:off x="7020112" y="2938877"/>
              <a:ext cx="150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FF0000"/>
                  </a:solidFill>
                </a:rPr>
                <a:t>minl</a:t>
              </a:r>
              <a:r>
                <a:rPr lang="en-US" altLang="zh-CN" sz="2400" dirty="0">
                  <a:solidFill>
                    <a:srgbClr val="FF0000"/>
                  </a:solidFill>
                </a:rPr>
                <a:t>=6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F52655B-9618-4322-98F7-0407D6F5E9D7}"/>
                </a:ext>
              </a:extLst>
            </p:cNvPr>
            <p:cNvSpPr txBox="1"/>
            <p:nvPr/>
          </p:nvSpPr>
          <p:spPr>
            <a:xfrm>
              <a:off x="5628648" y="3468789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739738D-4945-4B98-ADFF-14BE13EB125F}"/>
                </a:ext>
              </a:extLst>
            </p:cNvPr>
            <p:cNvSpPr txBox="1"/>
            <p:nvPr/>
          </p:nvSpPr>
          <p:spPr>
            <a:xfrm>
              <a:off x="8903926" y="3491692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18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FAF4733-B2FB-4F22-8ABB-872D505E659F}"/>
                </a:ext>
              </a:extLst>
            </p:cNvPr>
            <p:cNvSpPr txBox="1"/>
            <p:nvPr/>
          </p:nvSpPr>
          <p:spPr>
            <a:xfrm>
              <a:off x="1650190" y="3468789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3D1B762-AB88-4CB4-AEF9-E3AD9AC6B870}"/>
                </a:ext>
              </a:extLst>
            </p:cNvPr>
            <p:cNvSpPr txBox="1"/>
            <p:nvPr/>
          </p:nvSpPr>
          <p:spPr>
            <a:xfrm>
              <a:off x="2800711" y="3468789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F74CC23-5FA4-4C2B-B4CF-D7BF0960F4F5}"/>
                </a:ext>
              </a:extLst>
            </p:cNvPr>
            <p:cNvSpPr txBox="1"/>
            <p:nvPr/>
          </p:nvSpPr>
          <p:spPr>
            <a:xfrm>
              <a:off x="4425893" y="3461058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FF8B5A5-F055-42F3-9629-82A416BCFFB8}"/>
                </a:ext>
              </a:extLst>
            </p:cNvPr>
            <p:cNvSpPr txBox="1"/>
            <p:nvPr/>
          </p:nvSpPr>
          <p:spPr>
            <a:xfrm>
              <a:off x="9991067" y="3483510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5CD9631-19E2-495A-A1BA-35783CC30D98}"/>
                </a:ext>
              </a:extLst>
            </p:cNvPr>
            <p:cNvSpPr txBox="1"/>
            <p:nvPr/>
          </p:nvSpPr>
          <p:spPr>
            <a:xfrm>
              <a:off x="723126" y="3455673"/>
              <a:ext cx="74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3D036F9-C684-4E77-B103-6422CE094651}"/>
              </a:ext>
            </a:extLst>
          </p:cNvPr>
          <p:cNvSpPr txBox="1"/>
          <p:nvPr/>
        </p:nvSpPr>
        <p:spPr>
          <a:xfrm>
            <a:off x="441852" y="3261417"/>
            <a:ext cx="103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1.mid=(20+6)/2   mid=13  ,</a:t>
            </a:r>
            <a:r>
              <a:rPr lang="zh-CN" altLang="en-US" sz="2000" dirty="0"/>
              <a:t>因为我一定要上岸，所以我要尽可能跳的远</a:t>
            </a:r>
            <a:r>
              <a:rPr lang="en-US" altLang="zh-CN" sz="2000" dirty="0"/>
              <a:t>.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为什么能跳到某第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点？因为   </a:t>
            </a:r>
            <a:r>
              <a:rPr lang="pt-BR" altLang="zh-CN" sz="2000" u="sng" dirty="0">
                <a:solidFill>
                  <a:srgbClr val="00B0F0"/>
                </a:solidFill>
              </a:rPr>
              <a:t>a[i]-a[pos] &lt;= mid &lt; a[i+1]-a[pos]</a:t>
            </a:r>
            <a:endParaRPr lang="en-US" altLang="zh-CN" sz="2000" dirty="0">
              <a:solidFill>
                <a:srgbClr val="00B0F0"/>
              </a:solidFill>
            </a:endParaRPr>
          </a:p>
          <a:p>
            <a:r>
              <a:rPr lang="zh-CN" altLang="en-US" sz="2000" u="sng" dirty="0">
                <a:solidFill>
                  <a:srgbClr val="FF0000"/>
                </a:solidFill>
              </a:rPr>
              <a:t>从</a:t>
            </a:r>
            <a:r>
              <a:rPr lang="en-US" altLang="zh-CN" sz="2000" u="sng" dirty="0">
                <a:solidFill>
                  <a:srgbClr val="FF0000"/>
                </a:solidFill>
              </a:rPr>
              <a:t>0</a:t>
            </a:r>
            <a:r>
              <a:rPr lang="zh-CN" altLang="en-US" sz="2000" u="sng" dirty="0">
                <a:solidFill>
                  <a:srgbClr val="FF0000"/>
                </a:solidFill>
              </a:rPr>
              <a:t>跳</a:t>
            </a:r>
            <a:r>
              <a:rPr lang="en-US" altLang="zh-CN" sz="2000" u="sng" dirty="0">
                <a:solidFill>
                  <a:srgbClr val="FF0000"/>
                </a:solidFill>
              </a:rPr>
              <a:t>4</a:t>
            </a:r>
            <a:r>
              <a:rPr lang="zh-CN" altLang="en-US" sz="2000" u="sng" dirty="0">
                <a:solidFill>
                  <a:srgbClr val="FF0000"/>
                </a:solidFill>
              </a:rPr>
              <a:t>，再从</a:t>
            </a:r>
            <a:r>
              <a:rPr lang="en-US" altLang="zh-CN" sz="2000" u="sng" dirty="0">
                <a:solidFill>
                  <a:srgbClr val="FF0000"/>
                </a:solidFill>
              </a:rPr>
              <a:t>4</a:t>
            </a:r>
            <a:r>
              <a:rPr lang="zh-CN" altLang="en-US" sz="2000" u="sng" dirty="0">
                <a:solidFill>
                  <a:srgbClr val="FF0000"/>
                </a:solidFill>
              </a:rPr>
              <a:t>跳</a:t>
            </a:r>
            <a:r>
              <a:rPr lang="en-US" altLang="zh-CN" sz="2000" u="sng" dirty="0">
                <a:solidFill>
                  <a:srgbClr val="FF0000"/>
                </a:solidFill>
              </a:rPr>
              <a:t>6</a:t>
            </a:r>
            <a:r>
              <a:rPr lang="zh-CN" altLang="en-US" sz="2000" u="sng" dirty="0">
                <a:solidFill>
                  <a:srgbClr val="FF0000"/>
                </a:solidFill>
              </a:rPr>
              <a:t>，一共跳了</a:t>
            </a:r>
            <a:r>
              <a:rPr lang="en-US" altLang="zh-CN" sz="2000" u="sng" dirty="0">
                <a:solidFill>
                  <a:srgbClr val="FF0000"/>
                </a:solidFill>
              </a:rPr>
              <a:t>2</a:t>
            </a:r>
            <a:r>
              <a:rPr lang="zh-CN" altLang="en-US" sz="2000" u="sng" dirty="0">
                <a:solidFill>
                  <a:srgbClr val="FF0000"/>
                </a:solidFill>
              </a:rPr>
              <a:t>次</a:t>
            </a:r>
            <a:r>
              <a:rPr lang="zh-CN" altLang="en-US" sz="2000" dirty="0"/>
              <a:t>。</a:t>
            </a:r>
            <a:r>
              <a:rPr lang="en-US" altLang="zh-CN" sz="2000" dirty="0"/>
              <a:t>2&lt;3</a:t>
            </a:r>
            <a:r>
              <a:rPr lang="zh-CN" altLang="en-US" sz="2000" dirty="0"/>
              <a:t>，我既然要求最短的距离，那么我一定要跳满三次。</a:t>
            </a:r>
            <a:endParaRPr lang="en-US" altLang="zh-CN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40DAAF5-DE31-4FED-843E-4330844E9151}"/>
              </a:ext>
            </a:extLst>
          </p:cNvPr>
          <p:cNvSpPr txBox="1"/>
          <p:nvPr/>
        </p:nvSpPr>
        <p:spPr>
          <a:xfrm>
            <a:off x="439611" y="4358473"/>
            <a:ext cx="10991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从</a:t>
            </a:r>
            <a:r>
              <a:rPr lang="en-US" altLang="zh-CN" sz="2000" dirty="0"/>
              <a:t>1</a:t>
            </a:r>
            <a:r>
              <a:rPr lang="zh-CN" altLang="en-US" sz="2000" dirty="0"/>
              <a:t>，我们需要将</a:t>
            </a:r>
            <a:r>
              <a:rPr lang="en-US" altLang="zh-CN" sz="2000" dirty="0"/>
              <a:t>mid</a:t>
            </a:r>
            <a:r>
              <a:rPr lang="zh-CN" altLang="en-US" sz="2000" dirty="0"/>
              <a:t>减小，所以</a:t>
            </a:r>
            <a:r>
              <a:rPr lang="en-US" altLang="zh-CN" sz="2000" dirty="0"/>
              <a:t>r=mid-1=12,  </a:t>
            </a:r>
            <a:r>
              <a:rPr lang="en-US" altLang="zh-CN" sz="2000" dirty="0" err="1">
                <a:solidFill>
                  <a:srgbClr val="00B0F0"/>
                </a:solidFill>
              </a:rPr>
              <a:t>ans</a:t>
            </a:r>
            <a:r>
              <a:rPr lang="en-US" altLang="zh-CN" sz="2000" dirty="0">
                <a:solidFill>
                  <a:srgbClr val="00B0F0"/>
                </a:solidFill>
              </a:rPr>
              <a:t>=13,</a:t>
            </a:r>
            <a:r>
              <a:rPr lang="en-US" altLang="zh-CN" sz="2000" dirty="0"/>
              <a:t>mid=(12+6)/2=9</a:t>
            </a:r>
          </a:p>
          <a:p>
            <a:r>
              <a:rPr lang="zh-CN" altLang="en-US" sz="2000" u="sng" dirty="0">
                <a:solidFill>
                  <a:srgbClr val="FF0000"/>
                </a:solidFill>
              </a:rPr>
              <a:t>从</a:t>
            </a:r>
            <a:r>
              <a:rPr lang="en-US" altLang="zh-CN" sz="2000" u="sng" dirty="0">
                <a:solidFill>
                  <a:srgbClr val="FF0000"/>
                </a:solidFill>
              </a:rPr>
              <a:t>0</a:t>
            </a:r>
            <a:r>
              <a:rPr lang="zh-CN" altLang="en-US" sz="2000" u="sng" dirty="0">
                <a:solidFill>
                  <a:srgbClr val="FF0000"/>
                </a:solidFill>
              </a:rPr>
              <a:t>跳到</a:t>
            </a:r>
            <a:r>
              <a:rPr lang="en-US" altLang="zh-CN" sz="2000" u="sng" dirty="0">
                <a:solidFill>
                  <a:srgbClr val="FF0000"/>
                </a:solidFill>
              </a:rPr>
              <a:t>3</a:t>
            </a:r>
            <a:r>
              <a:rPr lang="zh-CN" altLang="en-US" sz="2000" u="sng" dirty="0">
                <a:solidFill>
                  <a:srgbClr val="FF0000"/>
                </a:solidFill>
              </a:rPr>
              <a:t>，再从</a:t>
            </a:r>
            <a:r>
              <a:rPr lang="en-US" altLang="zh-CN" sz="2000" u="sng" dirty="0">
                <a:solidFill>
                  <a:srgbClr val="FF0000"/>
                </a:solidFill>
              </a:rPr>
              <a:t>3</a:t>
            </a:r>
            <a:r>
              <a:rPr lang="zh-CN" altLang="en-US" sz="2000" u="sng" dirty="0">
                <a:solidFill>
                  <a:srgbClr val="FF0000"/>
                </a:solidFill>
              </a:rPr>
              <a:t>跳到</a:t>
            </a:r>
            <a:r>
              <a:rPr lang="en-US" altLang="zh-CN" sz="2000" u="sng" dirty="0">
                <a:solidFill>
                  <a:srgbClr val="FF0000"/>
                </a:solidFill>
              </a:rPr>
              <a:t>5,</a:t>
            </a:r>
            <a:r>
              <a:rPr lang="zh-CN" altLang="en-US" sz="2000" u="sng" dirty="0">
                <a:solidFill>
                  <a:srgbClr val="FF0000"/>
                </a:solidFill>
              </a:rPr>
              <a:t>再从</a:t>
            </a:r>
            <a:r>
              <a:rPr lang="en-US" altLang="zh-CN" sz="2000" u="sng" dirty="0">
                <a:solidFill>
                  <a:srgbClr val="FF0000"/>
                </a:solidFill>
              </a:rPr>
              <a:t>5</a:t>
            </a:r>
            <a:r>
              <a:rPr lang="zh-CN" altLang="en-US" sz="2000" u="sng" dirty="0">
                <a:solidFill>
                  <a:srgbClr val="FF0000"/>
                </a:solidFill>
              </a:rPr>
              <a:t>跳到</a:t>
            </a:r>
            <a:r>
              <a:rPr lang="en-US" altLang="zh-CN" sz="2000" u="sng" dirty="0">
                <a:solidFill>
                  <a:srgbClr val="FF0000"/>
                </a:solidFill>
              </a:rPr>
              <a:t>6</a:t>
            </a:r>
            <a:r>
              <a:rPr lang="zh-CN" altLang="en-US" sz="2000" u="sng" dirty="0">
                <a:solidFill>
                  <a:srgbClr val="FF0000"/>
                </a:solidFill>
              </a:rPr>
              <a:t>，一共跳了三次。</a:t>
            </a:r>
            <a:r>
              <a:rPr lang="zh-CN" altLang="en-US" sz="2000" dirty="0"/>
              <a:t>但结束了吗？没有。因为</a:t>
            </a:r>
            <a:r>
              <a:rPr lang="en-US" altLang="zh-CN" sz="2000" dirty="0">
                <a:solidFill>
                  <a:srgbClr val="00B0F0"/>
                </a:solidFill>
              </a:rPr>
              <a:t>while</a:t>
            </a:r>
            <a:r>
              <a:rPr lang="zh-CN" altLang="en-US" sz="2000" dirty="0">
                <a:solidFill>
                  <a:srgbClr val="00B0F0"/>
                </a:solidFill>
              </a:rPr>
              <a:t>（</a:t>
            </a:r>
            <a:r>
              <a:rPr lang="en-US" altLang="zh-CN" sz="2000" dirty="0">
                <a:solidFill>
                  <a:srgbClr val="00B0F0"/>
                </a:solidFill>
              </a:rPr>
              <a:t>l&lt;=r</a:t>
            </a:r>
            <a:r>
              <a:rPr lang="zh-CN" altLang="en-US" sz="2000" dirty="0">
                <a:solidFill>
                  <a:srgbClr val="00B0F0"/>
                </a:solidFill>
              </a:rPr>
              <a:t>）满足</a:t>
            </a:r>
            <a:endParaRPr lang="zh-CN" alt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0DA849E-2339-438E-AD5E-B328AD97EEFA}"/>
              </a:ext>
            </a:extLst>
          </p:cNvPr>
          <p:cNvSpPr txBox="1"/>
          <p:nvPr/>
        </p:nvSpPr>
        <p:spPr>
          <a:xfrm>
            <a:off x="439611" y="5140910"/>
            <a:ext cx="1053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，我们需要继续减小</a:t>
            </a:r>
            <a:r>
              <a:rPr lang="en-US" altLang="zh-CN" dirty="0"/>
              <a:t>mid</a:t>
            </a:r>
            <a:r>
              <a:rPr lang="zh-CN" altLang="en-US" dirty="0"/>
              <a:t>，所以</a:t>
            </a:r>
            <a:r>
              <a:rPr lang="en-US" altLang="zh-CN" dirty="0"/>
              <a:t>r=mid-1=8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00B0F0"/>
                </a:solidFill>
              </a:rPr>
              <a:t>ans</a:t>
            </a:r>
            <a:r>
              <a:rPr lang="en-US" altLang="zh-CN" dirty="0">
                <a:solidFill>
                  <a:srgbClr val="00B0F0"/>
                </a:solidFill>
              </a:rPr>
              <a:t>=9</a:t>
            </a:r>
          </a:p>
          <a:p>
            <a:r>
              <a:rPr lang="zh-CN" altLang="en-US" u="sng" dirty="0">
                <a:solidFill>
                  <a:srgbClr val="FF0000"/>
                </a:solidFill>
              </a:rPr>
              <a:t>从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en-US" u="sng" dirty="0">
                <a:solidFill>
                  <a:srgbClr val="FF0000"/>
                </a:solidFill>
              </a:rPr>
              <a:t>，再从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，再从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跳到</a:t>
            </a:r>
            <a:r>
              <a:rPr lang="en-US" altLang="zh-CN" u="sng" dirty="0">
                <a:solidFill>
                  <a:srgbClr val="FF0000"/>
                </a:solidFill>
              </a:rPr>
              <a:t>6</a:t>
            </a:r>
            <a:r>
              <a:rPr lang="zh-CN" altLang="en-US" u="sng" dirty="0">
                <a:solidFill>
                  <a:srgbClr val="FF0000"/>
                </a:solidFill>
              </a:rPr>
              <a:t>，一共跳了三次。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A01E710-F77C-4733-8B3B-953AF5D88E44}"/>
              </a:ext>
            </a:extLst>
          </p:cNvPr>
          <p:cNvSpPr txBox="1"/>
          <p:nvPr/>
        </p:nvSpPr>
        <p:spPr>
          <a:xfrm>
            <a:off x="439611" y="5844941"/>
            <a:ext cx="114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，因为</a:t>
            </a:r>
            <a:r>
              <a:rPr lang="en-US" altLang="zh-CN" dirty="0"/>
              <a:t>while</a:t>
            </a:r>
            <a:r>
              <a:rPr lang="zh-CN" altLang="en-US" dirty="0"/>
              <a:t>（</a:t>
            </a:r>
            <a:r>
              <a:rPr lang="en-US" altLang="zh-CN" dirty="0"/>
              <a:t>l&lt;=r</a:t>
            </a:r>
            <a:r>
              <a:rPr lang="zh-CN" altLang="en-US" dirty="0"/>
              <a:t>）再继续减小</a:t>
            </a:r>
            <a:r>
              <a:rPr lang="en-US" altLang="zh-CN" dirty="0"/>
              <a:t>mid</a:t>
            </a:r>
            <a:r>
              <a:rPr lang="zh-CN" altLang="en-US" dirty="0"/>
              <a:t>，</a:t>
            </a:r>
            <a:r>
              <a:rPr lang="en-US" altLang="zh-CN" dirty="0"/>
              <a:t>r=mid-1=7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00B0F0"/>
                </a:solidFill>
              </a:rPr>
              <a:t>ans</a:t>
            </a:r>
            <a:r>
              <a:rPr lang="en-US" altLang="zh-CN" dirty="0">
                <a:solidFill>
                  <a:srgbClr val="00B0F0"/>
                </a:solidFill>
              </a:rPr>
              <a:t>=8</a:t>
            </a:r>
            <a:r>
              <a:rPr lang="zh-CN" altLang="en-US" dirty="0"/>
              <a:t>，</a:t>
            </a:r>
            <a:r>
              <a:rPr lang="en-US" altLang="zh-CN" dirty="0"/>
              <a:t>mid=(6+7)/2=6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要跳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，</a:t>
            </a:r>
            <a:r>
              <a:rPr lang="en-US" altLang="zh-CN" dirty="0"/>
              <a:t>l=mid+1=7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FB099A6-E5A5-4807-866C-7EB7AAB4296C}"/>
              </a:ext>
            </a:extLst>
          </p:cNvPr>
          <p:cNvSpPr txBox="1"/>
          <p:nvPr/>
        </p:nvSpPr>
        <p:spPr>
          <a:xfrm>
            <a:off x="439611" y="6271973"/>
            <a:ext cx="95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从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while(l&lt;=r)</a:t>
            </a:r>
            <a:r>
              <a:rPr lang="zh-CN" altLang="en-US" dirty="0"/>
              <a:t>任然满足，</a:t>
            </a:r>
            <a:r>
              <a:rPr lang="en-US" altLang="zh-CN" dirty="0">
                <a:solidFill>
                  <a:srgbClr val="00B0F0"/>
                </a:solidFill>
              </a:rPr>
              <a:t>return false </a:t>
            </a:r>
            <a:r>
              <a:rPr lang="en-US" altLang="zh-CN" dirty="0"/>
              <a:t>,mid=(7+7)/2=7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要跳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en-US" u="sng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，</a:t>
            </a:r>
            <a:r>
              <a:rPr lang="en-US" altLang="zh-CN" dirty="0"/>
              <a:t>l=mid+1=8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00B0F0"/>
                </a:solidFill>
              </a:rPr>
              <a:t>跳出循环。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7504413F-087A-464A-9537-CE0BFE00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111" y="75152"/>
            <a:ext cx="2074696" cy="22318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2046B73-507C-47A0-84CD-983D97DF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90" y="273021"/>
            <a:ext cx="1867062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71" grpId="0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B1FDA5-4E60-4E2F-8ECF-59070FF2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299621"/>
            <a:ext cx="8028549" cy="63941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6358BD-DA1B-4C7C-82F5-B03BB5DD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6158" y="1627404"/>
            <a:ext cx="35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65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F069AD-B7A9-4CEF-BCE8-C57AB85B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41" y="328474"/>
            <a:ext cx="9405677" cy="6400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6F6DA8-4578-4441-B3C6-4D6E5C69A0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8729" y="1929244"/>
            <a:ext cx="35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C6DD31-EFF7-44EF-9E14-20D04B1E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1682" y="5480312"/>
            <a:ext cx="35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60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484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Bahnschrift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Angelo</dc:creator>
  <cp:lastModifiedBy>宋 欣哲</cp:lastModifiedBy>
  <cp:revision>29</cp:revision>
  <dcterms:created xsi:type="dcterms:W3CDTF">2018-08-12T09:28:26Z</dcterms:created>
  <dcterms:modified xsi:type="dcterms:W3CDTF">2018-08-20T01:32:29Z</dcterms:modified>
</cp:coreProperties>
</file>