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9" r:id="rId3"/>
    <p:sldId id="263" r:id="rId5"/>
    <p:sldId id="278" r:id="rId6"/>
    <p:sldId id="274" r:id="rId7"/>
    <p:sldId id="315" r:id="rId8"/>
    <p:sldId id="316" r:id="rId9"/>
    <p:sldId id="28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0F5E8C"/>
    <a:srgbClr val="F68C2D"/>
    <a:srgbClr val="1FBDC8"/>
    <a:srgbClr val="ED4857"/>
    <a:srgbClr val="E1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C2E42-BFCC-40EA-8993-81C8A1AA4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56650" y="1397000"/>
            <a:ext cx="2260600" cy="4019550"/>
          </a:xfrm>
          <a:custGeom>
            <a:avLst/>
            <a:gdLst>
              <a:gd name="connsiteX0" fmla="*/ 0 w 2260600"/>
              <a:gd name="connsiteY0" fmla="*/ 0 h 4019550"/>
              <a:gd name="connsiteX1" fmla="*/ 2260600 w 2260600"/>
              <a:gd name="connsiteY1" fmla="*/ 0 h 4019550"/>
              <a:gd name="connsiteX2" fmla="*/ 2260600 w 2260600"/>
              <a:gd name="connsiteY2" fmla="*/ 4019550 h 4019550"/>
              <a:gd name="connsiteX3" fmla="*/ 0 w 226060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" h="4019550">
                <a:moveTo>
                  <a:pt x="0" y="0"/>
                </a:moveTo>
                <a:lnTo>
                  <a:pt x="2260600" y="0"/>
                </a:lnTo>
                <a:lnTo>
                  <a:pt x="2260600" y="4019550"/>
                </a:lnTo>
                <a:lnTo>
                  <a:pt x="0" y="4019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368718" y="2087742"/>
            <a:ext cx="2807042" cy="3520579"/>
          </a:xfrm>
          <a:custGeom>
            <a:avLst/>
            <a:gdLst>
              <a:gd name="connsiteX0" fmla="*/ 0 w 2807042"/>
              <a:gd name="connsiteY0" fmla="*/ 0 h 3520579"/>
              <a:gd name="connsiteX1" fmla="*/ 2807042 w 2807042"/>
              <a:gd name="connsiteY1" fmla="*/ 0 h 3520579"/>
              <a:gd name="connsiteX2" fmla="*/ 2807042 w 2807042"/>
              <a:gd name="connsiteY2" fmla="*/ 3520579 h 3520579"/>
              <a:gd name="connsiteX3" fmla="*/ 0 w 2807042"/>
              <a:gd name="connsiteY3" fmla="*/ 3520579 h 35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042" h="3520579">
                <a:moveTo>
                  <a:pt x="0" y="0"/>
                </a:moveTo>
                <a:lnTo>
                  <a:pt x="2807042" y="0"/>
                </a:lnTo>
                <a:lnTo>
                  <a:pt x="2807042" y="3520579"/>
                </a:lnTo>
                <a:lnTo>
                  <a:pt x="0" y="3520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54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74193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1499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4903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959393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38105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1821186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4027632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6234078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2" name="图片占位符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8465414" y="2724912"/>
            <a:ext cx="1957326" cy="1956817"/>
          </a:xfrm>
        </p:spPr>
      </p:pic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8440524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10657" y="52691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2245" y="2743200"/>
            <a:ext cx="167386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dirty="0">
                <a:solidFill>
                  <a:prstClr val="black">
                    <a:lumMod val="85000"/>
                    <a:lumOff val="15000"/>
                  </a:prstClr>
                </a:solidFill>
                <a:latin typeface="幼圆" panose="02010509060101010101" charset="-122"/>
                <a:ea typeface="幼圆" panose="02010509060101010101" charset="-122"/>
              </a:rPr>
              <a:t>1002</a:t>
            </a:r>
            <a:endParaRPr kumimoji="0" lang="en-US" altLang="zh-CN" sz="4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幼圆" panose="02010509060101010101" charset="-122"/>
              <a:ea typeface="幼圆" panose="0201050906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2934" y="1986981"/>
            <a:ext cx="20116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暑期实训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7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173345" y="3798717"/>
            <a:ext cx="1852930" cy="570083"/>
            <a:chOff x="5518150" y="4118363"/>
            <a:chExt cx="1155700" cy="258376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52018" y="4157149"/>
              <a:ext cx="887568" cy="1807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幼圆" panose="02010509060101010101" charset="-122"/>
                  <a:ea typeface="幼圆" panose="02010509060101010101" charset="-122"/>
                  <a:cs typeface="幼圆" panose="02010509060101010101" charset="-122"/>
                </a:rPr>
                <a:t>BY</a:t>
              </a: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幼圆" panose="02010509060101010101" charset="-122"/>
                  <a:ea typeface="幼圆" panose="02010509060101010101" charset="-122"/>
                  <a:cs typeface="幼圆" panose="02010509060101010101" charset="-122"/>
                </a:rPr>
                <a:t>：</a:t>
              </a:r>
              <a:r>
                <a:rPr lang="zh-CN" sz="2000" dirty="0">
                  <a:solidFill>
                    <a:prstClr val="white"/>
                  </a:solidFill>
                  <a:latin typeface="幼圆" panose="02010509060101010101" charset="-122"/>
                  <a:ea typeface="幼圆" panose="02010509060101010101" charset="-122"/>
                  <a:cs typeface="幼圆" panose="02010509060101010101" charset="-122"/>
                </a:rPr>
                <a:t>郭畅</a:t>
              </a:r>
              <a:endPara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448858" y="6497465"/>
            <a:ext cx="1294285" cy="0"/>
            <a:chOff x="5451631" y="5125866"/>
            <a:chExt cx="1294285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01213" y="1493144"/>
            <a:ext cx="5030814" cy="37305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980055" y="2512060"/>
            <a:ext cx="113030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题目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大意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09970" y="526415"/>
            <a:ext cx="5519420" cy="51695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sz="3200" dirty="0" smtClean="0">
                <a:solidFill>
                  <a:srgbClr val="523A2C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两个男人：</a:t>
            </a:r>
            <a:r>
              <a:rPr lang="en-US" altLang="zh-CN" sz="3200" dirty="0" smtClean="0">
                <a:solidFill>
                  <a:srgbClr val="523A2C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Stan</a:t>
            </a:r>
            <a:r>
              <a:rPr lang="zh-CN" altLang="en-US" sz="3200" dirty="0" smtClean="0">
                <a:solidFill>
                  <a:srgbClr val="523A2C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，</a:t>
            </a:r>
            <a:r>
              <a:rPr lang="en-US" altLang="zh-CN" sz="3200" dirty="0" smtClean="0">
                <a:solidFill>
                  <a:srgbClr val="523A2C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Ollie</a:t>
            </a:r>
            <a:endParaRPr lang="en-US" altLang="zh-CN" sz="3200" dirty="0" smtClean="0">
              <a:solidFill>
                <a:srgbClr val="523A2C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/>
            <a:endParaRPr lang="en-US" altLang="zh-CN" sz="3200" dirty="0" smtClean="0">
              <a:solidFill>
                <a:srgbClr val="523A2C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/>
            <a:r>
              <a:rPr lang="zh-CN" altLang="en-US" sz="3200" dirty="0" smtClean="0">
                <a:solidFill>
                  <a:srgbClr val="523A2C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一个数字：</a:t>
            </a:r>
            <a:r>
              <a:rPr lang="en-US" altLang="zh-CN" sz="3200" dirty="0" smtClean="0">
                <a:solidFill>
                  <a:srgbClr val="523A2C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p=1</a:t>
            </a:r>
            <a:endParaRPr lang="en-US" altLang="zh-CN" sz="3200" dirty="0" smtClean="0">
              <a:solidFill>
                <a:srgbClr val="523A2C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/>
            <a:endParaRPr lang="en-US" altLang="zh-CN" sz="3200" dirty="0" smtClean="0">
              <a:solidFill>
                <a:srgbClr val="523A2C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/>
            <a:r>
              <a:rPr lang="zh-CN" altLang="en-US" sz="3200" dirty="0" smtClean="0">
                <a:solidFill>
                  <a:srgbClr val="523A2C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玩法：从</a:t>
            </a:r>
            <a:r>
              <a:rPr lang="en-US" altLang="zh-CN" sz="3200" dirty="0" smtClean="0">
                <a:solidFill>
                  <a:srgbClr val="523A2C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Stan</a:t>
            </a:r>
            <a:r>
              <a:rPr lang="zh-CN" altLang="en-US" sz="3200" dirty="0" smtClean="0">
                <a:solidFill>
                  <a:srgbClr val="523A2C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开始，两人轮流用</a:t>
            </a:r>
            <a:r>
              <a:rPr lang="en-US" altLang="zh-CN" sz="3200" dirty="0" smtClean="0">
                <a:solidFill>
                  <a:srgbClr val="523A2C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2~9</a:t>
            </a:r>
            <a:r>
              <a:rPr lang="zh-CN" altLang="en-US" sz="3200" dirty="0" smtClean="0">
                <a:solidFill>
                  <a:srgbClr val="523A2C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之间的数乘</a:t>
            </a:r>
            <a:r>
              <a:rPr lang="en-US" altLang="zh-CN" sz="3200" dirty="0" smtClean="0">
                <a:solidFill>
                  <a:srgbClr val="523A2C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p</a:t>
            </a:r>
            <a:endParaRPr lang="en-US" altLang="zh-CN" sz="3200" dirty="0" smtClean="0">
              <a:solidFill>
                <a:srgbClr val="523A2C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/>
            <a:endParaRPr lang="en-US" altLang="zh-CN" sz="3200" dirty="0" smtClean="0">
              <a:solidFill>
                <a:srgbClr val="523A2C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l"/>
            <a:r>
              <a:rPr lang="zh-CN" altLang="en-US" sz="3200" dirty="0" smtClean="0">
                <a:solidFill>
                  <a:srgbClr val="523A2C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胜利条件：开始时读入一个数</a:t>
            </a:r>
            <a:r>
              <a:rPr lang="en-US" altLang="zh-CN" sz="3200" dirty="0" smtClean="0">
                <a:solidFill>
                  <a:srgbClr val="523A2C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n(1&lt;n&lt;4294967295)</a:t>
            </a:r>
            <a:r>
              <a:rPr lang="zh-CN" altLang="en-US" sz="3200" dirty="0" smtClean="0">
                <a:solidFill>
                  <a:srgbClr val="523A2C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，先到</a:t>
            </a:r>
            <a:r>
              <a:rPr lang="en-US" altLang="zh-CN" sz="3200" dirty="0" smtClean="0">
                <a:solidFill>
                  <a:srgbClr val="523A2C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p&gt;=n</a:t>
            </a:r>
            <a:r>
              <a:rPr lang="zh-CN" altLang="en-US" sz="3200" dirty="0" smtClean="0">
                <a:solidFill>
                  <a:srgbClr val="523A2C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的人获胜</a:t>
            </a:r>
            <a:endParaRPr lang="en-US" altLang="zh-CN" sz="1000" dirty="0" smtClean="0">
              <a:solidFill>
                <a:srgbClr val="523A2C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en-US" altLang="zh-CN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77365" y="380365"/>
            <a:ext cx="304927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思路分析：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31900" y="1179195"/>
            <a:ext cx="938149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Stan</a:t>
            </a:r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先手</a:t>
            </a:r>
            <a:endParaRPr lang="zh-CN" altLang="en-US" sz="32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Stan选2-9之间的数</a:t>
            </a:r>
            <a:endParaRPr lang="zh-CN" altLang="en-US" sz="32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如果是2，那么Ollie选的范围只能在4-18，这样Stan控制了</a:t>
            </a:r>
            <a:r>
              <a:rPr lang="en-US" altLang="zh-CN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19</a:t>
            </a:r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r>
              <a:rPr lang="en-US" altLang="zh-CN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 </a:t>
            </a:r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4*9;</a:t>
            </a:r>
            <a:endParaRPr lang="zh-CN" altLang="en-US" sz="32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如果是3，那么Ollie选的范围只能在6-27，这样Stan控制了28 - 6*9;</a:t>
            </a:r>
            <a:endParaRPr lang="zh-CN" altLang="en-US" sz="32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如果是4，那么Ollie选的范围只能在8-36，这样Stan控制了37 - 8*9;</a:t>
            </a:r>
            <a:endParaRPr lang="zh-CN" altLang="en-US" sz="32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如果是5，那么Ollie选的范围只能在10-45，这样Stan控制了46 - 10*9;</a:t>
            </a:r>
            <a:endParaRPr lang="zh-CN" altLang="en-US" sz="32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541145" y="1179195"/>
            <a:ext cx="89547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如果是6，那么Ollie选的范围只能在12-54，这样Stan控制了55 - 12*9;</a:t>
            </a:r>
            <a:endParaRPr lang="zh-CN" altLang="en-US" sz="32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如果是7，那么Ollie选的范围只能在14-63，这样Stan控制了64 - 14*9; </a:t>
            </a:r>
            <a:endParaRPr lang="zh-CN" altLang="en-US" sz="32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如果是8，那么Ollie选的范围只能在16-72，这样Stan控制了73 - 16*9; </a:t>
            </a:r>
            <a:endParaRPr lang="zh-CN" altLang="en-US" sz="32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如果是9，那么Ollie选的范围只能在18-81，这样Stan控制了82 - 18*9;</a:t>
            </a:r>
            <a:endParaRPr lang="zh-CN" altLang="en-US" sz="32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===============</a:t>
            </a:r>
            <a:r>
              <a:rPr lang="en-US" altLang="zh-CN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==========================</a:t>
            </a:r>
            <a:endParaRPr lang="en-US" altLang="zh-CN" sz="32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487170" y="1179195"/>
            <a:ext cx="92170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综上：</a:t>
            </a:r>
            <a:endParaRPr lang="zh-CN" altLang="en-US" sz="32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当</a:t>
            </a:r>
            <a:r>
              <a:rPr lang="en-US" altLang="zh-CN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n</a:t>
            </a:r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范围在</a:t>
            </a:r>
            <a:r>
              <a:rPr lang="en-US" altLang="zh-CN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2 - </a:t>
            </a:r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9 时Stan win！（2-9）</a:t>
            </a:r>
            <a:endParaRPr lang="zh-CN" altLang="en-US" sz="32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当</a:t>
            </a:r>
            <a:r>
              <a:rPr lang="en-US" altLang="zh-CN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n</a:t>
            </a:r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范围在9+1 </a:t>
            </a:r>
            <a:r>
              <a:rPr lang="en-US" altLang="zh-CN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 </a:t>
            </a:r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9*2 时Ollie win！（10-18）</a:t>
            </a:r>
            <a:endParaRPr lang="zh-CN" altLang="en-US" sz="32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当</a:t>
            </a:r>
            <a:r>
              <a:rPr lang="en-US" altLang="zh-CN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n</a:t>
            </a:r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范围在9*2+1 </a:t>
            </a:r>
            <a:r>
              <a:rPr lang="en-US" altLang="zh-CN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 </a:t>
            </a:r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9*2*9 时Stan win！（19-162）</a:t>
            </a:r>
            <a:endParaRPr lang="zh-CN" altLang="en-US" sz="32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当</a:t>
            </a:r>
            <a:r>
              <a:rPr lang="en-US" altLang="zh-CN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n</a:t>
            </a:r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范围在9*2*9+1 </a:t>
            </a:r>
            <a:r>
              <a:rPr lang="en-US" altLang="zh-CN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 </a:t>
            </a:r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9*2*9*2 时Ollie win！</a:t>
            </a:r>
            <a:endParaRPr lang="zh-CN" altLang="en-US" sz="32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当</a:t>
            </a:r>
            <a:r>
              <a:rPr lang="en-US" altLang="zh-CN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n</a:t>
            </a:r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范围在9*2*9*2+1 </a:t>
            </a:r>
            <a:r>
              <a:rPr lang="en-US" altLang="zh-CN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 </a:t>
            </a:r>
            <a:r>
              <a:rPr lang="zh-CN" altLang="en-US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9*2*9*2*9 时Stan win！</a:t>
            </a:r>
            <a:endParaRPr lang="zh-CN" altLang="en-US" sz="32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sz="32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............</a:t>
            </a:r>
            <a:endParaRPr lang="en-US" altLang="zh-CN" sz="320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77365" y="380365"/>
            <a:ext cx="304927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代码：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32452" y="175880"/>
            <a:ext cx="1255524" cy="931024"/>
          </a:xfrm>
          <a:prstGeom prst="rect">
            <a:avLst/>
          </a:prstGeom>
        </p:spPr>
      </p:pic>
      <p:pic>
        <p:nvPicPr>
          <p:cNvPr id="3" name="图片 2" descr="QQ图片201808222341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65" y="619125"/>
            <a:ext cx="5551170" cy="5619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80795" y="2702047"/>
            <a:ext cx="3230880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幼圆" panose="02010509060101010101" charset="-122"/>
                <a:ea typeface="幼圆" panose="02010509060101010101" charset="-122"/>
              </a:rPr>
              <a:t>感谢您的观看</a:t>
            </a:r>
            <a:endParaRPr lang="zh-CN" altLang="en-US" sz="4000" dirty="0">
              <a:solidFill>
                <a:prstClr val="black">
                  <a:lumMod val="85000"/>
                  <a:lumOff val="15000"/>
                </a:prstClr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lvl="0" algn="ctr"/>
            <a:r>
              <a:rPr lang="en-US" altLang="zh-CN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幼圆" panose="02010509060101010101" charset="-122"/>
                <a:ea typeface="幼圆" panose="02010509060101010101" charset="-122"/>
              </a:rPr>
              <a:t>!!!</a:t>
            </a:r>
            <a:endParaRPr lang="en-US" altLang="zh-CN" sz="4000" dirty="0">
              <a:solidFill>
                <a:prstClr val="black">
                  <a:lumMod val="85000"/>
                  <a:lumOff val="15000"/>
                </a:prst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包图主题2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ED4857"/>
      </a:accent5>
      <a:accent6>
        <a:srgbClr val="1FBDC8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714</Words>
  <Application>WPS 演示</Application>
  <PresentationFormat>宽屏</PresentationFormat>
  <Paragraphs>46</Paragraphs>
  <Slides>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幼圆</vt:lpstr>
      <vt:lpstr>Arial</vt:lpstr>
      <vt:lpstr>微软雅黑</vt:lpstr>
      <vt:lpstr>华文细黑</vt:lpstr>
      <vt:lpstr>Century Gothic</vt:lpstr>
      <vt:lpstr>Arial Unicode MS</vt:lpstr>
      <vt:lpstr>等线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。給迩゛゛﹎微笑ゝ</cp:lastModifiedBy>
  <cp:revision>35</cp:revision>
  <dcterms:created xsi:type="dcterms:W3CDTF">2017-08-04T06:04:00Z</dcterms:created>
  <dcterms:modified xsi:type="dcterms:W3CDTF">2018-08-23T01:07:26Z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