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4" r:id="rId3"/>
    <p:sldId id="268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C4BE"/>
    <a:srgbClr val="98CEE6"/>
    <a:srgbClr val="ED6579"/>
    <a:srgbClr val="EB99BD"/>
    <a:srgbClr val="3ABE99"/>
    <a:srgbClr val="183A5D"/>
    <a:srgbClr val="A2DDCF"/>
    <a:srgbClr val="F2A69B"/>
    <a:srgbClr val="F2F2F2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3B2E0-2E02-4B59-BC83-F954280ABC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838B9-7F0E-4340-93CB-3AE4BBA9244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838B9-7F0E-4340-93CB-3AE4BBA924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838B9-7F0E-4340-93CB-3AE4BBA924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838B9-7F0E-4340-93CB-3AE4BBA924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zh-CN" altLang="en-US" sz="3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  <a:endParaRPr lang="en-US" altLang="zh-CN" sz="6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524000" y="243840"/>
            <a:ext cx="3124200" cy="3124200"/>
          </a:xfrm>
          <a:prstGeom prst="ellipse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42950" y="1805940"/>
            <a:ext cx="1562100" cy="1562100"/>
          </a:xfrm>
          <a:prstGeom prst="ellipse">
            <a:avLst/>
          </a:prstGeom>
          <a:solidFill>
            <a:srgbClr val="FE60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 flipV="1">
            <a:off x="7334250" y="3482340"/>
            <a:ext cx="4667250" cy="3368040"/>
            <a:chOff x="7334250" y="3078480"/>
            <a:chExt cx="4667250" cy="3368040"/>
          </a:xfrm>
        </p:grpSpPr>
        <p:sp>
          <p:nvSpPr>
            <p:cNvPr id="6" name="椭圆 5"/>
            <p:cNvSpPr/>
            <p:nvPr/>
          </p:nvSpPr>
          <p:spPr>
            <a:xfrm>
              <a:off x="7334250" y="3078480"/>
              <a:ext cx="2362200" cy="2362200"/>
            </a:xfrm>
            <a:prstGeom prst="ellipse">
              <a:avLst/>
            </a:prstGeom>
            <a:solidFill>
              <a:srgbClr val="4CC7AA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77300" y="3322320"/>
              <a:ext cx="3124200" cy="3124200"/>
            </a:xfrm>
            <a:prstGeom prst="ellipse">
              <a:avLst/>
            </a:prstGeom>
            <a:solidFill>
              <a:srgbClr val="37A7D9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096250" y="4884420"/>
              <a:ext cx="1562100" cy="1562100"/>
            </a:xfrm>
            <a:prstGeom prst="ellipse">
              <a:avLst/>
            </a:prstGeom>
            <a:solidFill>
              <a:srgbClr val="FE604A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71245" y="591597"/>
            <a:ext cx="10930255" cy="6487160"/>
            <a:chOff x="-369366" y="818157"/>
            <a:chExt cx="10930255" cy="6487160"/>
          </a:xfrm>
        </p:grpSpPr>
        <p:sp>
          <p:nvSpPr>
            <p:cNvPr id="10" name="Copyright Notice"/>
            <p:cNvSpPr/>
            <p:nvPr/>
          </p:nvSpPr>
          <p:spPr bwMode="auto">
            <a:xfrm>
              <a:off x="-258876" y="818157"/>
              <a:ext cx="2524125" cy="556895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200" b="1" cap="small" dirty="0">
                  <a:solidFill>
                    <a:srgbClr val="267F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题目概览</a:t>
              </a:r>
              <a:endParaRPr lang="en-US" sz="32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2"/>
            <p:cNvSpPr txBox="1"/>
            <p:nvPr/>
          </p:nvSpPr>
          <p:spPr>
            <a:xfrm>
              <a:off x="-369366" y="1397277"/>
              <a:ext cx="10930255" cy="5908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Problem Description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大学英语四级考试就要来临了，你是不是在紧张的复习？也许紧张得连短学期的ACM都没工夫练习了，反正我知道的Kiki和Cici都是如此。当然，作为在考场浸润了十几载的当代大学生，Kiki和Cici更懂得考前的放松，所谓“张弛有道”就是这个意思。这不，Kiki和Cici在每天晚上休息之前都要玩一会儿扑克牌以放松神经。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“升级”？“双扣”？“红五”？还是“斗地主”？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当然都不是！那多俗啊~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作为计算机学院的学生，Kiki和Cici打牌的时候可没忘记专业，她们打牌的规则是这样的：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1、  总共n张牌;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2、  双方轮流抓牌；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3、  每人每次抓牌的个数只能是2的幂次（即：1，2，4，8，16…）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4、  抓完牌，胜负结果也出来了：最后抓完牌的人为胜者；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假设Kiki和Cici都是足够聪明（其实不用假设，哪有不聪明的学生~），并且每次都是Kiki先抓牌，请问谁能赢呢？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当然，打牌无论谁赢都问题不大，重要的是马上到来的CET-4能有好的状态。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Good luck in CET-4 everybody!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Input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输入数据包含多个测试用例，每个测试用例占一行，包含一个整数n（1&lt;=n&lt;=1000）。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Output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如果Kiki能赢的话，请输出“Kiki”，否则请输出“Cici”，每个实例的输出占一行。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椭圆 81"/>
          <p:cNvSpPr/>
          <p:nvPr/>
        </p:nvSpPr>
        <p:spPr>
          <a:xfrm>
            <a:off x="215153" y="121392"/>
            <a:ext cx="414677" cy="373209"/>
          </a:xfrm>
          <a:prstGeom prst="ellipse">
            <a:avLst/>
          </a:prstGeom>
          <a:solidFill>
            <a:srgbClr val="F2A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83" name="Copyright Notice"/>
          <p:cNvSpPr/>
          <p:nvPr/>
        </p:nvSpPr>
        <p:spPr bwMode="auto">
          <a:xfrm>
            <a:off x="691897" y="121392"/>
            <a:ext cx="5257800" cy="55689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cap="small" dirty="0">
                <a:solidFill>
                  <a:srgbClr val="F2A6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画出PN图</a:t>
            </a:r>
            <a:endParaRPr lang="zh-CN" altLang="en-US" sz="3200" b="1" cap="small" dirty="0">
              <a:solidFill>
                <a:srgbClr val="F2A6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71625" y="2141855"/>
            <a:ext cx="796480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1   2  3   4   5   6  7   8  9  10 11 12 13 14  15 16</a:t>
            </a:r>
            <a:endParaRPr lang="zh-CN" altLang="en-US" sz="3200"/>
          </a:p>
          <a:p>
            <a:r>
              <a:rPr lang="zh-CN" altLang="en-US" sz="3200"/>
              <a:t>N  N  P  N   N  P  N  N  P  N  N   P  N   N   P   N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上图很容易画出，因为剩余1或2张牌时，后者可以一次取光获胜，当剩余3张牌时，因为后者只能取1张或者2张，所以后者必败，一次类推就可以得出上图的PN图。跟据PN图可以很容易的得出当牌的张数为3的倍数时先手必败，反之先手必胜。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524000" y="243840"/>
            <a:ext cx="3124200" cy="3124200"/>
          </a:xfrm>
          <a:prstGeom prst="ellipse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42950" y="1805940"/>
            <a:ext cx="1562100" cy="1562100"/>
          </a:xfrm>
          <a:prstGeom prst="ellipse">
            <a:avLst/>
          </a:prstGeom>
          <a:solidFill>
            <a:srgbClr val="FE60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 flipV="1">
            <a:off x="7334250" y="3482340"/>
            <a:ext cx="4667250" cy="3368040"/>
            <a:chOff x="7334250" y="3078480"/>
            <a:chExt cx="4667250" cy="3368040"/>
          </a:xfrm>
        </p:grpSpPr>
        <p:sp>
          <p:nvSpPr>
            <p:cNvPr id="6" name="椭圆 5"/>
            <p:cNvSpPr/>
            <p:nvPr/>
          </p:nvSpPr>
          <p:spPr>
            <a:xfrm>
              <a:off x="7334250" y="3078480"/>
              <a:ext cx="2362200" cy="2362200"/>
            </a:xfrm>
            <a:prstGeom prst="ellipse">
              <a:avLst/>
            </a:prstGeom>
            <a:solidFill>
              <a:srgbClr val="4CC7AA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77300" y="3322320"/>
              <a:ext cx="3124200" cy="3124200"/>
            </a:xfrm>
            <a:prstGeom prst="ellipse">
              <a:avLst/>
            </a:prstGeom>
            <a:solidFill>
              <a:srgbClr val="37A7D9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096250" y="4884420"/>
              <a:ext cx="1562100" cy="1562100"/>
            </a:xfrm>
            <a:prstGeom prst="ellipse">
              <a:avLst/>
            </a:prstGeom>
            <a:solidFill>
              <a:srgbClr val="FE604A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304925" y="161702"/>
            <a:ext cx="11920220" cy="7108825"/>
            <a:chOff x="-135686" y="388262"/>
            <a:chExt cx="11920220" cy="7108825"/>
          </a:xfrm>
        </p:grpSpPr>
        <p:sp>
          <p:nvSpPr>
            <p:cNvPr id="10" name="Copyright Notice"/>
            <p:cNvSpPr/>
            <p:nvPr/>
          </p:nvSpPr>
          <p:spPr bwMode="auto">
            <a:xfrm>
              <a:off x="-135686" y="633372"/>
              <a:ext cx="1769110" cy="556895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sz="3200" b="1" cap="small" dirty="0">
                  <a:solidFill>
                    <a:srgbClr val="267F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代码展示</a:t>
              </a:r>
              <a:endParaRPr lang="zh-CN" sz="32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2"/>
            <p:cNvSpPr txBox="1"/>
            <p:nvPr/>
          </p:nvSpPr>
          <p:spPr>
            <a:xfrm>
              <a:off x="2528774" y="388262"/>
              <a:ext cx="9255760" cy="7108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dirty="0">
                  <a:solidFill>
                    <a:schemeClr val="bg1">
                      <a:lumMod val="50000"/>
                    </a:schemeClr>
                  </a:solidFill>
                </a:rPr>
                <a:t>#include&lt;iostream&gt;</a:t>
              </a:r>
              <a:endParaRPr lang="zh-CN" altLang="en-US" sz="2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 sz="2800" dirty="0">
                  <a:solidFill>
                    <a:schemeClr val="bg1">
                      <a:lumMod val="50000"/>
                    </a:schemeClr>
                  </a:solidFill>
                </a:rPr>
                <a:t>using namespace std;</a:t>
              </a:r>
              <a:endParaRPr lang="zh-CN" altLang="en-US" sz="2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zh-CN" altLang="en-US" sz="2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 sz="2800" dirty="0">
                  <a:solidFill>
                    <a:schemeClr val="bg1">
                      <a:lumMod val="50000"/>
                    </a:schemeClr>
                  </a:solidFill>
                </a:rPr>
                <a:t>int main(){</a:t>
              </a:r>
              <a:endParaRPr lang="zh-CN" altLang="en-US" sz="2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 sz="2800" dirty="0">
                  <a:solidFill>
                    <a:schemeClr val="bg1">
                      <a:lumMod val="50000"/>
                    </a:schemeClr>
                  </a:solidFill>
                </a:rPr>
                <a:t>	ios::sync_with_stdio(false);</a:t>
              </a:r>
              <a:endParaRPr lang="zh-CN" altLang="en-US" sz="2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 sz="2800" dirty="0">
                  <a:solidFill>
                    <a:schemeClr val="bg1">
                      <a:lumMod val="50000"/>
                    </a:schemeClr>
                  </a:solidFill>
                </a:rPr>
                <a:t>	int n;</a:t>
              </a:r>
              <a:endParaRPr lang="zh-CN" altLang="en-US" sz="2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 sz="2800" dirty="0">
                  <a:solidFill>
                    <a:schemeClr val="bg1">
                      <a:lumMod val="50000"/>
                    </a:schemeClr>
                  </a:solidFill>
                </a:rPr>
                <a:t>    while(cin&gt;&gt;n)</a:t>
              </a:r>
              <a:endParaRPr lang="zh-CN" altLang="en-US" sz="2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 sz="2800" dirty="0">
                  <a:solidFill>
                    <a:schemeClr val="bg1">
                      <a:lumMod val="50000"/>
                    </a:schemeClr>
                  </a:solidFill>
                </a:rPr>
                <a:t>    {</a:t>
              </a:r>
              <a:endParaRPr lang="zh-CN" altLang="en-US" sz="2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 sz="2800" dirty="0">
                  <a:solidFill>
                    <a:schemeClr val="bg1">
                      <a:lumMod val="50000"/>
                    </a:schemeClr>
                  </a:solidFill>
                </a:rPr>
                <a:t>        if(n%3==0)</a:t>
              </a:r>
              <a:endParaRPr lang="zh-CN" altLang="en-US" sz="2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 sz="2800" dirty="0">
                  <a:solidFill>
                    <a:schemeClr val="bg1">
                      <a:lumMod val="50000"/>
                    </a:schemeClr>
                  </a:solidFill>
                </a:rPr>
                <a:t>            cout&lt;&lt;"Cici"&lt;&lt;endl;</a:t>
              </a:r>
              <a:endParaRPr lang="zh-CN" altLang="en-US" sz="2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 sz="2800" dirty="0">
                  <a:solidFill>
                    <a:schemeClr val="bg1">
                      <a:lumMod val="50000"/>
                    </a:schemeClr>
                  </a:solidFill>
                </a:rPr>
                <a:t>        else</a:t>
              </a:r>
              <a:endParaRPr lang="zh-CN" altLang="en-US" sz="2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 sz="2800" dirty="0">
                  <a:solidFill>
                    <a:schemeClr val="bg1">
                      <a:lumMod val="50000"/>
                    </a:schemeClr>
                  </a:solidFill>
                </a:rPr>
                <a:t>            cout&lt;&lt;"Kiki"&lt;&lt;endl;</a:t>
              </a:r>
              <a:endParaRPr lang="zh-CN" altLang="en-US" sz="2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 sz="2800" dirty="0">
                  <a:solidFill>
                    <a:schemeClr val="bg1">
                      <a:lumMod val="50000"/>
                    </a:schemeClr>
                  </a:solidFill>
                </a:rPr>
                <a:t>    }</a:t>
              </a:r>
              <a:endParaRPr lang="zh-CN" altLang="en-US" sz="2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 sz="2800" dirty="0">
                  <a:solidFill>
                    <a:schemeClr val="bg1">
                      <a:lumMod val="50000"/>
                    </a:schemeClr>
                  </a:solidFill>
                </a:rPr>
                <a:t>	return 0;</a:t>
              </a:r>
              <a:endParaRPr lang="zh-CN" altLang="en-US" sz="2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 sz="2800" dirty="0">
                  <a:solidFill>
                    <a:schemeClr val="bg1">
                      <a:lumMod val="50000"/>
                    </a:schemeClr>
                  </a:solidFill>
                </a:rPr>
                <a:t>}</a:t>
              </a:r>
              <a:endParaRPr lang="zh-CN" altLang="en-US" sz="2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自定义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3D69B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1000</Words>
  <Application>WPS 演示</Application>
  <PresentationFormat>宽屏</PresentationFormat>
  <Paragraphs>48</Paragraphs>
  <Slides>3</Slides>
  <Notes>23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Calibri</vt:lpstr>
      <vt:lpstr>等线</vt:lpstr>
      <vt:lpstr>Arial Unicode MS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工作总结8</dc:title>
  <dc:creator>奈森设计</dc:creator>
  <cp:lastModifiedBy>路易</cp:lastModifiedBy>
  <cp:revision>89</cp:revision>
  <dcterms:created xsi:type="dcterms:W3CDTF">2017-08-18T03:02:00Z</dcterms:created>
  <dcterms:modified xsi:type="dcterms:W3CDTF">2018-08-23T01:08:54Z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