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E1E1E1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92071" y="3449856"/>
            <a:ext cx="5090885" cy="85357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83200" y="4545661"/>
            <a:ext cx="2855018" cy="90781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3" y="4545661"/>
            <a:ext cx="588341" cy="844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/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/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0892" y="0"/>
            <a:ext cx="4502332" cy="68580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9361" y="3107315"/>
            <a:ext cx="3087198" cy="897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03618" y="3002002"/>
            <a:ext cx="3112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/>
                </a:solidFill>
                <a:latin typeface="Arial Narrow" panose="020B0606020202030204" pitchFamily="34" charset="0"/>
              </a:rPr>
              <a:t>PART 01</a:t>
            </a:r>
            <a:endParaRPr lang="zh-CN" altLang="en-US" sz="6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6072" y="1506991"/>
            <a:ext cx="6839857" cy="3844018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2748" y="2963545"/>
            <a:ext cx="6448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Northcott </a:t>
            </a:r>
            <a:r>
              <a:rPr lang="zh-CN" altLang="en-US" sz="5400"/>
              <a:t>Game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4495" y="297180"/>
            <a:ext cx="2689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游戏规则</a:t>
            </a:r>
            <a:endParaRPr lang="zh-CN" altLang="en-US" sz="4000"/>
          </a:p>
        </p:txBody>
      </p:sp>
      <p:graphicFrame>
        <p:nvGraphicFramePr>
          <p:cNvPr id="4" name="表格 3"/>
          <p:cNvGraphicFramePr/>
          <p:nvPr/>
        </p:nvGraphicFramePr>
        <p:xfrm>
          <a:off x="2628265" y="3823335"/>
          <a:ext cx="6065520" cy="249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/>
                <a:gridCol w="1010920"/>
                <a:gridCol w="1010920"/>
                <a:gridCol w="1010920"/>
                <a:gridCol w="1010920"/>
                <a:gridCol w="1010920"/>
              </a:tblGrid>
              <a:tr h="800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731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210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51000" y="1065530"/>
            <a:ext cx="93859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Tom </a:t>
            </a:r>
            <a:r>
              <a:rPr lang="zh-CN" altLang="en-US" sz="3600"/>
              <a:t>用黑子，</a:t>
            </a:r>
            <a:r>
              <a:rPr lang="en-US" altLang="zh-CN" sz="3600"/>
              <a:t>Jerry </a:t>
            </a:r>
            <a:r>
              <a:rPr lang="zh-CN" altLang="en-US" sz="3600"/>
              <a:t>用白子</a:t>
            </a:r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棋子只能在同一行移动，且不可跳跃棋子</a:t>
            </a:r>
            <a:endParaRPr lang="zh-CN" altLang="en-US" sz="3600"/>
          </a:p>
          <a:p>
            <a:r>
              <a:rPr lang="en-US" altLang="zh-CN" sz="3600"/>
              <a:t>3. </a:t>
            </a:r>
            <a:r>
              <a:rPr lang="zh-CN" altLang="en-US" sz="3600"/>
              <a:t>棋子无法移动一方输</a:t>
            </a:r>
            <a:endParaRPr lang="zh-CN" altLang="en-US" sz="3600"/>
          </a:p>
        </p:txBody>
      </p:sp>
      <p:sp>
        <p:nvSpPr>
          <p:cNvPr id="6" name="正圆"/>
          <p:cNvSpPr/>
          <p:nvPr/>
        </p:nvSpPr>
        <p:spPr>
          <a:xfrm>
            <a:off x="5930265" y="3978910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正圆"/>
          <p:cNvSpPr/>
          <p:nvPr/>
        </p:nvSpPr>
        <p:spPr>
          <a:xfrm>
            <a:off x="2878455" y="4832350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正圆"/>
          <p:cNvSpPr/>
          <p:nvPr/>
        </p:nvSpPr>
        <p:spPr>
          <a:xfrm>
            <a:off x="2878455" y="570547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正圆"/>
          <p:cNvSpPr/>
          <p:nvPr/>
        </p:nvSpPr>
        <p:spPr>
          <a:xfrm>
            <a:off x="6960235" y="397891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正圆"/>
          <p:cNvSpPr/>
          <p:nvPr/>
        </p:nvSpPr>
        <p:spPr>
          <a:xfrm>
            <a:off x="3898900" y="483235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正圆"/>
          <p:cNvSpPr/>
          <p:nvPr/>
        </p:nvSpPr>
        <p:spPr>
          <a:xfrm>
            <a:off x="3898900" y="5705475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13825" y="3978910"/>
            <a:ext cx="22015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Winner</a:t>
            </a:r>
            <a:endParaRPr lang="en-US" altLang="zh-CN" sz="4000"/>
          </a:p>
          <a:p>
            <a:r>
              <a:rPr lang="en-US" altLang="zh-CN" sz="4000"/>
              <a:t>	</a:t>
            </a:r>
            <a:r>
              <a:rPr lang="zh-CN" altLang="en-US" sz="4000"/>
              <a:t>白子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66094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67812 0.000000 " pathEditMode="relative" ptsTypes="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27 -0.002130 L -0.249583 -0.002130 " pathEditMode="relative" ptsTypes="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250 -0.003704 L -0.249740 -0.003704 " pathEditMode="relative" ptsTypes="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6" grpId="1" animBg="1"/>
      <p:bldP spid="9" grpId="1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644525" y="1233805"/>
          <a:ext cx="453771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61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0355" y="307975"/>
            <a:ext cx="4717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1 </a:t>
            </a:r>
            <a:r>
              <a:rPr lang="zh-CN" altLang="en-US" sz="4000"/>
              <a:t>行</a:t>
            </a:r>
            <a:r>
              <a:rPr lang="en-US" altLang="zh-CN" sz="4000"/>
              <a:t> m </a:t>
            </a:r>
            <a:r>
              <a:rPr lang="zh-CN" altLang="en-US" sz="4000"/>
              <a:t>列 的棋盘</a:t>
            </a:r>
            <a:endParaRPr lang="zh-CN" altLang="en-US" sz="4000"/>
          </a:p>
        </p:txBody>
      </p:sp>
      <p:sp>
        <p:nvSpPr>
          <p:cNvPr id="16" name="正圆"/>
          <p:cNvSpPr/>
          <p:nvPr/>
        </p:nvSpPr>
        <p:spPr>
          <a:xfrm>
            <a:off x="2317115" y="130492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正圆"/>
          <p:cNvSpPr/>
          <p:nvPr/>
        </p:nvSpPr>
        <p:spPr>
          <a:xfrm>
            <a:off x="3066415" y="1304925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83655" y="239395"/>
            <a:ext cx="4533265" cy="483870"/>
            <a:chOff x="10832" y="708"/>
            <a:chExt cx="7139" cy="762"/>
          </a:xfrm>
        </p:grpSpPr>
        <p:sp>
          <p:nvSpPr>
            <p:cNvPr id="5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771" y="726"/>
              <a:ext cx="52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黑白棋子的相对位置</a:t>
              </a:r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83655" y="1188720"/>
            <a:ext cx="1662430" cy="706755"/>
            <a:chOff x="10832" y="534"/>
            <a:chExt cx="2618" cy="1113"/>
          </a:xfrm>
        </p:grpSpPr>
        <p:sp>
          <p:nvSpPr>
            <p:cNvPr id="1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71" y="534"/>
              <a:ext cx="6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</a:t>
              </a:r>
              <a:endParaRPr lang="en-US" altLang="zh-CN" sz="40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382760" y="103632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644525" y="2449195"/>
          <a:ext cx="453771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61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正圆"/>
          <p:cNvSpPr/>
          <p:nvPr/>
        </p:nvSpPr>
        <p:spPr>
          <a:xfrm>
            <a:off x="2317115" y="252031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正圆"/>
          <p:cNvSpPr/>
          <p:nvPr/>
        </p:nvSpPr>
        <p:spPr>
          <a:xfrm>
            <a:off x="3834765" y="2520315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83655" y="2404110"/>
            <a:ext cx="1662430" cy="706755"/>
            <a:chOff x="10832" y="534"/>
            <a:chExt cx="2618" cy="1113"/>
          </a:xfrm>
        </p:grpSpPr>
        <p:sp>
          <p:nvSpPr>
            <p:cNvPr id="2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1" y="534"/>
              <a:ext cx="6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2</a:t>
              </a:r>
              <a:endParaRPr lang="en-US" altLang="zh-CN" sz="4000" b="1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382760" y="225171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44525" y="3706495"/>
          <a:ext cx="453771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61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正圆"/>
          <p:cNvSpPr/>
          <p:nvPr/>
        </p:nvSpPr>
        <p:spPr>
          <a:xfrm>
            <a:off x="2317115" y="377761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正圆"/>
          <p:cNvSpPr/>
          <p:nvPr/>
        </p:nvSpPr>
        <p:spPr>
          <a:xfrm>
            <a:off x="4539615" y="377825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383655" y="3661410"/>
            <a:ext cx="1662430" cy="706755"/>
            <a:chOff x="10832" y="534"/>
            <a:chExt cx="2618" cy="1113"/>
          </a:xfrm>
        </p:grpSpPr>
        <p:sp>
          <p:nvSpPr>
            <p:cNvPr id="2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1" y="534"/>
              <a:ext cx="6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3</a:t>
              </a:r>
              <a:endParaRPr lang="en-US" altLang="zh-CN" sz="4000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382760" y="350901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644525" y="5641975"/>
          <a:ext cx="453771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61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正圆"/>
          <p:cNvSpPr/>
          <p:nvPr/>
        </p:nvSpPr>
        <p:spPr>
          <a:xfrm>
            <a:off x="1581150" y="571309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正圆"/>
          <p:cNvSpPr/>
          <p:nvPr/>
        </p:nvSpPr>
        <p:spPr>
          <a:xfrm>
            <a:off x="4539615" y="570738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383655" y="5596890"/>
            <a:ext cx="1662430" cy="706755"/>
            <a:chOff x="10832" y="534"/>
            <a:chExt cx="2618" cy="1113"/>
          </a:xfrm>
        </p:grpSpPr>
        <p:sp>
          <p:nvSpPr>
            <p:cNvPr id="37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771" y="534"/>
              <a:ext cx="6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n</a:t>
              </a:r>
              <a:endParaRPr lang="en-US" altLang="zh-CN" sz="4000" b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382760" y="544449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01595" y="4523740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  <p:sp>
        <p:nvSpPr>
          <p:cNvPr id="42" name="文本框 41"/>
          <p:cNvSpPr txBox="1"/>
          <p:nvPr/>
        </p:nvSpPr>
        <p:spPr>
          <a:xfrm>
            <a:off x="6923405" y="4523740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  <p:sp>
        <p:nvSpPr>
          <p:cNvPr id="43" name="文本框 42"/>
          <p:cNvSpPr txBox="1"/>
          <p:nvPr/>
        </p:nvSpPr>
        <p:spPr>
          <a:xfrm>
            <a:off x="9491345" y="4523740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7708 -0.001574 " pathEditMode="relative" ptsTypes="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8542 0.000000 " pathEditMode="relative" ptsTypes="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1250 -0.001481 " pathEditMode="relative" ptsTypes="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854 -0.001481 " pathEditMode="relative" ptsTypes="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3 -0.004352 L 0.124271 -0.002778 " pathEditMode="relative" ptsTypes="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5938 -0.001481 " pathEditMode="relative" ptsTypes="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/>
      <p:bldP spid="18" grpId="1" animBg="1"/>
      <p:bldP spid="19" grpId="1" animBg="1"/>
      <p:bldP spid="18" grpId="2" animBg="1"/>
      <p:bldP spid="26" grpId="0" animBg="1"/>
      <p:bldP spid="27" grpId="0" animBg="1"/>
      <p:bldP spid="32" grpId="0"/>
      <p:bldP spid="26" grpId="1" animBg="1"/>
      <p:bldP spid="34" grpId="0" animBg="1"/>
      <p:bldP spid="35" grpId="0" animBg="1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0355" y="307975"/>
            <a:ext cx="4641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2 </a:t>
            </a:r>
            <a:r>
              <a:rPr lang="zh-CN" altLang="en-US" sz="4000"/>
              <a:t>行</a:t>
            </a:r>
            <a:r>
              <a:rPr lang="en-US" altLang="zh-CN" sz="4000"/>
              <a:t> m </a:t>
            </a:r>
            <a:r>
              <a:rPr lang="zh-CN" altLang="en-US" sz="4000"/>
              <a:t>列 的棋盘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/>
        </p:nvGraphicFramePr>
        <p:xfrm>
          <a:off x="966470" y="1918970"/>
          <a:ext cx="469392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0"/>
                <a:gridCol w="782320"/>
                <a:gridCol w="782320"/>
                <a:gridCol w="782320"/>
                <a:gridCol w="782320"/>
                <a:gridCol w="782320"/>
              </a:tblGrid>
              <a:tr h="6438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正圆"/>
          <p:cNvSpPr/>
          <p:nvPr/>
        </p:nvSpPr>
        <p:spPr>
          <a:xfrm>
            <a:off x="2716530" y="199580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正圆"/>
          <p:cNvSpPr/>
          <p:nvPr/>
        </p:nvSpPr>
        <p:spPr>
          <a:xfrm>
            <a:off x="3486785" y="1980565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正圆"/>
          <p:cNvSpPr/>
          <p:nvPr/>
        </p:nvSpPr>
        <p:spPr>
          <a:xfrm>
            <a:off x="2716530" y="2626360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正圆"/>
          <p:cNvSpPr/>
          <p:nvPr/>
        </p:nvSpPr>
        <p:spPr>
          <a:xfrm>
            <a:off x="3486785" y="262636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19570" y="2209800"/>
            <a:ext cx="2313305" cy="706755"/>
            <a:chOff x="10832" y="534"/>
            <a:chExt cx="3643" cy="1113"/>
          </a:xfrm>
        </p:grpSpPr>
        <p:sp>
          <p:nvSpPr>
            <p:cNvPr id="1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1, 1</a:t>
              </a:r>
              <a:endParaRPr lang="en-US" altLang="zh-CN" sz="40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771380" y="201358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66470" y="3591560"/>
          <a:ext cx="469392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0"/>
                <a:gridCol w="782320"/>
                <a:gridCol w="782320"/>
                <a:gridCol w="782320"/>
                <a:gridCol w="782320"/>
                <a:gridCol w="782320"/>
              </a:tblGrid>
              <a:tr h="6438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圆"/>
          <p:cNvSpPr/>
          <p:nvPr/>
        </p:nvSpPr>
        <p:spPr>
          <a:xfrm>
            <a:off x="2716530" y="3668395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正圆"/>
          <p:cNvSpPr/>
          <p:nvPr/>
        </p:nvSpPr>
        <p:spPr>
          <a:xfrm>
            <a:off x="3486785" y="3653155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正圆"/>
          <p:cNvSpPr/>
          <p:nvPr/>
        </p:nvSpPr>
        <p:spPr>
          <a:xfrm>
            <a:off x="2716530" y="4298950"/>
            <a:ext cx="477520" cy="47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正圆"/>
          <p:cNvSpPr/>
          <p:nvPr/>
        </p:nvSpPr>
        <p:spPr>
          <a:xfrm>
            <a:off x="4265295" y="4298950"/>
            <a:ext cx="477520" cy="47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719570" y="3882390"/>
            <a:ext cx="2313305" cy="706755"/>
            <a:chOff x="10832" y="534"/>
            <a:chExt cx="3643" cy="1113"/>
          </a:xfrm>
        </p:grpSpPr>
        <p:sp>
          <p:nvSpPr>
            <p:cNvPr id="1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1, 2</a:t>
              </a:r>
              <a:endParaRPr lang="en-US" altLang="zh-CN" sz="4000" b="1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771380" y="368617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7708 -0.001574 " pathEditMode="relative" ptsTypes="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8542 0.000000 " pathEditMode="relative" ptsTypes="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7708 -0.001574 " pathEditMode="relative" ptsTypes="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8542 0.000000 " pathEditMode="relative" ptsTypes="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1250 0.000000 " pathEditMode="relative" ptsTypes="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4687 0.000000 " pathEditMode="relative" ptsTypes="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3 -0.000370 L 0.127708 -0.000370 " pathEditMode="relative" ptsTypes="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7708 0.000000 " pathEditMode="relative" ptsTypes="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5938 0.000000 " pathEditMode="relative" ptsTypes="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4" grpId="0" bldLvl="0" animBg="1"/>
      <p:bldP spid="5" grpId="0" bldLvl="0" animBg="1"/>
      <p:bldP spid="7" grpId="0" bldLvl="0" animBg="1"/>
      <p:bldP spid="8" grpId="0" bldLvl="0" animBg="1"/>
      <p:bldP spid="9" grpId="0" bldLvl="0" animBg="1"/>
      <p:bldP spid="15" grpId="0" bldLvl="0" animBg="1"/>
      <p:bldP spid="22" grpId="0"/>
      <p:bldP spid="9" grpId="1" bldLvl="0" animBg="1"/>
      <p:bldP spid="15" grpId="1" bldLvl="0" animBg="1"/>
      <p:bldP spid="9" grpId="2" bldLvl="0" animBg="1"/>
      <p:bldP spid="8" grpId="1" bldLvl="0" animBg="1"/>
      <p:bldP spid="7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986790" y="1313815"/>
            <a:ext cx="2313305" cy="706755"/>
            <a:chOff x="10832" y="534"/>
            <a:chExt cx="3643" cy="1113"/>
          </a:xfrm>
        </p:grpSpPr>
        <p:sp>
          <p:nvSpPr>
            <p:cNvPr id="1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1, 1</a:t>
              </a:r>
              <a:endParaRPr lang="en-US" altLang="zh-CN" sz="40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038600" y="111760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86790" y="2223770"/>
            <a:ext cx="2313305" cy="706755"/>
            <a:chOff x="10832" y="534"/>
            <a:chExt cx="3643" cy="1113"/>
          </a:xfrm>
        </p:grpSpPr>
        <p:sp>
          <p:nvSpPr>
            <p:cNvPr id="1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1, 2</a:t>
              </a:r>
              <a:endParaRPr lang="en-US" altLang="zh-CN" sz="4000" b="1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038600" y="202755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6790" y="3202305"/>
            <a:ext cx="2313305" cy="706755"/>
            <a:chOff x="10832" y="534"/>
            <a:chExt cx="3643" cy="1113"/>
          </a:xfrm>
        </p:grpSpPr>
        <p:sp>
          <p:nvSpPr>
            <p:cNvPr id="3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1, 3</a:t>
              </a:r>
              <a:endParaRPr lang="en-US" altLang="zh-CN" sz="4000" b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38600" y="300609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2500" y="5415915"/>
            <a:ext cx="2313305" cy="706755"/>
            <a:chOff x="10832" y="534"/>
            <a:chExt cx="3643" cy="1113"/>
          </a:xfrm>
        </p:grpSpPr>
        <p:sp>
          <p:nvSpPr>
            <p:cNvPr id="8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n</a:t>
              </a:r>
              <a:endParaRPr lang="en-US" altLang="zh-CN" sz="4000" b="1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04310" y="521970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07285" y="4245610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  <p:grpSp>
        <p:nvGrpSpPr>
          <p:cNvPr id="17" name="组合 16"/>
          <p:cNvGrpSpPr/>
          <p:nvPr/>
        </p:nvGrpSpPr>
        <p:grpSpPr>
          <a:xfrm>
            <a:off x="6720840" y="1201420"/>
            <a:ext cx="2313305" cy="706755"/>
            <a:chOff x="10832" y="534"/>
            <a:chExt cx="3643" cy="1113"/>
          </a:xfrm>
        </p:grpSpPr>
        <p:sp>
          <p:nvSpPr>
            <p:cNvPr id="23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2, 2</a:t>
              </a:r>
              <a:endParaRPr lang="en-US" altLang="zh-CN" sz="4000" b="1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432415" y="104648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58875" y="337185"/>
            <a:ext cx="183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巴氏博弈</a:t>
            </a:r>
            <a:endParaRPr lang="zh-CN" altLang="en-US" sz="3200"/>
          </a:p>
        </p:txBody>
      </p:sp>
      <p:grpSp>
        <p:nvGrpSpPr>
          <p:cNvPr id="28" name="组合 27"/>
          <p:cNvGrpSpPr/>
          <p:nvPr/>
        </p:nvGrpSpPr>
        <p:grpSpPr>
          <a:xfrm>
            <a:off x="6720840" y="2335530"/>
            <a:ext cx="3711575" cy="706755"/>
            <a:chOff x="10832" y="534"/>
            <a:chExt cx="5845" cy="1113"/>
          </a:xfrm>
        </p:grpSpPr>
        <p:sp>
          <p:nvSpPr>
            <p:cNvPr id="2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1" y="534"/>
              <a:ext cx="390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2, n(n&gt;2)</a:t>
              </a:r>
              <a:endParaRPr lang="en-US" altLang="zh-CN" sz="4000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432415" y="218059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20840" y="4020820"/>
            <a:ext cx="2313305" cy="706755"/>
            <a:chOff x="10832" y="534"/>
            <a:chExt cx="3643" cy="1113"/>
          </a:xfrm>
        </p:grpSpPr>
        <p:sp>
          <p:nvSpPr>
            <p:cNvPr id="34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1" y="534"/>
              <a:ext cx="17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3, 3</a:t>
              </a:r>
              <a:endParaRPr lang="en-US" altLang="zh-CN" sz="40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432415" y="386588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720840" y="5154930"/>
            <a:ext cx="3711575" cy="706755"/>
            <a:chOff x="10832" y="534"/>
            <a:chExt cx="5845" cy="1113"/>
          </a:xfrm>
        </p:grpSpPr>
        <p:sp>
          <p:nvSpPr>
            <p:cNvPr id="3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1" y="534"/>
              <a:ext cx="390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3, n(n&gt;3)</a:t>
              </a:r>
              <a:endParaRPr lang="en-US" altLang="zh-CN" sz="4000" b="1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0432415" y="499999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9400" y="307975"/>
            <a:ext cx="3853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3 </a:t>
            </a:r>
            <a:r>
              <a:rPr lang="zh-CN" altLang="en-US" sz="3200"/>
              <a:t>行</a:t>
            </a:r>
            <a:r>
              <a:rPr lang="en-US" altLang="zh-CN" sz="3200"/>
              <a:t> m </a:t>
            </a:r>
            <a:r>
              <a:rPr lang="zh-CN" altLang="en-US" sz="3200"/>
              <a:t>列 的棋盘</a:t>
            </a:r>
            <a:endParaRPr lang="zh-CN" altLang="en-US" sz="3200"/>
          </a:p>
        </p:txBody>
      </p:sp>
      <p:grpSp>
        <p:nvGrpSpPr>
          <p:cNvPr id="10" name="组合 9"/>
          <p:cNvGrpSpPr/>
          <p:nvPr/>
        </p:nvGrpSpPr>
        <p:grpSpPr>
          <a:xfrm>
            <a:off x="817880" y="1419225"/>
            <a:ext cx="2905760" cy="706755"/>
            <a:chOff x="10832" y="534"/>
            <a:chExt cx="4576" cy="1113"/>
          </a:xfrm>
        </p:grpSpPr>
        <p:sp>
          <p:nvSpPr>
            <p:cNvPr id="1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1, 1, 1</a:t>
              </a:r>
              <a:endParaRPr lang="en-US" altLang="zh-CN" sz="40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047490" y="122301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3430" y="2458720"/>
            <a:ext cx="2905760" cy="706755"/>
            <a:chOff x="10832" y="534"/>
            <a:chExt cx="4576" cy="1113"/>
          </a:xfrm>
        </p:grpSpPr>
        <p:sp>
          <p:nvSpPr>
            <p:cNvPr id="6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1, 1, 2</a:t>
              </a:r>
              <a:endParaRPr lang="en-US" altLang="zh-CN" sz="4000" b="1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03040" y="226250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53110" y="3524885"/>
            <a:ext cx="2905760" cy="706755"/>
            <a:chOff x="10832" y="534"/>
            <a:chExt cx="4576" cy="1113"/>
          </a:xfrm>
        </p:grpSpPr>
        <p:sp>
          <p:nvSpPr>
            <p:cNvPr id="16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1, 2, 1</a:t>
              </a:r>
              <a:endParaRPr lang="en-US" altLang="zh-CN" sz="4000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82720" y="332867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53110" y="4629150"/>
            <a:ext cx="2905760" cy="706755"/>
            <a:chOff x="10832" y="534"/>
            <a:chExt cx="4576" cy="1113"/>
          </a:xfrm>
        </p:grpSpPr>
        <p:sp>
          <p:nvSpPr>
            <p:cNvPr id="2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1, 2, 2</a:t>
              </a:r>
              <a:endParaRPr lang="en-US" altLang="zh-CN" sz="4000" b="1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82720" y="443293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14575" y="5528945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  <p:sp>
        <p:nvSpPr>
          <p:cNvPr id="220" name="五边形"/>
          <p:cNvSpPr/>
          <p:nvPr/>
        </p:nvSpPr>
        <p:spPr>
          <a:xfrm>
            <a:off x="5659438" y="3208020"/>
            <a:ext cx="873125" cy="441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66915" y="1306830"/>
            <a:ext cx="2905760" cy="706755"/>
            <a:chOff x="10832" y="534"/>
            <a:chExt cx="4576" cy="1113"/>
          </a:xfrm>
        </p:grpSpPr>
        <p:sp>
          <p:nvSpPr>
            <p:cNvPr id="4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0, 0, 0</a:t>
              </a:r>
              <a:endParaRPr lang="en-US" altLang="zh-CN" sz="4000" b="1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296525" y="111061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022465" y="2346325"/>
            <a:ext cx="2905760" cy="706755"/>
            <a:chOff x="10832" y="534"/>
            <a:chExt cx="4576" cy="1113"/>
          </a:xfrm>
        </p:grpSpPr>
        <p:sp>
          <p:nvSpPr>
            <p:cNvPr id="2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0, 0, 1</a:t>
              </a:r>
              <a:endParaRPr lang="en-US" altLang="zh-CN" sz="4000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52075" y="215011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002145" y="3412490"/>
            <a:ext cx="2905760" cy="706755"/>
            <a:chOff x="10832" y="534"/>
            <a:chExt cx="4576" cy="1113"/>
          </a:xfrm>
        </p:grpSpPr>
        <p:sp>
          <p:nvSpPr>
            <p:cNvPr id="34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0, 1, 0</a:t>
              </a:r>
              <a:endParaRPr lang="en-US" altLang="zh-CN" sz="40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231755" y="321627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002145" y="4516755"/>
            <a:ext cx="2905760" cy="706755"/>
            <a:chOff x="10832" y="534"/>
            <a:chExt cx="4576" cy="1113"/>
          </a:xfrm>
        </p:grpSpPr>
        <p:sp>
          <p:nvSpPr>
            <p:cNvPr id="39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1" y="534"/>
              <a:ext cx="263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0, 1, 1</a:t>
              </a:r>
              <a:endParaRPr lang="en-US" altLang="zh-CN" sz="4000" b="1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0231755" y="432054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63610" y="5416550"/>
            <a:ext cx="1013460" cy="998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5400" b="1"/>
              <a:t>.....</a:t>
            </a:r>
            <a:endParaRPr lang="en-US" altLang="zh-CN" sz="5400" b="1"/>
          </a:p>
        </p:txBody>
      </p:sp>
      <p:pic>
        <p:nvPicPr>
          <p:cNvPr id="45" name="图片 44" descr="QQ浏览器截图201808222310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210" y="1223010"/>
            <a:ext cx="6624955" cy="455422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066915" y="2940685"/>
            <a:ext cx="3082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Nim</a:t>
            </a:r>
            <a:r>
              <a:rPr lang="zh-CN" altLang="en-US" sz="5400"/>
              <a:t>博弈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7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8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8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3698 0.000000 " pathEditMode="relative" ptsTypes=""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ldLvl="0" animBg="1"/>
      <p:bldP spid="27" grpId="0"/>
      <p:bldP spid="32" grpId="0"/>
      <p:bldP spid="37" grpId="0"/>
      <p:bldP spid="43" grpId="0"/>
      <p:bldP spid="44" grpId="0"/>
      <p:bldP spid="14" grpId="0"/>
      <p:bldP spid="9" grpId="0"/>
      <p:bldP spid="19" grpId="0"/>
      <p:bldP spid="24" grpId="0"/>
      <p:bldP spid="41" grpId="0"/>
      <p:bldP spid="220" grpId="1" animBg="1"/>
      <p:bldP spid="27" grpId="1"/>
      <p:bldP spid="32" grpId="1"/>
      <p:bldP spid="37" grpId="1"/>
      <p:bldP spid="43" grpId="1"/>
      <p:bldP spid="44" grpId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9895" y="309880"/>
            <a:ext cx="4618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大胆假设</a:t>
            </a:r>
            <a:endParaRPr lang="zh-CN" altLang="en-US" sz="4000" b="1"/>
          </a:p>
        </p:txBody>
      </p:sp>
      <p:grpSp>
        <p:nvGrpSpPr>
          <p:cNvPr id="10" name="组合 9"/>
          <p:cNvGrpSpPr/>
          <p:nvPr/>
        </p:nvGrpSpPr>
        <p:grpSpPr>
          <a:xfrm>
            <a:off x="2036445" y="1157605"/>
            <a:ext cx="9686290" cy="706755"/>
            <a:chOff x="10832" y="533"/>
            <a:chExt cx="15254" cy="1113"/>
          </a:xfrm>
        </p:grpSpPr>
        <p:sp>
          <p:nvSpPr>
            <p:cNvPr id="11" name="火"/>
            <p:cNvSpPr/>
            <p:nvPr/>
          </p:nvSpPr>
          <p:spPr>
            <a:xfrm>
              <a:off x="10832" y="708"/>
              <a:ext cx="631" cy="631"/>
            </a:xfrm>
            <a:custGeom>
              <a:avLst/>
              <a:gdLst>
                <a:gd name="connsiteX0" fmla="*/ 758698 w 1517396"/>
                <a:gd name="connsiteY0" fmla="*/ 189989 h 1308100"/>
                <a:gd name="connsiteX1" fmla="*/ 170672 w 1517396"/>
                <a:gd name="connsiteY1" fmla="*/ 1203827 h 1308100"/>
                <a:gd name="connsiteX2" fmla="*/ 1346724 w 1517396"/>
                <a:gd name="connsiteY2" fmla="*/ 1203827 h 1308100"/>
                <a:gd name="connsiteX3" fmla="*/ 758698 w 1517396"/>
                <a:gd name="connsiteY3" fmla="*/ 0 h 1308100"/>
                <a:gd name="connsiteX4" fmla="*/ 1517396 w 1517396"/>
                <a:gd name="connsiteY4" fmla="*/ 1308100 h 1308100"/>
                <a:gd name="connsiteX5" fmla="*/ 0 w 1517396"/>
                <a:gd name="connsiteY5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396" h="1308100">
                  <a:moveTo>
                    <a:pt x="758698" y="189989"/>
                  </a:moveTo>
                  <a:lnTo>
                    <a:pt x="170672" y="1203827"/>
                  </a:lnTo>
                  <a:lnTo>
                    <a:pt x="1346724" y="1203827"/>
                  </a:lnTo>
                  <a:close/>
                  <a:moveTo>
                    <a:pt x="758698" y="0"/>
                  </a:moveTo>
                  <a:lnTo>
                    <a:pt x="1517396" y="1308100"/>
                  </a:lnTo>
                  <a:lnTo>
                    <a:pt x="0" y="13081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于号"/>
            <p:cNvSpPr/>
            <p:nvPr/>
          </p:nvSpPr>
          <p:spPr>
            <a:xfrm>
              <a:off x="11843" y="708"/>
              <a:ext cx="698" cy="762"/>
            </a:xfrm>
            <a:prstGeom prst="mathEqual">
              <a:avLst>
                <a:gd name="adj1" fmla="val 13987"/>
                <a:gd name="adj2" fmla="val 11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38" y="533"/>
              <a:ext cx="1334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/>
                <a:t>C</a:t>
              </a:r>
              <a:r>
                <a:rPr lang="en-US" altLang="zh-CN" sz="2400" b="1"/>
                <a:t>1</a:t>
              </a:r>
              <a:r>
                <a:rPr lang="en-US" altLang="zh-CN" sz="4000" b="1"/>
                <a:t>, C</a:t>
              </a:r>
              <a:r>
                <a:rPr lang="en-US" altLang="zh-CN" sz="2400" b="1"/>
                <a:t>2</a:t>
              </a:r>
              <a:r>
                <a:rPr lang="en-US" altLang="zh-CN" sz="4000" b="1"/>
                <a:t>, C</a:t>
              </a:r>
              <a:r>
                <a:rPr lang="en-US" altLang="zh-CN" sz="2400" b="1"/>
                <a:t>3</a:t>
              </a:r>
              <a:r>
                <a:rPr lang="en-US" altLang="zh-CN" sz="4000" b="1"/>
                <a:t>, C</a:t>
              </a:r>
              <a:r>
                <a:rPr lang="en-US" altLang="zh-CN" sz="2400" b="1"/>
                <a:t>4</a:t>
              </a:r>
              <a:r>
                <a:rPr lang="en-US" altLang="zh-CN" sz="4000" b="1"/>
                <a:t>, C</a:t>
              </a:r>
              <a:r>
                <a:rPr lang="en-US" altLang="zh-CN" sz="2400" b="1"/>
                <a:t>5  </a:t>
              </a:r>
              <a:r>
                <a:rPr lang="en-US" altLang="zh-CN" sz="4000" b="1"/>
                <a:t>..., C</a:t>
              </a:r>
              <a:r>
                <a:rPr lang="en-US" altLang="zh-CN" sz="2400" b="1"/>
                <a:t>n        </a:t>
              </a:r>
              <a:r>
                <a:rPr lang="en-US" altLang="zh-CN" sz="4000" b="1"/>
                <a:t>(C</a:t>
              </a:r>
              <a:r>
                <a:rPr lang="en-US" altLang="zh-CN" sz="2400" b="1"/>
                <a:t>i</a:t>
              </a:r>
              <a:r>
                <a:rPr lang="en-US" altLang="zh-CN" sz="4000" b="1"/>
                <a:t> &gt; 0)</a:t>
              </a:r>
              <a:endParaRPr lang="en-US" altLang="zh-CN" sz="4000" b="1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3420" y="2596515"/>
            <a:ext cx="949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(C</a:t>
            </a:r>
            <a:r>
              <a:rPr lang="en-US" altLang="zh-CN" sz="2400"/>
              <a:t>1</a:t>
            </a:r>
            <a:r>
              <a:rPr lang="en-US" altLang="zh-CN" sz="3600"/>
              <a:t> - 1) ^ (C</a:t>
            </a:r>
            <a:r>
              <a:rPr lang="en-US" altLang="zh-CN" sz="2400"/>
              <a:t>2</a:t>
            </a:r>
            <a:r>
              <a:rPr lang="en-US" altLang="zh-CN" sz="3600"/>
              <a:t> - 1) ^ (C</a:t>
            </a:r>
            <a:r>
              <a:rPr lang="en-US" altLang="zh-CN" sz="2400"/>
              <a:t>3</a:t>
            </a:r>
            <a:r>
              <a:rPr lang="en-US" altLang="zh-CN" sz="3600"/>
              <a:t> - 1) ^ ... ^ (C</a:t>
            </a:r>
            <a:r>
              <a:rPr lang="en-US" altLang="zh-CN" sz="2400"/>
              <a:t>n</a:t>
            </a:r>
            <a:r>
              <a:rPr lang="en-US" altLang="zh-CN" sz="3600"/>
              <a:t> - 1) == 0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10692765" y="2411730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P</a:t>
            </a:r>
            <a:endParaRPr lang="en-US" altLang="zh-CN" sz="600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420" y="4005580"/>
            <a:ext cx="949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(C</a:t>
            </a:r>
            <a:r>
              <a:rPr lang="en-US" altLang="zh-CN" sz="2400"/>
              <a:t>1</a:t>
            </a:r>
            <a:r>
              <a:rPr lang="en-US" altLang="zh-CN" sz="3600"/>
              <a:t> - 1) ^ (C</a:t>
            </a:r>
            <a:r>
              <a:rPr lang="en-US" altLang="zh-CN" sz="2400"/>
              <a:t>2</a:t>
            </a:r>
            <a:r>
              <a:rPr lang="en-US" altLang="zh-CN" sz="3600"/>
              <a:t> - 1) ^ (C</a:t>
            </a:r>
            <a:r>
              <a:rPr lang="en-US" altLang="zh-CN" sz="2400"/>
              <a:t>3</a:t>
            </a:r>
            <a:r>
              <a:rPr lang="en-US" altLang="zh-CN" sz="3600"/>
              <a:t> - 1) ^ ... ^ (C</a:t>
            </a:r>
            <a:r>
              <a:rPr lang="en-US" altLang="zh-CN" sz="2400"/>
              <a:t>n</a:t>
            </a:r>
            <a:r>
              <a:rPr lang="en-US" altLang="zh-CN" sz="3600"/>
              <a:t> - 1) != 0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10692765" y="3820795"/>
            <a:ext cx="85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+mn-ea"/>
              </a:rPr>
              <a:t>N</a:t>
            </a:r>
            <a:endParaRPr lang="en-US" altLang="zh-CN" sz="60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895" y="309880"/>
            <a:ext cx="4618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代码展示</a:t>
            </a:r>
            <a:endParaRPr lang="zh-CN" altLang="en-US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3691255" y="59690"/>
            <a:ext cx="7373620" cy="6739255"/>
          </a:xfrm>
          <a:prstGeom prst="rect">
            <a:avLst/>
          </a:prstGeom>
          <a:gradFill>
            <a:gsLst>
              <a:gs pos="0">
                <a:schemeClr val="bg1"/>
              </a:gs>
              <a:gs pos="91000">
                <a:srgbClr val="D1D1D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580000" scaled="0"/>
          </a:gra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main(){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ans, m, n;   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while( scanf("%d %d",&amp;n,&amp;m) != EOF ){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ans = 0;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int i;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for( i=0; i&lt;n; i++ ){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	int a, b;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	scanf("%d %d", &amp;a, &amp;b);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	ans = ans ^ (abs(a-b)-1);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}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//输出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if(ans==0)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	printf("BAD LUCK!\n");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else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		printf("I WIN!\n");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}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	return 0;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1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45_6"/>
  <p:tag name="KSO_WM_TEMPLATE_CATEGORY" val="custom"/>
  <p:tag name="KSO_WM_TEMPLATE_INDEX" val="20181637"/>
  <p:tag name="KSO_WM_SLIDE_ID" val="custom20181637_6"/>
  <p:tag name="KSO_WM_SLIDE_INDEX" val="6"/>
  <p:tag name="KSO_WM_DIAGRAM_GROUP_CODE" val="l1-1"/>
  <p:tag name="KSO_WM_TEMPLATE_SUBCATEGORY" val="combine"/>
</p:tagLst>
</file>

<file path=ppt/tags/tag12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ID" val="custom20181637_22*a*1"/>
  <p:tag name="KSO_WM_UNIT_PRESET_TEXT" val="Thanks"/>
</p:tagLst>
</file>

<file path=ppt/tags/tag13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46_10"/>
  <p:tag name="KSO_WM_TEMPLATE_CATEGORY" val="custom"/>
  <p:tag name="KSO_WM_TEMPLATE_INDEX" val="20181637"/>
  <p:tag name="KSO_WM_SLIDE_ID" val="custom20181637_22"/>
  <p:tag name="KSO_WM_SLIDE_INDEX" val="2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4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46_10"/>
  <p:tag name="KSO_WM_TEMPLATE_CATEGORY" val="custom"/>
  <p:tag name="KSO_WM_TEMPLATE_INDEX" val="20181637"/>
  <p:tag name="KSO_WM_SLIDE_ID" val="custom20181637_22"/>
  <p:tag name="KSO_WM_SLIDE_INDEX" val="22"/>
  <p:tag name="KSO_WM_TEMPLATE_SUBCATEGORY" val="combine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F1F1F1"/>
    </a:lt2>
    <a:accent1>
      <a:srgbClr val="000000"/>
    </a:accent1>
    <a:accent2>
      <a:srgbClr val="FFFFFF"/>
    </a:accent2>
    <a:accent3>
      <a:srgbClr val="7E7E7E"/>
    </a:accent3>
    <a:accent4>
      <a:srgbClr val="BFBFBF"/>
    </a:accent4>
    <a:accent5>
      <a:srgbClr val="D9D9D9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F1F1F1"/>
    </a:lt2>
    <a:accent1>
      <a:srgbClr val="000000"/>
    </a:accent1>
    <a:accent2>
      <a:srgbClr val="FFFFFF"/>
    </a:accent2>
    <a:accent3>
      <a:srgbClr val="7E7E7E"/>
    </a:accent3>
    <a:accent4>
      <a:srgbClr val="BFBFBF"/>
    </a:accent4>
    <a:accent5>
      <a:srgbClr val="D9D9D9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宽屏</PresentationFormat>
  <Paragraphs>158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黑体</vt:lpstr>
      <vt:lpstr>方正兰亭细黑_GBK</vt:lpstr>
      <vt:lpstr>微软雅黑</vt:lpstr>
      <vt:lpstr>Arial Narrow</vt:lpstr>
      <vt:lpstr>Arial Unicode MS</vt:lpstr>
      <vt:lpstr>Calibri</vt:lpstr>
      <vt:lpstr>Chaparral Pro</vt:lpstr>
      <vt:lpstr>Comic Sans MS</vt:lpstr>
      <vt:lpstr>Consolas</vt:lpstr>
      <vt:lpstr>Gulim</vt:lpstr>
      <vt:lpstr>Kozuka Gothic Pr6N M</vt:lpstr>
      <vt:lpstr>Adobe Myungjo Std M</vt:lpstr>
      <vt:lpstr>DotumChe</vt:lpstr>
      <vt:lpstr>Brush Script MT</vt:lpstr>
      <vt:lpstr>Castellar</vt:lpstr>
      <vt:lpstr>Candara</vt:lpstr>
      <vt:lpstr>Cambria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meihua</dc:creator>
  <cp:lastModifiedBy>小陆斑比</cp:lastModifiedBy>
  <cp:revision>5</cp:revision>
  <dcterms:created xsi:type="dcterms:W3CDTF">2018-02-12T02:26:00Z</dcterms:created>
  <dcterms:modified xsi:type="dcterms:W3CDTF">2018-08-22T15:31:13Z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