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E060-5138-4996-9E6F-6E8F7116D01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34647C-27AF-4160-B7A1-D8ECDE56F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8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E060-5138-4996-9E6F-6E8F7116D01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34647C-27AF-4160-B7A1-D8ECDE56F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18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E060-5138-4996-9E6F-6E8F7116D01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34647C-27AF-4160-B7A1-D8ECDE56F3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949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E060-5138-4996-9E6F-6E8F7116D01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34647C-27AF-4160-B7A1-D8ECDE56F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71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E060-5138-4996-9E6F-6E8F7116D01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34647C-27AF-4160-B7A1-D8ECDE56F3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3401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E060-5138-4996-9E6F-6E8F7116D01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34647C-27AF-4160-B7A1-D8ECDE56F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7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E060-5138-4996-9E6F-6E8F7116D01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647C-27AF-4160-B7A1-D8ECDE56F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19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E060-5138-4996-9E6F-6E8F7116D01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647C-27AF-4160-B7A1-D8ECDE56F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83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E060-5138-4996-9E6F-6E8F7116D01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647C-27AF-4160-B7A1-D8ECDE56F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24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E060-5138-4996-9E6F-6E8F7116D01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34647C-27AF-4160-B7A1-D8ECDE56F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12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E060-5138-4996-9E6F-6E8F7116D01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34647C-27AF-4160-B7A1-D8ECDE56F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9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E060-5138-4996-9E6F-6E8F7116D01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34647C-27AF-4160-B7A1-D8ECDE56F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5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E060-5138-4996-9E6F-6E8F7116D01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647C-27AF-4160-B7A1-D8ECDE56F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E060-5138-4996-9E6F-6E8F7116D01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647C-27AF-4160-B7A1-D8ECDE56F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8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E060-5138-4996-9E6F-6E8F7116D01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647C-27AF-4160-B7A1-D8ECDE56F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2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E060-5138-4996-9E6F-6E8F7116D01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34647C-27AF-4160-B7A1-D8ECDE56F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1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E060-5138-4996-9E6F-6E8F7116D015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34647C-27AF-4160-B7A1-D8ECDE56F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1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6021" y="1545336"/>
            <a:ext cx="8915399" cy="2262781"/>
          </a:xfrm>
        </p:spPr>
        <p:txBody>
          <a:bodyPr/>
          <a:lstStyle/>
          <a:p>
            <a:r>
              <a:rPr lang="en-US" altLang="zh-CN" dirty="0" smtClean="0"/>
              <a:t>1007   Farm Irrigation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3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6200" y="1274323"/>
            <a:ext cx="1206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</a:t>
            </a:r>
            <a:r>
              <a:rPr lang="la-Latn" altLang="zh-CN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for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dirty="0" smtClean="0">
                <a:solidFill>
                  <a:srgbClr val="F48C23"/>
                </a:solidFill>
                <a:effectLst/>
                <a:ea typeface="Courier New" panose="02070309020205020404" pitchFamily="49" charset="0"/>
              </a:rPr>
              <a:t>int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i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&lt;=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m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++)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{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        </a:t>
            </a:r>
            <a:r>
              <a:rPr lang="la-Latn" altLang="zh-CN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for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dirty="0" smtClean="0">
                <a:solidFill>
                  <a:srgbClr val="F48C23"/>
                </a:solidFill>
                <a:effectLst/>
                <a:ea typeface="Courier New" panose="02070309020205020404" pitchFamily="49" charset="0"/>
              </a:rPr>
              <a:t>int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j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&lt;=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n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++)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        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{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              </a:t>
            </a:r>
            <a:r>
              <a:rPr lang="la-Latn" altLang="zh-CN" dirty="0" smtClean="0">
                <a:solidFill>
                  <a:srgbClr val="F48C2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la-Latn" altLang="zh-CN" dirty="0" smtClean="0">
                <a:solidFill>
                  <a:srgbClr val="33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a </a:t>
            </a:r>
            <a:r>
              <a:rPr lang="la-Latn" altLang="zh-CN" dirty="0" smtClean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= (</a:t>
            </a:r>
            <a:r>
              <a:rPr lang="la-Latn" altLang="zh-CN" dirty="0" smtClean="0">
                <a:solidFill>
                  <a:srgbClr val="33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 </a:t>
            </a:r>
            <a:r>
              <a:rPr lang="la-Latn" altLang="zh-CN" dirty="0" smtClean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lang="la-Latn" altLang="zh-CN" dirty="0" smtClean="0">
                <a:solidFill>
                  <a:srgbClr val="33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)*</a:t>
            </a:r>
            <a:r>
              <a:rPr lang="la-Latn" altLang="zh-CN" dirty="0" smtClean="0">
                <a:solidFill>
                  <a:srgbClr val="33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n </a:t>
            </a:r>
            <a:r>
              <a:rPr lang="la-Latn" altLang="zh-CN" dirty="0" smtClean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+</a:t>
            </a:r>
            <a:r>
              <a:rPr lang="la-Latn" altLang="zh-CN" dirty="0" smtClean="0">
                <a:solidFill>
                  <a:srgbClr val="33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j</a:t>
            </a:r>
            <a:r>
              <a:rPr lang="la-Latn" altLang="zh-CN" dirty="0" smtClean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la-Latn" altLang="zh-CN" dirty="0" smtClean="0">
                <a:solidFill>
                  <a:srgbClr val="33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r>
              <a:rPr lang="la-Latn" altLang="zh-CN" dirty="0" smtClean="0"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// a </a:t>
            </a:r>
            <a:r>
              <a:rPr lang="la-Latn" altLang="zh-CN" dirty="0" smtClean="0">
                <a:solidFill>
                  <a:srgbClr val="0066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表示当前的位置</a:t>
            </a:r>
            <a:endParaRPr lang="la-Latn" altLang="zh-CN" dirty="0" smtClean="0">
              <a:solidFill>
                <a:srgbClr val="000000"/>
              </a:solidFill>
              <a:effectLst/>
              <a:ea typeface="宋体" panose="02010600030101010101" pitchFamily="2" charset="-122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          </a:t>
            </a:r>
            <a:r>
              <a:rPr lang="en-US" altLang="zh-CN" dirty="0">
                <a:solidFill>
                  <a:srgbClr val="33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33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			</a:t>
            </a:r>
            <a:r>
              <a:rPr lang="la-Latn" altLang="zh-CN" dirty="0" smtClean="0"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la-Latn" altLang="zh-CN" dirty="0" smtClean="0">
                <a:solidFill>
                  <a:srgbClr val="0066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向下判断：当前位置的下方和下面位置的上方有水管</a:t>
            </a:r>
            <a:endParaRPr lang="la-Latn" altLang="zh-CN" dirty="0" smtClean="0">
              <a:solidFill>
                <a:srgbClr val="000000"/>
              </a:solidFill>
              <a:effectLst/>
              <a:ea typeface="宋体" panose="02010600030101010101" pitchFamily="2" charset="-122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                </a:t>
            </a:r>
            <a:r>
              <a:rPr lang="la-Latn" altLang="zh-CN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if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&lt;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m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&amp;&amp;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farm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area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 -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1861A7"/>
                </a:solidFill>
                <a:effectLst/>
                <a:ea typeface="Courier New" panose="02070309020205020404" pitchFamily="49" charset="0"/>
              </a:rPr>
              <a:t>'A'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)].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s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&amp;&amp;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farm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area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 -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1861A7"/>
                </a:solidFill>
                <a:effectLst/>
                <a:ea typeface="Courier New" panose="02070309020205020404" pitchFamily="49" charset="0"/>
              </a:rPr>
              <a:t>'A'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)].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n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                        </a:t>
            </a:r>
            <a:r>
              <a:rPr lang="la-Latn" altLang="zh-CN" dirty="0" smtClean="0">
                <a:solidFill>
                  <a:srgbClr val="D11CED"/>
                </a:solidFill>
                <a:effectLst/>
                <a:ea typeface="Courier New" panose="02070309020205020404" pitchFamily="49" charset="0"/>
              </a:rPr>
              <a:t>Union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,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i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*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n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j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);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             </a:t>
            </a:r>
            <a:r>
              <a:rPr lang="en-US" altLang="zh-CN" dirty="0" smtClean="0">
                <a:solidFill>
                  <a:srgbClr val="33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		      </a:t>
            </a:r>
            <a:r>
              <a:rPr lang="la-Latn" altLang="zh-CN" dirty="0" smtClean="0">
                <a:solidFill>
                  <a:srgbClr val="33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r>
              <a:rPr lang="la-Latn" altLang="zh-CN" dirty="0" smtClean="0"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la-Latn" altLang="zh-CN" dirty="0" smtClean="0">
                <a:solidFill>
                  <a:srgbClr val="0066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向左判断：当前位置的右方和右边方块的左方有水管</a:t>
            </a:r>
            <a:endParaRPr lang="la-Latn" altLang="zh-CN" dirty="0" smtClean="0">
              <a:solidFill>
                <a:srgbClr val="000000"/>
              </a:solidFill>
              <a:effectLst/>
              <a:ea typeface="宋体" panose="02010600030101010101" pitchFamily="2" charset="-122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                </a:t>
            </a:r>
            <a:r>
              <a:rPr lang="la-Latn" altLang="zh-CN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if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&lt;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n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&amp;&amp;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farm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area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 -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1861A7"/>
                </a:solidFill>
                <a:effectLst/>
                <a:ea typeface="Courier New" panose="02070309020205020404" pitchFamily="49" charset="0"/>
              </a:rPr>
              <a:t>'A'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)].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e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&amp;&amp;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farm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area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 -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1861A7"/>
                </a:solidFill>
                <a:effectLst/>
                <a:ea typeface="Courier New" panose="02070309020205020404" pitchFamily="49" charset="0"/>
              </a:rPr>
              <a:t>'A'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)].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w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                        </a:t>
            </a:r>
            <a:r>
              <a:rPr lang="la-Latn" altLang="zh-CN" dirty="0" smtClean="0">
                <a:solidFill>
                  <a:srgbClr val="D11CED"/>
                </a:solidFill>
                <a:effectLst/>
                <a:ea typeface="Courier New" panose="02070309020205020404" pitchFamily="49" charset="0"/>
              </a:rPr>
              <a:t>Union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,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a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);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        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}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}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</a:t>
            </a:r>
            <a:r>
              <a:rPr lang="la-Latn" altLang="zh-CN" dirty="0" smtClean="0">
                <a:solidFill>
                  <a:srgbClr val="F48C23"/>
                </a:solidFill>
                <a:effectLst/>
                <a:ea typeface="Courier New" panose="02070309020205020404" pitchFamily="49" charset="0"/>
              </a:rPr>
              <a:t>int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ans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D11CED"/>
                </a:solidFill>
                <a:effectLst/>
                <a:ea typeface="Courier New" panose="02070309020205020404" pitchFamily="49" charset="0"/>
              </a:rPr>
              <a:t>findthecase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();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cout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&lt;&lt;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ans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&lt;&lt;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endl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}</a:t>
            </a:r>
            <a:endParaRPr lang="la-Latn" altLang="zh-CN" dirty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28997" y="2840476"/>
            <a:ext cx="1343778" cy="557395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979839" y="3634902"/>
            <a:ext cx="1343778" cy="557395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40" y="2272476"/>
            <a:ext cx="1031368" cy="113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40" y="3536480"/>
            <a:ext cx="1031368" cy="115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8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/>
          <a:lstStyle/>
          <a:p>
            <a:r>
              <a:rPr lang="zh-CN" altLang="en-US" dirty="0" smtClean="0"/>
              <a:t>题目大意</a:t>
            </a:r>
            <a:endParaRPr lang="zh-CN" altLang="en-US" dirty="0"/>
          </a:p>
        </p:txBody>
      </p:sp>
      <p:sp>
        <p:nvSpPr>
          <p:cNvPr id="4" name="AutoShape 2" descr="http://acm.hdu.edu.cn/data/images/1121-1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017" y="1914144"/>
            <a:ext cx="3802298" cy="3206496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5001768" y="2776272"/>
            <a:ext cx="1755648" cy="35725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57800" y="2314607"/>
            <a:ext cx="1298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拼 成</a:t>
            </a:r>
            <a:endParaRPr lang="zh-CN" altLang="en-US" sz="2400" b="1" dirty="0"/>
          </a:p>
        </p:txBody>
      </p:sp>
      <p:sp>
        <p:nvSpPr>
          <p:cNvPr id="11" name="AutoShape 6" descr="http://acm.hdu.edu.cn/data/images/1121-2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901" y="1914144"/>
            <a:ext cx="2870327" cy="287032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614539" y="143167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r>
              <a:rPr lang="zh-CN" altLang="en-US" dirty="0" smtClean="0"/>
              <a:t>行   </a:t>
            </a:r>
            <a:r>
              <a:rPr lang="en-US" altLang="zh-CN" dirty="0" smtClean="0"/>
              <a:t>N</a:t>
            </a:r>
            <a:r>
              <a:rPr lang="zh-CN" altLang="en-US" dirty="0" smtClean="0"/>
              <a:t>列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443778" y="489761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找出该图中并查集个数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0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1405" y="770414"/>
            <a:ext cx="3414683" cy="65605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如何表示图形？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18830"/>
          <a:stretch/>
        </p:blipFill>
        <p:spPr>
          <a:xfrm>
            <a:off x="1861405" y="2542505"/>
            <a:ext cx="2127543" cy="18311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59415" y="2193657"/>
            <a:ext cx="121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503648" y="4373632"/>
            <a:ext cx="861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</a:t>
            </a:r>
            <a:r>
              <a:rPr lang="zh-CN" altLang="en-US" sz="2400" b="1" dirty="0" smtClean="0"/>
              <a:t>，</a:t>
            </a:r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148192" y="3264108"/>
            <a:ext cx="93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857785" y="3264108"/>
            <a:ext cx="84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</a:t>
            </a:r>
            <a:r>
              <a:rPr lang="zh-CN" altLang="en-US" sz="2400" b="1" dirty="0" smtClean="0"/>
              <a:t>，</a:t>
            </a:r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5446785" y="224997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la-Latn" altLang="zh-CN" dirty="0">
                <a:solidFill>
                  <a:srgbClr val="F48C23"/>
                </a:solidFill>
                <a:latin typeface="Courier New" panose="02070309020205020404" pitchFamily="49" charset="0"/>
              </a:rPr>
              <a:t>struct</a:t>
            </a:r>
            <a:r>
              <a:rPr lang="la-Latn" altLang="zh-CN" dirty="0">
                <a:solidFill>
                  <a:srgbClr val="330066"/>
                </a:solidFill>
                <a:latin typeface="Courier New" panose="02070309020205020404" pitchFamily="49" charset="0"/>
              </a:rPr>
              <a:t> field          </a:t>
            </a:r>
            <a:endParaRPr lang="en-US" altLang="zh-CN" dirty="0">
              <a:solidFill>
                <a:srgbClr val="330066"/>
              </a:solidFill>
              <a:latin typeface="Courier New" panose="02070309020205020404" pitchFamily="49" charset="0"/>
            </a:endParaRPr>
          </a:p>
          <a:p>
            <a:pPr fontAlgn="t"/>
            <a:r>
              <a:rPr lang="la-Latn" altLang="zh-CN" dirty="0">
                <a:solidFill>
                  <a:srgbClr val="006633"/>
                </a:solidFill>
                <a:latin typeface="Courier New" panose="02070309020205020404" pitchFamily="49" charset="0"/>
              </a:rPr>
              <a:t>//</a:t>
            </a:r>
            <a:r>
              <a:rPr lang="la-Latn" altLang="zh-CN" dirty="0">
                <a:solidFill>
                  <a:srgbClr val="006633"/>
                </a:solidFill>
                <a:latin typeface="宋体" panose="02010600030101010101" pitchFamily="2" charset="-122"/>
              </a:rPr>
              <a:t>用于存放</a:t>
            </a:r>
            <a:r>
              <a:rPr lang="la-Latn" altLang="zh-CN" dirty="0">
                <a:solidFill>
                  <a:srgbClr val="006633"/>
                </a:solidFill>
                <a:latin typeface="Courier New" panose="02070309020205020404" pitchFamily="49" charset="0"/>
              </a:rPr>
              <a:t>11</a:t>
            </a:r>
            <a:r>
              <a:rPr lang="la-Latn" altLang="zh-CN" dirty="0">
                <a:solidFill>
                  <a:srgbClr val="006633"/>
                </a:solidFill>
                <a:latin typeface="宋体" panose="02010600030101010101" pitchFamily="2" charset="-122"/>
              </a:rPr>
              <a:t>种类型的土地的水管开口方向</a:t>
            </a:r>
            <a:endParaRPr lang="la-Latn" altLang="zh-CN" dirty="0"/>
          </a:p>
          <a:p>
            <a:pPr fontAlgn="t"/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{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                   </a:t>
            </a:r>
            <a:endParaRPr lang="la-Latn" altLang="zh-CN" dirty="0">
              <a:ea typeface="Courier New" panose="02070309020205020404" pitchFamily="49" charset="0"/>
            </a:endParaRPr>
          </a:p>
          <a:p>
            <a:pPr fontAlgn="t"/>
            <a:r>
              <a:rPr lang="la-Latn" altLang="zh-CN" dirty="0">
                <a:solidFill>
                  <a:srgbClr val="330066"/>
                </a:solidFill>
                <a:latin typeface="Courier New" panose="02070309020205020404" pitchFamily="49" charset="0"/>
              </a:rPr>
              <a:t>        </a:t>
            </a:r>
            <a:r>
              <a:rPr lang="la-Latn" altLang="zh-CN" dirty="0">
                <a:solidFill>
                  <a:srgbClr val="006633"/>
                </a:solidFill>
                <a:latin typeface="Courier New" panose="02070309020205020404" pitchFamily="49" charset="0"/>
              </a:rPr>
              <a:t>//0 </a:t>
            </a:r>
            <a:r>
              <a:rPr lang="la-Latn" altLang="zh-CN" dirty="0">
                <a:solidFill>
                  <a:srgbClr val="006633"/>
                </a:solidFill>
                <a:latin typeface="宋体" panose="02010600030101010101" pitchFamily="2" charset="-122"/>
              </a:rPr>
              <a:t>表示该方向没有水管，</a:t>
            </a:r>
            <a:r>
              <a:rPr lang="la-Latn" altLang="zh-CN" dirty="0">
                <a:solidFill>
                  <a:srgbClr val="006633"/>
                </a:solidFill>
                <a:latin typeface="Courier New" panose="02070309020205020404" pitchFamily="49" charset="0"/>
              </a:rPr>
              <a:t>1</a:t>
            </a:r>
            <a:r>
              <a:rPr lang="la-Latn" altLang="zh-CN" dirty="0">
                <a:solidFill>
                  <a:srgbClr val="006633"/>
                </a:solidFill>
                <a:latin typeface="宋体" panose="02010600030101010101" pitchFamily="2" charset="-122"/>
              </a:rPr>
              <a:t>表示有</a:t>
            </a:r>
            <a:endParaRPr lang="la-Latn" altLang="zh-CN" dirty="0"/>
          </a:p>
          <a:p>
            <a:pPr fontAlgn="t"/>
            <a:r>
              <a:rPr lang="la-Latn" altLang="zh-CN" dirty="0">
                <a:solidFill>
                  <a:srgbClr val="330066"/>
                </a:solidFill>
                <a:latin typeface="Courier New" panose="02070309020205020404" pitchFamily="49" charset="0"/>
              </a:rPr>
              <a:t>        </a:t>
            </a:r>
            <a:r>
              <a:rPr lang="la-Latn" altLang="zh-CN" dirty="0">
                <a:solidFill>
                  <a:srgbClr val="F48C23"/>
                </a:solidFill>
                <a:latin typeface="Courier New" panose="02070309020205020404" pitchFamily="49" charset="0"/>
              </a:rPr>
              <a:t>int</a:t>
            </a:r>
            <a:r>
              <a:rPr lang="la-Latn" altLang="zh-CN" dirty="0">
                <a:solidFill>
                  <a:srgbClr val="330066"/>
                </a:solidFill>
                <a:latin typeface="Courier New" panose="02070309020205020404" pitchFamily="49" charset="0"/>
              </a:rPr>
              <a:t> n</a:t>
            </a:r>
            <a:r>
              <a:rPr lang="la-Latn" altLang="zh-CN" dirty="0">
                <a:solidFill>
                  <a:srgbClr val="555555"/>
                </a:solidFill>
                <a:latin typeface="Courier New" panose="02070309020205020404" pitchFamily="49" charset="0"/>
              </a:rPr>
              <a:t>;</a:t>
            </a:r>
            <a:r>
              <a:rPr lang="la-Latn" altLang="zh-CN" dirty="0">
                <a:solidFill>
                  <a:srgbClr val="330066"/>
                </a:solidFill>
                <a:latin typeface="Courier New" panose="02070309020205020404" pitchFamily="49" charset="0"/>
              </a:rPr>
              <a:t> </a:t>
            </a:r>
            <a:r>
              <a:rPr lang="la-Latn" altLang="zh-CN" dirty="0">
                <a:solidFill>
                  <a:srgbClr val="006633"/>
                </a:solidFill>
                <a:latin typeface="Courier New" panose="02070309020205020404" pitchFamily="49" charset="0"/>
              </a:rPr>
              <a:t>//</a:t>
            </a:r>
            <a:r>
              <a:rPr lang="la-Latn" altLang="zh-CN" dirty="0">
                <a:solidFill>
                  <a:srgbClr val="006633"/>
                </a:solidFill>
                <a:latin typeface="宋体" panose="02010600030101010101" pitchFamily="2" charset="-122"/>
              </a:rPr>
              <a:t>上</a:t>
            </a:r>
            <a:endParaRPr lang="la-Latn" altLang="zh-CN" dirty="0"/>
          </a:p>
          <a:p>
            <a:pPr fontAlgn="t"/>
            <a:r>
              <a:rPr lang="la-Latn" altLang="zh-CN" dirty="0">
                <a:solidFill>
                  <a:srgbClr val="330066"/>
                </a:solidFill>
                <a:latin typeface="Courier New" panose="02070309020205020404" pitchFamily="49" charset="0"/>
              </a:rPr>
              <a:t>        </a:t>
            </a:r>
            <a:r>
              <a:rPr lang="la-Latn" altLang="zh-CN" dirty="0">
                <a:solidFill>
                  <a:srgbClr val="F48C23"/>
                </a:solidFill>
                <a:latin typeface="Courier New" panose="02070309020205020404" pitchFamily="49" charset="0"/>
              </a:rPr>
              <a:t>int</a:t>
            </a:r>
            <a:r>
              <a:rPr lang="la-Latn" altLang="zh-CN" dirty="0">
                <a:solidFill>
                  <a:srgbClr val="330066"/>
                </a:solidFill>
                <a:latin typeface="Courier New" panose="02070309020205020404" pitchFamily="49" charset="0"/>
              </a:rPr>
              <a:t> w</a:t>
            </a:r>
            <a:r>
              <a:rPr lang="la-Latn" altLang="zh-CN" dirty="0">
                <a:solidFill>
                  <a:srgbClr val="555555"/>
                </a:solidFill>
                <a:latin typeface="Courier New" panose="02070309020205020404" pitchFamily="49" charset="0"/>
              </a:rPr>
              <a:t>;</a:t>
            </a:r>
            <a:r>
              <a:rPr lang="la-Latn" altLang="zh-CN" dirty="0">
                <a:solidFill>
                  <a:srgbClr val="330066"/>
                </a:solidFill>
                <a:latin typeface="Courier New" panose="02070309020205020404" pitchFamily="49" charset="0"/>
              </a:rPr>
              <a:t> </a:t>
            </a:r>
            <a:r>
              <a:rPr lang="la-Latn" altLang="zh-CN" dirty="0">
                <a:solidFill>
                  <a:srgbClr val="006633"/>
                </a:solidFill>
                <a:latin typeface="Courier New" panose="02070309020205020404" pitchFamily="49" charset="0"/>
              </a:rPr>
              <a:t>//</a:t>
            </a:r>
            <a:r>
              <a:rPr lang="la-Latn" altLang="zh-CN" dirty="0">
                <a:solidFill>
                  <a:srgbClr val="006633"/>
                </a:solidFill>
                <a:latin typeface="宋体" panose="02010600030101010101" pitchFamily="2" charset="-122"/>
              </a:rPr>
              <a:t>左</a:t>
            </a:r>
            <a:endParaRPr lang="la-Latn" altLang="zh-CN" dirty="0"/>
          </a:p>
          <a:p>
            <a:pPr fontAlgn="t"/>
            <a:r>
              <a:rPr lang="la-Latn" altLang="zh-CN" dirty="0">
                <a:solidFill>
                  <a:srgbClr val="330066"/>
                </a:solidFill>
                <a:latin typeface="Courier New" panose="02070309020205020404" pitchFamily="49" charset="0"/>
              </a:rPr>
              <a:t>        </a:t>
            </a:r>
            <a:r>
              <a:rPr lang="la-Latn" altLang="zh-CN" dirty="0">
                <a:solidFill>
                  <a:srgbClr val="F48C23"/>
                </a:solidFill>
                <a:latin typeface="Courier New" panose="02070309020205020404" pitchFamily="49" charset="0"/>
              </a:rPr>
              <a:t>int</a:t>
            </a:r>
            <a:r>
              <a:rPr lang="la-Latn" altLang="zh-CN" dirty="0">
                <a:solidFill>
                  <a:srgbClr val="330066"/>
                </a:solidFill>
                <a:latin typeface="Courier New" panose="02070309020205020404" pitchFamily="49" charset="0"/>
              </a:rPr>
              <a:t> e</a:t>
            </a:r>
            <a:r>
              <a:rPr lang="la-Latn" altLang="zh-CN" dirty="0">
                <a:solidFill>
                  <a:srgbClr val="555555"/>
                </a:solidFill>
                <a:latin typeface="Courier New" panose="02070309020205020404" pitchFamily="49" charset="0"/>
              </a:rPr>
              <a:t>;</a:t>
            </a:r>
            <a:r>
              <a:rPr lang="la-Latn" altLang="zh-CN" dirty="0">
                <a:solidFill>
                  <a:srgbClr val="330066"/>
                </a:solidFill>
                <a:latin typeface="Courier New" panose="02070309020205020404" pitchFamily="49" charset="0"/>
              </a:rPr>
              <a:t> </a:t>
            </a:r>
            <a:r>
              <a:rPr lang="la-Latn" altLang="zh-CN" dirty="0">
                <a:solidFill>
                  <a:srgbClr val="006633"/>
                </a:solidFill>
                <a:latin typeface="Courier New" panose="02070309020205020404" pitchFamily="49" charset="0"/>
              </a:rPr>
              <a:t>//</a:t>
            </a:r>
            <a:r>
              <a:rPr lang="la-Latn" altLang="zh-CN" dirty="0">
                <a:solidFill>
                  <a:srgbClr val="006633"/>
                </a:solidFill>
                <a:latin typeface="宋体" panose="02010600030101010101" pitchFamily="2" charset="-122"/>
              </a:rPr>
              <a:t>右</a:t>
            </a:r>
            <a:endParaRPr lang="la-Latn" altLang="zh-CN" dirty="0"/>
          </a:p>
          <a:p>
            <a:pPr fontAlgn="t"/>
            <a:r>
              <a:rPr lang="la-Latn" altLang="zh-CN" dirty="0">
                <a:solidFill>
                  <a:srgbClr val="330066"/>
                </a:solidFill>
                <a:latin typeface="Courier New" panose="02070309020205020404" pitchFamily="49" charset="0"/>
              </a:rPr>
              <a:t>        </a:t>
            </a:r>
            <a:r>
              <a:rPr lang="la-Latn" altLang="zh-CN" dirty="0">
                <a:solidFill>
                  <a:srgbClr val="F48C23"/>
                </a:solidFill>
                <a:latin typeface="Courier New" panose="02070309020205020404" pitchFamily="49" charset="0"/>
              </a:rPr>
              <a:t>int</a:t>
            </a:r>
            <a:r>
              <a:rPr lang="la-Latn" altLang="zh-CN" dirty="0">
                <a:solidFill>
                  <a:srgbClr val="330066"/>
                </a:solidFill>
                <a:latin typeface="Courier New" panose="02070309020205020404" pitchFamily="49" charset="0"/>
              </a:rPr>
              <a:t> s</a:t>
            </a:r>
            <a:r>
              <a:rPr lang="la-Latn" altLang="zh-CN" dirty="0">
                <a:solidFill>
                  <a:srgbClr val="555555"/>
                </a:solidFill>
                <a:latin typeface="Courier New" panose="02070309020205020404" pitchFamily="49" charset="0"/>
              </a:rPr>
              <a:t>;</a:t>
            </a:r>
            <a:r>
              <a:rPr lang="la-Latn" altLang="zh-CN" dirty="0">
                <a:solidFill>
                  <a:srgbClr val="330066"/>
                </a:solidFill>
                <a:latin typeface="Courier New" panose="02070309020205020404" pitchFamily="49" charset="0"/>
              </a:rPr>
              <a:t> </a:t>
            </a:r>
            <a:r>
              <a:rPr lang="la-Latn" altLang="zh-CN" dirty="0">
                <a:solidFill>
                  <a:srgbClr val="006633"/>
                </a:solidFill>
                <a:latin typeface="Courier New" panose="02070309020205020404" pitchFamily="49" charset="0"/>
              </a:rPr>
              <a:t>//</a:t>
            </a:r>
            <a:r>
              <a:rPr lang="la-Latn" altLang="zh-CN" dirty="0">
                <a:solidFill>
                  <a:srgbClr val="006633"/>
                </a:solidFill>
                <a:latin typeface="宋体" panose="02010600030101010101" pitchFamily="2" charset="-122"/>
              </a:rPr>
              <a:t>下</a:t>
            </a:r>
            <a:endParaRPr lang="la-Latn" altLang="zh-CN" dirty="0"/>
          </a:p>
          <a:p>
            <a:pPr fontAlgn="t"/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}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15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];</a:t>
            </a:r>
            <a:endParaRPr lang="la-Latn" altLang="zh-CN" dirty="0"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5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684" y="2508503"/>
            <a:ext cx="4301236" cy="362725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93622" y="530352"/>
            <a:ext cx="105387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la-Latn" altLang="zh-CN" dirty="0" smtClean="0">
                <a:solidFill>
                  <a:srgbClr val="006633"/>
                </a:solidFill>
                <a:ea typeface="Courier New" panose="02070309020205020404" pitchFamily="49" charset="0"/>
              </a:rPr>
              <a:t>//</a:t>
            </a:r>
            <a:r>
              <a:rPr lang="zh-CN" altLang="zh-CN" dirty="0">
                <a:solidFill>
                  <a:srgbClr val="006633"/>
                </a:solidFill>
                <a:ea typeface="宋体" panose="02010600030101010101" pitchFamily="2" charset="-122"/>
              </a:rPr>
              <a:t>初始化</a:t>
            </a:r>
            <a:r>
              <a:rPr lang="la-Latn" altLang="zh-CN" dirty="0">
                <a:solidFill>
                  <a:srgbClr val="006633"/>
                </a:solidFill>
                <a:ea typeface="Courier New" panose="02070309020205020404" pitchFamily="49" charset="0"/>
              </a:rPr>
              <a:t>11</a:t>
            </a:r>
            <a:r>
              <a:rPr lang="zh-CN" altLang="zh-CN" dirty="0">
                <a:solidFill>
                  <a:srgbClr val="006633"/>
                </a:solidFill>
                <a:ea typeface="宋体" panose="02010600030101010101" pitchFamily="2" charset="-122"/>
              </a:rPr>
              <a:t>种类型的土地</a:t>
            </a:r>
            <a:endParaRPr lang="zh-CN" altLang="zh-CN" dirty="0">
              <a:solidFill>
                <a:srgbClr val="006633"/>
              </a:solidFill>
            </a:endParaRPr>
          </a:p>
          <a:p>
            <a:pPr fontAlgn="t"/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       </a:t>
            </a:r>
            <a:r>
              <a:rPr lang="en-US" altLang="zh-CN" dirty="0" smtClean="0">
                <a:solidFill>
                  <a:srgbClr val="330066"/>
                </a:solidFill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30066"/>
                </a:solidFill>
                <a:ea typeface="Courier New" panose="02070309020205020404" pitchFamily="49" charset="0"/>
              </a:rPr>
              <a:t>farm</a:t>
            </a:r>
            <a:r>
              <a:rPr lang="la-Latn" altLang="zh-CN" dirty="0" smtClean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 smtClean="0">
                <a:solidFill>
                  <a:srgbClr val="32BA06"/>
                </a:solidFill>
                <a:ea typeface="Courier New" panose="02070309020205020404" pitchFamily="49" charset="0"/>
              </a:rPr>
              <a:t>1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n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2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n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5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n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7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n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8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n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10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n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11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n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1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;</a:t>
            </a:r>
            <a:endParaRPr lang="la-Latn" altLang="zh-CN" dirty="0">
              <a:ea typeface="Courier New" panose="02070309020205020404" pitchFamily="49" charset="0"/>
            </a:endParaRPr>
          </a:p>
          <a:p>
            <a:pPr fontAlgn="t"/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        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3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s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4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s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5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s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8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s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9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s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10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s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11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s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1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;</a:t>
            </a:r>
            <a:endParaRPr lang="la-Latn" altLang="zh-CN" dirty="0">
              <a:ea typeface="Courier New" panose="02070309020205020404" pitchFamily="49" charset="0"/>
            </a:endParaRPr>
          </a:p>
          <a:p>
            <a:pPr fontAlgn="t"/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        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2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e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4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e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6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e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7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e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9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e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10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e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11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e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1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;</a:t>
            </a:r>
            <a:endParaRPr lang="la-Latn" altLang="zh-CN" dirty="0">
              <a:ea typeface="Courier New" panose="02070309020205020404" pitchFamily="49" charset="0"/>
            </a:endParaRPr>
          </a:p>
          <a:p>
            <a:pPr fontAlgn="t"/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        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1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w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3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w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6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w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7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w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8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w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9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w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farm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[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11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].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w 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=</a:t>
            </a:r>
            <a:r>
              <a:rPr lang="la-Latn" altLang="zh-CN" dirty="0">
                <a:solidFill>
                  <a:srgbClr val="330066"/>
                </a:solidFill>
                <a:ea typeface="Courier New" panose="02070309020205020404" pitchFamily="49" charset="0"/>
              </a:rPr>
              <a:t> </a:t>
            </a:r>
            <a:r>
              <a:rPr lang="la-Latn" altLang="zh-CN" dirty="0">
                <a:solidFill>
                  <a:srgbClr val="32BA06"/>
                </a:solidFill>
                <a:ea typeface="Courier New" panose="02070309020205020404" pitchFamily="49" charset="0"/>
              </a:rPr>
              <a:t>1</a:t>
            </a:r>
            <a:r>
              <a:rPr lang="la-Latn" altLang="zh-CN" dirty="0">
                <a:solidFill>
                  <a:srgbClr val="555555"/>
                </a:solidFill>
                <a:ea typeface="Courier New" panose="02070309020205020404" pitchFamily="49" charset="0"/>
              </a:rPr>
              <a:t>;</a:t>
            </a:r>
            <a:endParaRPr lang="la-Latn" altLang="zh-CN" dirty="0"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2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705" y="927872"/>
            <a:ext cx="5337683" cy="533768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32504" y="1207008"/>
            <a:ext cx="611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FFFF00"/>
                </a:solidFill>
              </a:rPr>
              <a:t>1</a:t>
            </a:r>
            <a:endParaRPr lang="zh-CN" altLang="en-US" sz="6000" dirty="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8860" y="1223510"/>
            <a:ext cx="6110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solidFill>
                  <a:srgbClr val="FFFF00"/>
                </a:solidFill>
              </a:rPr>
              <a:t>2</a:t>
            </a:r>
            <a:endParaRPr lang="zh-CN" altLang="en-US" sz="6000" dirty="0">
              <a:solidFill>
                <a:srgbClr val="FF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56283" y="1223510"/>
            <a:ext cx="6110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solidFill>
                  <a:srgbClr val="FFFF00"/>
                </a:solidFill>
              </a:rPr>
              <a:t>3</a:t>
            </a:r>
            <a:endParaRPr lang="zh-CN" altLang="en-US" sz="6000" dirty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32503" y="3088886"/>
            <a:ext cx="6110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smtClean="0">
                <a:solidFill>
                  <a:srgbClr val="FFFF00"/>
                </a:solidFill>
              </a:rPr>
              <a:t>4</a:t>
            </a:r>
            <a:endParaRPr lang="zh-CN" altLang="en-US" sz="6000" dirty="0">
              <a:solidFill>
                <a:srgbClr val="FFFF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05366" y="3088884"/>
            <a:ext cx="6110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solidFill>
                  <a:srgbClr val="FFFF00"/>
                </a:solidFill>
              </a:rPr>
              <a:t>5</a:t>
            </a:r>
            <a:endParaRPr lang="zh-CN" altLang="en-US" sz="6000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12504" y="3088883"/>
            <a:ext cx="6110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solidFill>
                  <a:srgbClr val="FFFF00"/>
                </a:solidFill>
              </a:rPr>
              <a:t>6</a:t>
            </a:r>
            <a:endParaRPr lang="zh-CN" altLang="en-US" sz="6000" dirty="0">
              <a:solidFill>
                <a:srgbClr val="FFFF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32503" y="4881110"/>
            <a:ext cx="6110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solidFill>
                  <a:srgbClr val="FFFF00"/>
                </a:solidFill>
              </a:rPr>
              <a:t>7</a:t>
            </a:r>
            <a:endParaRPr lang="zh-CN" altLang="en-US" sz="6000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18901" y="4881109"/>
            <a:ext cx="6110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 smtClean="0">
                <a:solidFill>
                  <a:srgbClr val="FFFF00"/>
                </a:solidFill>
              </a:rPr>
              <a:t>8</a:t>
            </a:r>
            <a:endParaRPr lang="zh-CN" altLang="en-US" sz="60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33215" y="4881108"/>
            <a:ext cx="6110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solidFill>
                  <a:srgbClr val="FFFF00"/>
                </a:solidFill>
              </a:rPr>
              <a:t>9</a:t>
            </a:r>
            <a:endParaRPr lang="zh-CN" alt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17" y="481700"/>
            <a:ext cx="8911687" cy="68348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并查集模板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082040" y="1189650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la-Latn" altLang="zh-CN" sz="1600" dirty="0" smtClean="0">
                <a:solidFill>
                  <a:srgbClr val="F48C23"/>
                </a:solidFill>
                <a:effectLst/>
                <a:ea typeface="Courier New" panose="02070309020205020404" pitchFamily="49" charset="0"/>
              </a:rPr>
              <a:t>struct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node        </a:t>
            </a:r>
            <a:endParaRPr lang="la-Latn" altLang="zh-CN" sz="1600" dirty="0" smtClean="0">
              <a:effectLst/>
              <a:ea typeface="Courier New" panose="02070309020205020404" pitchFamily="49" charset="0"/>
            </a:endParaRPr>
          </a:p>
          <a:p>
            <a:pPr fontAlgn="t"/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{</a:t>
            </a:r>
          </a:p>
          <a:p>
            <a:pPr fontAlgn="t"/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sz="1600" dirty="0" smtClean="0">
                <a:solidFill>
                  <a:srgbClr val="F48C23"/>
                </a:solidFill>
                <a:effectLst/>
                <a:ea typeface="Courier New" panose="02070309020205020404" pitchFamily="49" charset="0"/>
              </a:rPr>
              <a:t>int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data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endParaRPr lang="la-Latn" altLang="zh-CN" sz="1600" dirty="0" smtClean="0">
              <a:effectLst/>
              <a:ea typeface="Courier New" panose="02070309020205020404" pitchFamily="49" charset="0"/>
            </a:endParaRPr>
          </a:p>
          <a:p>
            <a:pPr fontAlgn="t"/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sz="1600" dirty="0" smtClean="0">
                <a:solidFill>
                  <a:srgbClr val="F48C23"/>
                </a:solidFill>
                <a:effectLst/>
                <a:ea typeface="Courier New" panose="02070309020205020404" pitchFamily="49" charset="0"/>
              </a:rPr>
              <a:t>int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parent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  </a:t>
            </a:r>
            <a:endParaRPr lang="la-Latn" altLang="zh-CN" sz="1600" dirty="0" smtClean="0">
              <a:effectLst/>
              <a:ea typeface="Courier New" panose="02070309020205020404" pitchFamily="49" charset="0"/>
            </a:endParaRPr>
          </a:p>
          <a:p>
            <a:pPr fontAlgn="t"/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sz="1600" dirty="0" smtClean="0">
                <a:solidFill>
                  <a:srgbClr val="F48C23"/>
                </a:solidFill>
                <a:effectLst/>
                <a:ea typeface="Courier New" panose="02070309020205020404" pitchFamily="49" charset="0"/>
              </a:rPr>
              <a:t>int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rank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endParaRPr lang="la-Latn" altLang="zh-CN" sz="1600" dirty="0" smtClean="0">
              <a:effectLst/>
              <a:ea typeface="Courier New" panose="02070309020205020404" pitchFamily="49" charset="0"/>
            </a:endParaRPr>
          </a:p>
          <a:p>
            <a:pPr fontAlgn="t"/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sz="1600" dirty="0" smtClean="0">
                <a:solidFill>
                  <a:srgbClr val="D11CED"/>
                </a:solidFill>
                <a:effectLst/>
                <a:ea typeface="Courier New" panose="02070309020205020404" pitchFamily="49" charset="0"/>
              </a:rPr>
              <a:t>node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() :</a:t>
            </a:r>
            <a:r>
              <a:rPr lang="la-Latn" altLang="zh-CN" sz="1600" dirty="0" smtClean="0">
                <a:solidFill>
                  <a:srgbClr val="D11CED"/>
                </a:solidFill>
                <a:effectLst/>
                <a:ea typeface="Courier New" panose="02070309020205020404" pitchFamily="49" charset="0"/>
              </a:rPr>
              <a:t>rank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sz="1600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 {}</a:t>
            </a:r>
            <a:endParaRPr lang="la-Latn" altLang="zh-CN" sz="1600" dirty="0" smtClean="0">
              <a:effectLst/>
              <a:ea typeface="Courier New" panose="02070309020205020404" pitchFamily="49" charset="0"/>
            </a:endParaRPr>
          </a:p>
          <a:p>
            <a:pPr fontAlgn="t"/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}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uf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N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];</a:t>
            </a:r>
            <a:endParaRPr lang="la-Latn" altLang="zh-CN" sz="1600" dirty="0">
              <a:effectLst/>
              <a:ea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2040" y="2915829"/>
            <a:ext cx="6096000" cy="38779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a-Latn" altLang="zh-CN" sz="1600" dirty="0" smtClean="0">
                <a:solidFill>
                  <a:srgbClr val="F48C23"/>
                </a:solidFill>
                <a:effectLst/>
                <a:ea typeface="Courier New" panose="02070309020205020404" pitchFamily="49" charset="0"/>
              </a:rPr>
              <a:t>int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D11CED"/>
                </a:solidFill>
                <a:effectLst/>
                <a:ea typeface="Courier New" panose="02070309020205020404" pitchFamily="49" charset="0"/>
              </a:rPr>
              <a:t>find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sz="1600" dirty="0" smtClean="0">
                <a:solidFill>
                  <a:srgbClr val="F48C23"/>
                </a:solidFill>
                <a:effectLst/>
                <a:ea typeface="Courier New" panose="02070309020205020404" pitchFamily="49" charset="0"/>
              </a:rPr>
              <a:t>int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x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    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{</a:t>
            </a: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sz="1600" dirty="0" smtClean="0">
                <a:solidFill>
                  <a:srgbClr val="F48C23"/>
                </a:solidFill>
                <a:effectLst/>
                <a:ea typeface="Courier New" panose="02070309020205020404" pitchFamily="49" charset="0"/>
              </a:rPr>
              <a:t>int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k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x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,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k1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x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sz="1600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while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k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!=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uf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k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].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parent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{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k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uf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k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].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parent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}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sz="1600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while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x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!=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uf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x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].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parent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{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k1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uf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x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].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parent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uf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x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].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parent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k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x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k1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}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sz="1600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return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x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}</a:t>
            </a:r>
            <a:endParaRPr lang="la-Latn" altLang="zh-CN" sz="1600" dirty="0">
              <a:solidFill>
                <a:srgbClr val="555555"/>
              </a:solidFill>
              <a:effectLst/>
              <a:ea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44896" y="1348383"/>
            <a:ext cx="60960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a-Latn" altLang="zh-CN" sz="1600" dirty="0" smtClean="0">
                <a:solidFill>
                  <a:srgbClr val="F48C23"/>
                </a:solidFill>
                <a:effectLst/>
                <a:ea typeface="Courier New" panose="02070309020205020404" pitchFamily="49" charset="0"/>
              </a:rPr>
              <a:t>void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D11CED"/>
                </a:solidFill>
                <a:effectLst/>
                <a:ea typeface="Courier New" panose="02070309020205020404" pitchFamily="49" charset="0"/>
              </a:rPr>
              <a:t>Union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sz="1600" dirty="0" smtClean="0">
                <a:solidFill>
                  <a:srgbClr val="F48C23"/>
                </a:solidFill>
                <a:effectLst/>
                <a:ea typeface="Courier New" panose="02070309020205020404" pitchFamily="49" charset="0"/>
              </a:rPr>
              <a:t>int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x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,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F48C23"/>
                </a:solidFill>
                <a:effectLst/>
                <a:ea typeface="Courier New" panose="02070309020205020404" pitchFamily="49" charset="0"/>
              </a:rPr>
              <a:t>int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y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   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{</a:t>
            </a: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x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D11CED"/>
                </a:solidFill>
                <a:effectLst/>
                <a:ea typeface="Courier New" panose="02070309020205020404" pitchFamily="49" charset="0"/>
              </a:rPr>
              <a:t>find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x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),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y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D11CED"/>
                </a:solidFill>
                <a:effectLst/>
                <a:ea typeface="Courier New" panose="02070309020205020404" pitchFamily="49" charset="0"/>
              </a:rPr>
              <a:t>find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y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);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sz="1600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if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x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!=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y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{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</a:t>
            </a:r>
            <a:r>
              <a:rPr lang="la-Latn" altLang="zh-CN" sz="1600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if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uf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x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].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rank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&lt;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uf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y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].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rank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{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        uf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x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].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parent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y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}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</a:t>
            </a:r>
            <a:r>
              <a:rPr lang="la-Latn" altLang="zh-CN" sz="1600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else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{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        uf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y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].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parent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x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        </a:t>
            </a:r>
            <a:r>
              <a:rPr lang="la-Latn" altLang="zh-CN" sz="1600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if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uf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x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].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rank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uf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y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].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rank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                uf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x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].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rank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++;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          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}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}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}</a:t>
            </a:r>
            <a:endParaRPr lang="la-Latn" altLang="zh-CN" sz="1600" dirty="0">
              <a:solidFill>
                <a:srgbClr val="555555"/>
              </a:solidFill>
              <a:effectLst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1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74264" y="1049977"/>
            <a:ext cx="6096000" cy="47397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a-Latn" altLang="zh-CN" dirty="0" smtClean="0">
                <a:solidFill>
                  <a:srgbClr val="F48C2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la-Latn" altLang="zh-CN" dirty="0" smtClean="0">
                <a:solidFill>
                  <a:srgbClr val="33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la-Latn" altLang="zh-CN" dirty="0" smtClean="0">
                <a:solidFill>
                  <a:srgbClr val="D11CED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ini</a:t>
            </a:r>
            <a:r>
              <a:rPr lang="la-Latn" altLang="zh-CN" dirty="0" smtClean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la-Latn" altLang="zh-CN" dirty="0" smtClean="0">
                <a:solidFill>
                  <a:srgbClr val="33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          </a:t>
            </a:r>
            <a:r>
              <a:rPr lang="la-Latn" altLang="zh-CN" dirty="0" smtClean="0"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la-Latn" altLang="zh-CN" dirty="0" smtClean="0">
                <a:solidFill>
                  <a:srgbClr val="0066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初始化</a:t>
            </a:r>
            <a:endParaRPr lang="la-Latn" altLang="zh-CN" dirty="0" smtClean="0">
              <a:solidFill>
                <a:srgbClr val="000000"/>
              </a:solidFill>
              <a:effectLst/>
              <a:ea typeface="宋体" panose="02010600030101010101" pitchFamily="2" charset="-122"/>
            </a:endParaRPr>
          </a:p>
          <a:p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{</a:t>
            </a: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for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dirty="0" smtClean="0">
                <a:solidFill>
                  <a:srgbClr val="F48C23"/>
                </a:solidFill>
                <a:effectLst/>
                <a:ea typeface="Courier New" panose="02070309020205020404" pitchFamily="49" charset="0"/>
              </a:rPr>
              <a:t>int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i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i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&lt;=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n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*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m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i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++)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    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{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uf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].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parent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i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}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}</a:t>
            </a:r>
          </a:p>
          <a:p>
            <a:r>
              <a:rPr lang="zh-CN" altLang="zh-CN" sz="3200" dirty="0" smtClean="0"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 </a:t>
            </a:r>
          </a:p>
          <a:p>
            <a:r>
              <a:rPr lang="la-Latn" altLang="zh-CN" dirty="0" smtClean="0">
                <a:solidFill>
                  <a:srgbClr val="F48C2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la-Latn" altLang="zh-CN" dirty="0" smtClean="0">
                <a:solidFill>
                  <a:srgbClr val="33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la-Latn" altLang="zh-CN" dirty="0" smtClean="0">
                <a:solidFill>
                  <a:srgbClr val="D11CED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findthecase</a:t>
            </a:r>
            <a:r>
              <a:rPr lang="la-Latn" altLang="zh-CN" dirty="0" smtClean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la-Latn" altLang="zh-CN" dirty="0" smtClean="0">
                <a:solidFill>
                  <a:srgbClr val="33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la-Latn" altLang="zh-CN" dirty="0" smtClean="0"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la-Latn" altLang="zh-CN" dirty="0" smtClean="0">
                <a:solidFill>
                  <a:srgbClr val="0066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查找并查集个数</a:t>
            </a:r>
            <a:endParaRPr lang="la-Latn" altLang="zh-CN" dirty="0" smtClean="0">
              <a:solidFill>
                <a:srgbClr val="000000"/>
              </a:solidFill>
              <a:effectLst/>
              <a:ea typeface="宋体" panose="02010600030101010101" pitchFamily="2" charset="-122"/>
            </a:endParaRPr>
          </a:p>
          <a:p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{</a:t>
            </a: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dirty="0" smtClean="0">
                <a:solidFill>
                  <a:srgbClr val="F48C23"/>
                </a:solidFill>
                <a:effectLst/>
                <a:ea typeface="Courier New" panose="02070309020205020404" pitchFamily="49" charset="0"/>
              </a:rPr>
              <a:t>int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ans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0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for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dirty="0" smtClean="0">
                <a:solidFill>
                  <a:srgbClr val="F48C23"/>
                </a:solidFill>
                <a:effectLst/>
                <a:ea typeface="Courier New" panose="02070309020205020404" pitchFamily="49" charset="0"/>
              </a:rPr>
              <a:t>int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i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&lt;=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n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*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m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++)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</a:t>
            </a:r>
            <a:r>
              <a:rPr lang="la-Latn" altLang="zh-CN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if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uf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].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parent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i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        ans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++;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return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ans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}</a:t>
            </a:r>
            <a:endParaRPr lang="la-Latn" altLang="zh-CN" dirty="0">
              <a:solidFill>
                <a:srgbClr val="555555"/>
              </a:solidFill>
              <a:effectLst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84376" y="363915"/>
            <a:ext cx="989076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a-Latn" altLang="zh-CN" sz="1600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while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cin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&gt;&gt;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m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&gt;&gt;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n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&amp;&amp;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n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&gt;=</a:t>
            </a:r>
            <a:r>
              <a:rPr lang="la-Latn" altLang="zh-CN" sz="1600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0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&amp;&amp;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m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&gt;=</a:t>
            </a:r>
            <a:r>
              <a:rPr lang="la-Latn" altLang="zh-CN" sz="1600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0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{</a:t>
            </a: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sz="1600" dirty="0" smtClean="0">
                <a:solidFill>
                  <a:srgbClr val="D11CED"/>
                </a:solidFill>
                <a:effectLst/>
                <a:ea typeface="Courier New" panose="02070309020205020404" pitchFamily="49" charset="0"/>
              </a:rPr>
              <a:t>ini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();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sz="1600" dirty="0" smtClean="0">
                <a:solidFill>
                  <a:srgbClr val="D11CED"/>
                </a:solidFill>
                <a:effectLst/>
                <a:ea typeface="Courier New" panose="02070309020205020404" pitchFamily="49" charset="0"/>
              </a:rPr>
              <a:t>memset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area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,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0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,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sizeof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area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));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sz="1600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for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sz="1600" dirty="0" smtClean="0">
                <a:solidFill>
                  <a:srgbClr val="F48C23"/>
                </a:solidFill>
                <a:effectLst/>
                <a:ea typeface="Courier New" panose="02070309020205020404" pitchFamily="49" charset="0"/>
              </a:rPr>
              <a:t>int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i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&lt;=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m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++)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{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</a:t>
            </a:r>
            <a:r>
              <a:rPr lang="la-Latn" altLang="zh-CN" sz="1600" dirty="0" smtClean="0">
                <a:solidFill>
                  <a:srgbClr val="D11CED"/>
                </a:solidFill>
                <a:effectLst/>
                <a:ea typeface="Courier New" panose="02070309020205020404" pitchFamily="49" charset="0"/>
              </a:rPr>
              <a:t>getchar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();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</a:t>
            </a:r>
            <a:r>
              <a:rPr lang="la-Latn" altLang="zh-CN" sz="1600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for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sz="1600" dirty="0" smtClean="0">
                <a:solidFill>
                  <a:srgbClr val="F48C23"/>
                </a:solidFill>
                <a:effectLst/>
                <a:ea typeface="Courier New" panose="02070309020205020404" pitchFamily="49" charset="0"/>
              </a:rPr>
              <a:t>int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j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&lt;=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n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++)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        cin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&gt;&gt;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area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][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];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}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sz="1600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for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sz="1600" dirty="0" smtClean="0">
                <a:solidFill>
                  <a:srgbClr val="F48C23"/>
                </a:solidFill>
                <a:effectLst/>
                <a:ea typeface="Courier New" panose="02070309020205020404" pitchFamily="49" charset="0"/>
              </a:rPr>
              <a:t>int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i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&lt;=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m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++)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{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</a:t>
            </a:r>
            <a:r>
              <a:rPr lang="la-Latn" altLang="zh-CN" sz="1600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for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sz="1600" dirty="0" smtClean="0">
                <a:solidFill>
                  <a:srgbClr val="F48C23"/>
                </a:solidFill>
                <a:effectLst/>
                <a:ea typeface="Courier New" panose="02070309020205020404" pitchFamily="49" charset="0"/>
              </a:rPr>
              <a:t>int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j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&lt;=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n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++)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{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          </a:t>
            </a:r>
            <a:r>
              <a:rPr lang="la-Latn" altLang="zh-CN" sz="1600" dirty="0" smtClean="0">
                <a:solidFill>
                  <a:srgbClr val="F48C2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a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= (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la-Latn" altLang="zh-CN" sz="1600" dirty="0" smtClean="0">
                <a:solidFill>
                  <a:srgbClr val="32BA0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)*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n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+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j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r>
              <a:rPr lang="la-Latn" altLang="zh-CN" sz="1600" dirty="0" smtClean="0"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// a </a:t>
            </a:r>
            <a:r>
              <a:rPr lang="la-Latn" altLang="zh-CN" sz="1600" dirty="0" smtClean="0">
                <a:solidFill>
                  <a:srgbClr val="0066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表示当前的位置</a:t>
            </a:r>
            <a:endParaRPr lang="la-Latn" altLang="zh-CN" sz="1600" dirty="0" smtClean="0">
              <a:solidFill>
                <a:srgbClr val="000000"/>
              </a:solidFill>
              <a:effectLst/>
              <a:ea typeface="宋体" panose="02010600030101010101" pitchFamily="2" charset="-122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                        </a:t>
            </a:r>
            <a:r>
              <a:rPr lang="la-Latn" altLang="zh-CN" sz="1600" dirty="0" smtClean="0"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la-Latn" altLang="zh-CN" sz="1600" dirty="0" smtClean="0">
                <a:solidFill>
                  <a:srgbClr val="0066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向下判断：当前位置的下方和下面位置的上方有水管</a:t>
            </a:r>
            <a:endParaRPr lang="la-Latn" altLang="zh-CN" sz="1600" dirty="0" smtClean="0">
              <a:solidFill>
                <a:srgbClr val="000000"/>
              </a:solidFill>
              <a:effectLst/>
              <a:ea typeface="宋体" panose="02010600030101010101" pitchFamily="2" charset="-122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        </a:t>
            </a:r>
            <a:r>
              <a:rPr lang="la-Latn" altLang="zh-CN" sz="1600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if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farm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[(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area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][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 -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1861A7"/>
                </a:solidFill>
                <a:effectLst/>
                <a:ea typeface="Courier New" panose="02070309020205020404" pitchFamily="49" charset="0"/>
              </a:rPr>
              <a:t>'A'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)].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s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&amp;&amp;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farm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[(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area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][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 -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1861A7"/>
                </a:solidFill>
                <a:effectLst/>
                <a:ea typeface="Courier New" panose="02070309020205020404" pitchFamily="49" charset="0"/>
              </a:rPr>
              <a:t>'A'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)].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n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                </a:t>
            </a:r>
            <a:r>
              <a:rPr lang="la-Latn" altLang="zh-CN" sz="1600" dirty="0" smtClean="0">
                <a:solidFill>
                  <a:srgbClr val="D11CED"/>
                </a:solidFill>
                <a:effectLst/>
                <a:ea typeface="Courier New" panose="02070309020205020404" pitchFamily="49" charset="0"/>
              </a:rPr>
              <a:t>Union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,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i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*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n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j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);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                        </a:t>
            </a:r>
            <a:r>
              <a:rPr lang="la-Latn" altLang="zh-CN" sz="1600" dirty="0" smtClean="0">
                <a:solidFill>
                  <a:srgbClr val="006633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la-Latn" altLang="zh-CN" sz="1600" dirty="0" smtClean="0">
                <a:solidFill>
                  <a:srgbClr val="0066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向左判断：当前位置的右方和右边方块的左方有水管</a:t>
            </a:r>
            <a:endParaRPr lang="la-Latn" altLang="zh-CN" sz="1600" dirty="0" smtClean="0">
              <a:solidFill>
                <a:srgbClr val="000000"/>
              </a:solidFill>
              <a:effectLst/>
              <a:ea typeface="宋体" panose="02010600030101010101" pitchFamily="2" charset="-122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        </a:t>
            </a:r>
            <a:r>
              <a:rPr lang="la-Latn" altLang="zh-CN" sz="1600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if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farm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[(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area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][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 -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1861A7"/>
                </a:solidFill>
                <a:effectLst/>
                <a:ea typeface="Courier New" panose="02070309020205020404" pitchFamily="49" charset="0"/>
              </a:rPr>
              <a:t>'A'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)].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e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&amp;&amp;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farm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[(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area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][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 -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1861A7"/>
                </a:solidFill>
                <a:effectLst/>
                <a:ea typeface="Courier New" panose="02070309020205020404" pitchFamily="49" charset="0"/>
              </a:rPr>
              <a:t>'A'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)].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w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                </a:t>
            </a:r>
            <a:r>
              <a:rPr lang="la-Latn" altLang="zh-CN" sz="1600" dirty="0" smtClean="0">
                <a:solidFill>
                  <a:srgbClr val="D11CED"/>
                </a:solidFill>
                <a:effectLst/>
                <a:ea typeface="Courier New" panose="02070309020205020404" pitchFamily="49" charset="0"/>
              </a:rPr>
              <a:t>Union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,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a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);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}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}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sz="1600" dirty="0" smtClean="0">
                <a:solidFill>
                  <a:srgbClr val="F48C23"/>
                </a:solidFill>
                <a:effectLst/>
                <a:ea typeface="Courier New" panose="02070309020205020404" pitchFamily="49" charset="0"/>
              </a:rPr>
              <a:t>int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ans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sz="1600" dirty="0" smtClean="0">
                <a:solidFill>
                  <a:srgbClr val="D11CED"/>
                </a:solidFill>
                <a:effectLst/>
                <a:ea typeface="Courier New" panose="02070309020205020404" pitchFamily="49" charset="0"/>
              </a:rPr>
              <a:t>findthecase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();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cout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&lt;&lt;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ans 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&lt;&lt;</a:t>
            </a:r>
            <a:r>
              <a:rPr lang="la-Latn" altLang="zh-CN" sz="1600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endl</a:t>
            </a:r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endParaRPr lang="la-Latn" altLang="zh-CN" sz="1600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sz="1600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}</a:t>
            </a:r>
            <a:endParaRPr lang="la-Latn" altLang="zh-CN" sz="1600" dirty="0">
              <a:solidFill>
                <a:srgbClr val="555555"/>
              </a:solidFill>
              <a:effectLst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标注 8"/>
          <p:cNvSpPr/>
          <p:nvPr/>
        </p:nvSpPr>
        <p:spPr>
          <a:xfrm>
            <a:off x="7062280" y="1138869"/>
            <a:ext cx="3763242" cy="1330666"/>
          </a:xfrm>
          <a:prstGeom prst="wedgeRectCallout">
            <a:avLst>
              <a:gd name="adj1" fmla="val -45332"/>
              <a:gd name="adj2" fmla="val 125850"/>
            </a:avLst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数组越界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初始化时加入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la-Latn" altLang="zh-CN" dirty="0" smtClean="0">
                <a:solidFill>
                  <a:srgbClr val="D11CED"/>
                </a:solidFill>
                <a:effectLst/>
                <a:ea typeface="Courier New" panose="02070309020205020404" pitchFamily="49" charset="0"/>
              </a:rPr>
              <a:t>memset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area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,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0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,</a:t>
            </a:r>
            <a:r>
              <a:rPr lang="la-Latn" altLang="zh-CN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sizeof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area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));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83792" y="1655064"/>
            <a:ext cx="98724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a-Latn" altLang="zh-CN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for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dirty="0" smtClean="0">
                <a:solidFill>
                  <a:srgbClr val="F48C23"/>
                </a:solidFill>
                <a:effectLst/>
                <a:ea typeface="Courier New" panose="02070309020205020404" pitchFamily="49" charset="0"/>
              </a:rPr>
              <a:t>int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i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&lt;=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m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++)</a:t>
            </a:r>
            <a:endParaRPr lang="la-Latn" altLang="zh-CN" dirty="0" smtClean="0">
              <a:solidFill>
                <a:srgbClr val="FF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{</a:t>
            </a: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for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dirty="0" smtClean="0">
                <a:solidFill>
                  <a:srgbClr val="F48C23"/>
                </a:solidFill>
                <a:effectLst/>
                <a:ea typeface="Courier New" panose="02070309020205020404" pitchFamily="49" charset="0"/>
              </a:rPr>
              <a:t>int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j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&lt;=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n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++)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{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</a:t>
            </a:r>
            <a:r>
              <a:rPr lang="la-Latn" altLang="zh-CN" dirty="0" smtClean="0">
                <a:solidFill>
                  <a:srgbClr val="F48C23"/>
                </a:solidFill>
                <a:effectLst/>
                <a:ea typeface="Courier New" panose="02070309020205020404" pitchFamily="49" charset="0"/>
              </a:rPr>
              <a:t>int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a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 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-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)*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n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j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;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</a:t>
            </a:r>
            <a:r>
              <a:rPr lang="la-Latn" altLang="zh-CN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if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farm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area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 -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1861A7"/>
                </a:solidFill>
                <a:effectLst/>
                <a:ea typeface="Courier New" panose="02070309020205020404" pitchFamily="49" charset="0"/>
              </a:rPr>
              <a:t>'A'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)].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n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&amp;&amp;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farm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area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-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 -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1861A7"/>
                </a:solidFill>
                <a:effectLst/>
                <a:ea typeface="Courier New" panose="02070309020205020404" pitchFamily="49" charset="0"/>
              </a:rPr>
              <a:t>'A'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)].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s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        </a:t>
            </a:r>
            <a:r>
              <a:rPr lang="la-Latn" altLang="zh-CN" dirty="0" smtClean="0">
                <a:solidFill>
                  <a:srgbClr val="D11CED"/>
                </a:solidFill>
                <a:effectLst/>
                <a:ea typeface="Courier New" panose="02070309020205020404" pitchFamily="49" charset="0"/>
              </a:rPr>
              <a:t>Union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, 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-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2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)*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n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j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);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</a:t>
            </a:r>
            <a:r>
              <a:rPr lang="la-Latn" altLang="zh-CN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if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farm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area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 -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1861A7"/>
                </a:solidFill>
                <a:effectLst/>
                <a:ea typeface="Courier New" panose="02070309020205020404" pitchFamily="49" charset="0"/>
              </a:rPr>
              <a:t>'A'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)].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s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&amp;&amp;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farm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area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 -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1861A7"/>
                </a:solidFill>
                <a:effectLst/>
                <a:ea typeface="Courier New" panose="02070309020205020404" pitchFamily="49" charset="0"/>
              </a:rPr>
              <a:t>'A'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)].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n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        </a:t>
            </a:r>
            <a:r>
              <a:rPr lang="la-Latn" altLang="zh-CN" dirty="0" smtClean="0">
                <a:solidFill>
                  <a:srgbClr val="D11CED"/>
                </a:solidFill>
                <a:effectLst/>
                <a:ea typeface="Courier New" panose="02070309020205020404" pitchFamily="49" charset="0"/>
              </a:rPr>
              <a:t>Union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,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i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*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n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j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);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</a:t>
            </a:r>
            <a:r>
              <a:rPr lang="la-Latn" altLang="zh-CN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if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farm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area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 -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1861A7"/>
                </a:solidFill>
                <a:effectLst/>
                <a:ea typeface="Courier New" panose="02070309020205020404" pitchFamily="49" charset="0"/>
              </a:rPr>
              <a:t>'A'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)].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w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&amp;&amp;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farm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area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-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 -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1861A7"/>
                </a:solidFill>
                <a:effectLst/>
                <a:ea typeface="Courier New" panose="02070309020205020404" pitchFamily="49" charset="0"/>
              </a:rPr>
              <a:t>'A'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)].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e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        </a:t>
            </a:r>
            <a:r>
              <a:rPr lang="la-Latn" altLang="zh-CN" dirty="0" smtClean="0">
                <a:solidFill>
                  <a:srgbClr val="D11CED"/>
                </a:solidFill>
                <a:effectLst/>
                <a:ea typeface="Courier New" panose="02070309020205020404" pitchFamily="49" charset="0"/>
              </a:rPr>
              <a:t>Union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,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a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-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);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</a:t>
            </a:r>
            <a:r>
              <a:rPr lang="la-Latn" altLang="zh-CN" dirty="0" smtClean="0">
                <a:solidFill>
                  <a:srgbClr val="FF3030"/>
                </a:solidFill>
                <a:effectLst/>
                <a:ea typeface="Courier New" panose="02070309020205020404" pitchFamily="49" charset="0"/>
              </a:rPr>
              <a:t>if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farm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area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 -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1861A7"/>
                </a:solidFill>
                <a:effectLst/>
                <a:ea typeface="Courier New" panose="02070309020205020404" pitchFamily="49" charset="0"/>
              </a:rPr>
              <a:t>'A'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)].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e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&amp;&amp;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farm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area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i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][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j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] -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1861A7"/>
                </a:solidFill>
                <a:effectLst/>
                <a:ea typeface="Courier New" panose="02070309020205020404" pitchFamily="49" charset="0"/>
              </a:rPr>
              <a:t>'A'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)].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w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==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                </a:t>
            </a:r>
            <a:r>
              <a:rPr lang="la-Latn" altLang="zh-CN" dirty="0" smtClean="0">
                <a:solidFill>
                  <a:srgbClr val="D11CED"/>
                </a:solidFill>
                <a:effectLst/>
                <a:ea typeface="Courier New" panose="02070309020205020404" pitchFamily="49" charset="0"/>
              </a:rPr>
              <a:t>Union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a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,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a 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+</a:t>
            </a:r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la-Latn" altLang="zh-CN" dirty="0" smtClean="0">
                <a:solidFill>
                  <a:srgbClr val="32BA06"/>
                </a:solidFill>
                <a:effectLst/>
                <a:ea typeface="Courier New" panose="02070309020205020404" pitchFamily="49" charset="0"/>
              </a:rPr>
              <a:t>1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);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330066"/>
                </a:solidFill>
                <a:effectLst/>
                <a:ea typeface="Courier New" panose="02070309020205020404" pitchFamily="49" charset="0"/>
              </a:rPr>
              <a:t>        </a:t>
            </a:r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}</a:t>
            </a:r>
            <a:endParaRPr lang="la-Latn" altLang="zh-CN" dirty="0" smtClean="0">
              <a:solidFill>
                <a:srgbClr val="000000"/>
              </a:solidFill>
              <a:effectLst/>
              <a:ea typeface="Courier New" panose="02070309020205020404" pitchFamily="49" charset="0"/>
            </a:endParaRPr>
          </a:p>
          <a:p>
            <a:r>
              <a:rPr lang="la-Latn" altLang="zh-CN" dirty="0" smtClean="0">
                <a:solidFill>
                  <a:srgbClr val="555555"/>
                </a:solidFill>
                <a:effectLst/>
                <a:ea typeface="Courier New" panose="02070309020205020404" pitchFamily="49" charset="0"/>
              </a:rPr>
              <a:t>}</a:t>
            </a:r>
            <a:endParaRPr lang="la-Latn" altLang="zh-CN" dirty="0">
              <a:solidFill>
                <a:srgbClr val="555555"/>
              </a:solidFill>
              <a:effectLst/>
              <a:ea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4248" y="731520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WA </a:t>
            </a:r>
            <a:r>
              <a:rPr lang="zh-CN" altLang="en-US" sz="2400" b="1" dirty="0" smtClean="0"/>
              <a:t>原 因</a:t>
            </a:r>
            <a:endParaRPr lang="zh-CN" altLang="en-US" sz="2400" b="1" dirty="0"/>
          </a:p>
        </p:txBody>
      </p:sp>
      <p:sp>
        <p:nvSpPr>
          <p:cNvPr id="7" name="椭圆 6"/>
          <p:cNvSpPr/>
          <p:nvPr/>
        </p:nvSpPr>
        <p:spPr>
          <a:xfrm>
            <a:off x="6574536" y="3511296"/>
            <a:ext cx="1965960" cy="5577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845808" y="4614672"/>
            <a:ext cx="1965960" cy="5577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3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124</Words>
  <Application>Microsoft Office PowerPoint</Application>
  <PresentationFormat>宽屏</PresentationFormat>
  <Paragraphs>149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幼圆</vt:lpstr>
      <vt:lpstr>Arial</vt:lpstr>
      <vt:lpstr>Century Gothic</vt:lpstr>
      <vt:lpstr>Courier New</vt:lpstr>
      <vt:lpstr>Wingdings 3</vt:lpstr>
      <vt:lpstr>丝状</vt:lpstr>
      <vt:lpstr>1007   Farm Irrigation</vt:lpstr>
      <vt:lpstr>题目大意</vt:lpstr>
      <vt:lpstr>如何表示图形？</vt:lpstr>
      <vt:lpstr>PowerPoint 演示文稿</vt:lpstr>
      <vt:lpstr>PowerPoint 演示文稿</vt:lpstr>
      <vt:lpstr>并查集模板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1007   Farm Irrigation</dc:title>
  <dc:creator>Chen Hanxin</dc:creator>
  <cp:lastModifiedBy>Chen Hanxin</cp:lastModifiedBy>
  <cp:revision>8</cp:revision>
  <dcterms:created xsi:type="dcterms:W3CDTF">2018-08-22T11:25:19Z</dcterms:created>
  <dcterms:modified xsi:type="dcterms:W3CDTF">2018-08-22T13:06:08Z</dcterms:modified>
</cp:coreProperties>
</file>