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8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1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5EBAC-5FF1-47EB-BED6-485C6025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727" y="2148672"/>
            <a:ext cx="8361229" cy="1086237"/>
          </a:xfrm>
        </p:spPr>
        <p:txBody>
          <a:bodyPr/>
          <a:lstStyle/>
          <a:p>
            <a:r>
              <a:rPr lang="en-US" altLang="zh-CN" b="1" dirty="0"/>
              <a:t>1008</a:t>
            </a:r>
            <a:endParaRPr lang="zh-CN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A61983-1ABE-4CED-8758-F128BCA08FEB}"/>
              </a:ext>
            </a:extLst>
          </p:cNvPr>
          <p:cNvSpPr txBox="1"/>
          <p:nvPr/>
        </p:nvSpPr>
        <p:spPr>
          <a:xfrm>
            <a:off x="2413144" y="3234909"/>
            <a:ext cx="70603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/>
              <a:t>Virtual Friends</a:t>
            </a:r>
          </a:p>
        </p:txBody>
      </p:sp>
    </p:spTree>
    <p:extLst>
      <p:ext uri="{BB962C8B-B14F-4D97-AF65-F5344CB8AC3E}">
        <p14:creationId xmlns:p14="http://schemas.microsoft.com/office/powerpoint/2010/main" val="2883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360C22-13FC-46C5-A4EE-1E20A52D8E18}"/>
              </a:ext>
            </a:extLst>
          </p:cNvPr>
          <p:cNvSpPr txBox="1"/>
          <p:nvPr/>
        </p:nvSpPr>
        <p:spPr>
          <a:xfrm>
            <a:off x="2324616" y="1997839"/>
            <a:ext cx="7542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题目大意：</a:t>
            </a:r>
            <a:endParaRPr lang="en-US" altLang="zh-CN" sz="3600" b="1" dirty="0"/>
          </a:p>
          <a:p>
            <a:r>
              <a:rPr lang="en-US" altLang="zh-CN" sz="3600" b="1" dirty="0"/>
              <a:t>		</a:t>
            </a:r>
            <a:r>
              <a:rPr lang="zh-CN" altLang="en-US" sz="3600" b="1" dirty="0"/>
              <a:t>输入的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组将要结为朋友的两人，对方的朋友也变为自己的朋友，每次输入后求出两人总共认识的人数。</a:t>
            </a:r>
            <a:endParaRPr lang="en-US" altLang="zh-CN" sz="3600" b="1" dirty="0"/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82995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DAB39C-1C42-4D6C-8A18-76C59080A948}"/>
              </a:ext>
            </a:extLst>
          </p:cNvPr>
          <p:cNvGrpSpPr/>
          <p:nvPr/>
        </p:nvGrpSpPr>
        <p:grpSpPr>
          <a:xfrm>
            <a:off x="2152862" y="222409"/>
            <a:ext cx="3432012" cy="2683446"/>
            <a:chOff x="2383861" y="410068"/>
            <a:chExt cx="2766140" cy="224598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A23EAB7-F6A6-4B0B-B287-C338FEE2E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4762" l="13004" r="8116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984401">
              <a:off x="2383861" y="1379123"/>
              <a:ext cx="1322116" cy="124504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79D82A-4573-40FB-A97E-7189D8426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57" b="90830" l="9135" r="8990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5468" y="1262519"/>
              <a:ext cx="1224533" cy="134816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7145F09-7143-4280-B607-7E0844270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5152" r="9393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3282">
              <a:off x="3117929" y="978667"/>
              <a:ext cx="1395474" cy="1677388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4C3EF4-60B0-4D9C-9D3B-9070B59F5787}"/>
                </a:ext>
              </a:extLst>
            </p:cNvPr>
            <p:cNvSpPr txBox="1"/>
            <p:nvPr/>
          </p:nvSpPr>
          <p:spPr>
            <a:xfrm>
              <a:off x="3576096" y="410068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A</a:t>
              </a:r>
              <a:endParaRPr lang="zh-CN" altLang="en-US" sz="4000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D26535F-F1DF-4CB5-BFA8-02238E8BB7A3}"/>
              </a:ext>
            </a:extLst>
          </p:cNvPr>
          <p:cNvGrpSpPr/>
          <p:nvPr/>
        </p:nvGrpSpPr>
        <p:grpSpPr>
          <a:xfrm>
            <a:off x="7356889" y="328618"/>
            <a:ext cx="3080350" cy="2625369"/>
            <a:chOff x="7620452" y="664806"/>
            <a:chExt cx="3080350" cy="262536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D3AECED-8898-483D-AE16-C80C405F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47312" y1="47391" x2="47312" y2="47391"/>
                          <a14:foregroundMark x1="52688" y1="39130" x2="52688" y2="39130"/>
                          <a14:foregroundMark x1="62007" y1="62174" x2="62007" y2="62174"/>
                          <a14:foregroundMark x1="43728" y1="57826" x2="43728" y2="57826"/>
                          <a14:foregroundMark x1="58423" y1="86087" x2="58423" y2="86087"/>
                          <a14:foregroundMark x1="51254" y1="61304" x2="51254" y2="61304"/>
                          <a14:foregroundMark x1="78495" y1="62174" x2="78495" y2="62174"/>
                          <a14:foregroundMark x1="64158" y1="60435" x2="64158" y2="604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1042">
              <a:off x="8303284" y="1115959"/>
              <a:ext cx="2397518" cy="197644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DA1B213-DE40-45A2-870B-EFC337917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5072" y1="53043" x2="55072" y2="53043"/>
                          <a14:foregroundMark x1="37681" y1="47826" x2="37681" y2="47826"/>
                          <a14:foregroundMark x1="46860" y1="47391" x2="46860" y2="47391"/>
                          <a14:foregroundMark x1="39130" y1="65652" x2="39130" y2="65652"/>
                          <a14:foregroundMark x1="44928" y1="70000" x2="44928" y2="70000"/>
                          <a14:foregroundMark x1="60870" y1="56087" x2="60870" y2="56087"/>
                          <a14:foregroundMark x1="74879" y1="52174" x2="74879" y2="52174"/>
                          <a14:foregroundMark x1="65700" y1="48696" x2="65700" y2="48696"/>
                          <a14:foregroundMark x1="58454" y1="78696" x2="58454" y2="78696"/>
                          <a14:foregroundMark x1="35266" y1="73478" x2="35266" y2="73478"/>
                          <a14:foregroundMark x1="54106" y1="71739" x2="54106" y2="7173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998420">
              <a:off x="7620452" y="1326852"/>
              <a:ext cx="1766991" cy="1963323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390395B-CA3A-499D-B647-FEA792884E3C}"/>
                </a:ext>
              </a:extLst>
            </p:cNvPr>
            <p:cNvSpPr txBox="1"/>
            <p:nvPr/>
          </p:nvSpPr>
          <p:spPr>
            <a:xfrm>
              <a:off x="9301507" y="664806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B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A2170F9-36C7-497E-9322-7DC02C0AC7C9}"/>
              </a:ext>
            </a:extLst>
          </p:cNvPr>
          <p:cNvGrpSpPr/>
          <p:nvPr/>
        </p:nvGrpSpPr>
        <p:grpSpPr>
          <a:xfrm>
            <a:off x="5198249" y="3943011"/>
            <a:ext cx="2899184" cy="2074116"/>
            <a:chOff x="6397657" y="3117231"/>
            <a:chExt cx="2899184" cy="207411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53E9D94-0248-4980-BA71-CD64A894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5152" r="9393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3282">
              <a:off x="6397657" y="3187248"/>
              <a:ext cx="1731396" cy="200409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90B6F1A-3480-47C6-A73F-47DA45628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47312" y1="47391" x2="47312" y2="47391"/>
                          <a14:foregroundMark x1="52688" y1="39130" x2="52688" y2="39130"/>
                          <a14:foregroundMark x1="62007" y1="62174" x2="62007" y2="62174"/>
                          <a14:foregroundMark x1="43728" y1="57826" x2="43728" y2="57826"/>
                          <a14:foregroundMark x1="58423" y1="86087" x2="58423" y2="86087"/>
                          <a14:foregroundMark x1="51254" y1="61304" x2="51254" y2="61304"/>
                          <a14:foregroundMark x1="78495" y1="62174" x2="78495" y2="62174"/>
                          <a14:foregroundMark x1="64158" y1="60435" x2="64158" y2="604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1042">
              <a:off x="6899323" y="3117231"/>
              <a:ext cx="2397518" cy="19764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18EAA1-E72F-4036-9732-550BDF9A2187}"/>
              </a:ext>
            </a:extLst>
          </p:cNvPr>
          <p:cNvGrpSpPr/>
          <p:nvPr/>
        </p:nvGrpSpPr>
        <p:grpSpPr>
          <a:xfrm>
            <a:off x="3788229" y="2681439"/>
            <a:ext cx="5364736" cy="1237153"/>
            <a:chOff x="3788229" y="2681439"/>
            <a:chExt cx="5364736" cy="123715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40E55AE-3A44-458C-AE06-647037E420B2}"/>
                </a:ext>
              </a:extLst>
            </p:cNvPr>
            <p:cNvGrpSpPr/>
            <p:nvPr/>
          </p:nvGrpSpPr>
          <p:grpSpPr>
            <a:xfrm>
              <a:off x="3788229" y="2704733"/>
              <a:ext cx="5364736" cy="1213859"/>
              <a:chOff x="3788229" y="2704733"/>
              <a:chExt cx="5364736" cy="1213859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DDC0A9EF-763B-4DC9-A761-E314EC649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980" y="2704733"/>
                <a:ext cx="0" cy="6639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BD417C5-CB17-4ECF-9345-D16FEB300AE9}"/>
                  </a:ext>
                </a:extLst>
              </p:cNvPr>
              <p:cNvCxnSpPr/>
              <p:nvPr/>
            </p:nvCxnSpPr>
            <p:spPr>
              <a:xfrm>
                <a:off x="3788229" y="3313582"/>
                <a:ext cx="5355771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9EF0C1E-BF64-431A-9B41-CA4105A5BEE8}"/>
                  </a:ext>
                </a:extLst>
              </p:cNvPr>
              <p:cNvCxnSpPr/>
              <p:nvPr/>
            </p:nvCxnSpPr>
            <p:spPr>
              <a:xfrm flipV="1">
                <a:off x="9152965" y="2704733"/>
                <a:ext cx="0" cy="6535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A605481-D013-4954-BB41-C21E0A957587}"/>
                  </a:ext>
                </a:extLst>
              </p:cNvPr>
              <p:cNvCxnSpPr/>
              <p:nvPr/>
            </p:nvCxnSpPr>
            <p:spPr>
              <a:xfrm>
                <a:off x="6210795" y="3313582"/>
                <a:ext cx="0" cy="605010"/>
              </a:xfrm>
              <a:prstGeom prst="straightConnector1">
                <a:avLst/>
              </a:prstGeom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BE57CC-95E1-47D1-97C3-45ABB16FFA7C}"/>
                </a:ext>
              </a:extLst>
            </p:cNvPr>
            <p:cNvSpPr txBox="1"/>
            <p:nvPr/>
          </p:nvSpPr>
          <p:spPr>
            <a:xfrm>
              <a:off x="3811980" y="270832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9983CEC-4DF6-422D-8D61-8F682FF885FF}"/>
                </a:ext>
              </a:extLst>
            </p:cNvPr>
            <p:cNvSpPr txBox="1"/>
            <p:nvPr/>
          </p:nvSpPr>
          <p:spPr>
            <a:xfrm>
              <a:off x="8617250" y="2681439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2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A665A48-AA99-499D-BDA4-FFB449EFD0A2}"/>
              </a:ext>
            </a:extLst>
          </p:cNvPr>
          <p:cNvGrpSpPr/>
          <p:nvPr/>
        </p:nvGrpSpPr>
        <p:grpSpPr>
          <a:xfrm>
            <a:off x="3424313" y="1268578"/>
            <a:ext cx="5699046" cy="2814406"/>
            <a:chOff x="2074485" y="397721"/>
            <a:chExt cx="5699046" cy="281440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CEAC66F-1B29-4145-A57B-5F536A6C116D}"/>
                </a:ext>
              </a:extLst>
            </p:cNvPr>
            <p:cNvGrpSpPr/>
            <p:nvPr/>
          </p:nvGrpSpPr>
          <p:grpSpPr>
            <a:xfrm>
              <a:off x="2074485" y="409367"/>
              <a:ext cx="3432012" cy="2683446"/>
              <a:chOff x="2383861" y="410068"/>
              <a:chExt cx="2766140" cy="224598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BECF471-63F2-46FE-836D-C7A13381A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4762" l="13004" r="8116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984401">
                <a:off x="2383861" y="1379123"/>
                <a:ext cx="1322116" cy="1245042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0A347F2-B769-4F99-88E4-43A91929E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057" b="90830" l="9135" r="8990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25468" y="1262519"/>
                <a:ext cx="1224533" cy="1348165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92BDB63-287E-421D-B719-9C0DBE642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15152" r="93939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03282">
                <a:off x="3117929" y="978667"/>
                <a:ext cx="1395474" cy="1677388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6A259-D35D-452A-8074-DBA9F1EE4F4F}"/>
                  </a:ext>
                </a:extLst>
              </p:cNvPr>
              <p:cNvSpPr txBox="1"/>
              <p:nvPr/>
            </p:nvSpPr>
            <p:spPr>
              <a:xfrm>
                <a:off x="3576096" y="410068"/>
                <a:ext cx="4603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A</a:t>
                </a:r>
                <a:endParaRPr lang="zh-CN" altLang="en-US" sz="4000" b="1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520606D-F33E-4230-99C9-0861765A41B2}"/>
                </a:ext>
              </a:extLst>
            </p:cNvPr>
            <p:cNvGrpSpPr/>
            <p:nvPr/>
          </p:nvGrpSpPr>
          <p:grpSpPr>
            <a:xfrm>
              <a:off x="4693181" y="397721"/>
              <a:ext cx="3080350" cy="2814406"/>
              <a:chOff x="7620452" y="475769"/>
              <a:chExt cx="3080350" cy="2814406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EBC7D12-D7F7-41DE-A3F2-48D2A07D2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47312" y1="47391" x2="47312" y2="47391"/>
                            <a14:foregroundMark x1="52688" y1="39130" x2="52688" y2="39130"/>
                            <a14:foregroundMark x1="62007" y1="62174" x2="62007" y2="62174"/>
                            <a14:foregroundMark x1="43728" y1="57826" x2="43728" y2="57826"/>
                            <a14:foregroundMark x1="58423" y1="86087" x2="58423" y2="86087"/>
                            <a14:foregroundMark x1="51254" y1="61304" x2="51254" y2="61304"/>
                            <a14:foregroundMark x1="78495" y1="62174" x2="78495" y2="62174"/>
                            <a14:foregroundMark x1="64158" y1="60435" x2="64158" y2="604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681042">
                <a:off x="8303284" y="1115959"/>
                <a:ext cx="2397518" cy="1976449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3C34C23-C8EB-43CF-88F4-83F396596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55072" y1="53043" x2="55072" y2="53043"/>
                            <a14:foregroundMark x1="37681" y1="47826" x2="37681" y2="47826"/>
                            <a14:foregroundMark x1="46860" y1="47391" x2="46860" y2="47391"/>
                            <a14:foregroundMark x1="39130" y1="65652" x2="39130" y2="65652"/>
                            <a14:foregroundMark x1="44928" y1="70000" x2="44928" y2="70000"/>
                            <a14:foregroundMark x1="60870" y1="56087" x2="60870" y2="56087"/>
                            <a14:foregroundMark x1="74879" y1="52174" x2="74879" y2="52174"/>
                            <a14:foregroundMark x1="65700" y1="48696" x2="65700" y2="48696"/>
                            <a14:foregroundMark x1="58454" y1="78696" x2="58454" y2="78696"/>
                            <a14:foregroundMark x1="35266" y1="73478" x2="35266" y2="73478"/>
                            <a14:foregroundMark x1="54106" y1="71739" x2="54106" y2="7173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998420">
                <a:off x="7620452" y="1326852"/>
                <a:ext cx="1766991" cy="1963323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B19DDCA-179A-4B18-8561-89CBE39C9E57}"/>
                  </a:ext>
                </a:extLst>
              </p:cNvPr>
              <p:cNvSpPr txBox="1"/>
              <p:nvPr/>
            </p:nvSpPr>
            <p:spPr>
              <a:xfrm>
                <a:off x="9297034" y="475769"/>
                <a:ext cx="495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B</a:t>
                </a:r>
                <a:endParaRPr lang="zh-CN" altLang="en-US" sz="4000" b="1" dirty="0"/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FA8E28E-BFBC-495B-A670-A3C5F09DFB39}"/>
              </a:ext>
            </a:extLst>
          </p:cNvPr>
          <p:cNvSpPr txBox="1"/>
          <p:nvPr/>
        </p:nvSpPr>
        <p:spPr>
          <a:xfrm>
            <a:off x="6052792" y="398235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033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7C128C9-75E3-44BE-AF08-370F445AC28A}"/>
              </a:ext>
            </a:extLst>
          </p:cNvPr>
          <p:cNvGrpSpPr/>
          <p:nvPr/>
        </p:nvGrpSpPr>
        <p:grpSpPr>
          <a:xfrm>
            <a:off x="268543" y="719221"/>
            <a:ext cx="11499272" cy="5150096"/>
            <a:chOff x="346364" y="388480"/>
            <a:chExt cx="11499272" cy="51500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3CF924D-7ADE-4B03-B218-41C0477EE438}"/>
                </a:ext>
              </a:extLst>
            </p:cNvPr>
            <p:cNvSpPr txBox="1"/>
            <p:nvPr/>
          </p:nvSpPr>
          <p:spPr>
            <a:xfrm>
              <a:off x="346364" y="388480"/>
              <a:ext cx="597471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			</a:t>
              </a:r>
              <a:r>
                <a:rPr lang="zh-CN" altLang="en-US" sz="3600" b="1" dirty="0"/>
                <a:t>输入：</a:t>
              </a:r>
              <a:endParaRPr lang="en-US" altLang="zh-CN" sz="3600" b="1" dirty="0"/>
            </a:p>
            <a:p>
              <a:r>
                <a:rPr lang="en-US" altLang="zh-CN" sz="3600" b="1" dirty="0"/>
                <a:t>			</a:t>
              </a:r>
              <a:r>
                <a:rPr lang="zh-CN" altLang="en-US" sz="3600" b="1" dirty="0"/>
                <a:t>测试实例数</a:t>
              </a:r>
              <a:r>
                <a:rPr lang="en-US" altLang="zh-CN" sz="3600" b="1" dirty="0"/>
                <a:t>t</a:t>
              </a:r>
            </a:p>
            <a:p>
              <a:r>
                <a:rPr lang="en-US" altLang="zh-CN" sz="3600" b="1" dirty="0"/>
                <a:t>			</a:t>
              </a:r>
              <a:r>
                <a:rPr lang="zh-CN" altLang="en-US" sz="3600" b="1" dirty="0"/>
                <a:t>互为朋友的人数对数</a:t>
              </a:r>
              <a:r>
                <a:rPr lang="en-US" altLang="zh-CN" sz="3600" b="1" dirty="0"/>
                <a:t>n</a:t>
              </a:r>
            </a:p>
            <a:p>
              <a:r>
                <a:rPr lang="en-US" altLang="zh-CN" sz="3600" b="1" dirty="0"/>
                <a:t>			n</a:t>
              </a:r>
              <a:r>
                <a:rPr lang="zh-CN" altLang="en-US" sz="3600" b="1" dirty="0"/>
                <a:t>组互为朋友的人名</a:t>
              </a:r>
            </a:p>
            <a:p>
              <a:endParaRPr lang="zh-CN" altLang="en-US" sz="36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A63EE7-137B-4364-AEC7-E0FF3E497AB5}"/>
                </a:ext>
              </a:extLst>
            </p:cNvPr>
            <p:cNvGrpSpPr/>
            <p:nvPr/>
          </p:nvGrpSpPr>
          <p:grpSpPr>
            <a:xfrm>
              <a:off x="4405745" y="388480"/>
              <a:ext cx="7439891" cy="5150096"/>
              <a:chOff x="4405745" y="388480"/>
              <a:chExt cx="7439891" cy="515009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A3778C8-5D59-45DF-98F3-0CAC7A689233}"/>
                  </a:ext>
                </a:extLst>
              </p:cNvPr>
              <p:cNvGrpSpPr/>
              <p:nvPr/>
            </p:nvGrpSpPr>
            <p:grpSpPr>
              <a:xfrm>
                <a:off x="7190509" y="388480"/>
                <a:ext cx="4655127" cy="5150096"/>
                <a:chOff x="6192982" y="339473"/>
                <a:chExt cx="4655127" cy="5150096"/>
              </a:xfrm>
            </p:grpSpPr>
            <p:sp>
              <p:nvSpPr>
                <p:cNvPr id="5" name="Rectangle 1">
                  <a:extLst>
                    <a:ext uri="{FF2B5EF4-FFF2-40B4-BE49-F238E27FC236}">
                      <a16:creationId xmlns:a16="http://schemas.microsoft.com/office/drawing/2014/main" id="{564FC988-DF14-4634-A256-9B674CAC2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2982" y="339473"/>
                  <a:ext cx="4655127" cy="51500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50784" rIns="91440" bIns="50784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600" b="1" dirty="0"/>
                    <a:t>Sample Input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1 </a:t>
                  </a:r>
                  <a:endParaRPr lang="en-US" altLang="zh-CN" sz="3200" dirty="0"/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3</a:t>
                  </a:r>
                  <a:endParaRPr lang="en-US" altLang="zh-CN" sz="3200" dirty="0"/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Fred </a:t>
                  </a:r>
                  <a:r>
                    <a:rPr lang="en-US" altLang="zh-CN" sz="3200" dirty="0"/>
                    <a:t>      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Barney</a:t>
                  </a:r>
                  <a:endParaRPr lang="en-US" altLang="zh-CN" sz="3200" dirty="0"/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Betty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600" b="1" dirty="0"/>
                    <a:t>Sample Output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2 </a:t>
                  </a:r>
                  <a:endParaRPr lang="en-US" altLang="zh-CN" sz="3200" dirty="0"/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3 </a:t>
                  </a:r>
                  <a:endParaRPr lang="en-US" altLang="zh-CN" sz="3200" dirty="0"/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zh-CN" sz="3200" dirty="0"/>
                    <a:t>4</a:t>
                  </a: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EE4C5F2-C8FF-420B-8F67-2183B007A453}"/>
                    </a:ext>
                  </a:extLst>
                </p:cNvPr>
                <p:cNvSpPr txBox="1"/>
                <p:nvPr/>
              </p:nvSpPr>
              <p:spPr>
                <a:xfrm>
                  <a:off x="8520545" y="1865807"/>
                  <a:ext cx="1596912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zh-CN" sz="3200" dirty="0">
                      <a:latin typeface="Arial" panose="020B0604020202020204" pitchFamily="34" charset="0"/>
                    </a:rPr>
                    <a:t>Barney </a:t>
                  </a:r>
                  <a:endParaRPr lang="en-US" altLang="zh-CN" sz="3200" dirty="0"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zh-CN" sz="3200" dirty="0">
                      <a:latin typeface="Arial" panose="020B0604020202020204" pitchFamily="34" charset="0"/>
                    </a:rPr>
                    <a:t>Betty</a:t>
                  </a:r>
                  <a:endParaRPr lang="en-US" altLang="zh-CN" sz="3200" dirty="0"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zh-CN" sz="3200" dirty="0">
                      <a:latin typeface="Arial" panose="020B0604020202020204" pitchFamily="34" charset="0"/>
                    </a:rPr>
                    <a:t>Wilma</a:t>
                  </a:r>
                  <a:endParaRPr lang="en-US" altLang="zh-CN" sz="3200" dirty="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8438F575-40A2-471A-9EAD-F771FA427BCE}"/>
                  </a:ext>
                </a:extLst>
              </p:cNvPr>
              <p:cNvCxnSpPr/>
              <p:nvPr/>
            </p:nvCxnSpPr>
            <p:spPr>
              <a:xfrm>
                <a:off x="4405745" y="1260764"/>
                <a:ext cx="2784764" cy="0"/>
              </a:xfrm>
              <a:prstGeom prst="straightConnector1">
                <a:avLst/>
              </a:prstGeom>
              <a:ln w="508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29331E0-28D6-4ABB-B736-8F7B0A99A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064" y="1819641"/>
                <a:ext cx="1013445" cy="2653"/>
              </a:xfrm>
              <a:prstGeom prst="straightConnector1">
                <a:avLst/>
              </a:prstGeom>
              <a:ln w="508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1FEB5519-C2CD-4D20-B012-367750B579E3}"/>
                  </a:ext>
                </a:extLst>
              </p:cNvPr>
              <p:cNvSpPr/>
              <p:nvPr/>
            </p:nvSpPr>
            <p:spPr>
              <a:xfrm>
                <a:off x="5960027" y="2056512"/>
                <a:ext cx="1230482" cy="1369833"/>
              </a:xfrm>
              <a:prstGeom prst="leftBrace">
                <a:avLst>
                  <a:gd name="adj1" fmla="val 8333"/>
                  <a:gd name="adj2" fmla="val 28068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95D73-48F6-49B5-9515-144945E367B9}"/>
              </a:ext>
            </a:extLst>
          </p:cNvPr>
          <p:cNvSpPr txBox="1"/>
          <p:nvPr/>
        </p:nvSpPr>
        <p:spPr>
          <a:xfrm>
            <a:off x="1651934" y="4189277"/>
            <a:ext cx="491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数据范围：</a:t>
            </a:r>
            <a:endParaRPr lang="en-US" altLang="zh-CN" sz="3200" b="1" dirty="0"/>
          </a:p>
          <a:p>
            <a:r>
              <a:rPr lang="en-US" altLang="zh-CN" sz="3200" b="1" dirty="0"/>
              <a:t>n</a:t>
            </a:r>
            <a:r>
              <a:rPr lang="zh-CN" altLang="en-US" sz="3200" b="1" dirty="0"/>
              <a:t>≤</a:t>
            </a:r>
            <a:r>
              <a:rPr lang="en-US" altLang="zh-CN" sz="3200" b="1" dirty="0"/>
              <a:t>100 000</a:t>
            </a:r>
          </a:p>
          <a:p>
            <a:r>
              <a:rPr lang="en-US" altLang="zh-CN" sz="3200" b="1" dirty="0" err="1"/>
              <a:t>strlen</a:t>
            </a:r>
            <a:r>
              <a:rPr lang="en-US" altLang="zh-CN" sz="3200" b="1" dirty="0"/>
              <a:t>(name)</a:t>
            </a:r>
            <a:r>
              <a:rPr lang="zh-CN" altLang="en-US" sz="3200" b="1" dirty="0"/>
              <a:t> ≤</a:t>
            </a:r>
            <a:r>
              <a:rPr lang="en-US" altLang="zh-CN" sz="32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7026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1D6EBB-27B4-4E80-B596-320A25DE71E2}"/>
              </a:ext>
            </a:extLst>
          </p:cNvPr>
          <p:cNvSpPr txBox="1"/>
          <p:nvPr/>
        </p:nvSpPr>
        <p:spPr>
          <a:xfrm>
            <a:off x="1271452" y="409303"/>
            <a:ext cx="649408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  <a:p>
            <a:r>
              <a:rPr lang="en-US" altLang="zh-CN" sz="2800" b="1" dirty="0"/>
              <a:t>	</a:t>
            </a:r>
            <a:r>
              <a:rPr lang="en-US" altLang="zh-CN" sz="2400" b="1" dirty="0"/>
              <a:t>map&lt;string, int&gt;</a:t>
            </a:r>
            <a:r>
              <a:rPr lang="zh-CN" altLang="en-US" sz="2400" b="1" dirty="0"/>
              <a:t>：人名对应编号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数组：存放下标为编号的人的朋友数量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并查集：互为朋友的多个人有相同的根节点</a:t>
            </a:r>
            <a:endParaRPr lang="en-US" altLang="zh-CN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86BE3B-C85F-4A70-A2E9-C22708941CD9}"/>
              </a:ext>
            </a:extLst>
          </p:cNvPr>
          <p:cNvSpPr txBox="1"/>
          <p:nvPr/>
        </p:nvSpPr>
        <p:spPr>
          <a:xfrm>
            <a:off x="1271452" y="265611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主要代码：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C59938-9AD4-41A8-9EE0-BF124562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29" y="3733374"/>
            <a:ext cx="3733333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6549311-65BE-41F3-B83D-BC1B701B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2" y="269796"/>
            <a:ext cx="5924435" cy="54092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9B894C-382D-494C-864A-314EB1BBDC95}"/>
              </a:ext>
            </a:extLst>
          </p:cNvPr>
          <p:cNvSpPr txBox="1"/>
          <p:nvPr/>
        </p:nvSpPr>
        <p:spPr>
          <a:xfrm>
            <a:off x="6732494" y="1602881"/>
            <a:ext cx="490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如果两人已经是朋友了，直接输出任意一方的朋友总数即可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AFD1E4-AE31-4ADA-8122-5C6157ED01A4}"/>
              </a:ext>
            </a:extLst>
          </p:cNvPr>
          <p:cNvSpPr/>
          <p:nvPr/>
        </p:nvSpPr>
        <p:spPr>
          <a:xfrm>
            <a:off x="1577789" y="1412065"/>
            <a:ext cx="10309411" cy="1366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F213E7-A704-4252-9482-EB0F4D68B89D}"/>
              </a:ext>
            </a:extLst>
          </p:cNvPr>
          <p:cNvSpPr/>
          <p:nvPr/>
        </p:nvSpPr>
        <p:spPr>
          <a:xfrm>
            <a:off x="1577789" y="2747804"/>
            <a:ext cx="10309411" cy="2507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DDFA87-5189-4C7F-958F-8A4841F045ED}"/>
              </a:ext>
            </a:extLst>
          </p:cNvPr>
          <p:cNvSpPr txBox="1"/>
          <p:nvPr/>
        </p:nvSpPr>
        <p:spPr>
          <a:xfrm>
            <a:off x="6839987" y="3200229"/>
            <a:ext cx="4907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如果两人不是朋友，输出两人朋友数之和，然后再使两人成为朋友，更新数据。</a:t>
            </a:r>
          </a:p>
        </p:txBody>
      </p:sp>
    </p:spTree>
    <p:extLst>
      <p:ext uri="{BB962C8B-B14F-4D97-AF65-F5344CB8AC3E}">
        <p14:creationId xmlns:p14="http://schemas.microsoft.com/office/powerpoint/2010/main" val="84223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FD6CCB-74AA-4906-8C1C-23207E66BBF3}"/>
              </a:ext>
            </a:extLst>
          </p:cNvPr>
          <p:cNvSpPr txBox="1"/>
          <p:nvPr/>
        </p:nvSpPr>
        <p:spPr>
          <a:xfrm>
            <a:off x="1658471" y="1201271"/>
            <a:ext cx="685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错误原因：朋友总数  的数组初始化为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，应该为</a:t>
            </a:r>
            <a:r>
              <a:rPr lang="en-US" altLang="zh-CN" sz="2400" b="1" dirty="0"/>
              <a:t>1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904A24-0A88-483C-B5A7-50AC9AB9DFD7}"/>
              </a:ext>
            </a:extLst>
          </p:cNvPr>
          <p:cNvGrpSpPr/>
          <p:nvPr/>
        </p:nvGrpSpPr>
        <p:grpSpPr>
          <a:xfrm>
            <a:off x="1839070" y="2015477"/>
            <a:ext cx="8513860" cy="2452513"/>
            <a:chOff x="1839070" y="2015477"/>
            <a:chExt cx="8513860" cy="245251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8F63BB-7297-4497-94E1-C278C7CF9C10}"/>
                </a:ext>
              </a:extLst>
            </p:cNvPr>
            <p:cNvGrpSpPr/>
            <p:nvPr/>
          </p:nvGrpSpPr>
          <p:grpSpPr>
            <a:xfrm>
              <a:off x="1839070" y="2015477"/>
              <a:ext cx="8513860" cy="1580952"/>
              <a:chOff x="1839070" y="2015477"/>
              <a:chExt cx="8513860" cy="1580952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51B5696-0B2D-4B4D-BC00-8BA68C986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76740" y="2015477"/>
                <a:ext cx="3676190" cy="1552381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E507B63-F3EC-4D46-988A-A25CA5658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070" y="2015477"/>
                <a:ext cx="3342857" cy="1580952"/>
              </a:xfrm>
              <a:prstGeom prst="rect">
                <a:avLst/>
              </a:prstGeom>
            </p:spPr>
          </p:pic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F942AD10-69D9-45FC-9A04-2548286A2CA4}"/>
                  </a:ext>
                </a:extLst>
              </p:cNvPr>
              <p:cNvSpPr/>
              <p:nvPr/>
            </p:nvSpPr>
            <p:spPr>
              <a:xfrm>
                <a:off x="5306286" y="2446526"/>
                <a:ext cx="1246094" cy="690282"/>
              </a:xfrm>
              <a:prstGeom prst="rightArrow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B634DC5-A7DA-4491-977F-D789C8740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74" r="22023"/>
            <a:stretch/>
          </p:blipFill>
          <p:spPr>
            <a:xfrm>
              <a:off x="1839070" y="3777708"/>
              <a:ext cx="3342857" cy="69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906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CA68-A70F-43DB-941E-99DC7E6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269" y="2378528"/>
            <a:ext cx="6524513" cy="2289266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rial Rounded MT Bold" panose="020F0704030504030204" pitchFamily="34" charset="0"/>
              </a:rPr>
              <a:t>Thanks</a:t>
            </a:r>
            <a:endParaRPr lang="zh-CN" altLang="en-US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3565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71</TotalTime>
  <Words>103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华文楷体</vt:lpstr>
      <vt:lpstr>Arial</vt:lpstr>
      <vt:lpstr>Arial Rounded MT Bold</vt:lpstr>
      <vt:lpstr>Franklin Gothic Book</vt:lpstr>
      <vt:lpstr>裁剪</vt:lpstr>
      <vt:lpstr>1008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1008</dc:title>
  <dc:creator>Richie X</dc:creator>
  <cp:lastModifiedBy>Richie X</cp:lastModifiedBy>
  <cp:revision>8</cp:revision>
  <dcterms:created xsi:type="dcterms:W3CDTF">2018-08-22T07:07:19Z</dcterms:created>
  <dcterms:modified xsi:type="dcterms:W3CDTF">2018-08-22T14:19:01Z</dcterms:modified>
</cp:coreProperties>
</file>