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347" r:id="rId3"/>
    <p:sldId id="348" r:id="rId4"/>
    <p:sldId id="359" r:id="rId5"/>
    <p:sldId id="357" r:id="rId6"/>
    <p:sldId id="362" r:id="rId7"/>
    <p:sldId id="363" r:id="rId8"/>
    <p:sldId id="364" r:id="rId9"/>
    <p:sldId id="365" r:id="rId10"/>
    <p:sldId id="366" r:id="rId11"/>
    <p:sldId id="369" r:id="rId12"/>
    <p:sldId id="356" r:id="rId13"/>
    <p:sldId id="368" r:id="rId14"/>
    <p:sldId id="349" r:id="rId15"/>
    <p:sldId id="350" r:id="rId16"/>
    <p:sldId id="351" r:id="rId17"/>
    <p:sldId id="370" r:id="rId18"/>
    <p:sldId id="352" r:id="rId19"/>
    <p:sldId id="353" r:id="rId20"/>
    <p:sldId id="326" r:id="rId21"/>
    <p:sldId id="321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B2B5B7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utomacaoforadacaixa.wordpress.com/2017/05/01/1-configuracao-ambiente-selenium-e-cucumber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sertselenium.com/automation-design-practices/page-object-pattern/" TargetMode="External"/><Relationship Id="rId13" Type="http://schemas.openxmlformats.org/officeDocument/2006/relationships/hyperlink" Target="https://en.wikipedia.org/wiki/Best_coding_practices" TargetMode="External"/><Relationship Id="rId3" Type="http://schemas.openxmlformats.org/officeDocument/2006/relationships/hyperlink" Target="https://cucumber.io/" TargetMode="External"/><Relationship Id="rId7" Type="http://schemas.openxmlformats.org/officeDocument/2006/relationships/hyperlink" Target="https://github.com/eliasnogueira/selenium-java-evidence" TargetMode="External"/><Relationship Id="rId12" Type="http://schemas.openxmlformats.org/officeDocument/2006/relationships/hyperlink" Target="https://jenkins.io/" TargetMode="External"/><Relationship Id="rId2" Type="http://schemas.openxmlformats.org/officeDocument/2006/relationships/hyperlink" Target="https://maven.apache.org/guides/introduction/introduction-to-the-standard-directory-layou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tentreports.com/" TargetMode="External"/><Relationship Id="rId11" Type="http://schemas.openxmlformats.org/officeDocument/2006/relationships/hyperlink" Target="http://www.seleniumhq.org/" TargetMode="External"/><Relationship Id="rId5" Type="http://schemas.openxmlformats.org/officeDocument/2006/relationships/hyperlink" Target="http://junit.org/junit4/javadoc/4.12/org/junit/rules/TestWatcher.html" TargetMode="External"/><Relationship Id="rId10" Type="http://schemas.openxmlformats.org/officeDocument/2006/relationships/hyperlink" Target="http://sikulix.com/" TargetMode="External"/><Relationship Id="rId4" Type="http://schemas.openxmlformats.org/officeDocument/2006/relationships/hyperlink" Target="http://junit.org/" TargetMode="External"/><Relationship Id="rId9" Type="http://schemas.openxmlformats.org/officeDocument/2006/relationships/hyperlink" Target="https://github.com/SeleniumHQ/selenium/wiki/PageFactor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43941"/>
            <a:ext cx="12192000" cy="1740567"/>
          </a:xfrm>
        </p:spPr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212121"/>
                </a:solidFill>
                <a:latin typeface="Trebuchet MS" panose="020B0603020202020204" pitchFamily="34" charset="0"/>
              </a:rPr>
              <a:t>TREINAMENTO</a:t>
            </a:r>
            <a: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 </a:t>
            </a:r>
            <a:b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</a:br>
            <a:r>
              <a:rPr lang="pt-BR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AUTOMAÇÃO DE </a:t>
            </a:r>
            <a: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TESTES</a:t>
            </a:r>
            <a:b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5133" y="6154473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BAF41"/>
                </a:solidFill>
                <a:latin typeface="Trebuchet MS" panose="020B0603020202020204" pitchFamily="34" charset="0"/>
              </a:rPr>
              <a:t>Aula </a:t>
            </a:r>
            <a:r>
              <a:rPr lang="pt-BR" sz="280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2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projeto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64261"/>
            <a:ext cx="7043669" cy="3905474"/>
          </a:xfrm>
        </p:spPr>
        <p:txBody>
          <a:bodyPr>
            <a:normAutofit/>
          </a:bodyPr>
          <a:lstStyle/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0070C0"/>
                </a:solidFill>
              </a:rPr>
              <a:t>tests</a:t>
            </a:r>
            <a:r>
              <a:rPr lang="pt-BR" dirty="0" smtClean="0"/>
              <a:t>: arquivos que executam as </a:t>
            </a:r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features</a:t>
            </a:r>
            <a:r>
              <a:rPr lang="pt-BR" dirty="0" smtClean="0"/>
              <a:t>: descrição das funcionalidades</a:t>
            </a:r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steps</a:t>
            </a:r>
            <a:r>
              <a:rPr lang="pt-BR" dirty="0"/>
              <a:t>: </a:t>
            </a:r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definitions</a:t>
            </a:r>
            <a:endParaRPr lang="pt-BR" dirty="0"/>
          </a:p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page</a:t>
            </a:r>
            <a:r>
              <a:rPr lang="pt-BR" dirty="0"/>
              <a:t>: classes </a:t>
            </a:r>
            <a:r>
              <a:rPr lang="pt-BR" dirty="0" err="1"/>
              <a:t>pageObjects</a:t>
            </a:r>
            <a:r>
              <a:rPr lang="pt-BR" dirty="0"/>
              <a:t> e </a:t>
            </a:r>
            <a:r>
              <a:rPr lang="pt-BR" dirty="0" err="1"/>
              <a:t>elementMap</a:t>
            </a:r>
            <a:endParaRPr lang="pt-BR" dirty="0"/>
          </a:p>
          <a:p>
            <a:r>
              <a:rPr lang="pt-BR" dirty="0" smtClean="0"/>
              <a:t>Pasta </a:t>
            </a:r>
            <a:r>
              <a:rPr lang="pt-BR" b="1" dirty="0" err="1" smtClean="0">
                <a:solidFill>
                  <a:srgbClr val="0070C0"/>
                </a:solidFill>
              </a:rPr>
              <a:t>target</a:t>
            </a:r>
            <a:r>
              <a:rPr lang="pt-BR" dirty="0" smtClean="0"/>
              <a:t>: artefatos gerados durante os testes (evidencias e relatórios)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08" y="95939"/>
            <a:ext cx="3586978" cy="66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8863262" y="2447087"/>
            <a:ext cx="2701965" cy="141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616418" y="5769735"/>
            <a:ext cx="1313194" cy="24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105590" y="807503"/>
            <a:ext cx="1313194" cy="68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de site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3567447"/>
            <a:ext cx="9799749" cy="2202287"/>
          </a:xfrm>
        </p:spPr>
        <p:txBody>
          <a:bodyPr>
            <a:normAutofit fontScale="92500" lnSpcReduction="10000"/>
          </a:bodyPr>
          <a:lstStyle/>
          <a:p>
            <a:endParaRPr lang="pt-BR" dirty="0" err="1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https://automacaoforadacaixa.wordpress.com/2017/05/01/1-configuracao-ambiente-selenium-e-cucumber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Passo a passo detalhado para configuração de ambiente, </a:t>
            </a:r>
            <a:r>
              <a:rPr lang="pt-BR" dirty="0" err="1" smtClean="0"/>
              <a:t>cucumber</a:t>
            </a:r>
            <a:r>
              <a:rPr lang="pt-BR" dirty="0" smtClean="0"/>
              <a:t>, </a:t>
            </a:r>
            <a:r>
              <a:rPr lang="pt-BR" dirty="0" err="1" smtClean="0"/>
              <a:t>selenium</a:t>
            </a:r>
            <a:r>
              <a:rPr lang="pt-BR" dirty="0" smtClean="0"/>
              <a:t>, logs, com </a:t>
            </a:r>
            <a:r>
              <a:rPr lang="pt-BR" dirty="0" err="1" smtClean="0"/>
              <a:t>prints</a:t>
            </a:r>
            <a:r>
              <a:rPr lang="pt-BR" dirty="0" smtClean="0"/>
              <a:t> e exercícios para praticar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38" y="1767222"/>
            <a:ext cx="7077428" cy="1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PageFactory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5221" y="210579"/>
            <a:ext cx="11309684" cy="1030288"/>
          </a:xfrm>
        </p:spPr>
        <p:txBody>
          <a:bodyPr/>
          <a:lstStyle/>
          <a:p>
            <a:r>
              <a:rPr lang="pt-BR" dirty="0" err="1" smtClean="0"/>
              <a:t>PageFactory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005106" y="1524447"/>
            <a:ext cx="4676031" cy="4425592"/>
          </a:xfrm>
        </p:spPr>
        <p:txBody>
          <a:bodyPr>
            <a:normAutofit/>
          </a:bodyPr>
          <a:lstStyle/>
          <a:p>
            <a:r>
              <a:rPr lang="pt-BR" dirty="0" smtClean="0"/>
              <a:t>Utilize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 para identificar os elementos</a:t>
            </a:r>
          </a:p>
          <a:p>
            <a:r>
              <a:rPr lang="pt-BR" dirty="0" smtClean="0"/>
              <a:t>Quando o elemento possuir ID ou </a:t>
            </a:r>
            <a:r>
              <a:rPr lang="pt-BR" dirty="0" err="1" smtClean="0"/>
              <a:t>Name</a:t>
            </a:r>
            <a:r>
              <a:rPr lang="pt-BR" dirty="0" smtClean="0"/>
              <a:t>, não é necessário utilizar </a:t>
            </a:r>
            <a:r>
              <a:rPr lang="pt-BR" dirty="0" smtClean="0">
                <a:latin typeface="Consolas" panose="020B0609020204030204" pitchFamily="49" charset="0"/>
              </a:rPr>
              <a:t>@</a:t>
            </a:r>
            <a:r>
              <a:rPr lang="pt-BR" dirty="0" err="1" smtClean="0">
                <a:latin typeface="Consolas" panose="020B0609020204030204" pitchFamily="49" charset="0"/>
              </a:rPr>
              <a:t>FindBy</a:t>
            </a:r>
            <a:r>
              <a:rPr lang="pt-BR" dirty="0" smtClean="0"/>
              <a:t>, é só declarar a variável com nome igual ao </a:t>
            </a:r>
            <a:r>
              <a:rPr lang="pt-BR" dirty="0" smtClean="0">
                <a:latin typeface="Consolas" panose="020B0609020204030204" pitchFamily="49" charset="0"/>
              </a:rPr>
              <a:t>ID</a:t>
            </a:r>
            <a:r>
              <a:rPr lang="pt-BR" dirty="0" smtClean="0"/>
              <a:t> ou </a:t>
            </a:r>
            <a:r>
              <a:rPr lang="pt-BR" dirty="0" err="1" smtClean="0">
                <a:latin typeface="Consolas" panose="020B0609020204030204" pitchFamily="49" charset="0"/>
              </a:rPr>
              <a:t>Name</a:t>
            </a:r>
            <a:r>
              <a:rPr lang="pt-BR" dirty="0" smtClean="0"/>
              <a:t> do elemento</a:t>
            </a:r>
          </a:p>
          <a:p>
            <a:r>
              <a:rPr lang="pt-BR" dirty="0" smtClean="0"/>
              <a:t>É necessário iniciar os elementos através do método </a:t>
            </a:r>
            <a:r>
              <a:rPr lang="pt-BR" sz="2000" dirty="0" err="1" smtClean="0">
                <a:latin typeface="Consolas" panose="020B0609020204030204" pitchFamily="49" charset="0"/>
              </a:rPr>
              <a:t>PageFactory.initElements</a:t>
            </a:r>
            <a:r>
              <a:rPr lang="pt-BR" sz="2000" dirty="0" smtClean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8" y="1492136"/>
            <a:ext cx="6539885" cy="3247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490978" y="1867437"/>
            <a:ext cx="4827996" cy="83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65351" y="3060376"/>
            <a:ext cx="5779212" cy="31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/>
              <a:t>Relembrando a aula passada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0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/>
              <a:t>Reports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6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projeto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64261"/>
            <a:ext cx="7043669" cy="3905474"/>
          </a:xfrm>
        </p:spPr>
        <p:txBody>
          <a:bodyPr>
            <a:normAutofit/>
          </a:bodyPr>
          <a:lstStyle/>
          <a:p>
            <a:r>
              <a:rPr lang="pt-BR" dirty="0" err="1" smtClean="0"/>
              <a:t>Extent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endParaRPr lang="pt-BR" dirty="0" smtClean="0"/>
          </a:p>
          <a:p>
            <a:r>
              <a:rPr lang="pt-BR" dirty="0" err="1" smtClean="0"/>
              <a:t>Alure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endParaRPr lang="pt-BR" dirty="0" smtClean="0"/>
          </a:p>
          <a:p>
            <a:r>
              <a:rPr lang="pt-BR" dirty="0" err="1" smtClean="0"/>
              <a:t>Serenity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309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/>
              <a:t>Desafio 2: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0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/>
              <a:t>Overview </a:t>
            </a:r>
            <a:r>
              <a:rPr lang="en-US" dirty="0" err="1"/>
              <a:t>Sikuli</a:t>
            </a:r>
            <a:r>
              <a:rPr lang="en-US" dirty="0"/>
              <a:t>, </a:t>
            </a:r>
            <a:r>
              <a:rPr lang="en-US" dirty="0" err="1"/>
              <a:t>Winium</a:t>
            </a:r>
            <a:r>
              <a:rPr lang="en-US" dirty="0"/>
              <a:t> e </a:t>
            </a:r>
            <a:r>
              <a:rPr lang="en-US" dirty="0" err="1"/>
              <a:t>WebServices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Conceito: BDD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2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Turma!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2975019"/>
            <a:ext cx="11216424" cy="32019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4000" dirty="0" smtClean="0"/>
              <a:t>Apresentem-se!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081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r>
              <a:rPr lang="pt-BR" dirty="0" smtClean="0"/>
              <a:t>Técnicas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 fontScale="25000" lnSpcReduction="20000"/>
          </a:bodyPr>
          <a:lstStyle/>
          <a:p>
            <a:r>
              <a:rPr lang="pt-BR" dirty="0"/>
              <a:t>Arquitetura </a:t>
            </a:r>
            <a:r>
              <a:rPr lang="pt-BR" dirty="0" err="1"/>
              <a:t>Maven</a:t>
            </a:r>
            <a:r>
              <a:rPr lang="pt-BR" dirty="0"/>
              <a:t> / </a:t>
            </a:r>
            <a:r>
              <a:rPr lang="pt-BR" dirty="0" err="1"/>
              <a:t>Ant</a:t>
            </a:r>
            <a:r>
              <a:rPr lang="pt-BR" dirty="0"/>
              <a:t> - CONCEITO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2"/>
              </a:rPr>
              <a:t>https://maven.apache.org/guides/introduction/introduction-to-the-standard-directory-layout.html</a:t>
            </a:r>
            <a:endParaRPr lang="pt-BR" dirty="0"/>
          </a:p>
          <a:p>
            <a:r>
              <a:rPr lang="pt-BR" dirty="0" err="1"/>
              <a:t>Cucumber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3"/>
              </a:rPr>
              <a:t>https://cucumber.io/</a:t>
            </a:r>
            <a:endParaRPr lang="pt-BR" dirty="0"/>
          </a:p>
          <a:p>
            <a:r>
              <a:rPr lang="pt-BR" dirty="0" err="1"/>
              <a:t>junit</a:t>
            </a:r>
            <a:r>
              <a:rPr lang="pt-BR" dirty="0"/>
              <a:t> / </a:t>
            </a:r>
            <a:r>
              <a:rPr lang="pt-BR" dirty="0" err="1"/>
              <a:t>testng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4"/>
              </a:rPr>
              <a:t>http://junit.org</a:t>
            </a:r>
            <a:endParaRPr lang="pt-BR" dirty="0"/>
          </a:p>
          <a:p>
            <a:r>
              <a:rPr lang="pt-BR" dirty="0" err="1"/>
              <a:t>TestRule</a:t>
            </a:r>
            <a:r>
              <a:rPr lang="pt-BR" dirty="0"/>
              <a:t> - RECURSO DO JUNIT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5"/>
              </a:rPr>
              <a:t>http://junit.org/junit4/javadoc/4.12/org/junit/rules/TestWatcher.html</a:t>
            </a:r>
            <a:endParaRPr lang="pt-BR" dirty="0"/>
          </a:p>
          <a:p>
            <a:r>
              <a:rPr lang="pt-BR" dirty="0" err="1"/>
              <a:t>Extent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6"/>
              </a:rPr>
              <a:t>http://extentreports.com/</a:t>
            </a:r>
            <a:endParaRPr lang="pt-BR" dirty="0"/>
          </a:p>
          <a:p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Report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7"/>
              </a:rPr>
              <a:t>https://github.com/eliasnogueira/selenium-java-evidence</a:t>
            </a:r>
            <a:endParaRPr lang="pt-BR" dirty="0"/>
          </a:p>
          <a:p>
            <a:r>
              <a:rPr lang="pt-BR" dirty="0" err="1"/>
              <a:t>PageObject</a:t>
            </a:r>
            <a:r>
              <a:rPr lang="pt-BR" dirty="0"/>
              <a:t> - CONCEITO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8"/>
              </a:rPr>
              <a:t>http://www.assertselenium.com/automation-design-practices/page-object-pattern/</a:t>
            </a:r>
            <a:endParaRPr lang="pt-BR" dirty="0"/>
          </a:p>
          <a:p>
            <a:r>
              <a:rPr lang="pt-BR" dirty="0" err="1"/>
              <a:t>PageFactory</a:t>
            </a:r>
            <a:r>
              <a:rPr lang="pt-BR" dirty="0"/>
              <a:t> - RECURSO DO SELENIUM / CONCEITO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9"/>
              </a:rPr>
              <a:t>https://github.com/SeleniumHQ/selenium/wiki/PageFactory</a:t>
            </a:r>
            <a:endParaRPr lang="pt-BR" dirty="0"/>
          </a:p>
          <a:p>
            <a:r>
              <a:rPr lang="pt-BR" dirty="0" err="1"/>
              <a:t>Sikuli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10"/>
              </a:rPr>
              <a:t>http://sikulix.com/</a:t>
            </a:r>
            <a:endParaRPr lang="pt-BR" dirty="0"/>
          </a:p>
          <a:p>
            <a:r>
              <a:rPr lang="pt-BR" dirty="0" err="1"/>
              <a:t>Selenium</a:t>
            </a:r>
            <a:r>
              <a:rPr lang="pt-BR" dirty="0"/>
              <a:t> - BIBLIOTECA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11"/>
              </a:rPr>
              <a:t>http://www.seleniumhq.org/</a:t>
            </a:r>
            <a:endParaRPr lang="pt-BR" dirty="0"/>
          </a:p>
          <a:p>
            <a:r>
              <a:rPr lang="pt-BR" dirty="0" err="1"/>
              <a:t>Jenkins</a:t>
            </a:r>
            <a:r>
              <a:rPr lang="pt-BR" dirty="0"/>
              <a:t> - FERRAMENTA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12"/>
              </a:rPr>
              <a:t>https://jenkins.io/</a:t>
            </a:r>
            <a:endParaRPr lang="pt-BR" dirty="0"/>
          </a:p>
          <a:p>
            <a:r>
              <a:rPr lang="pt-BR" dirty="0"/>
              <a:t>Boas práticas de programação - CONCEITO</a:t>
            </a:r>
          </a:p>
          <a:p>
            <a:r>
              <a:rPr lang="pt-BR" dirty="0"/>
              <a:t>                </a:t>
            </a:r>
            <a:r>
              <a:rPr lang="pt-BR" u="sng" dirty="0">
                <a:hlinkClick r:id="rId13"/>
              </a:rPr>
              <a:t>https://en.wikipedia.org/wiki/Best_coding_practices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5393" y="2762469"/>
            <a:ext cx="5235829" cy="740632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Dênis Rosa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enis.rosa@cwi.com.br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9611" y="5285377"/>
            <a:ext cx="5005221" cy="5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 Lima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6119611" y="5846509"/>
            <a:ext cx="5005221" cy="64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marcoslima@cwi.com.br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Cucumber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hape 139"/>
          <p:cNvSpPr/>
          <p:nvPr/>
        </p:nvSpPr>
        <p:spPr>
          <a:xfrm>
            <a:off x="9075821" y="3103808"/>
            <a:ext cx="3355435" cy="10216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Tags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agrupar cenários e criar suítes de teste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36" y="2575029"/>
            <a:ext cx="9058512" cy="333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1931831" y="2626545"/>
            <a:ext cx="2112135" cy="29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06073" y="4278968"/>
            <a:ext cx="2498502" cy="29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de cenário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Utilizado para executar um mesmo cenário com diferentes valores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2" y="2562896"/>
            <a:ext cx="9559000" cy="327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1571222" y="4282543"/>
            <a:ext cx="5640947" cy="146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172755" y="3428206"/>
            <a:ext cx="2562896" cy="26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120062" y="3753556"/>
            <a:ext cx="2701965" cy="292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DataTables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Permite criar tabelas que são convertidas em 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pt-BR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&gt;&gt;</a:t>
            </a:r>
            <a:endParaRPr lang="pt-B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dirty="0" smtClean="0"/>
              <a:t>Podemos iterar a lista extraindo suas informações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0821" t="19755" r="38636" b="60139"/>
          <a:stretch/>
        </p:blipFill>
        <p:spPr>
          <a:xfrm>
            <a:off x="1755445" y="2859109"/>
            <a:ext cx="8791719" cy="3253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18196" y="4664577"/>
            <a:ext cx="8036417" cy="133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Before</a:t>
            </a:r>
            <a:r>
              <a:rPr lang="pt-BR" dirty="0" smtClean="0"/>
              <a:t> e @</a:t>
            </a:r>
            <a:r>
              <a:rPr lang="pt-BR" dirty="0" err="1" smtClean="0"/>
              <a:t>After</a:t>
            </a:r>
            <a:r>
              <a:rPr lang="pt-BR" dirty="0" smtClean="0"/>
              <a:t> do </a:t>
            </a:r>
            <a:r>
              <a:rPr lang="pt-BR" dirty="0" err="1" smtClean="0"/>
              <a:t>Cucumber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00843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Executa ações antes e depois de cada cenário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33382"/>
          <a:stretch/>
        </p:blipFill>
        <p:spPr>
          <a:xfrm>
            <a:off x="5767570" y="2147406"/>
            <a:ext cx="6290776" cy="221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46" y="4618496"/>
            <a:ext cx="6119074" cy="20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478837"/>
            <a:ext cx="3773998" cy="4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um teste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1278183"/>
          </a:xfrm>
        </p:spPr>
        <p:txBody>
          <a:bodyPr>
            <a:normAutofit/>
          </a:bodyPr>
          <a:lstStyle/>
          <a:p>
            <a:r>
              <a:rPr lang="pt-BR" dirty="0" smtClean="0"/>
              <a:t>Precisamos criar uma classe Java exclusivamente para executar os testes</a:t>
            </a:r>
          </a:p>
          <a:p>
            <a:r>
              <a:rPr lang="pt-BR" dirty="0" err="1" smtClean="0"/>
              <a:t>Run</a:t>
            </a:r>
            <a:r>
              <a:rPr lang="pt-BR" dirty="0" smtClean="0"/>
              <a:t> As &gt; </a:t>
            </a:r>
            <a:r>
              <a:rPr lang="pt-BR" dirty="0" err="1" smtClean="0"/>
              <a:t>JUnit</a:t>
            </a:r>
            <a:r>
              <a:rPr lang="pt-BR" dirty="0" smtClean="0"/>
              <a:t> Test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31" y="2807596"/>
            <a:ext cx="9044389" cy="3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7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execução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1431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Feature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78857" y="1686402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Steps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66283" y="1686402"/>
            <a:ext cx="1810247" cy="180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Page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97461" y="4552850"/>
            <a:ext cx="1947889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PageElementMap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78856" y="4552850"/>
            <a:ext cx="1810247" cy="1808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F0000"/>
                </a:solidFill>
              </a:rPr>
              <a:t>BasePage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3501678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6789104" y="2590411"/>
            <a:ext cx="14771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2"/>
            <a:endCxn id="9" idx="0"/>
          </p:cNvCxnSpPr>
          <p:nvPr/>
        </p:nvCxnSpPr>
        <p:spPr>
          <a:xfrm flipH="1">
            <a:off x="9171406" y="3494420"/>
            <a:ext cx="1" cy="10584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9" idx="1"/>
            <a:endCxn id="10" idx="3"/>
          </p:cNvCxnSpPr>
          <p:nvPr/>
        </p:nvCxnSpPr>
        <p:spPr>
          <a:xfrm flipH="1">
            <a:off x="6789102" y="5456859"/>
            <a:ext cx="14083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870134" y="2214600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  <a:endParaRPr lang="pt-BR" sz="2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157559" y="2233422"/>
            <a:ext cx="80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utiliza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130887" y="3844431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054870" y="5097817"/>
            <a:ext cx="102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extende</a:t>
            </a: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1733198" y="3507299"/>
            <a:ext cx="3484975" cy="2671007"/>
            <a:chOff x="260713" y="3867905"/>
            <a:chExt cx="3484975" cy="2671007"/>
          </a:xfrm>
        </p:grpSpPr>
        <p:sp>
          <p:nvSpPr>
            <p:cNvPr id="20" name="Elipse 19"/>
            <p:cNvSpPr/>
            <p:nvPr/>
          </p:nvSpPr>
          <p:spPr>
            <a:xfrm>
              <a:off x="260713" y="4812200"/>
              <a:ext cx="1726712" cy="17267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err="1"/>
                <a:t>Tests</a:t>
              </a:r>
              <a:endParaRPr lang="pt-BR" sz="2400" dirty="0"/>
            </a:p>
          </p:txBody>
        </p:sp>
        <p:cxnSp>
          <p:nvCxnSpPr>
            <p:cNvPr id="21" name="Conector de seta reta 20"/>
            <p:cNvCxnSpPr>
              <a:stCxn id="20" idx="0"/>
              <a:endCxn id="6" idx="2"/>
            </p:cNvCxnSpPr>
            <p:nvPr/>
          </p:nvCxnSpPr>
          <p:spPr>
            <a:xfrm flipV="1">
              <a:off x="1124069" y="3867905"/>
              <a:ext cx="1" cy="944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1077970" y="4246587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Execução dos testes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7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Automação CWI</Template>
  <TotalTime>1225</TotalTime>
  <Words>272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Consolas</vt:lpstr>
      <vt:lpstr>Myriad Pro</vt:lpstr>
      <vt:lpstr>Trebuchet MS</vt:lpstr>
      <vt:lpstr>Tema do Office</vt:lpstr>
      <vt:lpstr>TREINAMENTO  AUTOMAÇÃO DE TESTES </vt:lpstr>
      <vt:lpstr>1. Conceito: BDD</vt:lpstr>
      <vt:lpstr>1. Cucumber</vt:lpstr>
      <vt:lpstr>Tags</vt:lpstr>
      <vt:lpstr>Esquema de cenário</vt:lpstr>
      <vt:lpstr>DataTables</vt:lpstr>
      <vt:lpstr>@Before e @After do Cucumber</vt:lpstr>
      <vt:lpstr>Executando um teste</vt:lpstr>
      <vt:lpstr>Fluxo de execução</vt:lpstr>
      <vt:lpstr>Arquitetura do projeto</vt:lpstr>
      <vt:lpstr>Indicação de site</vt:lpstr>
      <vt:lpstr>1. PageFactory</vt:lpstr>
      <vt:lpstr>PageFactory</vt:lpstr>
      <vt:lpstr>1. Relembrando a aula passada</vt:lpstr>
      <vt:lpstr>1. Desafio 1</vt:lpstr>
      <vt:lpstr>1. Reports</vt:lpstr>
      <vt:lpstr>Arquitetura do projeto</vt:lpstr>
      <vt:lpstr>1. Desafio 2:</vt:lpstr>
      <vt:lpstr>1. Overview Sikuli, Winium e WebServices</vt:lpstr>
      <vt:lpstr>Turma!</vt:lpstr>
      <vt:lpstr>Referências Técnicas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da Apresentação&gt;</dc:title>
  <dc:creator>marcos</dc:creator>
  <cp:lastModifiedBy>marcos</cp:lastModifiedBy>
  <cp:revision>185</cp:revision>
  <dcterms:created xsi:type="dcterms:W3CDTF">2017-10-17T23:16:11Z</dcterms:created>
  <dcterms:modified xsi:type="dcterms:W3CDTF">2017-10-27T01:15:58Z</dcterms:modified>
</cp:coreProperties>
</file>