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2" r:id="rId2"/>
    <p:sldId id="373" r:id="rId3"/>
    <p:sldId id="385" r:id="rId4"/>
    <p:sldId id="387" r:id="rId5"/>
    <p:sldId id="388" r:id="rId6"/>
    <p:sldId id="386" r:id="rId7"/>
    <p:sldId id="389" r:id="rId8"/>
    <p:sldId id="379" r:id="rId9"/>
    <p:sldId id="380" r:id="rId10"/>
    <p:sldId id="393" r:id="rId11"/>
    <p:sldId id="396" r:id="rId12"/>
    <p:sldId id="384" r:id="rId13"/>
    <p:sldId id="39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8C25-43D8-4906-9268-0EF9986A2068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9D13-1015-4291-8D2E-5B16E647C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C9D13-1015-4291-8D2E-5B16E647CA2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7F30-B138-4153-BAE5-4E27DEFEA95F}" type="datetimeFigureOut">
              <a:rPr lang="zh-CN" altLang="en-US" smtClean="0"/>
              <a:pPr/>
              <a:t>2019/7/20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15F6-785F-459D-A943-EA858EAB4B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043608" y="260648"/>
            <a:ext cx="759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dirty="0" smtClean="0">
                <a:latin typeface="微软雅黑" panose="020B0503020204020204" pitchFamily="34" charset="-122"/>
              </a:rPr>
              <a:t>多层感知器（多层前馈神经网络）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0083995A-E8EF-42FE-832E-FACCE74C3892}"/>
              </a:ext>
            </a:extLst>
          </p:cNvPr>
          <p:cNvSpPr txBox="1"/>
          <p:nvPr/>
        </p:nvSpPr>
        <p:spPr>
          <a:xfrm>
            <a:off x="251520" y="1124744"/>
            <a:ext cx="857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zh-CN" altLang="en-US" sz="3000" dirty="0" smtClean="0">
                <a:latin typeface="Cambria Math" panose="02040503050406030204" pitchFamily="18" charset="0"/>
              </a:rPr>
              <a:t>  </a:t>
            </a:r>
            <a:r>
              <a:rPr lang="zh-CN" altLang="en-US" sz="2600" dirty="0" smtClean="0">
                <a:latin typeface="Cambria Math" panose="02040503050406030204" pitchFamily="18" charset="0"/>
              </a:rPr>
              <a:t>一个输入层</a:t>
            </a:r>
            <a:r>
              <a:rPr lang="en-US" altLang="zh-CN" sz="26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600" dirty="0" smtClean="0">
                <a:latin typeface="Cambria Math" panose="02040503050406030204" pitchFamily="18" charset="0"/>
              </a:rPr>
              <a:t>一个或多个隐含层</a:t>
            </a:r>
            <a:r>
              <a:rPr lang="en-US" altLang="zh-CN" sz="2600" dirty="0" smtClean="0">
                <a:latin typeface="Cambria Math" panose="02040503050406030204" pitchFamily="18" charset="0"/>
              </a:rPr>
              <a:t>+</a:t>
            </a:r>
            <a:r>
              <a:rPr lang="zh-CN" altLang="en-US" sz="2600" dirty="0" smtClean="0">
                <a:latin typeface="Cambria Math" panose="02040503050406030204" pitchFamily="18" charset="0"/>
              </a:rPr>
              <a:t>一个输出层</a:t>
            </a:r>
            <a:endParaRPr lang="en-US" altLang="zh-CN" sz="2600" dirty="0" smtClean="0">
              <a:latin typeface="Cambria Math" panose="02040503050406030204" pitchFamily="18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zh-CN" sz="26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600" dirty="0">
                <a:latin typeface="Cambria Math" panose="02040503050406030204" pitchFamily="18" charset="0"/>
              </a:rPr>
              <a:t> </a:t>
            </a:r>
            <a:r>
              <a:rPr lang="zh-CN" altLang="en-US" sz="2600" dirty="0" smtClean="0">
                <a:latin typeface="Cambria Math" panose="02040503050406030204" pitchFamily="18" charset="0"/>
              </a:rPr>
              <a:t>信息流向是从输入层到输出层</a:t>
            </a:r>
            <a:endParaRPr lang="en-US" altLang="zh-CN" sz="2600" dirty="0" smtClean="0">
              <a:latin typeface="Cambria Math" panose="02040503050406030204" pitchFamily="18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zh-CN" altLang="en-US" sz="2600" dirty="0" smtClean="0">
                <a:latin typeface="Cambria Math" panose="02040503050406030204" pitchFamily="18" charset="0"/>
              </a:rPr>
              <a:t>  层与层之间全连接</a:t>
            </a:r>
            <a:endParaRPr lang="en-US" altLang="zh-CN" sz="2600" dirty="0" smtClean="0">
              <a:latin typeface="Cambria Math" panose="02040503050406030204" pitchFamily="18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altLang="zh-CN" sz="2600" dirty="0" smtClean="0">
                <a:latin typeface="Cambria Math" panose="02040503050406030204" pitchFamily="18" charset="0"/>
              </a:rPr>
              <a:t>  </a:t>
            </a:r>
            <a:r>
              <a:rPr lang="zh-CN" altLang="en-US" sz="2600" dirty="0" smtClean="0">
                <a:latin typeface="Cambria Math" panose="02040503050406030204" pitchFamily="18" charset="0"/>
              </a:rPr>
              <a:t>各层单元数确定方法</a:t>
            </a:r>
            <a:endParaRPr lang="en-US" altLang="zh-CN" sz="2600" dirty="0">
              <a:latin typeface="Cambria Math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134663-C257-4CA0-B8B3-AC2D0697C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2852936"/>
            <a:ext cx="7776864" cy="37175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6" y="1772816"/>
            <a:ext cx="9095124" cy="4608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zh-CN" altLang="en-US" sz="4000" b="1" dirty="0" smtClean="0">
                <a:latin typeface="微软雅黑" panose="020B0503020204020204" pitchFamily="34" charset="-122"/>
              </a:rPr>
              <a:t>单隐层网络在自动驾驶中的应用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－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ALVINN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</a:rPr>
              <a:t>单隐层网络在手写体数字识别中的</a:t>
            </a:r>
            <a:r>
              <a:rPr lang="en-US" altLang="zh-CN" b="1" dirty="0" smtClean="0">
                <a:latin typeface="微软雅黑" panose="020B0503020204020204" pitchFamily="34" charset="-122"/>
              </a:rPr>
              <a:t/>
            </a:r>
            <a:br>
              <a:rPr lang="en-US" altLang="zh-CN" b="1" dirty="0" smtClean="0">
                <a:latin typeface="微软雅黑" panose="020B0503020204020204" pitchFamily="34" charset="-122"/>
              </a:rPr>
            </a:br>
            <a:r>
              <a:rPr lang="zh-CN" altLang="en-US" b="1" dirty="0" smtClean="0">
                <a:latin typeface="微软雅黑" panose="020B0503020204020204" pitchFamily="34" charset="-122"/>
              </a:rPr>
              <a:t>应用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DDDDEA3-D4E7-44AF-A6E3-82F5077E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229600" cy="212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365104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Cambria Math" panose="02040503050406030204" pitchFamily="18" charset="0"/>
              </a:rPr>
              <a:t>MNIST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数据集：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60000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个训练样本；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10000</a:t>
            </a:r>
            <a:r>
              <a:rPr lang="zh-CN" altLang="en-US" sz="2800" dirty="0" smtClean="0">
                <a:latin typeface="Cambria Math" panose="02040503050406030204" pitchFamily="18" charset="0"/>
              </a:rPr>
              <a:t>个测试样本；数字图像是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20</a:t>
            </a:r>
            <a:r>
              <a:rPr lang="en-US" altLang="zh-CN" sz="2800" dirty="0" smtClean="0">
                <a:latin typeface="Cambria Math" panose="02040503050406030204" pitchFamily="18" charset="0"/>
                <a:sym typeface="Symbol"/>
              </a:rPr>
              <a:t>20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多层感知器：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400–300–10</a:t>
            </a:r>
          </a:p>
          <a:p>
            <a:r>
              <a:rPr lang="zh-CN" altLang="en-US" sz="2800" dirty="0" smtClean="0">
                <a:latin typeface="Cambria Math" panose="02040503050406030204" pitchFamily="18" charset="0"/>
              </a:rPr>
              <a:t>测试集上的误差：</a:t>
            </a:r>
            <a:r>
              <a:rPr lang="en-US" altLang="zh-CN" sz="2800" dirty="0" smtClean="0">
                <a:latin typeface="Cambria Math" panose="02040503050406030204" pitchFamily="18" charset="0"/>
              </a:rPr>
              <a:t>1.6% 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多层前馈网络总结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优点及适合问题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ambria Math" panose="02040503050406030204" pitchFamily="18" charset="0"/>
              </a:rPr>
              <a:t>表达能力强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ambria Math" panose="02040503050406030204" pitchFamily="18" charset="0"/>
              </a:rPr>
              <a:t>适合复杂的模式识别任务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Cambria Math" panose="02040503050406030204" pitchFamily="18" charset="0"/>
              </a:rPr>
              <a:t>很多成功应用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收敛速度慢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局部极小值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解释能力差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思考并尝试一下如何用前馈神经网络进行字符识别？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算法的问题，查阅资料并思考一下可能的改进方法。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547664" y="332656"/>
            <a:ext cx="672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</a:rPr>
              <a:t>多层感知器表示能力</a:t>
            </a:r>
            <a:endParaRPr lang="en-US" altLang="zh-CN" sz="4000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0083995A-E8EF-42FE-832E-FACCE74C3892}"/>
              </a:ext>
            </a:extLst>
          </p:cNvPr>
          <p:cNvSpPr txBox="1"/>
          <p:nvPr/>
        </p:nvSpPr>
        <p:spPr>
          <a:xfrm>
            <a:off x="323528" y="1484784"/>
            <a:ext cx="8400411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只要一个足够大的隐层，一个隐层网络可以任意精度表示关于输入的任何连续函数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两个隐层网络可表示任何函数</a:t>
            </a: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要点：所需隐单元数会随输入数目成指数级增长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对于输出层：权值更新公式和感知器相同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其中，</a:t>
            </a:r>
            <a:endParaRPr lang="en-US" altLang="zh-CN" dirty="0" smtClean="0"/>
          </a:p>
          <a:p>
            <a:r>
              <a:rPr lang="zh-CN" altLang="en-US" dirty="0" smtClean="0"/>
              <a:t>对于隐含层：从输出层反向传播误差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根据下式更新权值：</a:t>
            </a:r>
            <a:endParaRPr lang="en-US" altLang="zh-CN" dirty="0" smtClean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204864"/>
            <a:ext cx="462051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284984"/>
            <a:ext cx="314065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437112"/>
            <a:ext cx="352995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3" y="5805264"/>
            <a:ext cx="493254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反向传播过程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利用观测到的误差值，计算输出单元的∆值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从输出层开始，对网络中的每一层重复下面的步骤，直到到达最前面的隐层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向前面的层反向传播∆值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更新两层之间的权值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误差反向传播算法（</a:t>
            </a:r>
            <a:r>
              <a:rPr lang="en-US" altLang="zh-CN" dirty="0" smtClean="0"/>
              <a:t>BP</a:t>
            </a:r>
            <a:r>
              <a:rPr lang="zh-CN" altLang="en-US" dirty="0" smtClean="0"/>
              <a:t>算法）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041028"/>
            <a:ext cx="7200800" cy="581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反向传播公式推导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在单个样本上的平方误差定义为：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sz="2800" dirty="0" smtClean="0"/>
              <a:t>其中，求和是对输出层的所有节点进行的。</a:t>
            </a:r>
            <a:endParaRPr lang="zh-CN" altLang="en-US" sz="28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1" y="2276872"/>
            <a:ext cx="2816313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884" y="4077072"/>
            <a:ext cx="88561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反向传播公式推导（续）</a:t>
            </a:r>
            <a:endParaRPr lang="zh-CN" alt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55041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0083995A-E8EF-42FE-832E-FACCE74C3892}"/>
              </a:ext>
            </a:extLst>
          </p:cNvPr>
          <p:cNvSpPr txBox="1"/>
          <p:nvPr/>
        </p:nvSpPr>
        <p:spPr>
          <a:xfrm>
            <a:off x="276045" y="1268760"/>
            <a:ext cx="8867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神经网络结构：</a:t>
            </a:r>
            <a:r>
              <a:rPr lang="en-US" altLang="zh-CN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10-4-1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数据集：</a:t>
            </a:r>
            <a:r>
              <a:rPr lang="en-US" altLang="zh-CN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100</a:t>
            </a:r>
            <a:r>
              <a:rPr lang="zh-CN" altLang="en-US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个样本</a:t>
            </a:r>
            <a:endParaRPr lang="en-US" altLang="zh-CN" sz="2800" dirty="0" smtClean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BP</a:t>
            </a:r>
            <a:r>
              <a:rPr lang="zh-CN" altLang="en-US" sz="2800" dirty="0" smtClean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算法训练，收敛到了对训练数据的一个很好的拟合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35C03C9-BE52-4031-B174-8632F8EC3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2852936"/>
            <a:ext cx="5882775" cy="3816424"/>
          </a:xfrm>
          <a:prstGeom prst="rect">
            <a:avLst/>
          </a:prstGeom>
        </p:spPr>
      </p:pic>
      <p:sp>
        <p:nvSpPr>
          <p:cNvPr id="7" name="文本框 10"/>
          <p:cNvSpPr txBox="1"/>
          <p:nvPr/>
        </p:nvSpPr>
        <p:spPr>
          <a:xfrm>
            <a:off x="755576" y="26064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b="1" dirty="0" smtClean="0">
                <a:latin typeface="微软雅黑" panose="020B0503020204020204" pitchFamily="34" charset="-122"/>
              </a:rPr>
              <a:t>单隐层网络在餐馆问题上的应用</a:t>
            </a:r>
            <a:endParaRPr lang="en-US" altLang="zh-CN" sz="40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/>
          <p:cNvSpPr txBox="1"/>
          <p:nvPr/>
        </p:nvSpPr>
        <p:spPr>
          <a:xfrm>
            <a:off x="179512" y="260648"/>
            <a:ext cx="8676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</a:rPr>
              <a:t>  </a:t>
            </a:r>
            <a:r>
              <a:rPr lang="zh-CN" altLang="en-US" sz="4000" b="1" dirty="0" smtClean="0">
                <a:latin typeface="微软雅黑" panose="020B0503020204020204" pitchFamily="34" charset="-122"/>
              </a:rPr>
              <a:t>单隐层网络在餐馆问题上的应用（续）</a:t>
            </a:r>
            <a:endParaRPr lang="en-US" altLang="zh-CN" sz="4000" b="1" dirty="0">
              <a:latin typeface="微软雅黑" panose="020B0503020204020204" pitchFamily="34" charset="-122"/>
            </a:endParaRP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xmlns="" id="{0083995A-E8EF-42FE-832E-FACCE74C3892}"/>
              </a:ext>
            </a:extLst>
          </p:cNvPr>
          <p:cNvSpPr txBox="1"/>
          <p:nvPr/>
        </p:nvSpPr>
        <p:spPr>
          <a:xfrm>
            <a:off x="251520" y="1052736"/>
            <a:ext cx="8640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学习曲线比较：</a:t>
            </a:r>
            <a:endParaRPr lang="en-US" altLang="zh-CN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259175D-F540-4F82-88F6-3A8D33E12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060848"/>
            <a:ext cx="6408712" cy="43426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404</Words>
  <Application>Microsoft Office PowerPoint</Application>
  <PresentationFormat>全屏显示(4:3)</PresentationFormat>
  <Paragraphs>63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反向传播学习</vt:lpstr>
      <vt:lpstr>反向传播过程</vt:lpstr>
      <vt:lpstr>误差反向传播算法（BP算法）</vt:lpstr>
      <vt:lpstr>反向传播公式推导</vt:lpstr>
      <vt:lpstr>反向传播公式推导（续）</vt:lpstr>
      <vt:lpstr>幻灯片 8</vt:lpstr>
      <vt:lpstr>幻灯片 9</vt:lpstr>
      <vt:lpstr>幻灯片 10</vt:lpstr>
      <vt:lpstr>单隐层网络在手写体数字识别中的 应用</vt:lpstr>
      <vt:lpstr>多层前馈网络总结</vt:lpstr>
      <vt:lpstr>思考题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智能化智能体</dc:title>
  <dc:creator>think</dc:creator>
  <cp:lastModifiedBy>think</cp:lastModifiedBy>
  <cp:revision>106</cp:revision>
  <dcterms:created xsi:type="dcterms:W3CDTF">2019-05-24T02:14:19Z</dcterms:created>
  <dcterms:modified xsi:type="dcterms:W3CDTF">2019-07-20T03:51:22Z</dcterms:modified>
</cp:coreProperties>
</file>