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8" r:id="rId2"/>
    <p:sldId id="376" r:id="rId3"/>
    <p:sldId id="382" r:id="rId4"/>
    <p:sldId id="383" r:id="rId5"/>
    <p:sldId id="371" r:id="rId6"/>
    <p:sldId id="378" r:id="rId7"/>
    <p:sldId id="38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8C25-43D8-4906-9268-0EF9986A2068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9D13-1015-4291-8D2E-5B16E647CA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明斯基等人</a:t>
            </a:r>
            <a:r>
              <a:rPr lang="en-US" altLang="zh-CN" dirty="0" smtClean="0"/>
              <a:t>1969</a:t>
            </a:r>
            <a:r>
              <a:rPr lang="zh-CN" altLang="en-US" dirty="0" smtClean="0"/>
              <a:t>年发文刺破了神经网络的气球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1763688" y="260648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</a:rPr>
              <a:t>单层前馈网络（感知器）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xmlns="" id="{960803D9-DFE7-4228-9AB6-470735569076}"/>
              </a:ext>
            </a:extLst>
          </p:cNvPr>
          <p:cNvSpPr txBox="1"/>
          <p:nvPr/>
        </p:nvSpPr>
        <p:spPr>
          <a:xfrm>
            <a:off x="467544" y="4941168"/>
            <a:ext cx="86764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Cambria Math" panose="02040503050406030204" pitchFamily="18" charset="0"/>
              </a:rPr>
              <a:t> 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pPr marL="971550" lvl="1" indent="-514350">
              <a:buAutoNum type="alphaLcParenBoth"/>
            </a:pPr>
            <a:r>
              <a:rPr lang="en-US" altLang="zh-CN" sz="2400" dirty="0" smtClean="0">
                <a:latin typeface="Cambria Math" panose="02040503050406030204" pitchFamily="18" charset="0"/>
              </a:rPr>
              <a:t>                                                                              (b)</a:t>
            </a:r>
          </a:p>
          <a:p>
            <a:pPr marL="514350" indent="-514350"/>
            <a:r>
              <a:rPr lang="zh-CN" altLang="en-US" sz="2000" dirty="0" smtClean="0">
                <a:latin typeface="Cambria Math" panose="02040503050406030204" pitchFamily="18" charset="0"/>
              </a:rPr>
              <a:t>一个感知器网络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                   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两输入的</a:t>
            </a:r>
            <a:r>
              <a:rPr lang="en-US" altLang="zh-CN" sz="2000" dirty="0" smtClean="0">
                <a:latin typeface="Cambria Math" panose="02040503050406030204" pitchFamily="18" charset="0"/>
              </a:rPr>
              <a:t>S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型激活函数感知器的一 个输出结果图</a:t>
            </a:r>
            <a:endParaRPr lang="en-US" altLang="zh-CN" sz="2000" dirty="0" smtClean="0">
              <a:latin typeface="Cambria Math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92D744E-B8EF-4B71-9BE2-84D3BCC06A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0728"/>
            <a:ext cx="9186930" cy="4457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2267744" y="26064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</a:rPr>
              <a:t>  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感知器的表示能力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E589745-2C9F-4413-B11C-647536536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3212976"/>
            <a:ext cx="8964488" cy="3122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052736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 一个采用阈值激活函数的感知器，可以表示逻辑与、或、非、多数函数等，但不能表示异或（</a:t>
            </a:r>
            <a:r>
              <a:rPr lang="en-US" altLang="zh-CN" sz="2400" dirty="0" smtClean="0"/>
              <a:t>XOR</a:t>
            </a:r>
            <a:r>
              <a:rPr lang="zh-CN" altLang="en-US" sz="2400" dirty="0" smtClean="0"/>
              <a:t>）函数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 只能表示线性可分的函数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Cambria Math" panose="02040503050406030204" pitchFamily="18" charset="0"/>
              </a:rPr>
              <a:t>   </a:t>
            </a:r>
            <a:r>
              <a:rPr lang="en-US" altLang="zh-CN" sz="2400" dirty="0" err="1" smtClean="0">
                <a:latin typeface="Cambria Math" panose="02040503050406030204" pitchFamily="18" charset="0"/>
              </a:rPr>
              <a:t>Minsky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 &amp; </a:t>
            </a:r>
            <a:r>
              <a:rPr lang="en-US" altLang="zh-CN" sz="2400" dirty="0" err="1" smtClean="0">
                <a:latin typeface="Cambria Math" panose="02040503050406030204" pitchFamily="18" charset="0"/>
              </a:rPr>
              <a:t>Papert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 (1969)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批评了感知器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925144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思想</a:t>
            </a:r>
            <a:r>
              <a:rPr lang="zh-CN" altLang="en-US" sz="2800" dirty="0" smtClean="0"/>
              <a:t>：通过调节权值，减少训练集上的误差，使其达到最小</a:t>
            </a:r>
            <a:endParaRPr lang="en-US" altLang="zh-CN" sz="2800" dirty="0" smtClean="0"/>
          </a:p>
          <a:p>
            <a:r>
              <a:rPr lang="zh-CN" altLang="en-US" sz="2800" dirty="0" smtClean="0"/>
              <a:t>一般用</a:t>
            </a:r>
            <a:r>
              <a:rPr lang="zh-CN" altLang="en-US" sz="2800" dirty="0" smtClean="0">
                <a:solidFill>
                  <a:srgbClr val="FF0000"/>
                </a:solidFill>
              </a:rPr>
              <a:t>误差平方和</a:t>
            </a:r>
            <a:r>
              <a:rPr lang="zh-CN" altLang="en-US" sz="2800" dirty="0" smtClean="0"/>
              <a:t>函数度量误差</a:t>
            </a:r>
            <a:endParaRPr lang="en-US" altLang="zh-CN" sz="2800" dirty="0" smtClean="0"/>
          </a:p>
          <a:p>
            <a:r>
              <a:rPr lang="zh-CN" altLang="en-US" sz="2800" dirty="0" smtClean="0"/>
              <a:t>对于输入为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的单个训练样本，与目标输出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之间的误差平方和函数：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其中，</a:t>
            </a:r>
            <a:r>
              <a:rPr lang="en-US" altLang="zh-CN" sz="2800" dirty="0" smtClean="0"/>
              <a:t>h</a:t>
            </a:r>
            <a:r>
              <a:rPr lang="en-US" altLang="zh-CN" sz="2800" baseline="-25000" dirty="0" smtClean="0"/>
              <a:t>w</a:t>
            </a:r>
            <a:r>
              <a:rPr lang="en-US" altLang="zh-CN" sz="2800" dirty="0" smtClean="0"/>
              <a:t>(x)</a:t>
            </a:r>
            <a:r>
              <a:rPr lang="zh-CN" altLang="en-US" sz="2800" dirty="0" smtClean="0"/>
              <a:t>是感知器的输出</a:t>
            </a:r>
            <a:endParaRPr lang="en-US" altLang="zh-CN" sz="2800" dirty="0" smtClean="0"/>
          </a:p>
          <a:p>
            <a:r>
              <a:rPr lang="zh-CN" altLang="en-US" sz="2800" dirty="0" smtClean="0"/>
              <a:t>通过</a:t>
            </a:r>
            <a:r>
              <a:rPr lang="zh-CN" altLang="en-US" sz="2800" dirty="0" smtClean="0">
                <a:solidFill>
                  <a:srgbClr val="FF0000"/>
                </a:solidFill>
              </a:rPr>
              <a:t>梯度下降</a:t>
            </a:r>
            <a:r>
              <a:rPr lang="zh-CN" altLang="en-US" sz="2800" dirty="0" smtClean="0"/>
              <a:t>方法调整权值，减小平方误差：</a:t>
            </a:r>
            <a:endParaRPr lang="zh-CN" altLang="en-US" sz="2800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501008"/>
            <a:ext cx="3528392" cy="7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373216"/>
            <a:ext cx="656631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感知器学习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（续）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95536" y="1412776"/>
            <a:ext cx="8291264" cy="49251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权值的更新公式如下：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l-GR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是学习率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如果误差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是正的，</a:t>
            </a:r>
            <a:r>
              <a:rPr lang="zh-CN" altLang="en-US" sz="2800" dirty="0" smtClean="0"/>
              <a:t>说明网络的输出过小，所以对于正的输入要增加权值，对于负的输入要减少权值</a:t>
            </a:r>
            <a:endParaRPr lang="en-US" altLang="zh-C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如果误差是负的，则正好相反。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1874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12776"/>
            <a:ext cx="91440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感知器学习算法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869160"/>
            <a:ext cx="8532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）输入一个样本，计算网络的输出和误差，向减少误差的方向调整权值；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）对训练集中的所有样本，重复（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），称之为</a:t>
            </a:r>
            <a:r>
              <a:rPr lang="zh-CN" altLang="en-US" sz="2400" dirty="0" smtClean="0">
                <a:solidFill>
                  <a:srgbClr val="FF0000"/>
                </a:solidFill>
              </a:rPr>
              <a:t>一代（ </a:t>
            </a:r>
            <a:r>
              <a:rPr lang="en-US" altLang="zh-CN" sz="2400" dirty="0" smtClean="0">
                <a:solidFill>
                  <a:srgbClr val="FF0000"/>
                </a:solidFill>
              </a:rPr>
              <a:t>epoch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）一代一代的重复（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）－（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），直到达到某个停止准则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755576" y="26064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+mn-ea"/>
              </a:rPr>
              <a:t>  </a:t>
            </a:r>
            <a:r>
              <a:rPr lang="zh-CN" altLang="en-US" sz="4000" dirty="0" smtClean="0">
                <a:latin typeface="+mn-ea"/>
              </a:rPr>
              <a:t>感知器学习算法的应用举例</a:t>
            </a:r>
            <a:endParaRPr lang="en-US" altLang="zh-CN" sz="4000" dirty="0">
              <a:latin typeface="+mn-ea"/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C953A9C-6D4E-4BC4-AE65-620655696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754" y="3068960"/>
            <a:ext cx="8766246" cy="32586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536" y="1124744"/>
            <a:ext cx="7992888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 smtClean="0"/>
              <a:t>对于任何线性可分的函数，感知器学习算法可以收敛到一个一致的函数</a:t>
            </a:r>
            <a:endParaRPr lang="en-US" altLang="zh-CN" sz="24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 smtClean="0"/>
              <a:t>感知器在两个不同问题上的学习曲线</a:t>
            </a:r>
            <a:endParaRPr lang="en-US" altLang="zh-CN" sz="2400" kern="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 smtClean="0"/>
              <a:t>感知器学习多数函数容易，但学习餐馆实例则很差</a:t>
            </a:r>
            <a:endParaRPr lang="en-US" altLang="zh-CN" sz="24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感知器网络为什么只能解决线性可分问题？</a:t>
            </a:r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smtClean="0"/>
              <a:t>用神经网络解决线性不可分问题？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11411</TotalTime>
  <Words>365</Words>
  <Application>Microsoft Office PowerPoint</Application>
  <PresentationFormat>全屏显示(4:3)</PresentationFormat>
  <Paragraphs>39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感知器学习</vt:lpstr>
      <vt:lpstr>幻灯片 4</vt:lpstr>
      <vt:lpstr>幻灯片 5</vt:lpstr>
      <vt:lpstr>幻灯片 6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智能化智能体</dc:title>
  <dc:creator>think</dc:creator>
  <cp:lastModifiedBy>think</cp:lastModifiedBy>
  <cp:revision>101</cp:revision>
  <dcterms:created xsi:type="dcterms:W3CDTF">2019-05-24T02:14:19Z</dcterms:created>
  <dcterms:modified xsi:type="dcterms:W3CDTF">2019-07-20T03:44:13Z</dcterms:modified>
</cp:coreProperties>
</file>