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5" r:id="rId1"/>
  </p:sldMasterIdLst>
  <p:notesMasterIdLst>
    <p:notesMasterId r:id="rId42"/>
  </p:notesMasterIdLst>
  <p:handoutMasterIdLst>
    <p:handoutMasterId r:id="rId43"/>
  </p:handoutMasterIdLst>
  <p:sldIdLst>
    <p:sldId id="319" r:id="rId2"/>
    <p:sldId id="1299" r:id="rId3"/>
    <p:sldId id="1233" r:id="rId4"/>
    <p:sldId id="347" r:id="rId5"/>
    <p:sldId id="348" r:id="rId6"/>
    <p:sldId id="349" r:id="rId7"/>
    <p:sldId id="1301" r:id="rId8"/>
    <p:sldId id="350" r:id="rId9"/>
    <p:sldId id="351" r:id="rId10"/>
    <p:sldId id="352" r:id="rId11"/>
    <p:sldId id="1234" r:id="rId12"/>
    <p:sldId id="353" r:id="rId13"/>
    <p:sldId id="1302" r:id="rId14"/>
    <p:sldId id="257" r:id="rId15"/>
    <p:sldId id="299" r:id="rId16"/>
    <p:sldId id="354" r:id="rId17"/>
    <p:sldId id="1283" r:id="rId18"/>
    <p:sldId id="265" r:id="rId19"/>
    <p:sldId id="266" r:id="rId20"/>
    <p:sldId id="267" r:id="rId21"/>
    <p:sldId id="1309" r:id="rId22"/>
    <p:sldId id="1303" r:id="rId23"/>
    <p:sldId id="259" r:id="rId24"/>
    <p:sldId id="1229" r:id="rId25"/>
    <p:sldId id="281" r:id="rId26"/>
    <p:sldId id="1238" r:id="rId27"/>
    <p:sldId id="283" r:id="rId28"/>
    <p:sldId id="314" r:id="rId29"/>
    <p:sldId id="1239" r:id="rId30"/>
    <p:sldId id="274" r:id="rId31"/>
    <p:sldId id="286" r:id="rId32"/>
    <p:sldId id="1304" r:id="rId33"/>
    <p:sldId id="269" r:id="rId34"/>
    <p:sldId id="1230" r:id="rId35"/>
    <p:sldId id="1241" r:id="rId36"/>
    <p:sldId id="1287" r:id="rId37"/>
    <p:sldId id="355" r:id="rId38"/>
    <p:sldId id="1231" r:id="rId39"/>
    <p:sldId id="1278" r:id="rId40"/>
    <p:sldId id="1308" r:id="rId41"/>
  </p:sldIdLst>
  <p:sldSz cx="12192000" cy="6858000"/>
  <p:notesSz cx="7099300" cy="10234613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E68FF"/>
    <a:srgbClr val="CC00CC"/>
    <a:srgbClr val="D3000F"/>
    <a:srgbClr val="E57071"/>
    <a:srgbClr val="FF9786"/>
    <a:srgbClr val="3333FF"/>
    <a:srgbClr val="FF3300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77140" autoAdjust="0"/>
  </p:normalViewPr>
  <p:slideViewPr>
    <p:cSldViewPr snapToGrid="0">
      <p:cViewPr varScale="1">
        <p:scale>
          <a:sx n="55" d="100"/>
          <a:sy n="55" d="100"/>
        </p:scale>
        <p:origin x="11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254"/>
    </p:cViewPr>
  </p:sorterViewPr>
  <p:notesViewPr>
    <p:cSldViewPr snapToGrid="0">
      <p:cViewPr varScale="1">
        <p:scale>
          <a:sx n="78" d="100"/>
          <a:sy n="78" d="100"/>
        </p:scale>
        <p:origin x="398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EC49A0E-63A9-4A0D-AD2C-B7E2E2E8B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09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4B81D889-D7E9-4039-B45C-46427384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3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99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98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09612" y="4862513"/>
            <a:ext cx="5680075" cy="46037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08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56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67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13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6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26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58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02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8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19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40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86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1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33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62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66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60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67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88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344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295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847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07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2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119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114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8113" y="768350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28402E-6160-4EE7-B7A0-027405DF9D34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4693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8113" y="768350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28402E-6160-4EE7-B7A0-027405DF9D34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466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71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137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76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3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50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DABA8-4680-42FF-B10E-AE1FC3D1E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10310-2E6D-4EA4-A70B-C328C85CE2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455C-2F30-403D-8294-12A3DB8E9C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DCFCB-D7C5-4C75-A1E1-65873653C0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6CEC-5ACE-4C3E-B007-68E1136822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9AE46-61FD-4518-BCFE-BA431E715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FAF4E-C055-4FE6-A9E8-15AB39EB0F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14710-EB38-4062-9830-60CCA75232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0DB1-D860-4CA1-A6A1-6DFDDFDEC2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9DFEB-451B-4D89-A1CD-CEA9DA588C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4E5CA303-B04A-41A5-A1FA-65C0783B1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Thomasbayes.jpg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415715"/>
            <a:ext cx="12192000" cy="1524000"/>
          </a:xfrm>
        </p:spPr>
        <p:txBody>
          <a:bodyPr/>
          <a:lstStyle/>
          <a:p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不确定性知识的表示与推理</a:t>
            </a:r>
            <a:endParaRPr lang="en-US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9D7EBC-1E14-4027-A5AD-7692DC86E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959" y="3225521"/>
            <a:ext cx="7997825" cy="3171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kern="0" dirty="0"/>
              <a:t>第十三章 不确定</a:t>
            </a:r>
            <a:r>
              <a:rPr lang="zh-CN" altLang="en-US" b="1" dirty="0"/>
              <a:t>性</a:t>
            </a:r>
            <a:r>
              <a:rPr lang="zh-CN" altLang="en-US" b="1" kern="0" dirty="0"/>
              <a:t>的量化</a:t>
            </a:r>
            <a:endParaRPr lang="en-US" altLang="zh-CN" b="1" kern="0" dirty="0"/>
          </a:p>
          <a:p>
            <a:pPr>
              <a:lnSpc>
                <a:spcPct val="150000"/>
              </a:lnSpc>
            </a:pP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10941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4C1A2F1-7842-4DCD-BA53-DA4860D9E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/>
              <a:t>不确定性与理性决策</a:t>
            </a:r>
            <a:endParaRPr lang="en-US" altLang="zh-CN" sz="36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93018" y="1614637"/>
            <a:ext cx="10751419" cy="49291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再次考虑去机场的规划 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t</a:t>
            </a:r>
            <a:endParaRPr lang="en-US" altLang="zh-CN" sz="2400" dirty="0"/>
          </a:p>
          <a:p>
            <a:pPr lvl="1" eaLnBrk="1" hangingPunct="1">
              <a:buFontTx/>
              <a:buNone/>
            </a:pPr>
            <a:r>
              <a:rPr lang="en-US" altLang="zh-CN" sz="2000" dirty="0"/>
              <a:t>P(A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25</a:t>
            </a:r>
            <a:r>
              <a:rPr lang="en-US" altLang="zh-CN" sz="2000" dirty="0"/>
              <a:t> gets me there on time | …)      = 0.04 </a:t>
            </a:r>
          </a:p>
          <a:p>
            <a:pPr lvl="1" eaLnBrk="1" hangingPunct="1">
              <a:buFontTx/>
              <a:buNone/>
            </a:pPr>
            <a:r>
              <a:rPr lang="en-US" altLang="zh-CN" sz="2000" dirty="0"/>
              <a:t>P(A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90</a:t>
            </a:r>
            <a:r>
              <a:rPr lang="en-US" altLang="zh-CN" sz="2000" dirty="0"/>
              <a:t> gets me there on time | …)      = 0.70 </a:t>
            </a:r>
          </a:p>
          <a:p>
            <a:pPr lvl="1" eaLnBrk="1" hangingPunct="1">
              <a:buFontTx/>
              <a:buNone/>
            </a:pPr>
            <a:r>
              <a:rPr lang="en-US" altLang="zh-CN" sz="2000" dirty="0"/>
              <a:t>P(A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120</a:t>
            </a:r>
            <a:r>
              <a:rPr lang="en-US" altLang="zh-CN" sz="2000" baseline="-25000" dirty="0"/>
              <a:t> </a:t>
            </a:r>
            <a:r>
              <a:rPr lang="en-US" altLang="zh-CN" sz="2000" dirty="0"/>
              <a:t>gets me there on time | …)      = 0.95 </a:t>
            </a:r>
          </a:p>
          <a:p>
            <a:pPr lvl="1" eaLnBrk="1" hangingPunct="1">
              <a:buFontTx/>
              <a:buNone/>
            </a:pPr>
            <a:r>
              <a:rPr lang="en-US" altLang="zh-CN" sz="2000" dirty="0"/>
              <a:t>P(A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1440</a:t>
            </a:r>
            <a:r>
              <a:rPr lang="en-US" altLang="zh-CN" sz="2000" dirty="0"/>
              <a:t> gets me there on time | …)    = 0.9999 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效用理论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chemeClr val="accent2"/>
                </a:solidFill>
              </a:rPr>
              <a:t>Utility theory)</a:t>
            </a:r>
            <a:r>
              <a:rPr lang="en-US" altLang="zh-CN" sz="2400" dirty="0"/>
              <a:t> </a:t>
            </a:r>
            <a:r>
              <a:rPr lang="zh-CN" altLang="en-US" sz="2400" dirty="0"/>
              <a:t>对</a:t>
            </a:r>
            <a:r>
              <a:rPr lang="zh-CN" altLang="en-US" sz="2400" dirty="0">
                <a:solidFill>
                  <a:srgbClr val="C00000"/>
                </a:solidFill>
              </a:rPr>
              <a:t>偏好进行表示和推理，每个状态具有“效用”度量值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偏好</a:t>
            </a:r>
            <a:r>
              <a:rPr lang="en-US" altLang="zh-CN" sz="2000" dirty="0"/>
              <a:t>: </a:t>
            </a:r>
            <a:r>
              <a:rPr lang="zh-CN" altLang="en-US" sz="2000" dirty="0"/>
              <a:t>及时到达机场、避免在机场长时间等待、避免路上超速罚单等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accent2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28CDC0-79C5-456A-A7C4-07A342FFDAAE}"/>
              </a:ext>
            </a:extLst>
          </p:cNvPr>
          <p:cNvSpPr/>
          <p:nvPr/>
        </p:nvSpPr>
        <p:spPr>
          <a:xfrm>
            <a:off x="7424944" y="2477858"/>
            <a:ext cx="2818400" cy="5804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我们该如何做选择</a:t>
            </a:r>
            <a:r>
              <a:rPr lang="en-US" altLang="zh-CN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0092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4C1A2F1-7842-4DCD-BA53-DA4860D9E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/>
              <a:t>不确定性与理性决策</a:t>
            </a:r>
            <a:endParaRPr lang="en-US" altLang="zh-CN" sz="36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64143" y="1431757"/>
            <a:ext cx="10537642" cy="49291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概率论：</a:t>
            </a:r>
            <a:r>
              <a:rPr lang="en-US" altLang="zh-CN" sz="2400" dirty="0"/>
              <a:t> </a:t>
            </a:r>
            <a:r>
              <a:rPr lang="zh-CN" altLang="en-US" sz="2400" dirty="0"/>
              <a:t>用于</a:t>
            </a:r>
            <a:r>
              <a:rPr lang="zh-CN" altLang="en-US" sz="2400" dirty="0">
                <a:solidFill>
                  <a:srgbClr val="C00000"/>
                </a:solidFill>
              </a:rPr>
              <a:t>处理信念度</a:t>
            </a:r>
            <a:r>
              <a:rPr lang="zh-CN" altLang="en-US" sz="2400" dirty="0"/>
              <a:t>的理论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效用理论</a:t>
            </a:r>
            <a:r>
              <a:rPr lang="zh-CN" altLang="en-US" sz="2400" dirty="0"/>
              <a:t>：对偏好进行表示和推理，是</a:t>
            </a:r>
            <a:r>
              <a:rPr lang="zh-CN" altLang="en-US" sz="2400" dirty="0">
                <a:solidFill>
                  <a:srgbClr val="C00000"/>
                </a:solidFill>
              </a:rPr>
              <a:t>有效性的度量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决策理论</a:t>
            </a:r>
            <a:r>
              <a:rPr lang="en-US" altLang="zh-CN" sz="2800" dirty="0"/>
              <a:t> = </a:t>
            </a:r>
            <a:r>
              <a:rPr lang="zh-CN" altLang="en-US" sz="2800" dirty="0"/>
              <a:t>概率理论</a:t>
            </a:r>
            <a:r>
              <a:rPr lang="en-US" altLang="zh-CN" sz="2800" dirty="0"/>
              <a:t> + </a:t>
            </a:r>
            <a:r>
              <a:rPr lang="zh-CN" altLang="en-US" sz="2800" dirty="0"/>
              <a:t>效用理论</a:t>
            </a:r>
            <a:endParaRPr lang="en-US" altLang="zh-CN" sz="2800" dirty="0"/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基本思想：一个智能体是理性的，当且仅当它选择能产生</a:t>
            </a:r>
            <a:r>
              <a:rPr lang="zh-CN" altLang="en-US" sz="2400" dirty="0">
                <a:solidFill>
                  <a:srgbClr val="FF0000"/>
                </a:solidFill>
              </a:rPr>
              <a:t>最高期望效用</a:t>
            </a:r>
            <a:r>
              <a:rPr lang="en-US" altLang="zh-CN" sz="2400" dirty="0"/>
              <a:t>(Maximum Expected Utility, MEU)</a:t>
            </a:r>
            <a:r>
              <a:rPr lang="zh-CN" altLang="en-US" sz="2400" dirty="0"/>
              <a:t>的行动</a:t>
            </a:r>
            <a:endParaRPr lang="en-US" altLang="zh-CN" sz="2400" dirty="0"/>
          </a:p>
          <a:p>
            <a:pPr lvl="2">
              <a:lnSpc>
                <a:spcPct val="200000"/>
              </a:lnSpc>
            </a:pPr>
            <a:r>
              <a:rPr lang="zh-CN" altLang="en-US" sz="2000" dirty="0"/>
              <a:t>期望效用是行动的所有可能结果的平均</a:t>
            </a:r>
            <a:endParaRPr lang="en-US" altLang="zh-CN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8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1A822AD-6B31-4812-AEA4-CA1D015EA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/>
              <a:t>不确定性与理性决策</a:t>
            </a:r>
            <a:endParaRPr lang="en-US" altLang="zh-CN" sz="3600" dirty="0"/>
          </a:p>
        </p:txBody>
      </p:sp>
      <p:pic>
        <p:nvPicPr>
          <p:cNvPr id="1331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03" y="1412760"/>
            <a:ext cx="10837077" cy="439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43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D46601A-9EB3-4BEA-AF1D-5BA5564AF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提纲</a:t>
            </a:r>
            <a:endParaRPr lang="en-US" altLang="zh-CN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A0A33B5-7B40-4F72-BF27-B7F16B6F6B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37874" y="1366463"/>
            <a:ext cx="7997825" cy="4929188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400" b="1" dirty="0" smtClean="0"/>
              <a:t>第十三章 </a:t>
            </a:r>
            <a:r>
              <a:rPr lang="zh-CN" altLang="en-US" sz="2400" b="1" dirty="0"/>
              <a:t>不确定性的量化</a:t>
            </a:r>
            <a:endParaRPr lang="en-US" altLang="zh-CN" sz="2400" b="1" dirty="0"/>
          </a:p>
          <a:p>
            <a:pPr lvl="1">
              <a:lnSpc>
                <a:spcPct val="200000"/>
              </a:lnSpc>
            </a:pPr>
            <a:r>
              <a:rPr lang="en-US" altLang="zh-CN" sz="2400" b="1" dirty="0"/>
              <a:t>13.1 </a:t>
            </a:r>
            <a:r>
              <a:rPr lang="zh-CN" altLang="en-US" sz="2400" b="1" dirty="0"/>
              <a:t>不确定性的概述</a:t>
            </a:r>
            <a:endParaRPr lang="en-US" altLang="zh-CN" sz="2400" b="1" dirty="0"/>
          </a:p>
          <a:p>
            <a:pPr lvl="1">
              <a:lnSpc>
                <a:spcPct val="200000"/>
              </a:lnSpc>
            </a:pPr>
            <a:r>
              <a:rPr lang="en-US" altLang="zh-CN" sz="2400" b="1" dirty="0"/>
              <a:t>13.2 </a:t>
            </a:r>
            <a:r>
              <a:rPr lang="zh-CN" altLang="en-US" sz="2400" b="1" dirty="0"/>
              <a:t>不确定性与理性决策</a:t>
            </a:r>
            <a:endParaRPr lang="en-US" altLang="zh-CN" sz="2400" b="1" dirty="0"/>
          </a:p>
          <a:p>
            <a:pPr lvl="1">
              <a:lnSpc>
                <a:spcPct val="20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13.3 </a:t>
            </a:r>
            <a:r>
              <a:rPr lang="zh-CN" altLang="en-US" sz="2400" b="1" dirty="0">
                <a:solidFill>
                  <a:srgbClr val="FF0000"/>
                </a:solidFill>
              </a:rPr>
              <a:t>基本概率符号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zh-CN" sz="2400" dirty="0"/>
              <a:t>13.4 </a:t>
            </a:r>
            <a:r>
              <a:rPr lang="zh-CN" altLang="en-US" sz="2400" dirty="0"/>
              <a:t>使用完全联合分布进行推理</a:t>
            </a:r>
            <a:endParaRPr lang="en-US" altLang="zh-CN" sz="2400" dirty="0"/>
          </a:p>
          <a:p>
            <a:pPr lvl="1">
              <a:lnSpc>
                <a:spcPct val="200000"/>
              </a:lnSpc>
            </a:pPr>
            <a:r>
              <a:rPr lang="en-US" altLang="zh-CN" sz="2400" dirty="0"/>
              <a:t>13.5 </a:t>
            </a:r>
            <a:r>
              <a:rPr lang="zh-CN" altLang="en-US" sz="2400" dirty="0"/>
              <a:t>贝叶斯规则及其应用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3095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基本概率符号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30487" y="1327880"/>
            <a:ext cx="8908149" cy="4742956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概率理论</a:t>
            </a:r>
            <a:endParaRPr lang="en-US" altLang="zh-CN" sz="2800" dirty="0"/>
          </a:p>
          <a:p>
            <a:pPr lvl="3"/>
            <a:endParaRPr lang="en-US" sz="1600" dirty="0"/>
          </a:p>
          <a:p>
            <a:pPr eaLnBrk="1" hangingPunct="1"/>
            <a:endParaRPr lang="en-US" sz="3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随机变量、事件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概率公理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无条件概率（先验概率）、条件概率（后验概率）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完全联合概率分布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乘法法则、链式法则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随机变量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013" y="1421905"/>
            <a:ext cx="10417035" cy="472916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随机变量 </a:t>
            </a:r>
            <a:r>
              <a:rPr lang="zh-CN" altLang="en-US" sz="2400" dirty="0"/>
              <a:t>表示可能世界中的不确定性</a:t>
            </a:r>
            <a:endParaRPr lang="en-US" sz="1200" dirty="0"/>
          </a:p>
          <a:p>
            <a:pPr lvl="1" eaLnBrk="1" hangingPunct="1">
              <a:lnSpc>
                <a:spcPct val="150000"/>
              </a:lnSpc>
            </a:pPr>
            <a:r>
              <a:rPr lang="en-US" sz="2000" dirty="0"/>
              <a:t>R (Is it raining?)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与命题逻辑相似：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可能世界是由对随机变量的赋值进行定义的， 随机变量以大写字母开头</a:t>
            </a:r>
            <a:endParaRPr lang="en-US" sz="2000" dirty="0"/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布尔</a:t>
            </a:r>
            <a:r>
              <a:rPr lang="zh-CN" altLang="en-US" sz="2400" dirty="0"/>
              <a:t>随机变量</a:t>
            </a:r>
            <a:endParaRPr lang="en-US" altLang="zh-CN" sz="2400" dirty="0"/>
          </a:p>
          <a:p>
            <a:pPr lvl="1">
              <a:lnSpc>
                <a:spcPct val="150000"/>
              </a:lnSpc>
              <a:buNone/>
              <a:defRPr/>
            </a:pPr>
            <a:r>
              <a:rPr lang="en-US" altLang="zh-CN" sz="2000" dirty="0"/>
              <a:t>e.g., </a:t>
            </a:r>
            <a:r>
              <a:rPr lang="en-US" altLang="zh-CN" sz="2000" i="1" dirty="0"/>
              <a:t>Cavity</a:t>
            </a:r>
            <a:r>
              <a:rPr lang="en-US" altLang="zh-CN" sz="2000" dirty="0"/>
              <a:t> (</a:t>
            </a:r>
            <a:r>
              <a:rPr lang="en-US" altLang="zh-CN" sz="2000" dirty="0">
                <a:solidFill>
                  <a:srgbClr val="C00000"/>
                </a:solidFill>
              </a:rPr>
              <a:t>do I have a cavity</a:t>
            </a:r>
            <a:r>
              <a:rPr lang="en-US" altLang="zh-CN" sz="2000" dirty="0"/>
              <a:t>?)    </a:t>
            </a:r>
            <a:r>
              <a:rPr lang="zh-CN" altLang="en-US" sz="2000" dirty="0"/>
              <a:t>定义域：</a:t>
            </a:r>
            <a:r>
              <a:rPr lang="en-US" altLang="zh-CN" sz="2000" dirty="0"/>
              <a:t>&lt;</a:t>
            </a:r>
            <a:r>
              <a:rPr lang="en-US" altLang="zh-CN" sz="2000" i="1" dirty="0">
                <a:solidFill>
                  <a:srgbClr val="C00000"/>
                </a:solidFill>
              </a:rPr>
              <a:t>true</a:t>
            </a:r>
            <a:r>
              <a:rPr lang="zh-CN" altLang="en-US" sz="2000" i="1" dirty="0">
                <a:solidFill>
                  <a:srgbClr val="C00000"/>
                </a:solidFill>
              </a:rPr>
              <a:t>，</a:t>
            </a:r>
            <a:r>
              <a:rPr lang="en-US" altLang="zh-CN" sz="2000" i="1" dirty="0">
                <a:solidFill>
                  <a:srgbClr val="C00000"/>
                </a:solidFill>
              </a:rPr>
              <a:t>false</a:t>
            </a:r>
            <a:r>
              <a:rPr lang="en-US" altLang="zh-CN" sz="2000" dirty="0"/>
              <a:t>&gt;</a:t>
            </a: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离散</a:t>
            </a:r>
            <a:r>
              <a:rPr lang="zh-CN" altLang="en-US" sz="2400" dirty="0"/>
              <a:t>随机变量</a:t>
            </a:r>
            <a:endParaRPr lang="en-US" altLang="zh-CN" sz="2400" dirty="0"/>
          </a:p>
          <a:p>
            <a:pPr lvl="1">
              <a:lnSpc>
                <a:spcPct val="150000"/>
              </a:lnSpc>
              <a:buNone/>
              <a:defRPr/>
            </a:pPr>
            <a:r>
              <a:rPr lang="en-US" altLang="zh-CN" sz="2000" dirty="0"/>
              <a:t>e.g., </a:t>
            </a:r>
            <a:r>
              <a:rPr lang="en-US" altLang="zh-CN" sz="2000" i="1" dirty="0"/>
              <a:t>Weather</a:t>
            </a:r>
            <a:r>
              <a:rPr lang="en-US" altLang="zh-CN" sz="2000" dirty="0"/>
              <a:t> is one of &lt;</a:t>
            </a:r>
            <a:r>
              <a:rPr lang="en-US" altLang="zh-CN" sz="2000" i="1" dirty="0">
                <a:solidFill>
                  <a:srgbClr val="C00000"/>
                </a:solidFill>
              </a:rPr>
              <a:t>sunny, rainy, cloudy, snow</a:t>
            </a:r>
            <a:r>
              <a:rPr lang="en-US" altLang="zh-CN" sz="2000" dirty="0"/>
              <a:t>&gt;</a:t>
            </a:r>
            <a:endParaRPr lang="en-US"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7F5AA8-94F5-41D9-AAC5-D8E15A70ADE8}"/>
              </a:ext>
            </a:extLst>
          </p:cNvPr>
          <p:cNvSpPr txBox="1"/>
          <p:nvPr/>
        </p:nvSpPr>
        <p:spPr>
          <a:xfrm>
            <a:off x="6535554" y="5557178"/>
            <a:ext cx="22621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变量的值总是用小写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435DD3A-AB5B-4A83-B7E8-3E897208D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/>
              <a:t>随机变量</a:t>
            </a:r>
            <a:endParaRPr lang="en-US" altLang="zh-CN" sz="4000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5D88771-4ED6-4B27-A0A3-D4B1DBCD0B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9903" y="1681213"/>
            <a:ext cx="9219398" cy="5334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400" dirty="0"/>
              <a:t>基本要素：</a:t>
            </a:r>
            <a:r>
              <a:rPr lang="zh-CN" altLang="en-US" sz="2400" dirty="0">
                <a:solidFill>
                  <a:srgbClr val="FF0000"/>
                </a:solidFill>
              </a:rPr>
              <a:t>随机变量</a:t>
            </a:r>
            <a:endParaRPr lang="en-US" altLang="zh-CN" sz="2400" i="1" dirty="0"/>
          </a:p>
          <a:p>
            <a:pPr lvl="4" eaLnBrk="1" hangingPunct="1">
              <a:lnSpc>
                <a:spcPct val="80000"/>
              </a:lnSpc>
              <a:defRPr/>
            </a:pPr>
            <a:endParaRPr lang="en-US" altLang="zh-CN" sz="1600" dirty="0"/>
          </a:p>
          <a:p>
            <a:pPr marL="457200" lvl="1" indent="0">
              <a:lnSpc>
                <a:spcPct val="80000"/>
              </a:lnSpc>
              <a:buNone/>
              <a:defRPr/>
            </a:pPr>
            <a:endParaRPr lang="en-US" altLang="zh-CN" sz="1600" dirty="0"/>
          </a:p>
          <a:p>
            <a:pPr>
              <a:lnSpc>
                <a:spcPct val="80000"/>
              </a:lnSpc>
              <a:defRPr/>
            </a:pPr>
            <a:r>
              <a:rPr lang="zh-CN" altLang="en-US" sz="2400" dirty="0">
                <a:solidFill>
                  <a:srgbClr val="00B0F0"/>
                </a:solidFill>
              </a:rPr>
              <a:t>基本命题</a:t>
            </a:r>
            <a:r>
              <a:rPr lang="zh-CN" altLang="en-US" sz="2400" dirty="0"/>
              <a:t>通过单个随机变量的赋值进行构造 </a:t>
            </a:r>
            <a:r>
              <a:rPr lang="en-US" altLang="zh-CN" sz="2400" dirty="0"/>
              <a:t>: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/>
              <a:t>e.g., </a:t>
            </a:r>
            <a:r>
              <a:rPr lang="en-US" altLang="zh-CN" sz="2000" i="1" dirty="0">
                <a:solidFill>
                  <a:srgbClr val="C00000"/>
                </a:solidFill>
              </a:rPr>
              <a:t>Cavity </a:t>
            </a:r>
            <a:r>
              <a:rPr lang="en-US" altLang="zh-CN" sz="2000" dirty="0">
                <a:solidFill>
                  <a:srgbClr val="C00000"/>
                </a:solidFill>
              </a:rPr>
              <a:t>= </a:t>
            </a:r>
            <a:r>
              <a:rPr lang="en-US" altLang="zh-CN" sz="2000" i="1" dirty="0">
                <a:solidFill>
                  <a:srgbClr val="C00000"/>
                </a:solidFill>
              </a:rPr>
              <a:t>false 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/>
              <a:t>(abbreviated as </a:t>
            </a:r>
            <a:r>
              <a:rPr lang="en-US" altLang="zh-CN" sz="2000" dirty="0">
                <a:solidFill>
                  <a:srgbClr val="C0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i="1" dirty="0">
                <a:solidFill>
                  <a:srgbClr val="C00000"/>
                </a:solidFill>
              </a:rPr>
              <a:t>cavity</a:t>
            </a:r>
            <a:r>
              <a:rPr lang="en-US" altLang="zh-CN" sz="2000" dirty="0"/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000" i="1" dirty="0">
                <a:solidFill>
                  <a:srgbClr val="C00000"/>
                </a:solidFill>
              </a:rPr>
              <a:t>Weather =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i="1" dirty="0">
                <a:solidFill>
                  <a:srgbClr val="C00000"/>
                </a:solidFill>
              </a:rPr>
              <a:t>sunny   </a:t>
            </a:r>
            <a:r>
              <a:rPr lang="en-US" altLang="zh-CN" sz="2000" dirty="0"/>
              <a:t>(abbreviated as </a:t>
            </a:r>
            <a:r>
              <a:rPr lang="en-US" altLang="zh-CN" sz="2000" i="1" dirty="0">
                <a:solidFill>
                  <a:srgbClr val="C00000"/>
                </a:solidFill>
              </a:rPr>
              <a:t>sunny</a:t>
            </a:r>
            <a:r>
              <a:rPr lang="en-US" altLang="zh-CN" sz="20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CN" sz="2000" dirty="0">
              <a:solidFill>
                <a:srgbClr val="C00000"/>
              </a:solidFill>
            </a:endParaRPr>
          </a:p>
          <a:p>
            <a:pPr lvl="4"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1600" dirty="0"/>
          </a:p>
          <a:p>
            <a:pPr>
              <a:lnSpc>
                <a:spcPct val="80000"/>
              </a:lnSpc>
              <a:defRPr/>
            </a:pPr>
            <a:r>
              <a:rPr lang="zh-CN" altLang="en-US" sz="2400" dirty="0">
                <a:solidFill>
                  <a:srgbClr val="00B0F0"/>
                </a:solidFill>
              </a:rPr>
              <a:t>复合命题</a:t>
            </a:r>
            <a:r>
              <a:rPr lang="zh-CN" altLang="en-US" sz="2400" dirty="0"/>
              <a:t>由基本命题的逻辑连接构造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/>
              <a:t>e.g., </a:t>
            </a:r>
            <a:r>
              <a:rPr lang="en-US" altLang="zh-CN" sz="2000" i="1" dirty="0">
                <a:solidFill>
                  <a:srgbClr val="C00000"/>
                </a:solidFill>
              </a:rPr>
              <a:t>Weather = sunny </a:t>
            </a:r>
            <a:r>
              <a:rPr lang="en-US" altLang="zh-CN" sz="2000" dirty="0">
                <a:sym typeface="Symbol" panose="05050102010706020507" pitchFamily="18" charset="2"/>
              </a:rPr>
              <a:t></a:t>
            </a:r>
            <a:r>
              <a:rPr lang="en-US" altLang="zh-CN" sz="2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olidFill>
                  <a:srgbClr val="C00000"/>
                </a:solidFill>
              </a:rPr>
              <a:t>Cavity </a:t>
            </a:r>
            <a:r>
              <a:rPr lang="en-US" altLang="zh-CN" sz="2000" dirty="0">
                <a:solidFill>
                  <a:srgbClr val="C00000"/>
                </a:solidFill>
              </a:rPr>
              <a:t>= </a:t>
            </a:r>
            <a:r>
              <a:rPr lang="en-US" altLang="zh-CN" sz="2000" i="1" dirty="0">
                <a:solidFill>
                  <a:srgbClr val="C00000"/>
                </a:solidFill>
              </a:rPr>
              <a:t>false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86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435DD3A-AB5B-4A83-B7E8-3E897208D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/>
              <a:t>概率分布</a:t>
            </a:r>
            <a:endParaRPr lang="en-US" altLang="zh-CN" sz="4000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5D88771-4ED6-4B27-A0A3-D4B1DBCD0B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9903" y="1661963"/>
            <a:ext cx="10761044" cy="4469330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400" dirty="0"/>
              <a:t>考虑随机变量</a:t>
            </a:r>
            <a:r>
              <a:rPr lang="en-US" altLang="zh-CN" sz="2400" i="1" dirty="0"/>
              <a:t>Weather</a:t>
            </a:r>
            <a:r>
              <a:rPr lang="zh-CN" altLang="en-US" sz="2400" dirty="0"/>
              <a:t>，其定义域为</a:t>
            </a:r>
            <a:r>
              <a:rPr lang="en-US" altLang="zh-CN" sz="2400" dirty="0"/>
              <a:t> &lt;</a:t>
            </a:r>
            <a:r>
              <a:rPr lang="en-US" altLang="zh-CN" sz="2400" i="1" dirty="0">
                <a:solidFill>
                  <a:srgbClr val="C00000"/>
                </a:solidFill>
              </a:rPr>
              <a:t>sunny, rainy, cloudy, snow</a:t>
            </a:r>
            <a:r>
              <a:rPr lang="en-US" altLang="zh-CN" sz="2400" dirty="0"/>
              <a:t>&gt;</a:t>
            </a:r>
            <a:r>
              <a:rPr lang="zh-CN" altLang="en-US" sz="2400" dirty="0"/>
              <a:t>，每个可能取值的概率，可以写成：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i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Weather</a:t>
            </a:r>
            <a:r>
              <a:rPr lang="en-US" altLang="zh-CN" sz="2000" dirty="0"/>
              <a:t> = </a:t>
            </a:r>
            <a:r>
              <a:rPr lang="en-US" altLang="zh-CN" sz="2000" i="1" dirty="0"/>
              <a:t>sunny</a:t>
            </a:r>
            <a:r>
              <a:rPr lang="en-US" altLang="zh-CN" sz="2000" dirty="0"/>
              <a:t>)  =  0.6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i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Weather</a:t>
            </a:r>
            <a:r>
              <a:rPr lang="en-US" altLang="zh-CN" sz="2000" dirty="0"/>
              <a:t> = </a:t>
            </a:r>
            <a:r>
              <a:rPr lang="en-US" altLang="zh-CN" sz="2000" i="1" dirty="0"/>
              <a:t>rain</a:t>
            </a:r>
            <a:r>
              <a:rPr lang="en-US" altLang="zh-CN" sz="2000" dirty="0"/>
              <a:t>)      =  0.1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i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Weather</a:t>
            </a:r>
            <a:r>
              <a:rPr lang="en-US" altLang="zh-CN" sz="2000" dirty="0"/>
              <a:t> = </a:t>
            </a:r>
            <a:r>
              <a:rPr lang="en-US" altLang="zh-CN" sz="2000" i="1" dirty="0"/>
              <a:t>cloudy</a:t>
            </a:r>
            <a:r>
              <a:rPr lang="en-US" altLang="zh-CN" sz="2000" dirty="0"/>
              <a:t>)  =  0.29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i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Weather</a:t>
            </a:r>
            <a:r>
              <a:rPr lang="en-US" altLang="zh-CN" sz="2000" dirty="0"/>
              <a:t> = </a:t>
            </a:r>
            <a:r>
              <a:rPr lang="en-US" altLang="zh-CN" sz="2000" i="1" dirty="0"/>
              <a:t>snow</a:t>
            </a:r>
            <a:r>
              <a:rPr lang="en-US" altLang="zh-CN" sz="2000" dirty="0"/>
              <a:t>)    =  0.01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C20858F-8F40-4339-8625-9048CA3E22C4}"/>
              </a:ext>
            </a:extLst>
          </p:cNvPr>
          <p:cNvSpPr/>
          <p:nvPr/>
        </p:nvSpPr>
        <p:spPr>
          <a:xfrm>
            <a:off x="5534106" y="3649643"/>
            <a:ext cx="5939446" cy="2060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en-US" sz="2200" dirty="0"/>
              <a:t>也可以简写为：</a:t>
            </a:r>
            <a:endParaRPr lang="en-US" altLang="zh-CN" sz="22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2200" b="1" dirty="0">
                <a:solidFill>
                  <a:srgbClr val="FF0000"/>
                </a:solidFill>
              </a:rPr>
              <a:t>P</a:t>
            </a:r>
            <a:r>
              <a:rPr lang="en-US" altLang="zh-CN" sz="2200" dirty="0">
                <a:solidFill>
                  <a:srgbClr val="FF0000"/>
                </a:solidFill>
              </a:rPr>
              <a:t>(</a:t>
            </a:r>
            <a:r>
              <a:rPr lang="en-US" altLang="zh-CN" sz="2200" i="1" dirty="0">
                <a:solidFill>
                  <a:srgbClr val="FF0000"/>
                </a:solidFill>
              </a:rPr>
              <a:t>Weather</a:t>
            </a:r>
            <a:r>
              <a:rPr lang="en-US" altLang="zh-CN" sz="2200" dirty="0">
                <a:solidFill>
                  <a:srgbClr val="FF0000"/>
                </a:solidFill>
              </a:rPr>
              <a:t>)  =&lt;0.6, 0.1, 0.29, 0.01&gt;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200" dirty="0"/>
              <a:t>                       (normalized, i.e., sums to 1)</a:t>
            </a:r>
          </a:p>
          <a:p>
            <a:pPr lvl="1">
              <a:lnSpc>
                <a:spcPct val="150000"/>
              </a:lnSpc>
              <a:defRPr/>
            </a:pPr>
            <a:endParaRPr lang="en-US" altLang="zh-CN" sz="2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2FF0EA-6BFE-4879-B002-306C58DF1F0C}"/>
              </a:ext>
            </a:extLst>
          </p:cNvPr>
          <p:cNvSpPr/>
          <p:nvPr/>
        </p:nvSpPr>
        <p:spPr>
          <a:xfrm>
            <a:off x="5367777" y="5812475"/>
            <a:ext cx="5372176" cy="499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zh-CN" sz="2000" b="1" dirty="0"/>
              <a:t>P</a:t>
            </a:r>
            <a:r>
              <a:rPr lang="zh-CN" altLang="en-US" sz="2000" dirty="0"/>
              <a:t>定义了随机变量</a:t>
            </a:r>
            <a:r>
              <a:rPr lang="en-US" altLang="zh-CN" sz="2000" i="1" dirty="0"/>
              <a:t>Weather</a:t>
            </a:r>
            <a:r>
              <a:rPr lang="zh-CN" altLang="en-US" sz="2000" dirty="0"/>
              <a:t>的一个概率分布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21210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axiom3-venn">
            <a:extLst>
              <a:ext uri="{FF2B5EF4-FFF2-40B4-BE49-F238E27FC236}">
                <a16:creationId xmlns:a16="http://schemas.microsoft.com/office/drawing/2014/main" id="{562CB626-023B-4E53-9D38-99193D129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914" y="3230379"/>
            <a:ext cx="4395660" cy="290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>
            <a:extLst>
              <a:ext uri="{FF2B5EF4-FFF2-40B4-BE49-F238E27FC236}">
                <a16:creationId xmlns:a16="http://schemas.microsoft.com/office/drawing/2014/main" id="{0433EE1E-C191-4AEB-877A-5DD82171A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概率公理</a:t>
            </a:r>
            <a:endParaRPr lang="en-US" altLang="zh-CN" dirty="0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B9AE5F1-7850-463B-BC9D-AA5939A474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6426" y="1747788"/>
            <a:ext cx="8229600" cy="4525963"/>
          </a:xfrm>
        </p:spPr>
        <p:txBody>
          <a:bodyPr/>
          <a:lstStyle/>
          <a:p>
            <a:r>
              <a:rPr lang="zh-CN" altLang="en-US" dirty="0"/>
              <a:t>对给定的两个随机变量</a:t>
            </a:r>
            <a:r>
              <a:rPr lang="en-US" altLang="zh-CN" i="1" dirty="0"/>
              <a:t>A, B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0 </a:t>
            </a:r>
            <a:r>
              <a:rPr lang="en-US" altLang="zh-CN" dirty="0">
                <a:cs typeface="Arial" panose="020B0604020202020204" pitchFamily="34" charset="0"/>
              </a:rPr>
              <a:t>≤</a:t>
            </a:r>
            <a:r>
              <a:rPr lang="en-US" altLang="zh-CN" dirty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≤ 1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true</a:t>
            </a:r>
            <a:r>
              <a:rPr lang="en-US" altLang="zh-CN" dirty="0"/>
              <a:t>) = 1 and P(</a:t>
            </a:r>
            <a:r>
              <a:rPr lang="en-US" altLang="zh-CN" i="1" dirty="0"/>
              <a:t>false</a:t>
            </a:r>
            <a:r>
              <a:rPr lang="en-US" altLang="zh-CN" dirty="0"/>
              <a:t>) = 0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a</a:t>
            </a:r>
            <a:r>
              <a:rPr lang="en-US" altLang="zh-CN" dirty="0"/>
              <a:t>) = 1-P(a)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b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 </a:t>
            </a:r>
            <a:r>
              <a:rPr lang="en-US" altLang="zh-CN" i="1" dirty="0"/>
              <a:t>B</a:t>
            </a:r>
            <a:r>
              <a:rPr lang="en-US" altLang="zh-CN" dirty="0"/>
              <a:t>) = </a:t>
            </a:r>
            <a:r>
              <a:rPr lang="en-US" altLang="zh-CN" b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+ </a:t>
            </a:r>
            <a:r>
              <a:rPr lang="en-US" altLang="zh-CN" b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 - </a:t>
            </a:r>
            <a:r>
              <a:rPr lang="en-US" altLang="zh-CN" b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D5E2BB5-8A73-4F15-8AF7-F1F6AF6BB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5" y="76201"/>
            <a:ext cx="8642350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先验概率</a:t>
            </a:r>
            <a:endParaRPr lang="en-US" altLang="zh-CN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8C6C203-6796-40C0-A082-3002D5993D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54339" y="1328056"/>
            <a:ext cx="8435975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先验概率</a:t>
            </a:r>
            <a:r>
              <a:rPr lang="zh-CN" altLang="en-US" sz="2400" dirty="0"/>
              <a:t> 或 无条件概率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/>
              <a:t>e.g., P(</a:t>
            </a:r>
            <a:r>
              <a:rPr lang="en-US" altLang="zh-CN" sz="2000" i="1" dirty="0"/>
              <a:t>Cavity</a:t>
            </a:r>
            <a:r>
              <a:rPr lang="en-US" altLang="zh-CN" sz="2000" dirty="0"/>
              <a:t> = true) = 0.1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/>
              <a:t>        P(</a:t>
            </a:r>
            <a:r>
              <a:rPr lang="en-US" altLang="zh-CN" sz="2000" i="1" dirty="0"/>
              <a:t>Weather</a:t>
            </a:r>
            <a:r>
              <a:rPr lang="en-US" altLang="zh-CN" sz="2000" dirty="0"/>
              <a:t> = sunny) = 0.72</a:t>
            </a:r>
            <a:endParaRPr lang="en-US" altLang="zh-CN" sz="1600" dirty="0"/>
          </a:p>
          <a:p>
            <a:pPr lvl="4"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/>
              <a:t>			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联合概率分布</a:t>
            </a:r>
            <a:r>
              <a:rPr lang="zh-CN" altLang="en-US" sz="2400" dirty="0"/>
              <a:t>：多个变量取值的所有组合的概率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Weather,Cavity</a:t>
            </a:r>
            <a:r>
              <a:rPr lang="en-US" altLang="zh-CN" sz="2000" dirty="0"/>
              <a:t>) </a:t>
            </a:r>
            <a:r>
              <a:rPr lang="zh-CN" altLang="en-US" sz="2000" dirty="0"/>
              <a:t>是一个</a:t>
            </a:r>
            <a:r>
              <a:rPr lang="en-US" altLang="zh-CN" sz="2000" dirty="0"/>
              <a:t>4</a:t>
            </a:r>
            <a:r>
              <a:rPr lang="zh-CN" altLang="en-US" sz="2000" dirty="0"/>
              <a:t>*</a:t>
            </a:r>
            <a:r>
              <a:rPr lang="en-US" altLang="zh-CN" sz="2000" dirty="0"/>
              <a:t>2</a:t>
            </a:r>
            <a:r>
              <a:rPr lang="zh-CN" altLang="en-US" sz="2000" dirty="0"/>
              <a:t>的概率表</a:t>
            </a:r>
            <a:r>
              <a:rPr lang="en-US" altLang="zh-CN" sz="2000" dirty="0"/>
              <a:t>: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endParaRPr lang="en-US" altLang="zh-CN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	</a:t>
            </a:r>
            <a:r>
              <a:rPr lang="en-US" altLang="zh-CN" sz="1800" i="1" dirty="0"/>
              <a:t>Weather</a:t>
            </a:r>
            <a:r>
              <a:rPr lang="en-US" altLang="zh-CN" sz="1800" dirty="0"/>
              <a:t> =		           sunny	rainy	cloudy	snow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	</a:t>
            </a:r>
            <a:r>
              <a:rPr lang="en-US" altLang="zh-CN" sz="1800" i="1" dirty="0"/>
              <a:t>Cavity</a:t>
            </a:r>
            <a:r>
              <a:rPr lang="en-US" altLang="zh-CN" sz="1800" dirty="0"/>
              <a:t> = true 		0.144	0.02 	0.016 	0.02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	</a:t>
            </a:r>
            <a:r>
              <a:rPr lang="en-US" altLang="zh-CN" sz="1800" i="1" dirty="0"/>
              <a:t>Cavity</a:t>
            </a:r>
            <a:r>
              <a:rPr lang="en-US" altLang="zh-CN" sz="1800" dirty="0"/>
              <a:t> = false		0.576	0.08 	0.064 	0.08</a:t>
            </a:r>
            <a:r>
              <a:rPr lang="en-US" altLang="zh-CN" sz="2400" dirty="0"/>
              <a:t>
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e.g., </a:t>
            </a:r>
            <a:r>
              <a:rPr lang="en-US" altLang="zh-CN" sz="2000" b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sunny,Cavity</a:t>
            </a:r>
            <a:r>
              <a:rPr lang="en-US" altLang="zh-CN" sz="2000" dirty="0"/>
              <a:t>)</a:t>
            </a:r>
          </a:p>
          <a:p>
            <a:pPr lvl="1">
              <a:lnSpc>
                <a:spcPct val="80000"/>
              </a:lnSpc>
            </a:pPr>
            <a:endParaRPr lang="en-US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完全联合概率分布：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e.g.,</a:t>
            </a:r>
            <a:r>
              <a:rPr lang="en-US" altLang="zh-CN" sz="2000" b="1" dirty="0"/>
              <a:t> P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Toothache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Weather,Cavity</a:t>
            </a:r>
            <a:r>
              <a:rPr lang="en-US" altLang="zh-CN" sz="2000" i="1" dirty="0"/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一个完全联合分布基本满足计算任何命题的概率的需求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21508" name="Line 4">
            <a:extLst>
              <a:ext uri="{FF2B5EF4-FFF2-40B4-BE49-F238E27FC236}">
                <a16:creationId xmlns:a16="http://schemas.microsoft.com/office/drawing/2014/main" id="{5FCA9DBE-4F57-4B43-800C-39838CDC4E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8428" y="4093028"/>
            <a:ext cx="7086600" cy="4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Line 5">
            <a:extLst>
              <a:ext uri="{FF2B5EF4-FFF2-40B4-BE49-F238E27FC236}">
                <a16:creationId xmlns:a16="http://schemas.microsoft.com/office/drawing/2014/main" id="{FA139308-4E67-4E36-AD36-59A3BFF1B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228" y="3730171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D46601A-9EB3-4BEA-AF1D-5BA5564AF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提纲</a:t>
            </a:r>
            <a:endParaRPr lang="en-US" altLang="zh-CN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A0A33B5-7B40-4F72-BF27-B7F16B6F6B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37874" y="1366463"/>
            <a:ext cx="7997825" cy="4929188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400" b="1" dirty="0" smtClean="0"/>
              <a:t>第十三章 </a:t>
            </a:r>
            <a:r>
              <a:rPr lang="zh-CN" altLang="en-US" sz="2400" b="1" dirty="0"/>
              <a:t>不确定性的量化</a:t>
            </a:r>
            <a:endParaRPr lang="en-US" altLang="zh-CN" sz="2400" b="1" dirty="0"/>
          </a:p>
          <a:p>
            <a:pPr lvl="1"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13.1 </a:t>
            </a:r>
            <a:r>
              <a:rPr lang="zh-CN" altLang="en-US" sz="2400" b="1" dirty="0">
                <a:solidFill>
                  <a:srgbClr val="FF0000"/>
                </a:solidFill>
              </a:rPr>
              <a:t>不确定性的概述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zh-CN" sz="2400" dirty="0" smtClean="0"/>
              <a:t>13.2 </a:t>
            </a:r>
            <a:r>
              <a:rPr lang="zh-CN" altLang="en-US" sz="2400" dirty="0"/>
              <a:t>不确定性与理性决策</a:t>
            </a:r>
            <a:endParaRPr lang="en-US" altLang="zh-CN" sz="2400" dirty="0"/>
          </a:p>
          <a:p>
            <a:pPr lvl="1">
              <a:lnSpc>
                <a:spcPct val="200000"/>
              </a:lnSpc>
            </a:pPr>
            <a:r>
              <a:rPr lang="en-US" altLang="zh-CN" sz="2400" dirty="0" smtClean="0"/>
              <a:t>13.3 </a:t>
            </a:r>
            <a:r>
              <a:rPr lang="zh-CN" altLang="en-US" sz="2400" dirty="0"/>
              <a:t>基本概率符号</a:t>
            </a:r>
            <a:endParaRPr lang="en-US" altLang="zh-CN" sz="2400" dirty="0"/>
          </a:p>
          <a:p>
            <a:pPr lvl="1">
              <a:lnSpc>
                <a:spcPct val="200000"/>
              </a:lnSpc>
            </a:pPr>
            <a:r>
              <a:rPr lang="en-US" altLang="zh-CN" sz="2400" dirty="0" smtClean="0"/>
              <a:t>13.4 </a:t>
            </a:r>
            <a:r>
              <a:rPr lang="zh-CN" altLang="en-US" sz="2400" dirty="0"/>
              <a:t>使用完全联合分布进行推理</a:t>
            </a:r>
            <a:endParaRPr lang="en-US" altLang="zh-CN" sz="2400" dirty="0"/>
          </a:p>
          <a:p>
            <a:pPr lvl="1">
              <a:lnSpc>
                <a:spcPct val="200000"/>
              </a:lnSpc>
            </a:pPr>
            <a:r>
              <a:rPr lang="en-US" altLang="zh-CN" sz="2400" dirty="0" smtClean="0"/>
              <a:t>13.5 </a:t>
            </a:r>
            <a:r>
              <a:rPr lang="zh-CN" altLang="en-US" sz="2400" dirty="0"/>
              <a:t>贝叶斯规则及其应用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2672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10365FF-AEF4-4695-AB1A-AD337A917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条件概率</a:t>
            </a:r>
            <a:endParaRPr lang="en-US" altLang="zh-CN" dirty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CEF2D6A-99ED-4CA3-B893-889B6C29C8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条件概率</a:t>
            </a:r>
            <a:r>
              <a:rPr lang="zh-CN" altLang="en-US" sz="2400" dirty="0"/>
              <a:t> 或 后验概率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e.g., P(</a:t>
            </a:r>
            <a:r>
              <a:rPr lang="en-US" altLang="zh-CN" sz="2400" i="1" dirty="0"/>
              <a:t>cavity</a:t>
            </a:r>
            <a:r>
              <a:rPr lang="en-US" altLang="zh-CN" sz="2400" dirty="0"/>
              <a:t> | </a:t>
            </a:r>
            <a:r>
              <a:rPr lang="en-US" altLang="zh-CN" sz="2400" i="1" dirty="0"/>
              <a:t>toothache</a:t>
            </a:r>
            <a:r>
              <a:rPr lang="en-US" altLang="zh-CN" sz="2400" dirty="0"/>
              <a:t>) = 0.8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额外条件很重要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如果获得进一步信息，</a:t>
            </a:r>
            <a:r>
              <a:rPr lang="en-US" altLang="zh-CN" sz="2400" i="1" dirty="0"/>
              <a:t>cavity</a:t>
            </a:r>
            <a:r>
              <a:rPr lang="zh-CN" altLang="en-US" sz="2400" dirty="0"/>
              <a:t>为真，条件概率将更新为：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P(</a:t>
            </a:r>
            <a:r>
              <a:rPr lang="en-US" altLang="zh-CN" sz="2400" i="1" dirty="0">
                <a:solidFill>
                  <a:srgbClr val="FF0000"/>
                </a:solidFill>
              </a:rPr>
              <a:t>cavity | </a:t>
            </a:r>
            <a:r>
              <a:rPr lang="en-US" altLang="zh-CN" sz="2400" i="1" dirty="0" err="1">
                <a:solidFill>
                  <a:srgbClr val="FF0000"/>
                </a:solidFill>
              </a:rPr>
              <a:t>toothache,cavity</a:t>
            </a:r>
            <a:r>
              <a:rPr lang="en-US" altLang="zh-CN" sz="2400" dirty="0">
                <a:solidFill>
                  <a:srgbClr val="FF0000"/>
                </a:solidFill>
              </a:rPr>
              <a:t>) = 1</a:t>
            </a:r>
            <a:r>
              <a:rPr lang="en-US" altLang="zh-CN" sz="2400" dirty="0"/>
              <a:t>
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无关的证据，可以简化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 err="1"/>
              <a:t>e.g.,P</a:t>
            </a:r>
            <a:r>
              <a:rPr lang="en-US" altLang="zh-CN" sz="2400" dirty="0"/>
              <a:t>(</a:t>
            </a:r>
            <a:r>
              <a:rPr lang="en-US" altLang="zh-CN" sz="2400" i="1" dirty="0"/>
              <a:t>cavity | toothache, sunny</a:t>
            </a:r>
            <a:r>
              <a:rPr lang="en-US" altLang="zh-CN" sz="2400" dirty="0"/>
              <a:t>) = P(</a:t>
            </a:r>
            <a:r>
              <a:rPr lang="en-US" altLang="zh-CN" sz="2400" i="1" dirty="0"/>
              <a:t>cavity </a:t>
            </a:r>
            <a:r>
              <a:rPr lang="en-US" altLang="zh-CN" sz="2400" dirty="0"/>
              <a:t>| </a:t>
            </a:r>
            <a:r>
              <a:rPr lang="en-US" altLang="zh-CN" sz="2400" i="1" dirty="0"/>
              <a:t>toothache</a:t>
            </a:r>
            <a:r>
              <a:rPr lang="en-US" altLang="zh-CN" sz="2400" dirty="0"/>
              <a:t>) = 0.8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条件概率是由无条件概率定义的：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  <a:p>
            <a:pPr marL="457176" lvl="1" indent="0">
              <a:lnSpc>
                <a:spcPct val="80000"/>
              </a:lnSpc>
              <a:buNone/>
            </a:pPr>
            <a:r>
              <a:rPr lang="en-US" altLang="zh-CN" sz="2000" dirty="0"/>
              <a:t>                                                                                            </a:t>
            </a:r>
            <a:r>
              <a:rPr lang="zh-CN" altLang="en-US" sz="2000" dirty="0"/>
              <a:t>要求：</a:t>
            </a:r>
            <a:r>
              <a:rPr lang="en-US" altLang="zh-CN" sz="2000" i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b</a:t>
            </a:r>
            <a:r>
              <a:rPr lang="en-US" altLang="zh-CN" sz="2000" dirty="0"/>
              <a:t>)&gt;0</a:t>
            </a:r>
          </a:p>
        </p:txBody>
      </p:sp>
      <p:pic>
        <p:nvPicPr>
          <p:cNvPr id="4" name="Picture 6" descr="txp_fig">
            <a:extLst>
              <a:ext uri="{FF2B5EF4-FFF2-40B4-BE49-F238E27FC236}">
                <a16:creationId xmlns:a16="http://schemas.microsoft.com/office/drawing/2014/main" id="{CD3AE7EE-21A6-440D-AEE5-08903F3F47D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20" y="5564303"/>
            <a:ext cx="2373312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B2BDE26-A8D2-47C3-8286-BA3B42E9E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乘法法则和链式法则</a:t>
            </a:r>
            <a:endParaRPr lang="en-US" altLang="zh-CN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1E1C54B-8B57-42C2-ABB4-A315B32904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1" y="1196976"/>
            <a:ext cx="9995806" cy="5280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乘法法则</a:t>
            </a:r>
            <a:r>
              <a:rPr lang="en-US" altLang="zh-CN" sz="2400" dirty="0"/>
              <a:t>:</a:t>
            </a:r>
          </a:p>
          <a:p>
            <a:pPr lvl="1" algn="ctr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P(</a:t>
            </a:r>
            <a:r>
              <a:rPr lang="en-US" altLang="zh-CN" sz="2400" i="1" dirty="0"/>
              <a:t>a </a:t>
            </a:r>
            <a:r>
              <a:rPr lang="en-US" altLang="zh-CN" sz="2400" i="1" dirty="0">
                <a:sym typeface="Symbol" panose="05050102010706020507" pitchFamily="18" charset="2"/>
              </a:rPr>
              <a:t></a:t>
            </a:r>
            <a:r>
              <a:rPr lang="en-US" altLang="zh-CN" sz="2400" i="1" dirty="0"/>
              <a:t> b</a:t>
            </a:r>
            <a:r>
              <a:rPr lang="en-US" altLang="zh-CN" sz="2400" dirty="0"/>
              <a:t>) = P(</a:t>
            </a:r>
            <a:r>
              <a:rPr lang="en-US" altLang="zh-CN" sz="2400" i="1" dirty="0"/>
              <a:t>a </a:t>
            </a:r>
            <a:r>
              <a:rPr lang="en-US" altLang="zh-CN" sz="2400" dirty="0"/>
              <a:t>| </a:t>
            </a:r>
            <a:r>
              <a:rPr lang="en-US" altLang="zh-CN" sz="2400" i="1" dirty="0"/>
              <a:t>b</a:t>
            </a:r>
            <a:r>
              <a:rPr lang="en-US" altLang="zh-CN" sz="2400" dirty="0"/>
              <a:t>) P(</a:t>
            </a:r>
            <a:r>
              <a:rPr lang="en-US" altLang="zh-CN" sz="2400" i="1" dirty="0"/>
              <a:t>b</a:t>
            </a:r>
            <a:r>
              <a:rPr lang="en-US" altLang="zh-CN" sz="2400" dirty="0"/>
              <a:t>) = P(</a:t>
            </a:r>
            <a:r>
              <a:rPr lang="en-US" altLang="zh-CN" sz="2400" i="1" dirty="0"/>
              <a:t>b</a:t>
            </a:r>
            <a:r>
              <a:rPr lang="en-US" altLang="zh-CN" sz="2400" dirty="0"/>
              <a:t> | </a:t>
            </a:r>
            <a:r>
              <a:rPr lang="en-US" altLang="zh-CN" sz="2400" i="1" dirty="0"/>
              <a:t>a</a:t>
            </a:r>
            <a:r>
              <a:rPr lang="en-US" altLang="zh-CN" sz="2400" dirty="0"/>
              <a:t>) P(</a:t>
            </a:r>
            <a:r>
              <a:rPr lang="en-US" altLang="zh-CN" sz="2400" i="1" dirty="0"/>
              <a:t>a</a:t>
            </a:r>
            <a:r>
              <a:rPr lang="en-US" altLang="zh-CN" sz="2400" dirty="0"/>
              <a:t>)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endParaRPr lang="en-US" altLang="zh-CN" sz="1600" dirty="0"/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e.g., </a:t>
            </a:r>
            <a:r>
              <a:rPr lang="en-US" altLang="zh-CN" sz="2000" b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Weather,Cavity</a:t>
            </a:r>
            <a:r>
              <a:rPr lang="en-US" altLang="zh-CN" sz="2000" dirty="0"/>
              <a:t>) = </a:t>
            </a:r>
            <a:r>
              <a:rPr lang="en-US" altLang="zh-CN" sz="2000" b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Weather | Cavity</a:t>
            </a:r>
            <a:r>
              <a:rPr lang="en-US" altLang="zh-CN" sz="2000" dirty="0"/>
              <a:t>) </a:t>
            </a:r>
            <a:r>
              <a:rPr lang="en-US" altLang="zh-CN" sz="2000" b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Cavity</a:t>
            </a:r>
            <a:r>
              <a:rPr lang="en-US" altLang="zh-CN" sz="2000" dirty="0"/>
              <a:t>)</a:t>
            </a:r>
          </a:p>
          <a:p>
            <a:pPr lvl="4" eaLnBrk="1" hangingPunct="1">
              <a:lnSpc>
                <a:spcPct val="80000"/>
              </a:lnSpc>
            </a:pPr>
            <a:endParaRPr lang="en-US" altLang="zh-CN" sz="1600" dirty="0">
              <a:solidFill>
                <a:schemeClr val="accent2"/>
              </a:solidFill>
            </a:endParaRPr>
          </a:p>
          <a:p>
            <a:pPr lvl="4" eaLnBrk="1" hangingPunct="1">
              <a:lnSpc>
                <a:spcPct val="80000"/>
              </a:lnSpc>
            </a:pPr>
            <a:endParaRPr lang="en-US" altLang="zh-CN" sz="16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/>
              <a:t>考虑有</a:t>
            </a:r>
            <a:r>
              <a:rPr lang="en-US" altLang="zh-CN" sz="2400" dirty="0"/>
              <a:t>n</a:t>
            </a:r>
            <a:r>
              <a:rPr lang="zh-CN" altLang="en-US" sz="2400" dirty="0"/>
              <a:t>个变量的联合分布：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lvl="1">
              <a:spcBef>
                <a:spcPts val="600"/>
              </a:spcBef>
              <a:buNone/>
            </a:pPr>
            <a:r>
              <a:rPr lang="en-US" altLang="zh-CN" sz="2000" b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, …,</a:t>
            </a:r>
            <a:r>
              <a:rPr lang="en-US" altLang="zh-CN" sz="2000" i="1" dirty="0" err="1"/>
              <a:t>X</a:t>
            </a:r>
            <a:r>
              <a:rPr lang="en-US" altLang="zh-CN" sz="2000" i="1" baseline="-25000" dirty="0" err="1"/>
              <a:t>n</a:t>
            </a:r>
            <a:r>
              <a:rPr lang="en-US" altLang="zh-CN" sz="2000" dirty="0"/>
              <a:t>) 	= </a:t>
            </a:r>
            <a:r>
              <a:rPr lang="en-US" altLang="zh-CN" sz="2000" b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,...,X</a:t>
            </a:r>
            <a:r>
              <a:rPr lang="en-US" altLang="zh-CN" sz="2000" i="1" baseline="-25000" dirty="0"/>
              <a:t>n-1</a:t>
            </a:r>
            <a:r>
              <a:rPr lang="en-US" altLang="zh-CN" sz="2000" dirty="0"/>
              <a:t>) </a:t>
            </a:r>
            <a:r>
              <a:rPr lang="en-US" altLang="zh-CN" sz="2000" b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X</a:t>
            </a:r>
            <a:r>
              <a:rPr lang="en-US" altLang="zh-CN" sz="2000" i="1" baseline="-25000" dirty="0" err="1"/>
              <a:t>n</a:t>
            </a:r>
            <a:r>
              <a:rPr lang="en-US" altLang="zh-CN" sz="2000" i="1" dirty="0"/>
              <a:t> </a:t>
            </a:r>
            <a:r>
              <a:rPr lang="en-US" altLang="zh-CN" sz="2000" dirty="0"/>
              <a:t>| 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,...,X</a:t>
            </a:r>
            <a:r>
              <a:rPr lang="en-US" altLang="zh-CN" sz="2000" i="1" baseline="-25000" dirty="0"/>
              <a:t>n-1</a:t>
            </a:r>
            <a:r>
              <a:rPr lang="en-US" altLang="zh-CN" sz="2000" dirty="0"/>
              <a:t>)                                           (</a:t>
            </a:r>
            <a:r>
              <a:rPr lang="zh-CN" altLang="en-US" sz="2000" dirty="0"/>
              <a:t>乘法法则</a:t>
            </a:r>
            <a:r>
              <a:rPr lang="en-US" altLang="zh-CN" sz="2000" dirty="0"/>
              <a:t>)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CN" sz="2000" dirty="0"/>
              <a:t>                 	= </a:t>
            </a:r>
            <a:r>
              <a:rPr lang="en-US" altLang="zh-CN" sz="2000" b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,...,X</a:t>
            </a:r>
            <a:r>
              <a:rPr lang="en-US" altLang="zh-CN" sz="2000" i="1" baseline="-25000" dirty="0"/>
              <a:t>n-2</a:t>
            </a:r>
            <a:r>
              <a:rPr lang="en-US" altLang="zh-CN" sz="2000" dirty="0"/>
              <a:t>) </a:t>
            </a:r>
            <a:r>
              <a:rPr lang="en-US" altLang="zh-CN" sz="2000" b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n-1</a:t>
            </a:r>
            <a:r>
              <a:rPr lang="en-US" altLang="zh-CN" sz="2000" dirty="0"/>
              <a:t> | 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,...,X</a:t>
            </a:r>
            <a:r>
              <a:rPr lang="en-US" altLang="zh-CN" sz="2000" i="1" baseline="-25000" dirty="0"/>
              <a:t>n-2</a:t>
            </a:r>
            <a:r>
              <a:rPr lang="en-US" altLang="zh-CN" sz="2000" dirty="0"/>
              <a:t>) </a:t>
            </a:r>
            <a:r>
              <a:rPr lang="en-US" altLang="zh-CN" sz="2000" b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X</a:t>
            </a:r>
            <a:r>
              <a:rPr lang="en-US" altLang="zh-CN" sz="2000" i="1" baseline="-25000" dirty="0" err="1"/>
              <a:t>n</a:t>
            </a:r>
            <a:r>
              <a:rPr lang="en-US" altLang="zh-CN" sz="2000" dirty="0"/>
              <a:t> | 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,...,X</a:t>
            </a:r>
            <a:r>
              <a:rPr lang="en-US" altLang="zh-CN" sz="2000" i="1" baseline="-25000" dirty="0"/>
              <a:t>n-1</a:t>
            </a:r>
            <a:r>
              <a:rPr lang="en-US" altLang="zh-CN" sz="2000" dirty="0"/>
              <a:t>)            (</a:t>
            </a:r>
            <a:r>
              <a:rPr lang="zh-CN" altLang="en-US" sz="2000" dirty="0"/>
              <a:t>乘法法则</a:t>
            </a:r>
            <a:r>
              <a:rPr lang="en-US" altLang="zh-CN" sz="2000" dirty="0"/>
              <a:t>)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CN" sz="2000" dirty="0"/>
              <a:t>                  	= …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CN" sz="2000" dirty="0"/>
              <a:t>                  	= </a:t>
            </a:r>
            <a:r>
              <a:rPr lang="az-Cyrl-AZ" altLang="zh-CN" dirty="0">
                <a:cs typeface="Arial" panose="020B0604020202020204" pitchFamily="34" charset="0"/>
              </a:rPr>
              <a:t>П</a:t>
            </a:r>
            <a:r>
              <a:rPr lang="en-US" altLang="zh-CN" sz="2000" baseline="-25000" dirty="0" err="1"/>
              <a:t>i</a:t>
            </a:r>
            <a:r>
              <a:rPr lang="en-US" altLang="zh-CN" sz="2000" baseline="-25000" dirty="0"/>
              <a:t>= 1~n </a:t>
            </a:r>
            <a:r>
              <a:rPr lang="en-US" altLang="zh-CN" sz="2000" b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i</a:t>
            </a:r>
            <a:r>
              <a:rPr lang="en-US" altLang="zh-CN" sz="2000" dirty="0"/>
              <a:t> | 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, … ,X</a:t>
            </a:r>
            <a:r>
              <a:rPr lang="en-US" altLang="zh-CN" sz="2000" i="1" baseline="-25000" dirty="0"/>
              <a:t>i-1</a:t>
            </a:r>
            <a:r>
              <a:rPr lang="en-US" altLang="zh-CN" sz="2000" dirty="0"/>
              <a:t>)                                                     (</a:t>
            </a:r>
            <a:r>
              <a:rPr lang="zh-CN" altLang="en-US" sz="2000" dirty="0"/>
              <a:t>乘法法则</a:t>
            </a:r>
            <a:r>
              <a:rPr lang="en-US" altLang="zh-CN" sz="2000" dirty="0"/>
              <a:t>)</a:t>
            </a:r>
          </a:p>
          <a:p>
            <a:pPr lvl="1">
              <a:spcBef>
                <a:spcPts val="600"/>
              </a:spcBef>
              <a:buNone/>
            </a:pP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zh-CN" altLang="en-US" sz="2400" dirty="0">
                <a:solidFill>
                  <a:srgbClr val="FF0000"/>
                </a:solidFill>
                <a:ea typeface="+mn-ea"/>
                <a:cs typeface="+mn-cs"/>
              </a:rPr>
              <a:t>链式法则</a:t>
            </a:r>
            <a:r>
              <a:rPr lang="zh-CN" altLang="en-US" sz="2400" dirty="0">
                <a:solidFill>
                  <a:schemeClr val="accent2"/>
                </a:solidFill>
                <a:ea typeface="+mn-ea"/>
                <a:cs typeface="+mn-cs"/>
              </a:rPr>
              <a:t>：</a:t>
            </a:r>
            <a:r>
              <a:rPr lang="en-US" altLang="zh-CN" sz="2400" b="1" dirty="0"/>
              <a:t> 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1</a:t>
            </a:r>
            <a:r>
              <a:rPr lang="en-US" altLang="zh-CN" sz="2400" i="1" dirty="0"/>
              <a:t>, …,</a:t>
            </a:r>
            <a:r>
              <a:rPr lang="en-US" altLang="zh-CN" sz="2400" i="1" dirty="0" err="1"/>
              <a:t>X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) 	= </a:t>
            </a:r>
            <a:r>
              <a:rPr lang="az-Cyrl-AZ" altLang="zh-CN" sz="2400" dirty="0">
                <a:cs typeface="Arial" panose="020B0604020202020204" pitchFamily="34" charset="0"/>
              </a:rPr>
              <a:t>П</a:t>
            </a:r>
            <a:r>
              <a:rPr lang="en-US" altLang="zh-CN" sz="2400" baseline="-25000" dirty="0" err="1"/>
              <a:t>i</a:t>
            </a:r>
            <a:r>
              <a:rPr lang="en-US" altLang="zh-CN" sz="2400" baseline="-25000" dirty="0"/>
              <a:t>= 1 ~n </a:t>
            </a:r>
            <a:r>
              <a:rPr lang="en-US" altLang="zh-CN" sz="2400" b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| 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1</a:t>
            </a:r>
            <a:r>
              <a:rPr lang="en-US" altLang="zh-CN" sz="2400" i="1" dirty="0"/>
              <a:t>, … ,X</a:t>
            </a:r>
            <a:r>
              <a:rPr lang="en-US" altLang="zh-CN" sz="2400" i="1" baseline="-25000" dirty="0"/>
              <a:t>i-1</a:t>
            </a:r>
            <a:r>
              <a:rPr lang="en-US" altLang="zh-CN" sz="2400" dirty="0"/>
              <a:t>)</a:t>
            </a:r>
            <a:endParaRPr lang="en-US" altLang="zh-CN" sz="2400" dirty="0">
              <a:solidFill>
                <a:schemeClr val="accent2"/>
              </a:solidFill>
              <a:ea typeface="+mn-ea"/>
              <a:cs typeface="+mn-cs"/>
            </a:endParaRPr>
          </a:p>
          <a:p>
            <a:pPr lvl="1">
              <a:spcBef>
                <a:spcPts val="600"/>
              </a:spcBef>
              <a:buNone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D46601A-9EB3-4BEA-AF1D-5BA5564AF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提纲</a:t>
            </a:r>
            <a:endParaRPr lang="en-US" altLang="zh-CN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A0A33B5-7B40-4F72-BF27-B7F16B6F6B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37874" y="1366463"/>
            <a:ext cx="7997825" cy="4929188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400" b="1" dirty="0"/>
              <a:t>第十三章 不确定性的量化</a:t>
            </a:r>
            <a:endParaRPr lang="en-US" altLang="zh-CN" sz="2400" b="1" dirty="0"/>
          </a:p>
          <a:p>
            <a:pPr lvl="1">
              <a:lnSpc>
                <a:spcPct val="200000"/>
              </a:lnSpc>
            </a:pPr>
            <a:r>
              <a:rPr lang="en-US" altLang="zh-CN" sz="2400" b="1" dirty="0"/>
              <a:t>13.1 </a:t>
            </a:r>
            <a:r>
              <a:rPr lang="zh-CN" altLang="en-US" sz="2400" b="1" dirty="0"/>
              <a:t>不确定性的概述</a:t>
            </a:r>
            <a:endParaRPr lang="en-US" altLang="zh-CN" sz="2400" b="1" dirty="0"/>
          </a:p>
          <a:p>
            <a:pPr lvl="1">
              <a:lnSpc>
                <a:spcPct val="200000"/>
              </a:lnSpc>
            </a:pPr>
            <a:r>
              <a:rPr lang="en-US" altLang="zh-CN" sz="2400" b="1" dirty="0"/>
              <a:t>13.2 </a:t>
            </a:r>
            <a:r>
              <a:rPr lang="zh-CN" altLang="en-US" sz="2400" b="1" dirty="0"/>
              <a:t>不确定性与理性决策</a:t>
            </a:r>
            <a:endParaRPr lang="en-US" altLang="zh-CN" sz="2400" b="1" dirty="0"/>
          </a:p>
          <a:p>
            <a:pPr lvl="1">
              <a:lnSpc>
                <a:spcPct val="200000"/>
              </a:lnSpc>
            </a:pPr>
            <a:r>
              <a:rPr lang="en-US" altLang="zh-CN" sz="2400" b="1" dirty="0"/>
              <a:t>13.3 </a:t>
            </a:r>
            <a:r>
              <a:rPr lang="zh-CN" altLang="en-US" sz="2400" b="1" dirty="0"/>
              <a:t>基本概率符号</a:t>
            </a:r>
            <a:endParaRPr lang="en-US" altLang="zh-CN" sz="2400" b="1" dirty="0"/>
          </a:p>
          <a:p>
            <a:pPr lvl="1">
              <a:lnSpc>
                <a:spcPct val="20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13.4 </a:t>
            </a:r>
            <a:r>
              <a:rPr lang="zh-CN" altLang="en-US" sz="2400" b="1" dirty="0">
                <a:solidFill>
                  <a:srgbClr val="FF0000"/>
                </a:solidFill>
              </a:rPr>
              <a:t>使用完全联合分布进行推理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zh-CN" sz="2400" dirty="0"/>
              <a:t>13.5 </a:t>
            </a:r>
            <a:r>
              <a:rPr lang="zh-CN" altLang="en-US" sz="2400" dirty="0"/>
              <a:t>贝叶斯规则及其应用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1031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概率推理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407089"/>
            <a:ext cx="10776267" cy="477304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使用</a:t>
            </a:r>
            <a:r>
              <a:rPr lang="zh-CN" altLang="en-US" sz="2400" dirty="0">
                <a:solidFill>
                  <a:srgbClr val="FF0000"/>
                </a:solidFill>
              </a:rPr>
              <a:t>完全联合概率分布</a:t>
            </a:r>
            <a:r>
              <a:rPr lang="zh-CN" altLang="en-US" sz="2400" dirty="0"/>
              <a:t>作为“知识库”，从中可以导出所有问题的答案。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概率推理</a:t>
            </a:r>
            <a:r>
              <a:rPr lang="en-US" altLang="zh-CN" sz="2400" dirty="0"/>
              <a:t>: </a:t>
            </a:r>
            <a:r>
              <a:rPr lang="zh-CN" altLang="en-US" sz="2400" dirty="0"/>
              <a:t>根据已观察到的证据，计算查询命题的后验概率 。</a:t>
            </a:r>
            <a:endParaRPr lang="en-US" altLang="zh-CN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zh-CN" altLang="en-US" sz="2400" dirty="0"/>
              <a:t>例如，计算</a:t>
            </a:r>
            <a:r>
              <a:rPr lang="zh-CN" altLang="en-US" sz="2400" dirty="0">
                <a:solidFill>
                  <a:srgbClr val="FF0000"/>
                </a:solidFill>
              </a:rPr>
              <a:t>条件概率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sz="2000" dirty="0"/>
              <a:t>P(</a:t>
            </a:r>
            <a:r>
              <a:rPr lang="en-US" altLang="zh-CN" sz="2000" dirty="0"/>
              <a:t>A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100</a:t>
            </a:r>
            <a:r>
              <a:rPr lang="en-US" altLang="zh-CN" sz="2000" dirty="0"/>
              <a:t> </a:t>
            </a:r>
            <a:r>
              <a:rPr lang="en-US" sz="2000" dirty="0"/>
              <a:t>on time | no reported accidents) = 0.90</a:t>
            </a:r>
          </a:p>
          <a:p>
            <a:pPr lvl="1" eaLnBrk="1" hangingPunct="1"/>
            <a:r>
              <a:rPr lang="zh-CN" altLang="en-US" sz="2000" dirty="0"/>
              <a:t>表示给定证据下的信念度</a:t>
            </a:r>
            <a:endParaRPr lang="en-US" sz="2000" i="1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zh-CN" altLang="en-US" sz="2400" dirty="0"/>
              <a:t>随着新的证据的出现，概率会发生变化</a:t>
            </a:r>
            <a:endParaRPr lang="en-US" sz="2400" dirty="0"/>
          </a:p>
          <a:p>
            <a:pPr lvl="1"/>
            <a:r>
              <a:rPr lang="en-US" sz="2000" dirty="0"/>
              <a:t>P(</a:t>
            </a:r>
            <a:r>
              <a:rPr lang="en-US" altLang="zh-CN" sz="2000" dirty="0"/>
              <a:t>A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100 </a:t>
            </a:r>
            <a:r>
              <a:rPr lang="en-US" sz="2000" dirty="0"/>
              <a:t>on time | no accidents, </a:t>
            </a:r>
            <a:r>
              <a:rPr lang="en-US" sz="2000" dirty="0">
                <a:solidFill>
                  <a:srgbClr val="FF0000"/>
                </a:solidFill>
              </a:rPr>
              <a:t>5 a.m.</a:t>
            </a:r>
            <a:r>
              <a:rPr lang="en-US" sz="2000" dirty="0"/>
              <a:t>) = 0.95</a:t>
            </a:r>
          </a:p>
          <a:p>
            <a:pPr lvl="1"/>
            <a:r>
              <a:rPr lang="en-US" sz="2000" dirty="0"/>
              <a:t>P(</a:t>
            </a:r>
            <a:r>
              <a:rPr lang="en-US" altLang="zh-CN" sz="2000" dirty="0"/>
              <a:t>A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100  </a:t>
            </a:r>
            <a:r>
              <a:rPr lang="en-US" sz="2000" dirty="0"/>
              <a:t>on time | no accidents, 5 a.m., </a:t>
            </a:r>
            <a:r>
              <a:rPr lang="en-US" sz="2000" dirty="0">
                <a:solidFill>
                  <a:srgbClr val="FF0000"/>
                </a:solidFill>
              </a:rPr>
              <a:t>raining</a:t>
            </a:r>
            <a:r>
              <a:rPr lang="en-US" sz="2000" dirty="0"/>
              <a:t>) = 0.80</a:t>
            </a:r>
          </a:p>
          <a:p>
            <a:pPr lvl="1" eaLnBrk="1" hangingPunct="1"/>
            <a:r>
              <a:rPr lang="zh-CN" altLang="en-US" sz="2000" dirty="0"/>
              <a:t>观察新的证据，更新信念度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168709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AD28ABC-6C53-4A94-A3B6-9750F27DD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概率推理</a:t>
            </a:r>
            <a:endParaRPr lang="en-US" altLang="zh-CN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738BD55-50F3-4138-89DD-EB68E68816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一个简单的例子</a:t>
            </a:r>
            <a:r>
              <a:rPr lang="en-US" altLang="zh-CN" sz="2400" dirty="0"/>
              <a:t>: </a:t>
            </a:r>
            <a:r>
              <a:rPr lang="zh-CN" altLang="en-US" sz="2400" dirty="0">
                <a:solidFill>
                  <a:srgbClr val="FF0000"/>
                </a:solidFill>
              </a:rPr>
              <a:t>诊断牙病患者的牙痛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5">
              <a:lnSpc>
                <a:spcPct val="90000"/>
              </a:lnSpc>
            </a:pPr>
            <a:endParaRPr lang="en-US" altLang="zh-CN" sz="12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问题域：由三个布尔变量</a:t>
            </a:r>
            <a:r>
              <a:rPr lang="en-US" altLang="zh-CN" sz="2000" i="1" dirty="0"/>
              <a:t>Toothache</a:t>
            </a:r>
            <a:r>
              <a:rPr lang="zh-CN" altLang="en-US" sz="2000" dirty="0"/>
              <a:t>，</a:t>
            </a:r>
            <a:r>
              <a:rPr lang="en-US" altLang="zh-CN" sz="2000" i="1" dirty="0"/>
              <a:t>Cavity</a:t>
            </a:r>
            <a:r>
              <a:rPr lang="zh-CN" altLang="en-US" sz="2000" dirty="0"/>
              <a:t>和</a:t>
            </a:r>
            <a:r>
              <a:rPr lang="en-US" altLang="zh-CN" sz="2000" i="1" dirty="0"/>
              <a:t>Catch</a:t>
            </a:r>
            <a:r>
              <a:rPr lang="zh-CN" altLang="en-US" sz="2000" dirty="0"/>
              <a:t>组成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i="1" dirty="0"/>
              <a:t>Catch</a:t>
            </a:r>
            <a:r>
              <a:rPr lang="zh-CN" altLang="en-US" sz="2000" dirty="0"/>
              <a:t>表示由于牙医的钢探针不洁而导致的牙龈感染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给定</a:t>
            </a:r>
            <a:r>
              <a:rPr lang="zh-CN" altLang="en-US" sz="2000" dirty="0">
                <a:solidFill>
                  <a:srgbClr val="FF0000"/>
                </a:solidFill>
              </a:rPr>
              <a:t>完全联合分布</a:t>
            </a:r>
            <a:r>
              <a:rPr lang="zh-CN" altLang="en-US" sz="2000" dirty="0"/>
              <a:t>，一个</a:t>
            </a:r>
            <a:r>
              <a:rPr lang="en-US" altLang="zh-CN" sz="2000" dirty="0"/>
              <a:t>2</a:t>
            </a:r>
            <a:r>
              <a:rPr lang="zh-CN" altLang="en-US" sz="2000" dirty="0"/>
              <a:t>*</a:t>
            </a:r>
            <a:r>
              <a:rPr lang="en-US" altLang="zh-CN" sz="2000" dirty="0"/>
              <a:t>2</a:t>
            </a:r>
            <a:r>
              <a:rPr lang="zh-CN" altLang="en-US" sz="2000" dirty="0"/>
              <a:t>*</a:t>
            </a:r>
            <a:r>
              <a:rPr lang="en-US" altLang="zh-CN" sz="2000" dirty="0"/>
              <a:t>2</a:t>
            </a:r>
            <a:r>
              <a:rPr lang="zh-CN" altLang="en-US" sz="2000" dirty="0"/>
              <a:t>的表格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
</a:t>
            </a:r>
          </a:p>
          <a:p>
            <a:pPr>
              <a:lnSpc>
                <a:spcPct val="90000"/>
              </a:lnSpc>
            </a:pPr>
            <a:endParaRPr lang="en-US" altLang="zh-CN" sz="2200" dirty="0"/>
          </a:p>
        </p:txBody>
      </p:sp>
      <p:pic>
        <p:nvPicPr>
          <p:cNvPr id="29700" name="图片 1">
            <a:extLst>
              <a:ext uri="{FF2B5EF4-FFF2-40B4-BE49-F238E27FC236}">
                <a16:creationId xmlns:a16="http://schemas.microsoft.com/office/drawing/2014/main" id="{62159858-98D3-4D9A-883D-5C4EE3DEB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06" y="4024416"/>
            <a:ext cx="10505442" cy="2600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25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F1F8B50-7EEF-452F-8BDF-6558DCE11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枚举推理</a:t>
            </a:r>
            <a:endParaRPr lang="en-US" altLang="zh-CN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D0A93D3-1147-44C7-A285-BD6A8BD443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给定完全联合分布</a:t>
            </a:r>
            <a:r>
              <a:rPr lang="en-US" altLang="zh-CN" sz="2400" dirty="0"/>
              <a:t>: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 lvl="2">
              <a:lnSpc>
                <a:spcPct val="90000"/>
              </a:lnSpc>
            </a:pPr>
            <a:endParaRPr lang="en-US" altLang="zh-CN" sz="1600" dirty="0"/>
          </a:p>
          <a:p>
            <a:pPr>
              <a:lnSpc>
                <a:spcPct val="9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对于任意命题</a:t>
            </a:r>
            <a:r>
              <a:rPr lang="el-GR" altLang="zh-CN" sz="2200" dirty="0">
                <a:solidFill>
                  <a:srgbClr val="FF0000"/>
                </a:solidFill>
                <a:cs typeface="Arial" panose="020B0604020202020204" pitchFamily="34" charset="0"/>
              </a:rPr>
              <a:t>φ</a:t>
            </a:r>
            <a:r>
              <a:rPr lang="en-US" altLang="zh-CN" sz="2200" dirty="0">
                <a:solidFill>
                  <a:srgbClr val="FF0000"/>
                </a:solidFill>
              </a:rPr>
              <a:t>, </a:t>
            </a:r>
            <a:r>
              <a:rPr lang="zh-CN" altLang="en-US" sz="2200" dirty="0">
                <a:solidFill>
                  <a:srgbClr val="FF0000"/>
                </a:solidFill>
              </a:rPr>
              <a:t>其概率是使得该命题成立的可能世界的概率之和：</a:t>
            </a:r>
            <a:r>
              <a:rPr lang="en-US" altLang="zh-CN" sz="2200" dirty="0">
                <a:solidFill>
                  <a:srgbClr val="FF0000"/>
                </a:solidFill>
              </a:rPr>
              <a:t>P(</a:t>
            </a:r>
            <a:r>
              <a:rPr lang="el-GR" altLang="zh-CN" sz="2200" dirty="0">
                <a:solidFill>
                  <a:srgbClr val="FF0000"/>
                </a:solidFill>
                <a:cs typeface="Arial" panose="020B0604020202020204" pitchFamily="34" charset="0"/>
              </a:rPr>
              <a:t>φ</a:t>
            </a:r>
            <a:r>
              <a:rPr lang="en-US" altLang="zh-CN" sz="2200" dirty="0">
                <a:solidFill>
                  <a:srgbClr val="FF0000"/>
                </a:solidFill>
              </a:rPr>
              <a:t>) = </a:t>
            </a:r>
            <a:r>
              <a:rPr lang="el-GR" altLang="zh-CN" sz="2200" dirty="0">
                <a:solidFill>
                  <a:srgbClr val="FF0000"/>
                </a:solidFill>
                <a:cs typeface="Arial" panose="020B0604020202020204" pitchFamily="34" charset="0"/>
              </a:rPr>
              <a:t>Σ</a:t>
            </a:r>
            <a:r>
              <a:rPr lang="el-GR" altLang="zh-CN" sz="22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ω</a:t>
            </a:r>
            <a:r>
              <a:rPr lang="en-US" altLang="zh-CN" sz="2200" baseline="-25000" dirty="0">
                <a:solidFill>
                  <a:srgbClr val="FF0000"/>
                </a:solidFill>
              </a:rPr>
              <a:t>:</a:t>
            </a:r>
            <a:r>
              <a:rPr lang="el-GR" altLang="zh-CN" sz="22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ω╞φ</a:t>
            </a:r>
            <a:r>
              <a:rPr lang="en-US" altLang="zh-CN" sz="2200" dirty="0">
                <a:solidFill>
                  <a:srgbClr val="FF0000"/>
                </a:solidFill>
              </a:rPr>
              <a:t> P(</a:t>
            </a:r>
            <a:r>
              <a:rPr lang="el-GR" altLang="zh-CN" sz="2200" dirty="0">
                <a:solidFill>
                  <a:srgbClr val="FF0000"/>
                </a:solidFill>
                <a:cs typeface="Arial" panose="020B0604020202020204" pitchFamily="34" charset="0"/>
              </a:rPr>
              <a:t>ω</a:t>
            </a:r>
            <a:r>
              <a:rPr lang="en-US" altLang="zh-CN" sz="2200" dirty="0">
                <a:solidFill>
                  <a:srgbClr val="FF0000"/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endParaRPr lang="en-US" altLang="zh-CN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/>
              <a:t>一种计算任何命题概率的方法：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识别命题为真的可能世界，然后把它们的概率加起来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例如：</a:t>
            </a:r>
            <a:r>
              <a:rPr lang="en-US" altLang="zh-CN" sz="2200" dirty="0">
                <a:solidFill>
                  <a:srgbClr val="FF0000"/>
                </a:solidFill>
              </a:rPr>
              <a:t>P(</a:t>
            </a:r>
            <a:r>
              <a:rPr lang="en-US" altLang="zh-CN" sz="2200" i="1" dirty="0">
                <a:solidFill>
                  <a:srgbClr val="FF0000"/>
                </a:solidFill>
              </a:rPr>
              <a:t>cavity </a:t>
            </a:r>
            <a:r>
              <a:rPr lang="en-US" altLang="zh-CN" sz="2200" dirty="0">
                <a:solidFill>
                  <a:srgbClr val="FF0000"/>
                </a:solidFill>
                <a:sym typeface="Symbol" panose="05050102010706020507" pitchFamily="18" charset="2"/>
              </a:rPr>
              <a:t> </a:t>
            </a:r>
            <a:r>
              <a:rPr lang="en-US" altLang="zh-CN" sz="2200" i="1" dirty="0">
                <a:solidFill>
                  <a:srgbClr val="FF0000"/>
                </a:solidFill>
              </a:rPr>
              <a:t>toothache</a:t>
            </a:r>
            <a:r>
              <a:rPr lang="en-US" altLang="zh-CN" sz="2200" dirty="0">
                <a:solidFill>
                  <a:srgbClr val="FF0000"/>
                </a:solidFill>
              </a:rPr>
              <a:t>) = 0.108 + 0.012 + 0.072 + 0.008+ 0.016 + 0.064 = 0.28</a:t>
            </a:r>
          </a:p>
          <a:p>
            <a:pPr eaLnBrk="1" hangingPunct="1">
              <a:lnSpc>
                <a:spcPct val="90000"/>
              </a:lnSpc>
            </a:pPr>
            <a:endParaRPr lang="en-US" altLang="zh-CN" sz="1800" dirty="0"/>
          </a:p>
        </p:txBody>
      </p:sp>
      <p:pic>
        <p:nvPicPr>
          <p:cNvPr id="30724" name="图片 5">
            <a:extLst>
              <a:ext uri="{FF2B5EF4-FFF2-40B4-BE49-F238E27FC236}">
                <a16:creationId xmlns:a16="http://schemas.microsoft.com/office/drawing/2014/main" id="{3C8FE08F-C723-47F0-A136-FA4780F2C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828801"/>
            <a:ext cx="8047038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B6CC7AB-67C3-45D4-8437-1B12649F39B8}"/>
              </a:ext>
            </a:extLst>
          </p:cNvPr>
          <p:cNvSpPr/>
          <p:nvPr/>
        </p:nvSpPr>
        <p:spPr>
          <a:xfrm>
            <a:off x="3581400" y="2667000"/>
            <a:ext cx="3124200" cy="685800"/>
          </a:xfrm>
          <a:prstGeom prst="rect">
            <a:avLst/>
          </a:prstGeom>
          <a:solidFill>
            <a:srgbClr val="FFFF00">
              <a:alpha val="2196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A72FD9-BAEC-4D87-94C5-CDFB3F894F91}"/>
              </a:ext>
            </a:extLst>
          </p:cNvPr>
          <p:cNvSpPr/>
          <p:nvPr/>
        </p:nvSpPr>
        <p:spPr>
          <a:xfrm>
            <a:off x="6726148" y="2656726"/>
            <a:ext cx="3124200" cy="363876"/>
          </a:xfrm>
          <a:prstGeom prst="rect">
            <a:avLst/>
          </a:prstGeom>
          <a:solidFill>
            <a:srgbClr val="FFFF00">
              <a:alpha val="2196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992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F1F8B50-7EEF-452F-8BDF-6558DCE11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枚举推理</a:t>
            </a:r>
            <a:endParaRPr lang="en-US" altLang="zh-CN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D0A93D3-1147-44C7-A285-BD6A8BD443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给定完全联合分布</a:t>
            </a:r>
            <a:r>
              <a:rPr lang="en-US" altLang="zh-CN" sz="2400" dirty="0"/>
              <a:t>: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/>
              <a:t>一个特别常见的任务：提取某个变量的概率分布（无条件概率</a:t>
            </a:r>
            <a:r>
              <a:rPr lang="en-US" altLang="zh-CN" sz="2200" dirty="0"/>
              <a:t>/</a:t>
            </a:r>
            <a:r>
              <a:rPr lang="zh-CN" altLang="en-US" sz="2200" dirty="0"/>
              <a:t>边缘概率）</a:t>
            </a:r>
            <a:endParaRPr lang="en-US" altLang="zh-CN" sz="22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边缘化规则，</a:t>
            </a:r>
            <a:r>
              <a:rPr lang="zh-CN" altLang="en-US" sz="2200" dirty="0"/>
              <a:t>或者称为</a:t>
            </a:r>
            <a:r>
              <a:rPr lang="zh-CN" altLang="en-US" sz="2200" dirty="0">
                <a:solidFill>
                  <a:srgbClr val="FF0000"/>
                </a:solidFill>
              </a:rPr>
              <a:t>求和消元：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2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P(</a:t>
            </a:r>
            <a:r>
              <a:rPr lang="en-US" altLang="zh-CN" sz="2000" i="1" dirty="0">
                <a:solidFill>
                  <a:srgbClr val="FF0000"/>
                </a:solidFill>
              </a:rPr>
              <a:t>toothache</a:t>
            </a:r>
            <a:r>
              <a:rPr lang="en-US" altLang="zh-CN" sz="2000" dirty="0">
                <a:solidFill>
                  <a:srgbClr val="FF0000"/>
                </a:solidFill>
              </a:rPr>
              <a:t>) = 0.108 + 0.012 + 0.016 + 0.064 = 0.2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1800" dirty="0"/>
          </a:p>
        </p:txBody>
      </p:sp>
      <p:pic>
        <p:nvPicPr>
          <p:cNvPr id="30724" name="图片 5">
            <a:extLst>
              <a:ext uri="{FF2B5EF4-FFF2-40B4-BE49-F238E27FC236}">
                <a16:creationId xmlns:a16="http://schemas.microsoft.com/office/drawing/2014/main" id="{3C8FE08F-C723-47F0-A136-FA4780F2C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828801"/>
            <a:ext cx="8047038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B6CC7AB-67C3-45D4-8437-1B12649F39B8}"/>
              </a:ext>
            </a:extLst>
          </p:cNvPr>
          <p:cNvSpPr/>
          <p:nvPr/>
        </p:nvSpPr>
        <p:spPr>
          <a:xfrm>
            <a:off x="3581400" y="2667000"/>
            <a:ext cx="3124200" cy="685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43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6" descr="dentist-joint3">
            <a:extLst>
              <a:ext uri="{FF2B5EF4-FFF2-40B4-BE49-F238E27FC236}">
                <a16:creationId xmlns:a16="http://schemas.microsoft.com/office/drawing/2014/main" id="{3A9D89A1-031B-44CA-84B1-C67176C18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52600"/>
            <a:ext cx="47244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2">
            <a:extLst>
              <a:ext uri="{FF2B5EF4-FFF2-40B4-BE49-F238E27FC236}">
                <a16:creationId xmlns:a16="http://schemas.microsoft.com/office/drawing/2014/main" id="{D31AD72C-FC2D-479C-9C9F-E1D6B287B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枚举推理</a:t>
            </a:r>
            <a:endParaRPr lang="en-US" altLang="zh-CN" dirty="0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1CACD04-E61A-4AA1-8F4A-32033091FE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给定完全联合分布</a:t>
            </a:r>
            <a:r>
              <a:rPr lang="en-US" altLang="zh-CN" sz="2400" dirty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lvl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条件概率是由无条件概率定义的，可以计算</a:t>
            </a:r>
            <a:r>
              <a:rPr lang="zh-CN" altLang="en-US" sz="2400" dirty="0">
                <a:solidFill>
                  <a:srgbClr val="FF0000"/>
                </a:solidFill>
              </a:rPr>
              <a:t>条件概率</a:t>
            </a:r>
            <a:r>
              <a:rPr lang="en-US" altLang="zh-CN" sz="2400" dirty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	P(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i="1" dirty="0"/>
              <a:t>cavity</a:t>
            </a:r>
            <a:r>
              <a:rPr lang="en-US" altLang="zh-CN" sz="2400" dirty="0"/>
              <a:t> | </a:t>
            </a:r>
            <a:r>
              <a:rPr lang="en-US" altLang="zh-CN" sz="2400" i="1" dirty="0"/>
              <a:t>toothache</a:t>
            </a:r>
            <a:r>
              <a:rPr lang="en-US" altLang="zh-CN" sz="2400" dirty="0"/>
              <a:t>) 	=      P(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i="1" dirty="0"/>
              <a:t>cavity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 </a:t>
            </a:r>
            <a:r>
              <a:rPr lang="en-US" altLang="zh-CN" sz="2400" i="1" dirty="0"/>
              <a:t>toothache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						P(</a:t>
            </a:r>
            <a:r>
              <a:rPr lang="en-US" altLang="zh-CN" sz="2400" i="1" dirty="0"/>
              <a:t>toothache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					= 	      0.016+0.064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					            0.108 + 0.012 + 0.016 + 0.064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					=   0.4</a:t>
            </a:r>
            <a:endParaRPr lang="en-US" altLang="zh-CN" sz="1800" dirty="0"/>
          </a:p>
        </p:txBody>
      </p:sp>
      <p:sp>
        <p:nvSpPr>
          <p:cNvPr id="31749" name="Line 7">
            <a:extLst>
              <a:ext uri="{FF2B5EF4-FFF2-40B4-BE49-F238E27FC236}">
                <a16:creationId xmlns:a16="http://schemas.microsoft.com/office/drawing/2014/main" id="{562F2C5A-1EF3-42E8-B41F-44D9C9394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4958388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0" name="Line 8">
            <a:extLst>
              <a:ext uri="{FF2B5EF4-FFF2-40B4-BE49-F238E27FC236}">
                <a16:creationId xmlns:a16="http://schemas.microsoft.com/office/drawing/2014/main" id="{46740C9A-6F99-4131-B95D-395B8C30C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5773554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1751" name="图片 6">
            <a:extLst>
              <a:ext uri="{FF2B5EF4-FFF2-40B4-BE49-F238E27FC236}">
                <a16:creationId xmlns:a16="http://schemas.microsoft.com/office/drawing/2014/main" id="{0DAC3D32-9515-4938-8FE2-50922AE3C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752601"/>
            <a:ext cx="8047038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441A7F6-B858-43FA-9E0D-6B47D30AD71B}"/>
              </a:ext>
            </a:extLst>
          </p:cNvPr>
          <p:cNvSpPr/>
          <p:nvPr/>
        </p:nvSpPr>
        <p:spPr>
          <a:xfrm>
            <a:off x="3581400" y="2590800"/>
            <a:ext cx="3124200" cy="685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C5FCA1-165E-4758-9DA4-D96F4A6F666A}"/>
              </a:ext>
            </a:extLst>
          </p:cNvPr>
          <p:cNvSpPr/>
          <p:nvPr/>
        </p:nvSpPr>
        <p:spPr>
          <a:xfrm>
            <a:off x="3581400" y="2895600"/>
            <a:ext cx="3124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980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D31AD72C-FC2D-479C-9C9F-E1D6B287B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枚举推理</a:t>
            </a:r>
            <a:endParaRPr lang="en-US" altLang="zh-CN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A97F87D-27C9-4C21-975D-7F4BF6B0B2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5117" y="1467853"/>
            <a:ext cx="8435975" cy="49291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	P(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i="1" dirty="0"/>
              <a:t>cavity</a:t>
            </a:r>
            <a:r>
              <a:rPr lang="en-US" altLang="zh-CN" sz="2400" dirty="0"/>
              <a:t> | </a:t>
            </a:r>
            <a:r>
              <a:rPr lang="en-US" altLang="zh-CN" sz="2400" i="1" dirty="0"/>
              <a:t>toothache</a:t>
            </a:r>
            <a:r>
              <a:rPr lang="en-US" altLang="zh-CN" sz="2400" dirty="0"/>
              <a:t>) 	=      P(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i="1" dirty="0"/>
              <a:t>cavity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 </a:t>
            </a:r>
            <a:r>
              <a:rPr lang="en-US" altLang="zh-CN" sz="2400" i="1" dirty="0"/>
              <a:t>toothache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						P(</a:t>
            </a:r>
            <a:r>
              <a:rPr lang="en-US" altLang="zh-CN" sz="2400" i="1" dirty="0"/>
              <a:t>toothache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					= 	      0.016+0.064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					         0.108 + 0.012 + 0.016 + 0.064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					=   0.4
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FF0000"/>
                </a:solidFill>
              </a:rPr>
              <a:t>P(</a:t>
            </a:r>
            <a:r>
              <a:rPr lang="en-US" altLang="zh-CN" sz="2400" i="1" dirty="0">
                <a:solidFill>
                  <a:srgbClr val="FF0000"/>
                </a:solidFill>
              </a:rPr>
              <a:t>cavity</a:t>
            </a:r>
            <a:r>
              <a:rPr lang="en-US" altLang="zh-CN" sz="2400" dirty="0">
                <a:solidFill>
                  <a:srgbClr val="FF0000"/>
                </a:solidFill>
              </a:rPr>
              <a:t> | </a:t>
            </a:r>
            <a:r>
              <a:rPr lang="en-US" altLang="zh-CN" sz="2400" i="1" dirty="0">
                <a:solidFill>
                  <a:srgbClr val="FF0000"/>
                </a:solidFill>
              </a:rPr>
              <a:t>toothache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/>
              <a:t>	=    P(</a:t>
            </a:r>
            <a:r>
              <a:rPr lang="en-US" altLang="zh-CN" sz="2400" i="1" dirty="0"/>
              <a:t>cavity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 </a:t>
            </a:r>
            <a:r>
              <a:rPr lang="en-US" altLang="zh-CN" sz="2400" i="1" dirty="0"/>
              <a:t>toothache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						P(</a:t>
            </a:r>
            <a:r>
              <a:rPr lang="en-US" altLang="zh-CN" sz="2400" i="1" dirty="0"/>
              <a:t>toothache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					= 	 0.108 + 0.012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					        0.108 + 0.012 + 0.016 + 0.064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					=   0.6</a:t>
            </a:r>
          </a:p>
          <a:p>
            <a:pPr eaLnBrk="1" hangingPunct="1">
              <a:lnSpc>
                <a:spcPct val="90000"/>
              </a:lnSpc>
            </a:pPr>
            <a:endParaRPr lang="en-US" altLang="zh-CN" sz="1800" dirty="0"/>
          </a:p>
        </p:txBody>
      </p:sp>
      <p:sp>
        <p:nvSpPr>
          <p:cNvPr id="32772" name="Line 7">
            <a:extLst>
              <a:ext uri="{FF2B5EF4-FFF2-40B4-BE49-F238E27FC236}">
                <a16:creationId xmlns:a16="http://schemas.microsoft.com/office/drawing/2014/main" id="{BC1C80ED-4EBF-49C0-BA80-7CF0F4745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8575" y="1877729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3" name="Line 8">
            <a:extLst>
              <a:ext uri="{FF2B5EF4-FFF2-40B4-BE49-F238E27FC236}">
                <a16:creationId xmlns:a16="http://schemas.microsoft.com/office/drawing/2014/main" id="{D907AD6D-BA30-4C1B-909C-E57E647AD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8575" y="2610051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4" name="Line 7">
            <a:extLst>
              <a:ext uri="{FF2B5EF4-FFF2-40B4-BE49-F238E27FC236}">
                <a16:creationId xmlns:a16="http://schemas.microsoft.com/office/drawing/2014/main" id="{FB0EC8D9-76F2-44B4-88C6-503C068B0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0396" y="4706754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5" name="Line 8">
            <a:extLst>
              <a:ext uri="{FF2B5EF4-FFF2-40B4-BE49-F238E27FC236}">
                <a16:creationId xmlns:a16="http://schemas.microsoft.com/office/drawing/2014/main" id="{3C327E5C-5E41-4828-93AF-251FF386E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0396" y="5477577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7869D7F-E631-4788-9345-E6E2F4A5FA17}"/>
              </a:ext>
            </a:extLst>
          </p:cNvPr>
          <p:cNvSpPr/>
          <p:nvPr/>
        </p:nvSpPr>
        <p:spPr>
          <a:xfrm>
            <a:off x="8343129" y="3634784"/>
            <a:ext cx="3544560" cy="9233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这两个计算出来的值相加等于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分母是不变的，是常数。</a:t>
            </a:r>
          </a:p>
        </p:txBody>
      </p:sp>
    </p:spTree>
    <p:extLst>
      <p:ext uri="{BB962C8B-B14F-4D97-AF65-F5344CB8AC3E}">
        <p14:creationId xmlns:p14="http://schemas.microsoft.com/office/powerpoint/2010/main" val="1653690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988E45A1-DFE1-46D5-BEEB-DDB54DDEF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枚举推理</a:t>
            </a:r>
            <a:endParaRPr lang="en-US" altLang="zh-CN" dirty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EA285FB-0067-4C17-804F-B2F04EE641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2164" y="1393257"/>
            <a:ext cx="10993654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例如：</a:t>
            </a:r>
            <a:r>
              <a:rPr lang="en-US" altLang="zh-CN" sz="2400" b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Cavity </a:t>
            </a:r>
            <a:r>
              <a:rPr lang="en-US" altLang="zh-CN" sz="2400" dirty="0"/>
              <a:t>| </a:t>
            </a:r>
            <a:r>
              <a:rPr lang="en-US" altLang="zh-CN" sz="2400" i="1" dirty="0"/>
              <a:t>toothache</a:t>
            </a:r>
            <a:r>
              <a:rPr lang="en-US" altLang="zh-CN" sz="2400" dirty="0"/>
              <a:t>)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   = α  </a:t>
            </a:r>
            <a:r>
              <a:rPr lang="en-US" altLang="zh-CN" sz="2400" b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Cavity, toothache</a:t>
            </a:r>
            <a:r>
              <a:rPr lang="en-US" altLang="zh-CN" sz="2400" dirty="0"/>
              <a:t>)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000" dirty="0"/>
              <a:t>= α  [</a:t>
            </a:r>
            <a:r>
              <a:rPr lang="en-US" altLang="zh-CN" sz="2000" b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Cavity, toothache, catch</a:t>
            </a:r>
            <a:r>
              <a:rPr lang="en-US" altLang="zh-CN" sz="2000" dirty="0"/>
              <a:t>) + </a:t>
            </a:r>
            <a:r>
              <a:rPr lang="en-US" altLang="zh-CN" sz="2000" b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Cavity, toothache</a:t>
            </a:r>
            <a:r>
              <a:rPr lang="en-US" altLang="zh-CN" sz="2000" dirty="0"/>
              <a:t>,</a:t>
            </a:r>
            <a:r>
              <a:rPr lang="en-US" altLang="zh-CN" sz="2000" dirty="0">
                <a:sym typeface="Symbol" panose="05050102010706020507" pitchFamily="18" charset="2"/>
              </a:rPr>
              <a:t></a:t>
            </a:r>
            <a:r>
              <a:rPr lang="en-US" altLang="zh-CN" sz="2000" dirty="0"/>
              <a:t> </a:t>
            </a:r>
            <a:r>
              <a:rPr lang="en-US" altLang="zh-CN" sz="2000" i="1" dirty="0"/>
              <a:t>catch</a:t>
            </a:r>
            <a:r>
              <a:rPr lang="en-US" altLang="zh-CN" sz="2000" dirty="0"/>
              <a:t>)]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000" dirty="0"/>
              <a:t>= </a:t>
            </a:r>
            <a:r>
              <a:rPr lang="el-GR" altLang="zh-CN" sz="2000" dirty="0">
                <a:cs typeface="Arial" panose="020B0604020202020204" pitchFamily="34" charset="0"/>
              </a:rPr>
              <a:t>α</a:t>
            </a:r>
            <a:r>
              <a:rPr lang="en-US" altLang="zh-CN" sz="2000" dirty="0">
                <a:cs typeface="Arial" panose="020B0604020202020204" pitchFamily="34" charset="0"/>
              </a:rPr>
              <a:t> </a:t>
            </a:r>
            <a:r>
              <a:rPr lang="en-US" altLang="zh-CN" sz="2000" dirty="0"/>
              <a:t> [&lt;0.108,0.016&gt; + &lt;0.012,0.064&gt;]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000" dirty="0"/>
              <a:t>= α  &lt;0.12,0.08&gt;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000" dirty="0"/>
              <a:t>= &lt;0.6,0.4&gt;</a:t>
            </a:r>
            <a:endParaRPr lang="en-US" altLang="zh-CN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D7492A-16B1-4198-B7AE-325809CB5E0E}"/>
              </a:ext>
            </a:extLst>
          </p:cNvPr>
          <p:cNvSpPr/>
          <p:nvPr/>
        </p:nvSpPr>
        <p:spPr>
          <a:xfrm>
            <a:off x="808233" y="4843287"/>
            <a:ext cx="10257034" cy="1514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归一化方法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000" dirty="0"/>
              <a:t>基本思想：计算查询变量的概率分布，可以固定证据变量 </a:t>
            </a:r>
            <a:r>
              <a:rPr lang="en-US" altLang="zh-CN" sz="2000" dirty="0"/>
              <a:t>(evidence variables) </a:t>
            </a:r>
            <a:r>
              <a:rPr lang="zh-CN" altLang="en-US" sz="2000" dirty="0"/>
              <a:t>，然后在隐变量 </a:t>
            </a:r>
            <a:r>
              <a:rPr lang="en-US" altLang="zh-CN" sz="2000" dirty="0"/>
              <a:t>(hidden variables) </a:t>
            </a:r>
            <a:r>
              <a:rPr lang="zh-CN" altLang="en-US" sz="2000" dirty="0"/>
              <a:t>上求和并归一化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3269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431E657-05E6-44D9-A03E-D3F53157B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不确定性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59353" y="1283715"/>
            <a:ext cx="9989935" cy="5280025"/>
          </a:xfrm>
        </p:spPr>
        <p:txBody>
          <a:bodyPr/>
          <a:lstStyle/>
          <a:p>
            <a:pPr marL="609600" indent="-609600">
              <a:lnSpc>
                <a:spcPct val="200000"/>
              </a:lnSpc>
              <a:buNone/>
            </a:pPr>
            <a:r>
              <a:rPr lang="zh-CN" altLang="en-US" sz="2400" dirty="0"/>
              <a:t>一个不确定性的例子：</a:t>
            </a:r>
            <a:r>
              <a:rPr lang="zh-CN" altLang="en-US" sz="2400" dirty="0">
                <a:solidFill>
                  <a:srgbClr val="FF0000"/>
                </a:solidFill>
              </a:rPr>
              <a:t>自动驾驶出租车智能体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609600" indent="-609600">
              <a:lnSpc>
                <a:spcPct val="200000"/>
              </a:lnSpc>
              <a:buNone/>
            </a:pPr>
            <a:r>
              <a:rPr lang="zh-CN" altLang="en-US" sz="2400" b="1" dirty="0"/>
              <a:t>目标</a:t>
            </a:r>
            <a:r>
              <a:rPr lang="zh-CN" altLang="en-US" sz="2400" dirty="0"/>
              <a:t>：将乘客按时送到机场</a:t>
            </a:r>
            <a:endParaRPr lang="en-US" altLang="zh-CN" sz="2400" dirty="0"/>
          </a:p>
          <a:p>
            <a:pPr marL="609600" indent="-609600">
              <a:lnSpc>
                <a:spcPct val="200000"/>
              </a:lnSpc>
              <a:buNone/>
            </a:pPr>
            <a:r>
              <a:rPr lang="zh-CN" altLang="en-US" sz="2400" b="1" dirty="0"/>
              <a:t>规划：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t</a:t>
            </a:r>
            <a:r>
              <a:rPr lang="en-US" altLang="zh-CN" sz="2400" dirty="0"/>
              <a:t> = </a:t>
            </a:r>
            <a:r>
              <a:rPr lang="zh-CN" altLang="en-US" sz="2400" dirty="0"/>
              <a:t>在飞机起飞</a:t>
            </a:r>
            <a:r>
              <a:rPr lang="en-US" altLang="zh-CN" sz="2400" dirty="0"/>
              <a:t>t</a:t>
            </a:r>
            <a:r>
              <a:rPr lang="zh-CN" altLang="en-US" sz="2400" dirty="0"/>
              <a:t>分钟前出发，并以合理的速度驶向机场。</a:t>
            </a:r>
            <a:endParaRPr lang="en-US" altLang="zh-CN" sz="2400" dirty="0"/>
          </a:p>
          <a:p>
            <a:pPr marL="609600" indent="-609600">
              <a:lnSpc>
                <a:spcPct val="200000"/>
              </a:lnSpc>
              <a:buNone/>
            </a:pPr>
            <a:r>
              <a:rPr lang="zh-CN" altLang="en-US" sz="2400" b="1" dirty="0"/>
              <a:t>问题：</a:t>
            </a:r>
            <a:r>
              <a:rPr lang="en-US" altLang="zh-CN" sz="2400" b="1" i="1" dirty="0"/>
              <a:t>A</a:t>
            </a:r>
            <a:r>
              <a:rPr lang="en-US" altLang="zh-CN" sz="2400" b="1" i="1" baseline="-25000" dirty="0"/>
              <a:t>t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规划能使乘客准时到达机场吗</a:t>
            </a:r>
            <a:r>
              <a:rPr lang="en-US" altLang="zh-CN" sz="2400" b="1" dirty="0"/>
              <a:t>?</a:t>
            </a:r>
          </a:p>
          <a:p>
            <a:pPr marL="609600" indent="-609600">
              <a:lnSpc>
                <a:spcPct val="150000"/>
              </a:lnSpc>
              <a:buNone/>
            </a:pPr>
            <a:r>
              <a:rPr lang="zh-CN" altLang="en-US" sz="2400" dirty="0"/>
              <a:t>环境</a:t>
            </a:r>
            <a:r>
              <a:rPr lang="en-US" altLang="zh-CN" sz="2400" dirty="0"/>
              <a:t>:</a:t>
            </a:r>
          </a:p>
          <a:p>
            <a:pPr marL="990600" lvl="1" indent="-533400">
              <a:lnSpc>
                <a:spcPct val="150000"/>
              </a:lnSpc>
              <a:buFontTx/>
              <a:buAutoNum type="arabicPeriod"/>
            </a:pPr>
            <a:r>
              <a:rPr lang="zh-CN" altLang="en-US" sz="2200" dirty="0">
                <a:solidFill>
                  <a:srgbClr val="FF0000"/>
                </a:solidFill>
              </a:rPr>
              <a:t>部分可观测的</a:t>
            </a:r>
            <a:r>
              <a:rPr lang="en-US" altLang="zh-CN" sz="2200" dirty="0"/>
              <a:t> (</a:t>
            </a:r>
            <a:r>
              <a:rPr lang="zh-CN" altLang="en-US" sz="2200" dirty="0"/>
              <a:t>路况</a:t>
            </a:r>
            <a:r>
              <a:rPr lang="en-US" altLang="zh-CN" sz="2200" dirty="0"/>
              <a:t>, </a:t>
            </a:r>
            <a:r>
              <a:rPr lang="zh-CN" altLang="en-US" sz="2200" dirty="0"/>
              <a:t>其它驾驶员规划</a:t>
            </a:r>
            <a:r>
              <a:rPr lang="en-US" altLang="zh-CN" sz="2200" dirty="0"/>
              <a:t>, etc.)</a:t>
            </a:r>
          </a:p>
          <a:p>
            <a:pPr marL="990600" lvl="1" indent="-533400">
              <a:lnSpc>
                <a:spcPct val="150000"/>
              </a:lnSpc>
              <a:buFontTx/>
              <a:buAutoNum type="arabicPeriod"/>
            </a:pPr>
            <a:r>
              <a:rPr lang="zh-CN" altLang="en-US" sz="2200" dirty="0">
                <a:solidFill>
                  <a:srgbClr val="FF0000"/>
                </a:solidFill>
              </a:rPr>
              <a:t>不确定性</a:t>
            </a:r>
            <a:r>
              <a:rPr lang="en-US" altLang="zh-CN" sz="2200" dirty="0"/>
              <a:t>(</a:t>
            </a:r>
            <a:r>
              <a:rPr lang="zh-CN" altLang="en-US" sz="2200" dirty="0"/>
              <a:t>车辆爆胎</a:t>
            </a:r>
            <a:r>
              <a:rPr lang="en-US" altLang="zh-CN" sz="2200" dirty="0"/>
              <a:t>, </a:t>
            </a:r>
            <a:r>
              <a:rPr lang="zh-CN" altLang="en-US" sz="2200" dirty="0"/>
              <a:t>引擎失灵</a:t>
            </a:r>
            <a:r>
              <a:rPr lang="en-US" altLang="zh-CN" sz="2200" dirty="0"/>
              <a:t>, etc.)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8409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56DFFEE-850A-4E55-B8CE-36C1D6987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枚举推理</a:t>
            </a:r>
            <a:endParaRPr lang="en-US" altLang="zh-CN" dirty="0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21CDA7C-FAF6-4821-85A1-322D446BE3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9482" y="1284170"/>
            <a:ext cx="10453036" cy="5334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归一化方法</a:t>
            </a:r>
            <a:r>
              <a:rPr lang="en-US" altLang="zh-CN" sz="2400" b="1" dirty="0"/>
              <a:t>: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假设查询变量为</a:t>
            </a:r>
            <a:r>
              <a:rPr lang="en-US" altLang="zh-CN" sz="2400" b="1" i="1" dirty="0"/>
              <a:t>X</a:t>
            </a:r>
            <a:r>
              <a:rPr lang="en-US" altLang="zh-CN" sz="2400" dirty="0"/>
              <a:t>;  </a:t>
            </a:r>
            <a:r>
              <a:rPr lang="zh-CN" altLang="en-US" sz="2400" dirty="0"/>
              <a:t>证据变量集合为</a:t>
            </a:r>
            <a:r>
              <a:rPr lang="en-US" altLang="zh-CN" sz="2400" dirty="0"/>
              <a:t> 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e</a:t>
            </a:r>
            <a:r>
              <a:rPr lang="zh-CN" altLang="en-US" sz="2400" dirty="0"/>
              <a:t>表示其观察值；假设其余的未观测变量为</a:t>
            </a:r>
            <a:r>
              <a:rPr lang="en-US" altLang="zh-CN" sz="2400" b="1" dirty="0"/>
              <a:t>Y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/>
              <a:t>     计算查询变量</a:t>
            </a:r>
            <a:r>
              <a:rPr lang="en-US" altLang="zh-CN" sz="2400" dirty="0"/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                   P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| </a:t>
            </a:r>
            <a:r>
              <a:rPr lang="en-US" altLang="zh-CN" sz="2400" b="1" i="1" dirty="0">
                <a:solidFill>
                  <a:srgbClr val="FF0000"/>
                </a:solidFill>
              </a:rPr>
              <a:t>e</a:t>
            </a:r>
            <a:r>
              <a:rPr lang="en-US" altLang="zh-CN" sz="2400" dirty="0">
                <a:solidFill>
                  <a:srgbClr val="FF0000"/>
                </a:solidFill>
              </a:rPr>
              <a:t>) = α </a:t>
            </a:r>
            <a:r>
              <a:rPr lang="en-US" altLang="zh-CN" sz="2400" b="1" dirty="0">
                <a:solidFill>
                  <a:srgbClr val="FF0000"/>
                </a:solidFill>
              </a:rPr>
              <a:t>P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</a:rPr>
              <a:t>e</a:t>
            </a:r>
            <a:r>
              <a:rPr lang="en-US" altLang="zh-CN" sz="2400" dirty="0">
                <a:solidFill>
                  <a:srgbClr val="FF0000"/>
                </a:solidFill>
              </a:rPr>
              <a:t>) = α </a:t>
            </a:r>
            <a:r>
              <a:rPr lang="el-GR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Σ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y </a:t>
            </a:r>
            <a:r>
              <a:rPr lang="en-US" altLang="zh-CN" sz="2400" b="1" dirty="0">
                <a:solidFill>
                  <a:srgbClr val="FF0000"/>
                </a:solidFill>
              </a:rPr>
              <a:t>P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dirty="0">
                <a:solidFill>
                  <a:srgbClr val="FF0000"/>
                </a:solidFill>
              </a:rPr>
              <a:t>,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</a:rPr>
              <a:t>e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</a:rPr>
              <a:t>y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	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/>
              <a:t>问题：</a:t>
            </a:r>
            <a:r>
              <a:rPr lang="zh-CN" altLang="en-US" sz="2200" dirty="0"/>
              <a:t>规模扩展性不好 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对于一个由</a:t>
            </a:r>
            <a:r>
              <a:rPr lang="en-US" altLang="zh-CN" sz="1800" dirty="0"/>
              <a:t>n</a:t>
            </a:r>
            <a:r>
              <a:rPr lang="zh-CN" altLang="en-US" sz="1800" dirty="0"/>
              <a:t>个布尔变量所描述的问题域，最坏情况下的时间复杂性</a:t>
            </a:r>
            <a:r>
              <a:rPr lang="en-US" altLang="zh-CN" sz="1800" i="1" dirty="0"/>
              <a:t>O(2</a:t>
            </a:r>
            <a:r>
              <a:rPr lang="en-US" altLang="zh-CN" sz="1800" i="1" baseline="30000" dirty="0"/>
              <a:t>n</a:t>
            </a:r>
            <a:r>
              <a:rPr lang="en-US" altLang="zh-CN" sz="1800" i="1" dirty="0"/>
              <a:t>)</a:t>
            </a:r>
            <a:r>
              <a:rPr lang="zh-CN" altLang="en-US" sz="1800" i="1" dirty="0"/>
              <a:t>，</a:t>
            </a:r>
            <a:r>
              <a:rPr lang="zh-CN" altLang="en-US" sz="1800" dirty="0"/>
              <a:t>空间复杂性</a:t>
            </a:r>
            <a:r>
              <a:rPr lang="en-US" altLang="zh-CN" sz="1800" dirty="0"/>
              <a:t> </a:t>
            </a:r>
            <a:r>
              <a:rPr lang="en-US" altLang="zh-CN" sz="1800" i="1" dirty="0"/>
              <a:t>O(2</a:t>
            </a:r>
            <a:r>
              <a:rPr lang="en-US" altLang="zh-CN" sz="1800" i="1" baseline="30000" dirty="0"/>
              <a:t>n</a:t>
            </a:r>
            <a:r>
              <a:rPr lang="en-US" altLang="zh-CN" sz="1800" i="1" dirty="0"/>
              <a:t>)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361438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思考题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P(W)?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 | winter)?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 | winter, hot)?</a:t>
            </a:r>
          </a:p>
        </p:txBody>
      </p:sp>
      <p:graphicFrame>
        <p:nvGraphicFramePr>
          <p:cNvPr id="1037467" name="Group 155"/>
          <p:cNvGraphicFramePr>
            <a:graphicFrameLocks noGrp="1"/>
          </p:cNvGraphicFramePr>
          <p:nvPr/>
        </p:nvGraphicFramePr>
        <p:xfrm>
          <a:off x="7881427" y="2792410"/>
          <a:ext cx="3484335" cy="3333753"/>
        </p:xfrm>
        <a:graphic>
          <a:graphicData uri="http://schemas.openxmlformats.org/drawingml/2006/table">
            <a:tbl>
              <a:tblPr/>
              <a:tblGrid>
                <a:gridCol w="103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6577CD8-E5E8-47FE-9C38-79BF161AFEFA}"/>
              </a:ext>
            </a:extLst>
          </p:cNvPr>
          <p:cNvSpPr txBox="1"/>
          <p:nvPr/>
        </p:nvSpPr>
        <p:spPr>
          <a:xfrm>
            <a:off x="9007528" y="2098308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P(S, T, W)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82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D46601A-9EB3-4BEA-AF1D-5BA5564AF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提纲</a:t>
            </a:r>
            <a:endParaRPr lang="en-US" altLang="zh-CN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A0A33B5-7B40-4F72-BF27-B7F16B6F6B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37874" y="1366463"/>
            <a:ext cx="7997825" cy="4929188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400" b="1" dirty="0"/>
              <a:t>第十三章 不确定性的量化</a:t>
            </a:r>
            <a:endParaRPr lang="en-US" altLang="zh-CN" sz="2400" b="1" dirty="0"/>
          </a:p>
          <a:p>
            <a:pPr lvl="1">
              <a:lnSpc>
                <a:spcPct val="200000"/>
              </a:lnSpc>
            </a:pPr>
            <a:r>
              <a:rPr lang="en-US" altLang="zh-CN" sz="2400" b="1" dirty="0"/>
              <a:t>13.1 </a:t>
            </a:r>
            <a:r>
              <a:rPr lang="zh-CN" altLang="en-US" sz="2400" b="1" dirty="0"/>
              <a:t>不确定性的概述</a:t>
            </a:r>
            <a:endParaRPr lang="en-US" altLang="zh-CN" sz="2400" b="1" dirty="0"/>
          </a:p>
          <a:p>
            <a:pPr lvl="1">
              <a:lnSpc>
                <a:spcPct val="200000"/>
              </a:lnSpc>
            </a:pPr>
            <a:r>
              <a:rPr lang="en-US" altLang="zh-CN" sz="2400" b="1" dirty="0"/>
              <a:t>13.2 </a:t>
            </a:r>
            <a:r>
              <a:rPr lang="zh-CN" altLang="en-US" sz="2400" b="1" dirty="0"/>
              <a:t>不确定性与理性决策</a:t>
            </a:r>
            <a:endParaRPr lang="en-US" altLang="zh-CN" sz="2400" b="1" dirty="0"/>
          </a:p>
          <a:p>
            <a:pPr lvl="1">
              <a:lnSpc>
                <a:spcPct val="200000"/>
              </a:lnSpc>
            </a:pPr>
            <a:r>
              <a:rPr lang="en-US" altLang="zh-CN" sz="2400" b="1" dirty="0"/>
              <a:t>13.3 </a:t>
            </a:r>
            <a:r>
              <a:rPr lang="zh-CN" altLang="en-US" sz="2400" b="1" dirty="0"/>
              <a:t>基本概率符号</a:t>
            </a:r>
            <a:endParaRPr lang="en-US" altLang="zh-CN" sz="2400" b="1" dirty="0"/>
          </a:p>
          <a:p>
            <a:pPr lvl="1">
              <a:lnSpc>
                <a:spcPct val="200000"/>
              </a:lnSpc>
            </a:pPr>
            <a:r>
              <a:rPr lang="en-US" altLang="zh-CN" sz="2400" b="1" dirty="0"/>
              <a:t>13.4 </a:t>
            </a:r>
            <a:r>
              <a:rPr lang="zh-CN" altLang="en-US" sz="2400" b="1" dirty="0"/>
              <a:t>使用完全联合分布进行推理</a:t>
            </a:r>
            <a:endParaRPr lang="en-US" altLang="zh-CN" sz="2400" b="1" dirty="0"/>
          </a:p>
          <a:p>
            <a:pPr lvl="1">
              <a:lnSpc>
                <a:spcPct val="20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13.5 </a:t>
            </a:r>
            <a:r>
              <a:rPr lang="zh-CN" altLang="en-US" sz="2400" b="1" dirty="0">
                <a:solidFill>
                  <a:srgbClr val="FF0000"/>
                </a:solidFill>
              </a:rPr>
              <a:t>贝叶斯规则及其应用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312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贝叶斯规则</a:t>
            </a:r>
            <a:endParaRPr lang="en-US" dirty="0"/>
          </a:p>
        </p:txBody>
      </p:sp>
      <p:sp>
        <p:nvSpPr>
          <p:cNvPr id="1017859" name="Rectangle 3"/>
          <p:cNvSpPr>
            <a:spLocks noGrp="1" noChangeArrowheads="1"/>
          </p:cNvSpPr>
          <p:nvPr>
            <p:ph idx="1"/>
          </p:nvPr>
        </p:nvSpPr>
        <p:spPr>
          <a:xfrm>
            <a:off x="636809" y="1378819"/>
            <a:ext cx="799224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根据乘法法则，联合分布可以表示为</a:t>
            </a:r>
            <a:r>
              <a:rPr lang="en-US" sz="2400" dirty="0"/>
              <a:t>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同时除以</a:t>
            </a:r>
            <a:r>
              <a:rPr lang="en-US" altLang="zh-CN" sz="2400" dirty="0"/>
              <a:t>P(</a:t>
            </a:r>
            <a:r>
              <a:rPr lang="en-US" altLang="zh-CN" sz="2400" i="1" dirty="0"/>
              <a:t>a</a:t>
            </a:r>
            <a:r>
              <a:rPr lang="en-US" altLang="zh-CN" sz="2400" dirty="0"/>
              <a:t>)</a:t>
            </a:r>
            <a:r>
              <a:rPr lang="zh-CN" altLang="en-US" sz="2400" dirty="0"/>
              <a:t>，得到</a:t>
            </a:r>
            <a:r>
              <a:rPr lang="zh-CN" altLang="en-US" sz="2400" dirty="0">
                <a:solidFill>
                  <a:srgbClr val="FF0000"/>
                </a:solidFill>
              </a:rPr>
              <a:t>贝叶斯规则</a:t>
            </a:r>
            <a:r>
              <a:rPr lang="en-US" sz="2400" dirty="0"/>
              <a:t>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是大多数进行概率推理的人工智能系统的基础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贝叶斯规则在实践中很有用：</a:t>
            </a:r>
            <a:endParaRPr lang="en-US" altLang="zh-CN" sz="12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很多情况下，前三项有很好的估计，而需要计算第</a:t>
            </a:r>
            <a:r>
              <a:rPr lang="en-US" altLang="zh-CN" sz="2000" dirty="0"/>
              <a:t>4</a:t>
            </a:r>
            <a:r>
              <a:rPr lang="zh-CN" altLang="en-US" sz="2000" dirty="0"/>
              <a:t>项</a:t>
            </a:r>
            <a:endParaRPr lang="en-US" sz="2000" dirty="0"/>
          </a:p>
        </p:txBody>
      </p:sp>
      <p:pic>
        <p:nvPicPr>
          <p:cNvPr id="1017869" name="Picture 13" descr="Thomas Bayes">
            <a:hlinkClick r:id="rId3" tooltip="Thomas Bayes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828" y="2735058"/>
            <a:ext cx="2927072" cy="313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7870" name="AutoShape 14"/>
          <p:cNvSpPr>
            <a:spLocks noChangeArrowheads="1"/>
          </p:cNvSpPr>
          <p:nvPr/>
        </p:nvSpPr>
        <p:spPr bwMode="auto">
          <a:xfrm>
            <a:off x="8051851" y="2041140"/>
            <a:ext cx="1905000" cy="457200"/>
          </a:xfrm>
          <a:prstGeom prst="wedgeRoundRectCallout">
            <a:avLst>
              <a:gd name="adj1" fmla="val -6000"/>
              <a:gd name="adj2" fmla="val 163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That’s my rule!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F358314-B6C3-4EB3-93C0-FAC7F05AFF4E}"/>
                  </a:ext>
                </a:extLst>
              </p:cNvPr>
              <p:cNvSpPr/>
              <p:nvPr/>
            </p:nvSpPr>
            <p:spPr>
              <a:xfrm>
                <a:off x="1353193" y="1919525"/>
                <a:ext cx="765115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charset="0"/>
                        <a:sym typeface="Symbol"/>
                      </a:rPr>
                      <m:t>𝑃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sym typeface="Symbol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sym typeface="Symbol"/>
                      </a:rPr>
                      <m:t>,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sym typeface="Symbol"/>
                      </a:rPr>
                      <m:t>𝑏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sym typeface="Symbol"/>
                      </a:rPr>
                      <m:t>)=</m:t>
                    </m:r>
                    <m:r>
                      <a:rPr lang="en-US" altLang="zh-CN" sz="2200" i="1">
                        <a:latin typeface="Cambria Math" charset="0"/>
                        <a:sym typeface="Symbol"/>
                      </a:rPr>
                      <m:t>𝑃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sym typeface="Symbol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sym typeface="Symbol"/>
                      </a:rPr>
                      <m:t>|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sym typeface="Symbol"/>
                      </a:rPr>
                      <m:t>𝑏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  <m:r>
                      <a:rPr lang="en-US" altLang="zh-CN" sz="2200" i="1">
                        <a:latin typeface="Cambria Math" charset="0"/>
                        <a:sym typeface="Symbol"/>
                      </a:rPr>
                      <m:t>𝑃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sym typeface="Symbol"/>
                      </a:rPr>
                      <m:t>𝑏</m:t>
                    </m:r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charset="0"/>
                        <a:sym typeface="Symbol"/>
                      </a:rPr>
                      <m:t>𝑃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𝑎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, 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𝑏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)=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charset="0"/>
                        <a:sym typeface="Symbol"/>
                      </a:rPr>
                      <m:t>𝑃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𝑏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|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𝑎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charset="0"/>
                        <a:sym typeface="Symbol"/>
                      </a:rPr>
                      <m:t>𝑃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𝑎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altLang="zh-CN" sz="2200" dirty="0">
                  <a:solidFill>
                    <a:srgbClr val="333399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F358314-B6C3-4EB3-93C0-FAC7F05AF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193" y="1919525"/>
                <a:ext cx="7651158" cy="430887"/>
              </a:xfrm>
              <a:prstGeom prst="rect">
                <a:avLst/>
              </a:prstGeom>
              <a:blipFill>
                <a:blip r:embed="rId5"/>
                <a:stretch>
                  <a:fillRect l="-80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EAD8D6C-8A8C-4917-8EFF-F1A1D0AD8D6C}"/>
                  </a:ext>
                </a:extLst>
              </p:cNvPr>
              <p:cNvSpPr/>
              <p:nvPr/>
            </p:nvSpPr>
            <p:spPr>
              <a:xfrm>
                <a:off x="2134967" y="3244065"/>
                <a:ext cx="4454489" cy="9340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 charset="0"/>
                          <a:sym typeface="Symbol"/>
                        </a:rPr>
                        <m:t>𝑃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sym typeface="Symbol"/>
                        </a:rPr>
                        <m:t>𝑏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sym typeface="Symbol"/>
                        </a:rPr>
                        <m:t>|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sym typeface="Symbol"/>
                        </a:rPr>
                        <m:t>𝑎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sym typeface="Symbol"/>
                        </a:rPr>
                        <m:t>)=</m:t>
                      </m:r>
                      <m:box>
                        <m:box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400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fPr>
                            <m:num>
                              <m:r>
                                <a:rPr lang="en-US" altLang="zh-CN" sz="4000" i="1">
                                  <a:latin typeface="Cambria Math" charset="0"/>
                                  <a:sym typeface="Symbol"/>
                                </a:rPr>
                                <m:t>𝑃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sym typeface="Symbol"/>
                                </a:rPr>
                                <m:t>(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sym typeface="Symbol"/>
                                </a:rPr>
                                <m:t>𝑎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sym typeface="Symbol"/>
                                </a:rPr>
                                <m:t>|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sym typeface="Symbol"/>
                                </a:rPr>
                                <m:t>𝑏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sym typeface="Symbol"/>
                                </a:rPr>
                                <m:t>)</m:t>
                              </m:r>
                              <m:r>
                                <a:rPr lang="en-US" altLang="zh-CN" sz="4000" i="1">
                                  <a:latin typeface="Cambria Math" charset="0"/>
                                  <a:sym typeface="Symbol"/>
                                </a:rPr>
                                <m:t>𝑃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sym typeface="Symbol"/>
                                </a:rPr>
                                <m:t>(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sym typeface="Symbol"/>
                                </a:rPr>
                                <m:t>𝑏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sym typeface="Symbol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4000" i="1">
                                  <a:latin typeface="Cambria Math" charset="0"/>
                                  <a:sym typeface="Symbol"/>
                                </a:rPr>
                                <m:t>𝑃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sym typeface="Symbol"/>
                                </a:rPr>
                                <m:t>(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sym typeface="Symbol"/>
                                </a:rPr>
                                <m:t>𝑎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sym typeface="Symbol"/>
                                </a:rPr>
                                <m:t>)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EAD8D6C-8A8C-4917-8EFF-F1A1D0AD8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67" y="3244065"/>
                <a:ext cx="4454489" cy="9340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应用贝叶斯规则</a:t>
            </a:r>
            <a:endParaRPr lang="en-US" dirty="0"/>
          </a:p>
        </p:txBody>
      </p:sp>
      <p:sp>
        <p:nvSpPr>
          <p:cNvPr id="102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简单示例</a:t>
            </a:r>
            <a:r>
              <a:rPr lang="en-US" sz="2400" dirty="0"/>
              <a:t>: </a:t>
            </a:r>
            <a:r>
              <a:rPr lang="zh-CN" altLang="en-US" sz="2400" dirty="0">
                <a:solidFill>
                  <a:srgbClr val="FF0000"/>
                </a:solidFill>
              </a:rPr>
              <a:t>医疗诊断</a:t>
            </a:r>
            <a:endParaRPr lang="en-US" sz="2400" dirty="0">
              <a:solidFill>
                <a:srgbClr val="FF0000"/>
              </a:solidFill>
            </a:endParaRPr>
          </a:p>
          <a:p>
            <a:pPr eaLnBrk="1" hangingPunct="1"/>
            <a:endParaRPr lang="en-US" sz="2400" dirty="0"/>
          </a:p>
          <a:p>
            <a:r>
              <a:rPr lang="zh-CN" altLang="en-US" sz="2400" dirty="0"/>
              <a:t>结果</a:t>
            </a:r>
            <a:r>
              <a:rPr lang="en-US" altLang="zh-CN" sz="2400" i="1" dirty="0"/>
              <a:t>effect</a:t>
            </a:r>
            <a:r>
              <a:rPr lang="zh-CN" altLang="en-US" sz="2400" dirty="0"/>
              <a:t>看作是证据，确定造成这一结果的未知因素</a:t>
            </a:r>
            <a:r>
              <a:rPr lang="en-US" altLang="zh-CN" sz="2400" i="1" dirty="0"/>
              <a:t>cause</a:t>
            </a:r>
            <a:r>
              <a:rPr lang="en-US" altLang="zh-CN" sz="2400" dirty="0"/>
              <a:t> </a:t>
            </a:r>
            <a:r>
              <a:rPr lang="zh-CN" altLang="en-US" sz="2400" dirty="0"/>
              <a:t>，贝叶斯规则</a:t>
            </a:r>
            <a:r>
              <a:rPr lang="en-US" sz="2400" dirty="0"/>
              <a:t>: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lvl="1" eaLnBrk="1" hangingPunct="1"/>
            <a:endParaRPr lang="en-US" sz="2000" dirty="0"/>
          </a:p>
          <a:p>
            <a:pPr lvl="1" eaLnBrk="1" hangingPunct="1"/>
            <a:r>
              <a:rPr lang="zh-CN" altLang="en-US" sz="2000" dirty="0"/>
              <a:t>条件概率</a:t>
            </a:r>
            <a:r>
              <a:rPr lang="en-US" altLang="zh-CN" sz="2000" i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effect</a:t>
            </a:r>
            <a:r>
              <a:rPr lang="en-US" altLang="zh-CN" sz="2000" dirty="0" err="1"/>
              <a:t>|</a:t>
            </a:r>
            <a:r>
              <a:rPr lang="en-US" altLang="zh-CN" sz="2000" i="1" dirty="0" err="1"/>
              <a:t>cause</a:t>
            </a:r>
            <a:r>
              <a:rPr lang="en-US" altLang="zh-CN" sz="2000" dirty="0"/>
              <a:t>) </a:t>
            </a:r>
            <a:r>
              <a:rPr lang="zh-CN" altLang="en-US" sz="2000" dirty="0"/>
              <a:t>量化了因果方向上的关系</a:t>
            </a:r>
            <a:endParaRPr lang="en-US" altLang="zh-CN" sz="2000" dirty="0"/>
          </a:p>
          <a:p>
            <a:pPr lvl="1" eaLnBrk="1" hangingPunct="1"/>
            <a:endParaRPr lang="en-US" sz="2000" dirty="0"/>
          </a:p>
          <a:p>
            <a:pPr lvl="1"/>
            <a:r>
              <a:rPr lang="zh-CN" altLang="en-US" sz="2000" dirty="0"/>
              <a:t>条件概率</a:t>
            </a:r>
            <a:r>
              <a:rPr lang="en-US" altLang="zh-CN" sz="2000" i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cause</a:t>
            </a:r>
            <a:r>
              <a:rPr lang="en-US" altLang="zh-CN" sz="2000" dirty="0" err="1"/>
              <a:t>|</a:t>
            </a:r>
            <a:r>
              <a:rPr lang="en-US" altLang="zh-CN" sz="2000" i="1" dirty="0" err="1"/>
              <a:t>effect</a:t>
            </a:r>
            <a:r>
              <a:rPr lang="en-US" altLang="zh-CN" sz="2000" dirty="0"/>
              <a:t>) </a:t>
            </a:r>
            <a:r>
              <a:rPr lang="zh-CN" altLang="en-US" sz="2000" dirty="0"/>
              <a:t>描述诊断方向上的关系</a:t>
            </a:r>
            <a:endParaRPr lang="en-US" altLang="zh-CN" sz="2000" dirty="0"/>
          </a:p>
          <a:p>
            <a:pPr lvl="1"/>
            <a:endParaRPr lang="en-US" sz="2000" dirty="0"/>
          </a:p>
          <a:p>
            <a:pPr lvl="1"/>
            <a:r>
              <a:rPr lang="zh-CN" altLang="en-US" sz="2000" dirty="0"/>
              <a:t>实际中，经常有因果关系的条件概率，而想得出诊断关系。</a:t>
            </a:r>
            <a:endParaRPr lang="en-US" sz="2000" dirty="0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727" y="3048723"/>
            <a:ext cx="5445919" cy="7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25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应用贝叶斯规则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093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425877"/>
                <a:ext cx="11379200" cy="4729164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400" dirty="0"/>
                  <a:t>简单实例</a:t>
                </a:r>
                <a:r>
                  <a:rPr lang="en-US" sz="2400" dirty="0"/>
                  <a:t>: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医疗诊断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lvl="6"/>
                <a:endParaRPr lang="en-US" sz="1200" dirty="0"/>
              </a:p>
              <a:p>
                <a:pPr lvl="1" algn="just">
                  <a:lnSpc>
                    <a:spcPct val="200000"/>
                  </a:lnSpc>
                </a:pPr>
                <a:r>
                  <a:rPr lang="zh-CN" altLang="en-US" sz="2000" dirty="0"/>
                  <a:t>医生知道脑膜炎有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70%</a:t>
                </a:r>
                <a:r>
                  <a:rPr lang="zh-CN" altLang="en-US" sz="2000" dirty="0"/>
                  <a:t>的可能会引起病人脖子僵硬。医生还了解一些无条件的事实</a:t>
                </a:r>
                <a:r>
                  <a:rPr lang="zh-CN" altLang="en-US" sz="2000"/>
                  <a:t>：</a:t>
                </a:r>
                <a:r>
                  <a:rPr lang="zh-CN" altLang="en-US" sz="2000" smtClean="0"/>
                  <a:t>病人患脑膜炎的</a:t>
                </a:r>
                <a:r>
                  <a:rPr lang="zh-CN" altLang="en-US" sz="2000" dirty="0"/>
                  <a:t>先验概率为</a:t>
                </a:r>
                <a:r>
                  <a:rPr lang="en-US" sz="2000" dirty="0">
                    <a:solidFill>
                      <a:srgbClr val="FF0000"/>
                    </a:solidFill>
                  </a:rPr>
                  <a:t>1/50,000</a:t>
                </a:r>
                <a:r>
                  <a:rPr lang="en-US" sz="2000" dirty="0"/>
                  <a:t>, </a:t>
                </a:r>
                <a:r>
                  <a:rPr lang="zh-CN" altLang="en-US" sz="2000" dirty="0"/>
                  <a:t>而任何一个病人脖子僵硬的概率为</a:t>
                </a:r>
                <a:r>
                  <a:rPr lang="en-US" sz="2000" dirty="0">
                    <a:solidFill>
                      <a:srgbClr val="FF0000"/>
                    </a:solidFill>
                  </a:rPr>
                  <a:t> 1%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。</a:t>
                </a:r>
                <a:r>
                  <a:rPr lang="zh-CN" altLang="en-US" sz="2000" dirty="0"/>
                  <a:t>问：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脖子僵硬的病人患脑膜炎的概率？</a:t>
                </a:r>
                <a:endParaRPr lang="en-US" sz="2000" dirty="0"/>
              </a:p>
              <a:p>
                <a:pPr lvl="1"/>
                <a:endParaRPr lang="en-US" altLang="zh-CN" sz="2000" dirty="0"/>
              </a:p>
              <a:p>
                <a:pPr lvl="1"/>
                <a:r>
                  <a:rPr lang="zh-CN" altLang="en-US" sz="2000" dirty="0"/>
                  <a:t>令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表示</a:t>
                </a:r>
                <a:r>
                  <a:rPr lang="en-US" altLang="zh-CN" sz="2000" dirty="0"/>
                  <a:t>”</a:t>
                </a:r>
                <a:r>
                  <a:rPr lang="zh-CN" altLang="en-US" sz="2000" dirty="0"/>
                  <a:t>病人患有脑膜炎</a:t>
                </a:r>
                <a:r>
                  <a:rPr lang="en-US" altLang="zh-CN" sz="2000" dirty="0"/>
                  <a:t>”</a:t>
                </a:r>
                <a:r>
                  <a:rPr lang="zh-CN" altLang="en-US" sz="2000" dirty="0"/>
                  <a:t>的命题</a:t>
                </a:r>
                <a:r>
                  <a:rPr lang="en-US" altLang="zh-CN" sz="2000" dirty="0"/>
                  <a:t>, s</a:t>
                </a:r>
                <a:r>
                  <a:rPr lang="zh-CN" altLang="en-US" sz="2000" dirty="0"/>
                  <a:t>表示</a:t>
                </a:r>
                <a:r>
                  <a:rPr lang="en-US" altLang="zh-CN" sz="2000" dirty="0"/>
                  <a:t>”</a:t>
                </a:r>
                <a:r>
                  <a:rPr lang="zh-CN" altLang="en-US" sz="2000" dirty="0"/>
                  <a:t>病人脖子僵硬</a:t>
                </a:r>
                <a:r>
                  <a:rPr lang="en-US" altLang="zh-CN" sz="2000" dirty="0"/>
                  <a:t>”</a:t>
                </a:r>
                <a:r>
                  <a:rPr lang="zh-CN" altLang="en-US" sz="2000" dirty="0"/>
                  <a:t>的命题</a:t>
                </a:r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pPr lvl="1"/>
                <a:r>
                  <a:rPr lang="zh-CN" altLang="en-US" sz="2000" dirty="0"/>
                  <a:t>则有：</a:t>
                </a:r>
                <a:r>
                  <a:rPr lang="en-US" altLang="zh-CN" sz="2000" i="1" dirty="0"/>
                  <a:t>P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m</a:t>
                </a:r>
                <a:r>
                  <a:rPr lang="en-US" altLang="zh-CN" sz="2000" dirty="0"/>
                  <a:t>) = 1/50000        </a:t>
                </a:r>
                <a:r>
                  <a:rPr lang="en-US" altLang="zh-CN" sz="2000" i="1" dirty="0"/>
                  <a:t>P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 err="1"/>
                  <a:t>s</a:t>
                </a:r>
                <a:r>
                  <a:rPr lang="en-US" altLang="zh-CN" sz="2000" dirty="0" err="1"/>
                  <a:t>|</a:t>
                </a:r>
                <a:r>
                  <a:rPr lang="en-US" altLang="zh-CN" sz="2000" i="1" dirty="0" err="1"/>
                  <a:t>m</a:t>
                </a:r>
                <a:r>
                  <a:rPr lang="en-US" altLang="zh-CN" sz="2000" dirty="0"/>
                  <a:t>) = 0.7     </a:t>
                </a:r>
                <a:r>
                  <a:rPr lang="en-US" altLang="zh-CN" sz="2000" i="1" dirty="0"/>
                  <a:t>P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s</a:t>
                </a:r>
                <a:r>
                  <a:rPr lang="en-US" altLang="zh-CN" sz="2000" dirty="0"/>
                  <a:t>) = 0.01</a:t>
                </a:r>
              </a:p>
              <a:p>
                <a:pPr lvl="1"/>
                <a:endParaRPr lang="en-US" altLang="zh-CN" sz="2000" dirty="0"/>
              </a:p>
              <a:p>
                <a:pPr lvl="1"/>
                <a:r>
                  <a:rPr lang="en-US" altLang="zh-CN" sz="2000" i="1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dirty="0" err="1">
                    <a:solidFill>
                      <a:srgbClr val="FF0000"/>
                    </a:solidFill>
                  </a:rPr>
                  <a:t>m</a:t>
                </a:r>
                <a:r>
                  <a:rPr lang="en-US" altLang="zh-CN" sz="2000" dirty="0" err="1">
                    <a:solidFill>
                      <a:srgbClr val="FF0000"/>
                    </a:solidFill>
                  </a:rPr>
                  <a:t>|</a:t>
                </a:r>
                <a:r>
                  <a:rPr lang="en-US" altLang="zh-CN" sz="2000" i="1" dirty="0" err="1">
                    <a:solidFill>
                      <a:srgbClr val="FF0000"/>
                    </a:solidFill>
                  </a:rPr>
                  <a:t>s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000" i="1" dirty="0">
                            <a:solidFill>
                              <a:srgbClr val="FF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FF0000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sz="2000" i="1" dirty="0">
                            <a:solidFill>
                              <a:srgbClr val="FF0000"/>
                            </a:solidFill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FF0000"/>
                            </a:solidFill>
                          </a:rPr>
                          <m:t>) ∗ </m:t>
                        </m:r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000" i="1" dirty="0">
                            <a:solidFill>
                              <a:srgbClr val="FF0000"/>
                            </a:solidFill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i="1" dirty="0">
                            <a:solidFill>
                              <a:srgbClr val="FF000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000" i="1" dirty="0">
                            <a:solidFill>
                              <a:srgbClr val="FF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000" dirty="0"/>
                  <a:t> = (0.7* 1/50000) /0.01 = 0.0014</a:t>
                </a:r>
                <a:endParaRPr lang="en-US" sz="1600" dirty="0"/>
              </a:p>
              <a:p>
                <a:pPr lvl="1" eaLnBrk="1" hangingPunct="1"/>
                <a:endParaRPr lang="en-US" sz="2000" dirty="0"/>
              </a:p>
            </p:txBody>
          </p:sp>
        </mc:Choice>
        <mc:Fallback xmlns="">
          <p:sp>
            <p:nvSpPr>
              <p:cNvPr id="10209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425877"/>
                <a:ext cx="11379200" cy="4729164"/>
              </a:xfrm>
              <a:blipFill>
                <a:blip r:embed="rId3"/>
                <a:stretch>
                  <a:fillRect l="-750" t="-1160" r="-536" b="-6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00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应用贝叶斯规则</a:t>
            </a:r>
            <a:endParaRPr lang="en-US" dirty="0"/>
          </a:p>
        </p:txBody>
      </p:sp>
      <p:sp>
        <p:nvSpPr>
          <p:cNvPr id="102093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425877"/>
            <a:ext cx="11379200" cy="4729164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简单实例</a:t>
            </a:r>
            <a:r>
              <a:rPr lang="en-US" sz="2400" dirty="0"/>
              <a:t>: </a:t>
            </a:r>
            <a:r>
              <a:rPr lang="zh-CN" altLang="en-US" sz="2400" dirty="0">
                <a:solidFill>
                  <a:srgbClr val="FF0000"/>
                </a:solidFill>
              </a:rPr>
              <a:t>医疗诊断</a:t>
            </a:r>
            <a:endParaRPr lang="en-US" sz="2400" dirty="0">
              <a:solidFill>
                <a:srgbClr val="FF0000"/>
              </a:solidFill>
            </a:endParaRPr>
          </a:p>
          <a:p>
            <a:pPr lvl="6"/>
            <a:endParaRPr lang="en-US" sz="1200" dirty="0"/>
          </a:p>
          <a:p>
            <a:pPr lvl="1" algn="just">
              <a:lnSpc>
                <a:spcPct val="200000"/>
              </a:lnSpc>
            </a:pPr>
            <a:r>
              <a:rPr lang="zh-CN" altLang="en-US" sz="2000" dirty="0"/>
              <a:t>医生知道脑膜炎有</a:t>
            </a:r>
            <a:r>
              <a:rPr lang="en-US" altLang="zh-CN" sz="2000" dirty="0"/>
              <a:t>70%</a:t>
            </a:r>
            <a:r>
              <a:rPr lang="zh-CN" altLang="en-US" sz="2000" dirty="0"/>
              <a:t>的可能会引起病人脖子僵硬。医生还了解一些无条件的事实：病人脖子僵硬的先验概率为</a:t>
            </a:r>
            <a:r>
              <a:rPr lang="en-US" sz="2000" dirty="0"/>
              <a:t>1/50,000, </a:t>
            </a:r>
            <a:r>
              <a:rPr lang="zh-CN" altLang="en-US" sz="2000" dirty="0"/>
              <a:t>而任何一个病人脖子僵硬的概率为</a:t>
            </a:r>
            <a:r>
              <a:rPr lang="en-US" sz="2000" dirty="0"/>
              <a:t> 1%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 algn="just">
              <a:lnSpc>
                <a:spcPct val="200000"/>
              </a:lnSpc>
            </a:pPr>
            <a:r>
              <a:rPr lang="zh-CN" altLang="en-US" sz="2000" dirty="0"/>
              <a:t>问题：</a:t>
            </a:r>
            <a:r>
              <a:rPr lang="zh-CN" altLang="en-US" sz="2000" dirty="0">
                <a:solidFill>
                  <a:srgbClr val="FF0000"/>
                </a:solidFill>
              </a:rPr>
              <a:t>计算</a:t>
            </a:r>
            <a:r>
              <a:rPr lang="en-US" altLang="zh-CN" sz="2000" b="1" dirty="0">
                <a:solidFill>
                  <a:srgbClr val="FF0000"/>
                </a:solidFill>
              </a:rPr>
              <a:t>P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</a:rPr>
              <a:t>M</a:t>
            </a:r>
            <a:r>
              <a:rPr lang="en-US" altLang="zh-CN" sz="2000" dirty="0">
                <a:solidFill>
                  <a:srgbClr val="FF0000"/>
                </a:solidFill>
              </a:rPr>
              <a:t>|</a:t>
            </a:r>
            <a:r>
              <a:rPr lang="en-US" altLang="zh-CN" sz="2000" i="1" dirty="0">
                <a:solidFill>
                  <a:srgbClr val="FF0000"/>
                </a:solidFill>
              </a:rPr>
              <a:t>s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zh-CN" altLang="en-US" sz="2000" dirty="0">
                <a:solidFill>
                  <a:srgbClr val="FF0000"/>
                </a:solidFill>
              </a:rPr>
              <a:t>？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algn="just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归一化的方法：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B749E12-50D8-4AC6-99CE-C85C464F7B66}"/>
                  </a:ext>
                </a:extLst>
              </p:cNvPr>
              <p:cNvSpPr/>
              <p:nvPr/>
            </p:nvSpPr>
            <p:spPr>
              <a:xfrm>
                <a:off x="591335" y="4780453"/>
                <a:ext cx="9885783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1" i="0" smtClean="0">
                          <a:latin typeface="Cambria Math" charset="0"/>
                          <a:sym typeface="Symbol"/>
                        </a:rPr>
                        <m:t>𝐏</m:t>
                      </m:r>
                      <m:d>
                        <m:dPr>
                          <m:ctrlPr>
                            <a:rPr lang="en-US" altLang="zh-CN" sz="30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sym typeface="Symbol"/>
                            </a:rPr>
                            <m:t>𝑀</m:t>
                          </m:r>
                        </m:e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sym typeface="Symbol"/>
                            </a:rPr>
                            <m:t>𝑠</m:t>
                          </m:r>
                        </m:e>
                      </m:d>
                      <m:r>
                        <a:rPr lang="en-US" altLang="zh-CN" sz="3000" i="1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  <a:sym typeface="Symbol"/>
                        </a:rPr>
                        <m:t>  &lt;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sym typeface="Symbol"/>
                            </a:rPr>
                            <m:t>𝑚</m:t>
                          </m:r>
                        </m:e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sym typeface="Symbol"/>
                            </a:rPr>
                            <m:t>𝑠</m:t>
                          </m:r>
                        </m:e>
                      </m:d>
                      <m:r>
                        <a:rPr lang="en-US" altLang="zh-CN" sz="3000" b="0" i="1" smtClean="0">
                          <a:latin typeface="Cambria Math" panose="02040503050406030204" pitchFamily="18" charset="0"/>
                          <a:sym typeface="Symbol"/>
                        </a:rPr>
                        <m:t>,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  <a:sym typeface="Symbol"/>
                        </a:rPr>
                        <m:t>(¬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𝑚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|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𝑠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  <a:sym typeface="Symbol"/>
                        </a:rPr>
                        <m:t>)&gt;</m:t>
                      </m:r>
                    </m:oMath>
                  </m:oMathPara>
                </a14:m>
                <a:endParaRPr lang="en-US" altLang="zh-CN" sz="3000" dirty="0"/>
              </a:p>
              <a:p>
                <a:pPr algn="ctr"/>
                <a:endParaRPr lang="en-US" altLang="zh-CN" sz="3000" dirty="0"/>
              </a:p>
              <a:p>
                <a:pPr algn="ctr"/>
                <a:r>
                  <a:rPr lang="en-US" altLang="zh-CN" sz="3000" dirty="0"/>
                  <a:t>                               =</a:t>
                </a:r>
                <a:r>
                  <a:rPr lang="en-US" altLang="zh-CN" sz="3000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000" i="1">
                        <a:latin typeface="Cambria Math" panose="02040503050406030204" pitchFamily="18" charset="0"/>
                        <a:sym typeface="Symbol"/>
                      </a:rPr>
                      <m:t>α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sym typeface="Symbol"/>
                      </a:rPr>
                      <m:t>&lt;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d>
                      <m:dPr>
                        <m:ctrlPr>
                          <a:rPr lang="en-US" altLang="zh-CN" sz="30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zh-CN" sz="3000" i="1" smtClean="0">
                            <a:latin typeface="Cambria Math" panose="02040503050406030204" pitchFamily="18" charset="0"/>
                            <a:sym typeface="Symbol"/>
                          </a:rPr>
                          <m:t>𝑠</m:t>
                        </m:r>
                      </m:e>
                      <m:e>
                        <m:r>
                          <a:rPr lang="en-US" altLang="zh-CN" sz="3000" i="1" smtClean="0">
                            <a:latin typeface="Cambria Math" panose="02040503050406030204" pitchFamily="18" charset="0"/>
                            <a:sym typeface="Symbol"/>
                          </a:rPr>
                          <m:t>𝑚</m:t>
                        </m:r>
                      </m:e>
                    </m:d>
                    <m:r>
                      <a:rPr lang="en-US" altLang="zh-CN" sz="3000" i="1" smtClean="0"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  <a:sym typeface="Symbol"/>
                      </a:rPr>
                      <m:t>𝑚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  <a:sym typeface="Symbol"/>
                      </a:rPr>
                      <m:t>),</m:t>
                    </m:r>
                    <m:r>
                      <a:rPr lang="en-US" altLang="zh-CN" sz="3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altLang="zh-CN" sz="3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altLang="zh-CN" sz="3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𝑠</m:t>
                    </m:r>
                    <m:r>
                      <a:rPr lang="en-US" altLang="zh-CN" sz="3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|¬</m:t>
                    </m:r>
                    <m:r>
                      <a:rPr lang="en-US" altLang="zh-CN" sz="3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𝑚</m:t>
                    </m:r>
                    <m:r>
                      <a:rPr lang="en-US" altLang="zh-CN" sz="3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sym typeface="Symbol"/>
                      </a:rPr>
                      <m:t>(¬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sym typeface="Symbol"/>
                      </a:rPr>
                      <m:t>𝑚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sym typeface="Symbol"/>
                      </a:rPr>
                      <m:t>)&gt;</m:t>
                    </m:r>
                  </m:oMath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B749E12-50D8-4AC6-99CE-C85C464F7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35" y="4780453"/>
                <a:ext cx="9885783" cy="1477328"/>
              </a:xfrm>
              <a:prstGeom prst="rect">
                <a:avLst/>
              </a:prstGeom>
              <a:blipFill>
                <a:blip r:embed="rId3"/>
                <a:stretch>
                  <a:fillRect b="-1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379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885B-53F2-4ADA-9D1D-E83F300D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应用贝叶斯规则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Content Placeholder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64143" y="1356361"/>
                <a:ext cx="10443411" cy="4906963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400" dirty="0"/>
                  <a:t>简单示例</a:t>
                </a:r>
                <a:r>
                  <a:rPr lang="en-US" altLang="zh-CN" sz="2400" dirty="0"/>
                  <a:t>2:  </a:t>
                </a:r>
                <a:r>
                  <a:rPr lang="zh-CN" altLang="zh-CN" sz="2200" dirty="0"/>
                  <a:t>明天要举行户外</a:t>
                </a:r>
                <a:r>
                  <a:rPr lang="zh-CN" altLang="en-US" sz="2200" dirty="0"/>
                  <a:t>运动会</a:t>
                </a:r>
                <a:r>
                  <a:rPr lang="zh-CN" altLang="zh-CN" sz="2200" dirty="0"/>
                  <a:t>。近年来，每年</a:t>
                </a:r>
                <a:r>
                  <a:rPr lang="zh-CN" altLang="zh-CN" sz="2200" dirty="0">
                    <a:solidFill>
                      <a:srgbClr val="FF0000"/>
                    </a:solidFill>
                  </a:rPr>
                  <a:t>仅下雨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5</a:t>
                </a:r>
                <a:r>
                  <a:rPr lang="zh-CN" altLang="zh-CN" sz="2200" dirty="0">
                    <a:solidFill>
                      <a:srgbClr val="FF0000"/>
                    </a:solidFill>
                  </a:rPr>
                  <a:t>天</a:t>
                </a:r>
                <a:r>
                  <a:rPr lang="zh-CN" altLang="zh-CN" sz="2200" dirty="0"/>
                  <a:t>（</a:t>
                </a:r>
                <a:r>
                  <a:rPr lang="en-US" altLang="zh-CN" sz="2200" dirty="0"/>
                  <a:t>5/365=0.014</a:t>
                </a:r>
                <a:r>
                  <a:rPr lang="zh-CN" altLang="zh-CN" sz="2200" dirty="0"/>
                  <a:t>）。不幸的是，天气预报员预测明天会下雨。</a:t>
                </a:r>
                <a:r>
                  <a:rPr lang="zh-CN" altLang="zh-CN" sz="2200" dirty="0">
                    <a:solidFill>
                      <a:srgbClr val="FF0000"/>
                    </a:solidFill>
                  </a:rPr>
                  <a:t>当真的下雨时，天气预报员准确地预测了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90%</a:t>
                </a:r>
                <a:r>
                  <a:rPr lang="zh-CN" altLang="zh-CN" sz="2200" dirty="0">
                    <a:solidFill>
                      <a:srgbClr val="FF0000"/>
                    </a:solidFill>
                  </a:rPr>
                  <a:t>的降雨</a:t>
                </a:r>
                <a:r>
                  <a:rPr lang="zh-CN" altLang="zh-CN" sz="2200" dirty="0"/>
                  <a:t>。</a:t>
                </a:r>
                <a:r>
                  <a:rPr lang="zh-CN" altLang="zh-CN" sz="2200" dirty="0">
                    <a:solidFill>
                      <a:srgbClr val="FF0000"/>
                    </a:solidFill>
                  </a:rPr>
                  <a:t>当不下雨时，他错误地预测了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10%</a:t>
                </a:r>
                <a:r>
                  <a:rPr lang="zh-CN" altLang="zh-CN" sz="2200" dirty="0">
                    <a:solidFill>
                      <a:srgbClr val="FF0000"/>
                    </a:solidFill>
                  </a:rPr>
                  <a:t>的降雨</a:t>
                </a:r>
                <a:r>
                  <a:rPr lang="zh-CN" altLang="zh-CN" sz="2200" dirty="0"/>
                  <a:t>。</a:t>
                </a:r>
                <a:r>
                  <a:rPr lang="zh-CN" altLang="en-US" sz="2200" dirty="0"/>
                  <a:t>明天</a:t>
                </a:r>
                <a:r>
                  <a:rPr lang="zh-CN" altLang="zh-CN" sz="2200" dirty="0"/>
                  <a:t>下雨</a:t>
                </a:r>
                <a:r>
                  <a:rPr lang="zh-CN" altLang="en-US" sz="2200" dirty="0"/>
                  <a:t>和不下雨</a:t>
                </a:r>
                <a:r>
                  <a:rPr lang="zh-CN" altLang="zh-CN" sz="2200" dirty="0"/>
                  <a:t>的可能性</a:t>
                </a:r>
                <a:r>
                  <a:rPr lang="zh-CN" altLang="en-US" sz="2200" dirty="0"/>
                  <a:t>分别</a:t>
                </a:r>
                <a:r>
                  <a:rPr lang="zh-CN" altLang="zh-CN" sz="2200" dirty="0"/>
                  <a:t>有多大？</a:t>
                </a:r>
                <a:endParaRPr lang="en-US" altLang="zh-CN" sz="2200" dirty="0"/>
              </a:p>
              <a:p>
                <a:pPr algn="just">
                  <a:lnSpc>
                    <a:spcPct val="150000"/>
                  </a:lnSpc>
                </a:pPr>
                <a:endParaRPr lang="en-US" altLang="zh-CN" sz="220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200" dirty="0">
                    <a:solidFill>
                      <a:schemeClr val="tx1"/>
                    </a:solidFill>
                  </a:rPr>
                  <a:t>令</a:t>
                </a:r>
                <a:r>
                  <a:rPr lang="en-US" altLang="zh-CN" sz="2200" dirty="0">
                    <a:solidFill>
                      <a:schemeClr val="tx1"/>
                    </a:solidFill>
                  </a:rPr>
                  <a:t>rain</a:t>
                </a:r>
                <a:r>
                  <a:rPr lang="zh-CN" altLang="en-US" sz="2200" dirty="0">
                    <a:solidFill>
                      <a:schemeClr val="tx1"/>
                    </a:solidFill>
                  </a:rPr>
                  <a:t>表示明天下雨的概率，</a:t>
                </a:r>
                <a:r>
                  <a:rPr lang="en-US" altLang="zh-CN" sz="2200" dirty="0">
                    <a:solidFill>
                      <a:schemeClr val="tx1"/>
                    </a:solidFill>
                  </a:rPr>
                  <a:t>predict</a:t>
                </a:r>
                <a:r>
                  <a:rPr lang="zh-CN" altLang="en-US" sz="2200" dirty="0">
                    <a:solidFill>
                      <a:schemeClr val="tx1"/>
                    </a:solidFill>
                  </a:rPr>
                  <a:t>表示预测明天下雨的概率</a:t>
                </a:r>
                <a:endParaRPr lang="en-US" altLang="zh-CN" sz="220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则有</m:t>
                    </m:r>
                    <m:r>
                      <a:rPr lang="zh-CN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i="1" dirty="0">
                        <a:solidFill>
                          <a:schemeClr val="tx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chemeClr val="tx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CN" sz="2200" i="1" dirty="0">
                        <a:solidFill>
                          <a:schemeClr val="tx1"/>
                        </a:solidFill>
                      </a:rPr>
                      <m:t>rain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chemeClr val="tx1"/>
                        </a:solidFill>
                      </a:rPr>
                      <m:t>)</m:t>
                    </m:r>
                    <m:r>
                      <a:rPr lang="en-US" altLang="zh-CN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chemeClr val="tx1"/>
                        </a:solidFill>
                      </a:rPr>
                      <m:t>0.014</m:t>
                    </m:r>
                  </m:oMath>
                </a14:m>
                <a:r>
                  <a:rPr lang="zh-CN" altLang="en-US" sz="2200" dirty="0"/>
                  <a:t>；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i="1" dirty="0">
                        <a:solidFill>
                          <a:schemeClr val="tx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chemeClr val="tx1"/>
                        </a:solidFill>
                      </a:rPr>
                      <m:t>(</m:t>
                    </m:r>
                    <m:r>
                      <a:rPr lang="en-US" altLang="zh-CN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200" i="1" dirty="0">
                        <a:solidFill>
                          <a:schemeClr val="tx1"/>
                        </a:solidFill>
                      </a:rPr>
                      <m:t>rain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chemeClr val="tx1"/>
                        </a:solidFill>
                      </a:rPr>
                      <m:t>)</m:t>
                    </m:r>
                    <m:r>
                      <a:rPr lang="en-US" altLang="zh-CN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chemeClr val="tx1"/>
                        </a:solidFill>
                      </a:rPr>
                      <m:t>0.</m:t>
                    </m:r>
                    <m:r>
                      <m:rPr>
                        <m:nor/>
                      </m:rPr>
                      <a:rPr lang="en-US" altLang="zh-CN" sz="2200" b="0" i="0" dirty="0" smtClean="0">
                        <a:solidFill>
                          <a:schemeClr val="tx1"/>
                        </a:solidFill>
                      </a:rPr>
                      <m:t>986  </m:t>
                    </m:r>
                    <m:r>
                      <a:rPr lang="zh-CN" alt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；</m:t>
                    </m:r>
                    <m:r>
                      <m:rPr>
                        <m:nor/>
                      </m:rPr>
                      <a:rPr lang="en-US" altLang="zh-CN" sz="2200" i="1" dirty="0">
                        <a:solidFill>
                          <a:schemeClr val="tx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chemeClr val="tx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CN" sz="2200" i="1" dirty="0">
                        <a:solidFill>
                          <a:schemeClr val="tx1"/>
                        </a:solidFill>
                      </a:rPr>
                      <m:t>predict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chemeClr val="tx1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lang="en-US" altLang="zh-CN" sz="2200" i="1" dirty="0">
                        <a:solidFill>
                          <a:schemeClr val="tx1"/>
                        </a:solidFill>
                      </a:rPr>
                      <m:t>rain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altLang="zh-CN" sz="2200" dirty="0"/>
                  <a:t>=</a:t>
                </a:r>
                <a:r>
                  <a:rPr lang="en-US" altLang="zh-CN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dirty="0">
                        <a:solidFill>
                          <a:schemeClr val="tx1"/>
                        </a:solidFill>
                      </a:rPr>
                      <m:t>0.</m:t>
                    </m:r>
                    <m:r>
                      <a:rPr lang="zh-CN" alt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chemeClr val="tx1"/>
                        </a:solidFill>
                      </a:rPr>
                      <m:t>9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</a:rPr>
                  <a:t>；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i="1" dirty="0" smtClean="0">
                        <a:solidFill>
                          <a:schemeClr val="tx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chemeClr val="tx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CN" sz="2200" i="1" dirty="0">
                        <a:solidFill>
                          <a:schemeClr val="tx1"/>
                        </a:solidFill>
                      </a:rPr>
                      <m:t>predict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chemeClr val="tx1"/>
                        </a:solidFill>
                      </a:rPr>
                      <m:t>|</m:t>
                    </m:r>
                    <m:r>
                      <a:rPr lang="en-US" altLang="zh-CN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200" i="1" dirty="0">
                        <a:solidFill>
                          <a:schemeClr val="tx1"/>
                        </a:solidFill>
                      </a:rPr>
                      <m:t>rain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chemeClr val="tx1"/>
                        </a:solidFill>
                      </a:rPr>
                      <m:t>) 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=0.1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问题：计算</a:t>
                </a:r>
                <a:r>
                  <a:rPr lang="en-US" altLang="zh-CN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400" i="1" dirty="0" err="1">
                    <a:solidFill>
                      <a:schemeClr val="tx1"/>
                    </a:solidFill>
                  </a:rPr>
                  <a:t>Rain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|</a:t>
                </a:r>
                <a:r>
                  <a:rPr lang="en-US" altLang="zh-CN" sz="2400" i="1" dirty="0" err="1">
                    <a:solidFill>
                      <a:schemeClr val="tx1"/>
                    </a:solidFill>
                  </a:rPr>
                  <a:t>predict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？</a:t>
                </a:r>
                <a:endParaRPr lang="en-US" altLang="zh-CN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0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143" y="1356361"/>
                <a:ext cx="10443411" cy="4906963"/>
              </a:xfrm>
              <a:blipFill>
                <a:blip r:embed="rId3"/>
                <a:stretch>
                  <a:fillRect l="-817" r="-759" b="-5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299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885B-53F2-4ADA-9D1D-E83F300D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应用贝叶斯规则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Content Placeholder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36062" y="1407732"/>
                <a:ext cx="10421673" cy="4906963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200" dirty="0"/>
                  <a:t>简单示例</a:t>
                </a:r>
                <a:r>
                  <a:rPr lang="en-US" altLang="zh-CN" sz="2200" dirty="0"/>
                  <a:t>2: </a:t>
                </a:r>
                <a:r>
                  <a:rPr lang="zh-CN" altLang="zh-CN" sz="2200" dirty="0"/>
                  <a:t>明天要举行户外</a:t>
                </a:r>
                <a:r>
                  <a:rPr lang="zh-CN" altLang="en-US" sz="2200" dirty="0"/>
                  <a:t>运动会</a:t>
                </a:r>
                <a:r>
                  <a:rPr lang="zh-CN" altLang="zh-CN" sz="2200" dirty="0"/>
                  <a:t>。近年来，每年</a:t>
                </a:r>
                <a:r>
                  <a:rPr lang="zh-CN" altLang="zh-CN" sz="2200" dirty="0">
                    <a:solidFill>
                      <a:srgbClr val="FF0000"/>
                    </a:solidFill>
                  </a:rPr>
                  <a:t>仅下雨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5</a:t>
                </a:r>
                <a:r>
                  <a:rPr lang="zh-CN" altLang="zh-CN" sz="2200" dirty="0">
                    <a:solidFill>
                      <a:srgbClr val="FF0000"/>
                    </a:solidFill>
                  </a:rPr>
                  <a:t>天</a:t>
                </a:r>
                <a:r>
                  <a:rPr lang="zh-CN" altLang="zh-CN" sz="2200" dirty="0"/>
                  <a:t>（</a:t>
                </a:r>
                <a:r>
                  <a:rPr lang="en-US" altLang="zh-CN" sz="2200" dirty="0"/>
                  <a:t>5/365=0.014</a:t>
                </a:r>
                <a:r>
                  <a:rPr lang="zh-CN" altLang="zh-CN" sz="2200" dirty="0"/>
                  <a:t>）。不幸的是，天气预报员预测明天会下雨。</a:t>
                </a:r>
                <a:r>
                  <a:rPr lang="zh-CN" altLang="zh-CN" sz="2200" dirty="0">
                    <a:solidFill>
                      <a:srgbClr val="FF0000"/>
                    </a:solidFill>
                  </a:rPr>
                  <a:t>当真的下雨时，天气预报员准确地预测了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90%</a:t>
                </a:r>
                <a:r>
                  <a:rPr lang="zh-CN" altLang="zh-CN" sz="2200" dirty="0">
                    <a:solidFill>
                      <a:srgbClr val="FF0000"/>
                    </a:solidFill>
                  </a:rPr>
                  <a:t>的降雨</a:t>
                </a:r>
                <a:r>
                  <a:rPr lang="zh-CN" altLang="zh-CN" sz="2200" dirty="0"/>
                  <a:t>。</a:t>
                </a:r>
                <a:r>
                  <a:rPr lang="zh-CN" altLang="zh-CN" sz="2200" dirty="0">
                    <a:solidFill>
                      <a:srgbClr val="FF0000"/>
                    </a:solidFill>
                  </a:rPr>
                  <a:t>当不下雨时，他错误地预测了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10%</a:t>
                </a:r>
                <a:r>
                  <a:rPr lang="zh-CN" altLang="zh-CN" sz="2200" dirty="0">
                    <a:solidFill>
                      <a:srgbClr val="FF0000"/>
                    </a:solidFill>
                  </a:rPr>
                  <a:t>的降雨</a:t>
                </a:r>
                <a:r>
                  <a:rPr lang="zh-CN" altLang="zh-CN" sz="2200" dirty="0"/>
                  <a:t>。</a:t>
                </a:r>
                <a:r>
                  <a:rPr lang="zh-CN" altLang="en-US" sz="2200" dirty="0"/>
                  <a:t>明天</a:t>
                </a:r>
                <a:r>
                  <a:rPr lang="zh-CN" altLang="zh-CN" sz="2200" dirty="0"/>
                  <a:t>下雨</a:t>
                </a:r>
                <a:r>
                  <a:rPr lang="zh-CN" altLang="en-US" sz="2200" dirty="0"/>
                  <a:t>和不下雨</a:t>
                </a:r>
                <a:r>
                  <a:rPr lang="zh-CN" altLang="zh-CN" sz="2200" dirty="0"/>
                  <a:t>的可能性</a:t>
                </a:r>
                <a:r>
                  <a:rPr lang="zh-CN" altLang="en-US" sz="2200" dirty="0"/>
                  <a:t>分别</a:t>
                </a:r>
                <a:r>
                  <a:rPr lang="zh-CN" altLang="zh-CN" sz="2200" dirty="0"/>
                  <a:t>有多大？</a:t>
                </a:r>
                <a:endParaRPr lang="en-US" altLang="zh-CN" sz="2200" dirty="0"/>
              </a:p>
              <a:p>
                <a:pPr lvl="8" algn="just">
                  <a:lnSpc>
                    <a:spcPct val="150000"/>
                  </a:lnSpc>
                </a:pPr>
                <a:endParaRPr lang="en-US" altLang="zh-CN" sz="1600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400" i="1" dirty="0" err="1">
                    <a:solidFill>
                      <a:schemeClr val="tx1"/>
                    </a:solidFill>
                  </a:rPr>
                  <a:t>Rain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|</a:t>
                </a:r>
                <a:r>
                  <a:rPr lang="en-US" altLang="zh-CN" sz="2400" i="1" dirty="0" err="1">
                    <a:solidFill>
                      <a:schemeClr val="tx1"/>
                    </a:solidFill>
                  </a:rPr>
                  <a:t>predict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tx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tx1"/>
                        </a:solidFill>
                      </a:rPr>
                      <m:t>rain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tx1"/>
                        </a:solidFill>
                      </a:rPr>
                      <m:t>predict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</a:rPr>
                      <m:t>)</m:t>
                    </m:r>
                    <m:r>
                      <a:rPr lang="en-US" altLang="zh-CN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tx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tx1"/>
                        </a:solidFill>
                      </a:rPr>
                      <m:t>rain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tx1"/>
                        </a:solidFill>
                      </a:rPr>
                      <m:t>predict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</a:rPr>
                      <m:t>)</m:t>
                    </m:r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                           =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α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tx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tx1"/>
                        </a:solidFill>
                      </a:rPr>
                      <m:t>predict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tx1"/>
                        </a:solidFill>
                      </a:rPr>
                      <m:t>rain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</a:rPr>
                      <m:t>) ∗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tx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tx1"/>
                        </a:solidFill>
                      </a:rPr>
                      <m:t>rain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</a:rPr>
                      <m:t>)</m:t>
                    </m:r>
                    <m:r>
                      <a:rPr lang="en-US" altLang="zh-CN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tx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tx1"/>
                        </a:solidFill>
                      </a:rPr>
                      <m:t>predict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</a:rPr>
                      <m:t>|</m:t>
                    </m:r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tx1"/>
                        </a:solidFill>
                      </a:rPr>
                      <m:t>rain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</a:rPr>
                      <m:t>) ∗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tx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tx1"/>
                        </a:solidFill>
                      </a:rPr>
                      <m:t>rain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</a:rPr>
                      <m:t>)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                           =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α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</a:rPr>
                      <m:t>0.</m:t>
                    </m:r>
                    <m:r>
                      <a:rPr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</a:rPr>
                      <m:t>9</m:t>
                    </m:r>
                    <m:r>
                      <a:rPr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</a:rPr>
                      <m:t>0.014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0.1</m:t>
                    </m:r>
                    <m:r>
                      <a:rPr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0.986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            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0.111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0.889&gt;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                           </a:t>
                </a:r>
              </a:p>
            </p:txBody>
          </p:sp>
        </mc:Choice>
        <mc:Fallback xmlns="">
          <p:sp>
            <p:nvSpPr>
              <p:cNvPr id="440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062" y="1407732"/>
                <a:ext cx="10421673" cy="4906963"/>
              </a:xfrm>
              <a:blipFill>
                <a:blip r:embed="rId3"/>
                <a:stretch>
                  <a:fillRect l="-936" r="-761" b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208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03D58-F974-464B-94C5-F718075F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26A22-6D5B-4B9A-81AD-18D6C06A5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594" y="2263493"/>
            <a:ext cx="11379200" cy="472916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由于环境可能是部分可观察的或不确定的，智能体需要处理</a:t>
            </a:r>
            <a:r>
              <a:rPr lang="zh-CN" altLang="en-US" sz="2000" dirty="0">
                <a:solidFill>
                  <a:srgbClr val="CC0000"/>
                </a:solidFill>
                <a:latin typeface="Calibri"/>
                <a:cs typeface="Calibri"/>
              </a:rPr>
              <a:t>不确定性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CC0000"/>
                </a:solidFill>
                <a:latin typeface="Calibri"/>
                <a:cs typeface="Calibri"/>
              </a:rPr>
              <a:t>概率</a:t>
            </a:r>
            <a:r>
              <a:rPr lang="zh-CN" altLang="en-US" sz="2000" dirty="0"/>
              <a:t>是描述不确定知识的一种严格形式。通过</a:t>
            </a:r>
            <a:r>
              <a:rPr lang="zh-CN" altLang="en-US" sz="2000" dirty="0">
                <a:solidFill>
                  <a:srgbClr val="CC0000"/>
                </a:solidFill>
                <a:latin typeface="Calibri"/>
                <a:cs typeface="Calibri"/>
              </a:rPr>
              <a:t>条件概率</a:t>
            </a:r>
            <a:r>
              <a:rPr lang="zh-CN" altLang="en-US" sz="2000" dirty="0"/>
              <a:t>，将命题与智能体自身的知识联系起来</a:t>
            </a:r>
          </a:p>
          <a:p>
            <a:pPr>
              <a:lnSpc>
                <a:spcPct val="200000"/>
              </a:lnSpc>
            </a:pPr>
            <a:r>
              <a:rPr lang="zh-CN" altLang="en-US" sz="2000" dirty="0"/>
              <a:t>给定一个</a:t>
            </a:r>
            <a:r>
              <a:rPr lang="zh-CN" altLang="en-US" sz="2000" dirty="0">
                <a:solidFill>
                  <a:srgbClr val="CC0000"/>
                </a:solidFill>
                <a:latin typeface="Calibri"/>
                <a:cs typeface="Calibri"/>
              </a:rPr>
              <a:t>完全联合分布</a:t>
            </a:r>
            <a:r>
              <a:rPr lang="zh-CN" altLang="en-US" sz="2000" dirty="0"/>
              <a:t>可以计算该问题域中任何命题的概率，但对复杂领域，需要找到一种方法来降低联合概率的</a:t>
            </a:r>
            <a:r>
              <a:rPr lang="zh-CN" altLang="en-US" sz="2000" dirty="0" smtClean="0"/>
              <a:t>数目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574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431E657-05E6-44D9-A03E-D3F53157B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不确定性</a:t>
            </a:r>
            <a:endParaRPr lang="en-US" altLang="zh-CN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43076" y="1206601"/>
            <a:ext cx="9981598" cy="5280025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endParaRPr lang="en-US" altLang="zh-CN" sz="2400" dirty="0"/>
          </a:p>
          <a:p>
            <a:pPr marL="609600" indent="-609600">
              <a:lnSpc>
                <a:spcPct val="150000"/>
              </a:lnSpc>
              <a:buNone/>
            </a:pPr>
            <a:r>
              <a:rPr lang="zh-CN" altLang="en-US" sz="2400" dirty="0"/>
              <a:t>一个逻辑智能体可能给出的结论：</a:t>
            </a:r>
            <a:endParaRPr lang="en-US" altLang="zh-CN" sz="2400" dirty="0"/>
          </a:p>
          <a:p>
            <a:pPr marL="990600" lvl="1" indent="-533400">
              <a:lnSpc>
                <a:spcPct val="150000"/>
              </a:lnSpc>
              <a:buFontTx/>
              <a:buAutoNum type="arabicPeriod"/>
            </a:pPr>
            <a:r>
              <a:rPr lang="zh-CN" altLang="en-US" sz="2200" dirty="0"/>
              <a:t>有风险的断言</a:t>
            </a:r>
            <a:r>
              <a:rPr lang="en-US" altLang="zh-CN" sz="2200" dirty="0"/>
              <a:t>: “</a:t>
            </a:r>
            <a:r>
              <a:rPr lang="zh-CN" altLang="en-US" sz="2200" dirty="0">
                <a:solidFill>
                  <a:srgbClr val="FF0000"/>
                </a:solidFill>
              </a:rPr>
              <a:t>规划</a:t>
            </a:r>
            <a:r>
              <a:rPr lang="en-US" altLang="zh-CN" sz="2200" dirty="0">
                <a:solidFill>
                  <a:srgbClr val="FF0000"/>
                </a:solidFill>
              </a:rPr>
              <a:t>A</a:t>
            </a:r>
            <a:r>
              <a:rPr lang="en-US" altLang="zh-CN" sz="2200" baseline="-25000" dirty="0">
                <a:solidFill>
                  <a:srgbClr val="FF0000"/>
                </a:solidFill>
              </a:rPr>
              <a:t>90</a:t>
            </a:r>
            <a:r>
              <a:rPr lang="en-US" altLang="zh-CN" sz="2200" dirty="0">
                <a:solidFill>
                  <a:srgbClr val="FF0000"/>
                </a:solidFill>
              </a:rPr>
              <a:t> </a:t>
            </a:r>
            <a:r>
              <a:rPr lang="zh-CN" altLang="en-US" sz="2200" dirty="0">
                <a:solidFill>
                  <a:srgbClr val="FF0000"/>
                </a:solidFill>
              </a:rPr>
              <a:t>将使我们及时到达机场</a:t>
            </a:r>
            <a:r>
              <a:rPr lang="en-US" altLang="zh-CN" sz="2200" dirty="0"/>
              <a:t>”</a:t>
            </a:r>
          </a:p>
          <a:p>
            <a:pPr marL="990600" lvl="1" indent="-533400">
              <a:lnSpc>
                <a:spcPct val="150000"/>
              </a:lnSpc>
              <a:buFontTx/>
              <a:buAutoNum type="arabicPeriod"/>
            </a:pPr>
            <a:endParaRPr lang="en-US" altLang="zh-CN" sz="2200" dirty="0"/>
          </a:p>
          <a:p>
            <a:pPr marL="990600" lvl="1" indent="-533400">
              <a:lnSpc>
                <a:spcPct val="150000"/>
              </a:lnSpc>
              <a:buFontTx/>
              <a:buAutoNum type="arabicPeriod"/>
            </a:pPr>
            <a:r>
              <a:rPr lang="zh-CN" altLang="en-US" sz="2200" dirty="0"/>
              <a:t>得出如下的弱一些的结论</a:t>
            </a:r>
            <a:r>
              <a:rPr lang="en-US" altLang="zh-CN" sz="2200" dirty="0"/>
              <a:t>:</a:t>
            </a:r>
          </a:p>
          <a:p>
            <a:pPr marL="400031" lvl="1" indent="0">
              <a:lnSpc>
                <a:spcPct val="200000"/>
              </a:lnSpc>
              <a:buNone/>
            </a:pPr>
            <a:endParaRPr lang="en-US" altLang="zh-CN" sz="1800" dirty="0"/>
          </a:p>
          <a:p>
            <a:pPr marL="400031" lvl="1" indent="0">
              <a:lnSpc>
                <a:spcPct val="200000"/>
              </a:lnSpc>
              <a:buNone/>
            </a:pPr>
            <a:r>
              <a:rPr lang="en-US" altLang="zh-CN" sz="1800" dirty="0"/>
              <a:t>“</a:t>
            </a:r>
            <a:r>
              <a:rPr lang="zh-CN" altLang="en-US" sz="1800" dirty="0">
                <a:solidFill>
                  <a:srgbClr val="FF0000"/>
                </a:solidFill>
              </a:rPr>
              <a:t>规划</a:t>
            </a:r>
            <a:r>
              <a:rPr lang="en-US" altLang="zh-CN" sz="1800" i="1" dirty="0">
                <a:solidFill>
                  <a:srgbClr val="FF0000"/>
                </a:solidFill>
              </a:rPr>
              <a:t>A</a:t>
            </a:r>
            <a:r>
              <a:rPr lang="en-US" altLang="zh-CN" sz="1800" i="1" baseline="-25000" dirty="0">
                <a:solidFill>
                  <a:srgbClr val="FF0000"/>
                </a:solidFill>
              </a:rPr>
              <a:t>90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将使我们及时到达机场</a:t>
            </a:r>
            <a:r>
              <a:rPr lang="zh-CN" altLang="en-US" sz="1800" dirty="0"/>
              <a:t>，只要车不抛锚，汽油不耗尽，不遇到任何交通事故，桥上也没有交通事故，飞机不会提前起飞，而且没有陨星砸到我的车，</a:t>
            </a:r>
            <a:r>
              <a:rPr lang="en-US" altLang="zh-CN" sz="1800" dirty="0"/>
              <a:t>……”</a:t>
            </a:r>
            <a:r>
              <a:rPr lang="en-US" altLang="zh-CN" sz="2000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415631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809EEA3-7929-441E-B7A0-87B83B8A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33434A2-42C0-40BB-8119-761EFF0C4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8513" y="2451099"/>
            <a:ext cx="5206081" cy="1500187"/>
          </a:xfrm>
        </p:spPr>
        <p:txBody>
          <a:bodyPr/>
          <a:lstStyle/>
          <a:p>
            <a:r>
              <a:rPr lang="zh-CN" altLang="en-US" sz="50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04057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431E657-05E6-44D9-A03E-D3F53157B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不确定性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48140" y="1235869"/>
            <a:ext cx="10910184" cy="5280025"/>
          </a:xfrm>
        </p:spPr>
        <p:txBody>
          <a:bodyPr/>
          <a:lstStyle/>
          <a:p>
            <a:pPr marL="609600" indent="-609600">
              <a:lnSpc>
                <a:spcPct val="150000"/>
              </a:lnSpc>
              <a:buNone/>
            </a:pPr>
            <a:r>
              <a:rPr lang="zh-CN" altLang="en-US" sz="2400" dirty="0"/>
              <a:t>一个不确定性推理的例子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诊断牙病患者的牙痛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609600" indent="-609600">
              <a:lnSpc>
                <a:spcPct val="1500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609600" indent="-609600">
              <a:lnSpc>
                <a:spcPct val="150000"/>
              </a:lnSpc>
              <a:buNone/>
            </a:pPr>
            <a:r>
              <a:rPr lang="en-US" altLang="zh-CN" sz="2200" dirty="0"/>
              <a:t> </a:t>
            </a:r>
            <a:r>
              <a:rPr lang="zh-CN" altLang="en-US" sz="2200" dirty="0"/>
              <a:t>我们试着用</a:t>
            </a:r>
            <a:r>
              <a:rPr lang="zh-CN" altLang="en-US" sz="2200" b="1" dirty="0"/>
              <a:t>命题逻辑</a:t>
            </a:r>
            <a:r>
              <a:rPr lang="zh-CN" altLang="en-US" sz="2200" dirty="0"/>
              <a:t>写出牙病诊断的规则，考虑下面的简单规则：</a:t>
            </a:r>
            <a:endParaRPr lang="en-US" altLang="zh-CN" sz="2200" dirty="0"/>
          </a:p>
          <a:p>
            <a:pPr marL="609600" indent="-60960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</a:rPr>
              <a:t>               </a:t>
            </a:r>
            <a:r>
              <a:rPr lang="en-US" altLang="zh-CN" sz="2200" i="1" dirty="0">
                <a:solidFill>
                  <a:schemeClr val="tx1"/>
                </a:solidFill>
              </a:rPr>
              <a:t>Toothache  </a:t>
            </a:r>
            <a:r>
              <a:rPr lang="en-US" altLang="zh-CN" sz="2200" dirty="0">
                <a:solidFill>
                  <a:schemeClr val="tx1"/>
                </a:solidFill>
                <a:sym typeface="Symbol" panose="05050102010706020507" pitchFamily="18" charset="2"/>
              </a:rPr>
              <a:t>  </a:t>
            </a:r>
            <a:r>
              <a:rPr lang="en-US" altLang="zh-CN" sz="2200" i="1" dirty="0">
                <a:solidFill>
                  <a:schemeClr val="tx1"/>
                </a:solidFill>
                <a:sym typeface="Symbol" panose="05050102010706020507" pitchFamily="18" charset="2"/>
              </a:rPr>
              <a:t>Cavity    </a:t>
            </a:r>
            <a:r>
              <a:rPr lang="en-US" altLang="zh-CN" sz="3800" dirty="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</a:p>
          <a:p>
            <a:pPr marL="609600" indent="-609600">
              <a:lnSpc>
                <a:spcPct val="150000"/>
              </a:lnSpc>
              <a:buNone/>
            </a:pPr>
            <a:r>
              <a:rPr lang="zh-CN" altLang="en-US" sz="2200" dirty="0"/>
              <a:t>更新规则：</a:t>
            </a:r>
            <a:endParaRPr lang="en-US" altLang="zh-CN" sz="2200" dirty="0"/>
          </a:p>
          <a:p>
            <a:pPr marL="609600" indent="-60960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</a:rPr>
              <a:t>              </a:t>
            </a:r>
            <a:r>
              <a:rPr lang="en-US" altLang="zh-CN" sz="2200" i="1" dirty="0">
                <a:solidFill>
                  <a:schemeClr val="tx1"/>
                </a:solidFill>
              </a:rPr>
              <a:t>Toothache  </a:t>
            </a:r>
            <a:r>
              <a:rPr lang="en-US" altLang="zh-CN" sz="2200" dirty="0">
                <a:solidFill>
                  <a:schemeClr val="tx1"/>
                </a:solidFill>
                <a:sym typeface="Symbol" panose="05050102010706020507" pitchFamily="18" charset="2"/>
              </a:rPr>
              <a:t>  </a:t>
            </a:r>
            <a:r>
              <a:rPr lang="en-US" altLang="zh-CN" sz="2200" i="1" dirty="0">
                <a:solidFill>
                  <a:schemeClr val="tx1"/>
                </a:solidFill>
                <a:sym typeface="Symbol" panose="05050102010706020507" pitchFamily="18" charset="2"/>
              </a:rPr>
              <a:t>Cavity </a:t>
            </a:r>
            <a:r>
              <a:rPr lang="en-US" altLang="zh-CN" sz="2200" dirty="0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200" i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200" i="1" dirty="0" err="1">
                <a:solidFill>
                  <a:schemeClr val="tx1"/>
                </a:solidFill>
                <a:sym typeface="Symbol" panose="05050102010706020507" pitchFamily="18" charset="2"/>
              </a:rPr>
              <a:t>GumProblem</a:t>
            </a:r>
            <a:r>
              <a:rPr lang="en-US" altLang="zh-CN" sz="2200" i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200" i="1" dirty="0">
                <a:solidFill>
                  <a:schemeClr val="tx1"/>
                </a:solidFill>
                <a:sym typeface="Symbol" panose="05050102010706020507" pitchFamily="18" charset="2"/>
              </a:rPr>
              <a:t> Abscess ……</a:t>
            </a:r>
            <a:endParaRPr lang="en-US" altLang="zh-CN" sz="2200" dirty="0"/>
          </a:p>
          <a:p>
            <a:pPr marL="609600" indent="-609600">
              <a:lnSpc>
                <a:spcPct val="150000"/>
              </a:lnSpc>
              <a:buNone/>
            </a:pPr>
            <a:endParaRPr lang="en-US" altLang="zh-CN" sz="2200" dirty="0"/>
          </a:p>
          <a:p>
            <a:pPr marL="609600" indent="-609600">
              <a:lnSpc>
                <a:spcPct val="150000"/>
              </a:lnSpc>
              <a:buNone/>
            </a:pPr>
            <a:r>
              <a:rPr lang="zh-CN" altLang="en-US" sz="2200" dirty="0"/>
              <a:t>不幸的是：为了使规则正确，我们不得不增加一个无限长的可能原因的列表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99124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AD02FC5-D94B-4196-82D2-CBE25C521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不确定性</a:t>
            </a:r>
            <a:endParaRPr lang="en-US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33138" y="1460634"/>
            <a:ext cx="10231654" cy="4929188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zh-CN" altLang="en-US" sz="2600" dirty="0"/>
              <a:t>试图使用逻辑会失败，有以下三个原因</a:t>
            </a:r>
            <a:r>
              <a:rPr lang="en-US" altLang="zh-CN" sz="2600" dirty="0"/>
              <a:t>: 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2400" dirty="0">
                <a:solidFill>
                  <a:schemeClr val="accent2"/>
                </a:solidFill>
              </a:rPr>
              <a:t>惰性</a:t>
            </a:r>
            <a:r>
              <a:rPr lang="en-US" altLang="zh-CN" sz="2400" dirty="0"/>
              <a:t>: </a:t>
            </a:r>
            <a:r>
              <a:rPr lang="zh-CN" altLang="en-US" sz="2400" dirty="0"/>
              <a:t>无法列举出前提和结论的完整集合</a:t>
            </a:r>
            <a:r>
              <a:rPr lang="en-US" altLang="zh-CN" sz="2400" dirty="0"/>
              <a:t>.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>
                <a:solidFill>
                  <a:schemeClr val="accent2"/>
                </a:solidFill>
              </a:rPr>
              <a:t>无知</a:t>
            </a:r>
            <a:r>
              <a:rPr lang="en-US" altLang="zh-CN" sz="2400" dirty="0"/>
              <a:t>: </a:t>
            </a:r>
            <a:r>
              <a:rPr lang="zh-CN" altLang="en-US" sz="2400" dirty="0"/>
              <a:t>缺乏相关事实、初始条件</a:t>
            </a:r>
            <a:r>
              <a:rPr lang="en-US" altLang="zh-CN" sz="2400" dirty="0"/>
              <a:t>, etc.</a:t>
            </a:r>
          </a:p>
          <a:p>
            <a:pPr lvl="2" eaLnBrk="1" hangingPunct="1"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理论的无知</a:t>
            </a:r>
            <a:r>
              <a:rPr lang="en-US" altLang="zh-CN" dirty="0">
                <a:solidFill>
                  <a:schemeClr val="accent2"/>
                </a:solidFill>
              </a:rPr>
              <a:t>: </a:t>
            </a:r>
            <a:r>
              <a:rPr lang="zh-CN" altLang="en-US" dirty="0">
                <a:solidFill>
                  <a:schemeClr val="accent2"/>
                </a:solidFill>
              </a:rPr>
              <a:t>对于该领域，缺少完整的理论</a:t>
            </a:r>
            <a:r>
              <a:rPr lang="en-US" altLang="zh-CN" dirty="0">
                <a:solidFill>
                  <a:schemeClr val="accent2"/>
                </a:solidFill>
              </a:rPr>
              <a:t>.</a:t>
            </a:r>
          </a:p>
          <a:p>
            <a:pPr lvl="2" eaLnBrk="1" hangingPunct="1"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实践的无知</a:t>
            </a:r>
            <a:r>
              <a:rPr lang="en-US" altLang="zh-CN" dirty="0">
                <a:solidFill>
                  <a:schemeClr val="accent2"/>
                </a:solidFill>
              </a:rPr>
              <a:t>: </a:t>
            </a:r>
            <a:r>
              <a:rPr lang="zh-CN" altLang="en-US" dirty="0">
                <a:solidFill>
                  <a:schemeClr val="accent2"/>
                </a:solidFill>
              </a:rPr>
              <a:t>即使我们知道所有的规则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zh-CN" altLang="en-US" dirty="0">
                <a:solidFill>
                  <a:schemeClr val="accent2"/>
                </a:solidFill>
              </a:rPr>
              <a:t>对于一个特定的病人我们也无法确定。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03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D46601A-9EB3-4BEA-AF1D-5BA5564AF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提纲</a:t>
            </a:r>
            <a:endParaRPr lang="en-US" altLang="zh-CN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A0A33B5-7B40-4F72-BF27-B7F16B6F6B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37874" y="1366463"/>
            <a:ext cx="7997825" cy="4929188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400" b="1" dirty="0" smtClean="0"/>
              <a:t>第十三章 </a:t>
            </a:r>
            <a:r>
              <a:rPr lang="zh-CN" altLang="en-US" sz="2400" b="1" dirty="0"/>
              <a:t>不确定性的量化</a:t>
            </a:r>
            <a:endParaRPr lang="en-US" altLang="zh-CN" sz="2400" b="1" dirty="0"/>
          </a:p>
          <a:p>
            <a:pPr lvl="1">
              <a:lnSpc>
                <a:spcPct val="200000"/>
              </a:lnSpc>
            </a:pPr>
            <a:r>
              <a:rPr lang="en-US" altLang="zh-CN" sz="2400" b="1" dirty="0" smtClean="0"/>
              <a:t>13.1 </a:t>
            </a:r>
            <a:r>
              <a:rPr lang="zh-CN" altLang="en-US" sz="2400" b="1" dirty="0"/>
              <a:t>不确定性的概述</a:t>
            </a:r>
            <a:endParaRPr lang="en-US" altLang="zh-CN" sz="2400" b="1" dirty="0"/>
          </a:p>
          <a:p>
            <a:pPr lvl="1"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13.2 </a:t>
            </a:r>
            <a:r>
              <a:rPr lang="zh-CN" altLang="en-US" sz="2400" b="1" dirty="0">
                <a:solidFill>
                  <a:srgbClr val="FF0000"/>
                </a:solidFill>
              </a:rPr>
              <a:t>不确定性与理性决策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zh-CN" sz="2400" dirty="0" smtClean="0"/>
              <a:t>13.3 </a:t>
            </a:r>
            <a:r>
              <a:rPr lang="zh-CN" altLang="en-US" sz="2400" dirty="0"/>
              <a:t>基本概率符号</a:t>
            </a:r>
            <a:endParaRPr lang="en-US" altLang="zh-CN" sz="2400" dirty="0"/>
          </a:p>
          <a:p>
            <a:pPr lvl="1">
              <a:lnSpc>
                <a:spcPct val="200000"/>
              </a:lnSpc>
            </a:pPr>
            <a:r>
              <a:rPr lang="en-US" altLang="zh-CN" sz="2400" dirty="0" smtClean="0"/>
              <a:t>13.4 </a:t>
            </a:r>
            <a:r>
              <a:rPr lang="zh-CN" altLang="en-US" sz="2400" dirty="0"/>
              <a:t>使用完全联合分布进行推理</a:t>
            </a:r>
            <a:endParaRPr lang="en-US" altLang="zh-CN" sz="2400" dirty="0"/>
          </a:p>
          <a:p>
            <a:pPr lvl="1">
              <a:lnSpc>
                <a:spcPct val="200000"/>
              </a:lnSpc>
            </a:pPr>
            <a:r>
              <a:rPr lang="en-US" altLang="zh-CN" sz="2400" dirty="0" smtClean="0"/>
              <a:t>13.5 </a:t>
            </a:r>
            <a:r>
              <a:rPr lang="zh-CN" altLang="en-US" sz="2400" dirty="0"/>
              <a:t>贝叶斯规则及其应用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3692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C0E962E-02F9-4D35-B3BB-EBA59986D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/>
              <a:t>处理不确定性的方法</a:t>
            </a:r>
            <a:endParaRPr lang="en-US" altLang="zh-CN" sz="40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12270" y="1274296"/>
            <a:ext cx="10136204" cy="4929187"/>
          </a:xfrm>
        </p:spPr>
        <p:txBody>
          <a:bodyPr/>
          <a:lstStyle/>
          <a:p>
            <a:pPr eaLnBrk="1" hangingPunct="1"/>
            <a:endParaRPr lang="en-US" altLang="zh-CN" sz="2400" dirty="0"/>
          </a:p>
          <a:p>
            <a:pPr eaLnBrk="1" hangingPunct="1">
              <a:lnSpc>
                <a:spcPct val="200000"/>
              </a:lnSpc>
            </a:pPr>
            <a:r>
              <a:rPr lang="zh-CN" altLang="en-US" sz="2400" dirty="0"/>
              <a:t>不确定环境下，智能体的知识提供相关语句的</a:t>
            </a:r>
            <a:r>
              <a:rPr lang="zh-CN" altLang="en-US" sz="2400" dirty="0">
                <a:solidFill>
                  <a:srgbClr val="FF0000"/>
                </a:solidFill>
              </a:rPr>
              <a:t>信念度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degree of belief</a:t>
            </a:r>
            <a:r>
              <a:rPr lang="en-US" altLang="zh-CN" sz="2400" dirty="0"/>
              <a:t>)</a:t>
            </a:r>
            <a:r>
              <a:rPr lang="zh-CN" altLang="en-US" sz="2400" dirty="0"/>
              <a:t>，处理信念度的主要工具是</a:t>
            </a:r>
            <a:r>
              <a:rPr lang="zh-CN" altLang="en-US" sz="2400" dirty="0">
                <a:solidFill>
                  <a:srgbClr val="FF0000"/>
                </a:solidFill>
              </a:rPr>
              <a:t>概率理论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probability theory </a:t>
            </a:r>
            <a:r>
              <a:rPr lang="en-US" altLang="zh-CN" sz="2400" dirty="0"/>
              <a:t>)</a:t>
            </a:r>
          </a:p>
          <a:p>
            <a:pPr lvl="1" eaLnBrk="1" hangingPunct="1">
              <a:lnSpc>
                <a:spcPct val="200000"/>
              </a:lnSpc>
            </a:pPr>
            <a:endParaRPr lang="en-US" altLang="zh-CN" sz="2000" i="1" dirty="0"/>
          </a:p>
          <a:p>
            <a:r>
              <a:rPr lang="zh-CN" altLang="en-US" sz="2400" dirty="0"/>
              <a:t>概率提供了一种方法以概括由我们的惰性和无知产生的不确定性</a:t>
            </a:r>
            <a:endParaRPr lang="en-US" altLang="zh-CN" sz="2400" dirty="0"/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规划</a:t>
            </a:r>
            <a:r>
              <a:rPr lang="en-US" altLang="zh-CN" sz="2000" i="1" dirty="0">
                <a:solidFill>
                  <a:srgbClr val="FF0000"/>
                </a:solidFill>
              </a:rPr>
              <a:t>A</a:t>
            </a:r>
            <a:r>
              <a:rPr lang="en-US" altLang="zh-CN" sz="2000" i="1" baseline="-25000" dirty="0">
                <a:solidFill>
                  <a:srgbClr val="FF0000"/>
                </a:solidFill>
              </a:rPr>
              <a:t>25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将使我们及时到达机场</a:t>
            </a:r>
            <a:r>
              <a:rPr lang="zh-CN" altLang="en-US" sz="2000" dirty="0"/>
              <a:t>的概率</a:t>
            </a:r>
            <a:r>
              <a:rPr lang="en-US" altLang="zh-CN" sz="2000" dirty="0"/>
              <a:t>(</a:t>
            </a:r>
            <a:r>
              <a:rPr lang="zh-CN" altLang="en-US" sz="2000" dirty="0"/>
              <a:t>可能性</a:t>
            </a:r>
            <a:r>
              <a:rPr lang="en-US" altLang="zh-CN" sz="2000" dirty="0"/>
              <a:t>)</a:t>
            </a:r>
            <a:r>
              <a:rPr lang="zh-CN" altLang="en-US" sz="2000" dirty="0"/>
              <a:t>是</a:t>
            </a:r>
            <a:r>
              <a:rPr lang="en-US" altLang="zh-CN" sz="2000" dirty="0"/>
              <a:t>0.04</a:t>
            </a:r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牙痛病人有牙洞</a:t>
            </a:r>
            <a:r>
              <a:rPr lang="zh-CN" altLang="en-US" sz="2000" dirty="0"/>
              <a:t>的概率</a:t>
            </a:r>
            <a:r>
              <a:rPr lang="en-US" altLang="zh-CN" sz="2000" dirty="0"/>
              <a:t>(</a:t>
            </a:r>
            <a:r>
              <a:rPr lang="zh-CN" altLang="en-US" sz="2000" dirty="0"/>
              <a:t>可能性</a:t>
            </a:r>
            <a:r>
              <a:rPr lang="en-US" altLang="zh-CN" sz="2000" dirty="0"/>
              <a:t>)</a:t>
            </a:r>
            <a:r>
              <a:rPr lang="zh-CN" altLang="en-US" sz="2000" dirty="0"/>
              <a:t>是</a:t>
            </a:r>
            <a:r>
              <a:rPr lang="en-US" altLang="zh-CN" sz="2000" dirty="0"/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37372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418415E-8D36-49DF-9FA0-5B3CE5B41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处理不确定性的方法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概率理论</a:t>
            </a:r>
            <a:r>
              <a:rPr lang="en-US" altLang="zh-CN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没有</a:t>
            </a:r>
            <a:r>
              <a:rPr lang="zh-CN" altLang="en-US" sz="2200" dirty="0"/>
              <a:t>关于世界的断言</a:t>
            </a:r>
            <a:endParaRPr lang="en-US" altLang="zh-CN" sz="2200" dirty="0"/>
          </a:p>
          <a:p>
            <a:pPr lvl="1">
              <a:lnSpc>
                <a:spcPct val="200000"/>
              </a:lnSpc>
            </a:pPr>
            <a:r>
              <a:rPr lang="zh-CN" altLang="en-US" sz="2200" dirty="0"/>
              <a:t>概率将命题与智能体自身的知识状态联系起来</a:t>
            </a:r>
            <a:r>
              <a:rPr lang="en-US" altLang="zh-CN" sz="2200" dirty="0"/>
              <a:t>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200" dirty="0"/>
              <a:t>		</a:t>
            </a:r>
            <a:r>
              <a:rPr lang="en-US" altLang="zh-CN" sz="2200" dirty="0">
                <a:solidFill>
                  <a:srgbClr val="FF0000"/>
                </a:solidFill>
              </a:rPr>
              <a:t>e.g., P(A</a:t>
            </a:r>
            <a:r>
              <a:rPr lang="en-US" altLang="zh-CN" sz="2200" baseline="-25000" dirty="0">
                <a:solidFill>
                  <a:srgbClr val="FF0000"/>
                </a:solidFill>
              </a:rPr>
              <a:t>25</a:t>
            </a:r>
            <a:r>
              <a:rPr lang="en-US" altLang="zh-CN" sz="2200" dirty="0">
                <a:solidFill>
                  <a:srgbClr val="FF0000"/>
                </a:solidFill>
              </a:rPr>
              <a:t> | </a:t>
            </a:r>
            <a:r>
              <a:rPr lang="en-US" altLang="zh-CN" sz="2200" dirty="0">
                <a:solidFill>
                  <a:srgbClr val="1E4649"/>
                </a:solidFill>
              </a:rPr>
              <a:t>no reported accidents</a:t>
            </a:r>
            <a:r>
              <a:rPr lang="en-US" altLang="zh-CN" sz="2200" dirty="0">
                <a:solidFill>
                  <a:srgbClr val="FF0000"/>
                </a:solidFill>
              </a:rPr>
              <a:t>) = 0.06</a:t>
            </a:r>
            <a:endParaRPr lang="en-US" altLang="zh-CN" sz="2200" dirty="0"/>
          </a:p>
          <a:p>
            <a:pPr lvl="1">
              <a:lnSpc>
                <a:spcPct val="200000"/>
              </a:lnSpc>
            </a:pPr>
            <a:r>
              <a:rPr lang="zh-CN" altLang="en-US" sz="2200" dirty="0"/>
              <a:t>命题的概率随新证据而变化</a:t>
            </a:r>
            <a:r>
              <a:rPr lang="en-US" altLang="zh-CN" sz="2200" dirty="0"/>
              <a:t>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200" dirty="0"/>
              <a:t>		</a:t>
            </a:r>
            <a:r>
              <a:rPr lang="en-US" altLang="zh-CN" sz="2200" dirty="0">
                <a:solidFill>
                  <a:srgbClr val="FF0000"/>
                </a:solidFill>
              </a:rPr>
              <a:t>e.g., P(A</a:t>
            </a:r>
            <a:r>
              <a:rPr lang="en-US" altLang="zh-CN" sz="2200" baseline="-25000" dirty="0">
                <a:solidFill>
                  <a:srgbClr val="FF0000"/>
                </a:solidFill>
              </a:rPr>
              <a:t>25</a:t>
            </a:r>
            <a:r>
              <a:rPr lang="en-US" altLang="zh-CN" sz="2200" dirty="0">
                <a:solidFill>
                  <a:srgbClr val="FF0000"/>
                </a:solidFill>
              </a:rPr>
              <a:t> | </a:t>
            </a:r>
            <a:r>
              <a:rPr lang="en-US" altLang="zh-CN" sz="2200" dirty="0">
                <a:solidFill>
                  <a:srgbClr val="1E4649"/>
                </a:solidFill>
              </a:rPr>
              <a:t>no reported accidents</a:t>
            </a:r>
            <a:r>
              <a:rPr lang="en-US" altLang="zh-CN" sz="2200" dirty="0">
                <a:solidFill>
                  <a:srgbClr val="FF0000"/>
                </a:solidFill>
              </a:rPr>
              <a:t>, 5 a.m.) = 0.15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937000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a | b) = \frac{P(a, b)}{P(b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59"/>
  <p:tag name="PICTUREFILESIZE" val="12487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0</TotalTime>
  <Words>2302</Words>
  <Application>Microsoft Office PowerPoint</Application>
  <PresentationFormat>宽屏</PresentationFormat>
  <Paragraphs>439</Paragraphs>
  <Slides>40</Slides>
  <Notes>40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宋体</vt:lpstr>
      <vt:lpstr>Arial</vt:lpstr>
      <vt:lpstr>Calibri</vt:lpstr>
      <vt:lpstr>Cambria Math</vt:lpstr>
      <vt:lpstr>Symbol</vt:lpstr>
      <vt:lpstr>Wingdings</vt:lpstr>
      <vt:lpstr>dan-berkeley-nlp-v1</vt:lpstr>
      <vt:lpstr>PowerPoint 演示文稿</vt:lpstr>
      <vt:lpstr>提纲</vt:lpstr>
      <vt:lpstr>不确定性</vt:lpstr>
      <vt:lpstr>不确定性</vt:lpstr>
      <vt:lpstr>不确定性</vt:lpstr>
      <vt:lpstr>不确定性</vt:lpstr>
      <vt:lpstr>提纲</vt:lpstr>
      <vt:lpstr>处理不确定性的方法</vt:lpstr>
      <vt:lpstr>处理不确定性的方法</vt:lpstr>
      <vt:lpstr>不确定性与理性决策</vt:lpstr>
      <vt:lpstr>不确定性与理性决策</vt:lpstr>
      <vt:lpstr>不确定性与理性决策</vt:lpstr>
      <vt:lpstr>提纲</vt:lpstr>
      <vt:lpstr>基本概率符号</vt:lpstr>
      <vt:lpstr>随机变量</vt:lpstr>
      <vt:lpstr>随机变量</vt:lpstr>
      <vt:lpstr>概率分布</vt:lpstr>
      <vt:lpstr>概率公理</vt:lpstr>
      <vt:lpstr>先验概率</vt:lpstr>
      <vt:lpstr>条件概率</vt:lpstr>
      <vt:lpstr>乘法法则和链式法则</vt:lpstr>
      <vt:lpstr>提纲</vt:lpstr>
      <vt:lpstr>概率推理</vt:lpstr>
      <vt:lpstr>概率推理</vt:lpstr>
      <vt:lpstr>枚举推理</vt:lpstr>
      <vt:lpstr>枚举推理</vt:lpstr>
      <vt:lpstr>枚举推理</vt:lpstr>
      <vt:lpstr>枚举推理</vt:lpstr>
      <vt:lpstr>枚举推理</vt:lpstr>
      <vt:lpstr>枚举推理</vt:lpstr>
      <vt:lpstr>思考题</vt:lpstr>
      <vt:lpstr>提纲</vt:lpstr>
      <vt:lpstr>贝叶斯规则</vt:lpstr>
      <vt:lpstr>应用贝叶斯规则</vt:lpstr>
      <vt:lpstr>应用贝叶斯规则</vt:lpstr>
      <vt:lpstr>应用贝叶斯规则</vt:lpstr>
      <vt:lpstr>应用贝叶斯规则</vt:lpstr>
      <vt:lpstr>应用贝叶斯规则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2020-03-01T07:51:44Z</dcterms:created>
  <dcterms:modified xsi:type="dcterms:W3CDTF">2020-03-01T08:04:54Z</dcterms:modified>
</cp:coreProperties>
</file>