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92" r:id="rId2"/>
    <p:sldId id="390" r:id="rId3"/>
    <p:sldId id="391" r:id="rId4"/>
    <p:sldId id="366" r:id="rId5"/>
    <p:sldId id="367" r:id="rId6"/>
    <p:sldId id="381" r:id="rId7"/>
    <p:sldId id="374" r:id="rId8"/>
    <p:sldId id="39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2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68C25-43D8-4906-9268-0EF9986A2068}" type="datetimeFigureOut">
              <a:rPr lang="zh-CN" altLang="en-US" smtClean="0"/>
              <a:pPr/>
              <a:t>2019/7/20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1C9D13-1015-4291-8D2E-5B16E647CA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7F30-B138-4153-BAE5-4E27DEFEA95F}" type="datetimeFigureOut">
              <a:rPr lang="zh-CN" altLang="en-US" smtClean="0"/>
              <a:pPr/>
              <a:t>2019/7/20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15F6-785F-459D-A943-EA858EAB4B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7F30-B138-4153-BAE5-4E27DEFEA95F}" type="datetimeFigureOut">
              <a:rPr lang="zh-CN" altLang="en-US" smtClean="0"/>
              <a:pPr/>
              <a:t>2019/7/20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15F6-785F-459D-A943-EA858EAB4B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7F30-B138-4153-BAE5-4E27DEFEA95F}" type="datetimeFigureOut">
              <a:rPr lang="zh-CN" altLang="en-US" smtClean="0"/>
              <a:pPr/>
              <a:t>2019/7/20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15F6-785F-459D-A943-EA858EAB4B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7F30-B138-4153-BAE5-4E27DEFEA95F}" type="datetimeFigureOut">
              <a:rPr lang="zh-CN" altLang="en-US" smtClean="0"/>
              <a:pPr/>
              <a:t>2019/7/20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15F6-785F-459D-A943-EA858EAB4B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7F30-B138-4153-BAE5-4E27DEFEA95F}" type="datetimeFigureOut">
              <a:rPr lang="zh-CN" altLang="en-US" smtClean="0"/>
              <a:pPr/>
              <a:t>2019/7/20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15F6-785F-459D-A943-EA858EAB4B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7F30-B138-4153-BAE5-4E27DEFEA95F}" type="datetimeFigureOut">
              <a:rPr lang="zh-CN" altLang="en-US" smtClean="0"/>
              <a:pPr/>
              <a:t>2019/7/20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15F6-785F-459D-A943-EA858EAB4B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7F30-B138-4153-BAE5-4E27DEFEA95F}" type="datetimeFigureOut">
              <a:rPr lang="zh-CN" altLang="en-US" smtClean="0"/>
              <a:pPr/>
              <a:t>2019/7/20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15F6-785F-459D-A943-EA858EAB4B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7F30-B138-4153-BAE5-4E27DEFEA95F}" type="datetimeFigureOut">
              <a:rPr lang="zh-CN" altLang="en-US" smtClean="0"/>
              <a:pPr/>
              <a:t>2019/7/20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15F6-785F-459D-A943-EA858EAB4B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7F30-B138-4153-BAE5-4E27DEFEA95F}" type="datetimeFigureOut">
              <a:rPr lang="zh-CN" altLang="en-US" smtClean="0"/>
              <a:pPr/>
              <a:t>2019/7/20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15F6-785F-459D-A943-EA858EAB4B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7F30-B138-4153-BAE5-4E27DEFEA95F}" type="datetimeFigureOut">
              <a:rPr lang="zh-CN" altLang="en-US" smtClean="0"/>
              <a:pPr/>
              <a:t>2019/7/20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15F6-785F-459D-A943-EA858EAB4B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7F30-B138-4153-BAE5-4E27DEFEA95F}" type="datetimeFigureOut">
              <a:rPr lang="zh-CN" altLang="en-US" smtClean="0"/>
              <a:pPr/>
              <a:t>2019/7/20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15F6-785F-459D-A943-EA858EAB4B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C7F30-B138-4153-BAE5-4E27DEFEA95F}" type="datetimeFigureOut">
              <a:rPr lang="zh-CN" altLang="en-US" smtClean="0"/>
              <a:pPr/>
              <a:t>2019/7/20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15F6-785F-459D-A943-EA858EAB4B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人工神经网络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0070C0"/>
                </a:solidFill>
              </a:rPr>
              <a:t>神经元和网络结构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单层前馈神经网络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多层前馈神经网络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003232" cy="4421088"/>
          </a:xfrm>
        </p:spPr>
        <p:txBody>
          <a:bodyPr/>
          <a:lstStyle/>
          <a:p>
            <a:r>
              <a:rPr lang="zh-CN" altLang="en-US" sz="2400" dirty="0" smtClean="0"/>
              <a:t>人脑中有</a:t>
            </a:r>
            <a:r>
              <a:rPr lang="en-US" altLang="zh-CN" sz="2400" dirty="0" smtClean="0"/>
              <a:t>10</a:t>
            </a:r>
            <a:r>
              <a:rPr lang="en-US" altLang="zh-CN" sz="2400" baseline="30000" dirty="0" smtClean="0"/>
              <a:t>11</a:t>
            </a:r>
            <a:r>
              <a:rPr lang="zh-CN" altLang="en-US" sz="2400" dirty="0" smtClean="0"/>
              <a:t>个神经元，</a:t>
            </a:r>
            <a:r>
              <a:rPr lang="en-US" altLang="zh-CN" sz="2400" dirty="0" smtClean="0"/>
              <a:t>20</a:t>
            </a:r>
            <a:r>
              <a:rPr lang="zh-CN" altLang="en-US" sz="2400" dirty="0" smtClean="0"/>
              <a:t>多种类型，</a:t>
            </a:r>
            <a:r>
              <a:rPr lang="en-US" altLang="zh-CN" sz="2400" dirty="0" smtClean="0"/>
              <a:t>10</a:t>
            </a:r>
            <a:r>
              <a:rPr lang="en-US" altLang="zh-CN" sz="2400" baseline="30000" dirty="0" smtClean="0"/>
              <a:t>14</a:t>
            </a:r>
            <a:r>
              <a:rPr lang="zh-CN" altLang="en-US" sz="2400" dirty="0" smtClean="0"/>
              <a:t>突触</a:t>
            </a:r>
            <a:endParaRPr lang="en-US" altLang="zh-CN" sz="2400" dirty="0" smtClean="0"/>
          </a:p>
          <a:p>
            <a:r>
              <a:rPr lang="zh-CN" altLang="en-US" sz="2400" dirty="0" smtClean="0"/>
              <a:t>神经元：细胞体（</a:t>
            </a:r>
            <a:r>
              <a:rPr lang="en-US" altLang="zh-CN" sz="2400" dirty="0" smtClean="0"/>
              <a:t>Soma</a:t>
            </a:r>
            <a:r>
              <a:rPr lang="zh-CN" altLang="en-US" sz="2400" dirty="0" smtClean="0"/>
              <a:t>）、树突（</a:t>
            </a:r>
            <a:r>
              <a:rPr lang="en-US" altLang="zh-CN" sz="2400" dirty="0" smtClean="0"/>
              <a:t>Dendrite</a:t>
            </a:r>
            <a:r>
              <a:rPr lang="zh-CN" altLang="en-US" sz="2400" dirty="0" smtClean="0"/>
              <a:t>）、轴突（</a:t>
            </a:r>
            <a:r>
              <a:rPr lang="en-US" altLang="zh-CN" sz="2400" dirty="0" smtClean="0"/>
              <a:t>Axon</a:t>
            </a:r>
            <a:r>
              <a:rPr lang="zh-CN" altLang="en-US" sz="2400" dirty="0" smtClean="0"/>
              <a:t>）、突触（</a:t>
            </a:r>
            <a:r>
              <a:rPr lang="en-US" altLang="zh-CN" sz="2400" dirty="0" smtClean="0"/>
              <a:t>synapse</a:t>
            </a:r>
            <a:r>
              <a:rPr lang="zh-CN" altLang="en-US" sz="2400" dirty="0" smtClean="0"/>
              <a:t>）</a:t>
            </a:r>
          </a:p>
          <a:p>
            <a:endParaRPr lang="zh-CN" altLang="en-US" dirty="0"/>
          </a:p>
        </p:txBody>
      </p:sp>
      <p:sp>
        <p:nvSpPr>
          <p:cNvPr id="4" name="文本框 10"/>
          <p:cNvSpPr txBox="1">
            <a:spLocks noGrp="1"/>
          </p:cNvSpPr>
          <p:nvPr>
            <p:ph type="title"/>
          </p:nvPr>
        </p:nvSpPr>
        <p:spPr>
          <a:xfrm>
            <a:off x="467544" y="332656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  </a:t>
            </a:r>
            <a:r>
              <a:rPr lang="zh-CN" altLang="en-US" sz="4000" b="1" dirty="0" smtClean="0">
                <a:latin typeface="微软雅黑" panose="020B0503020204020204" pitchFamily="34" charset="-122"/>
              </a:rPr>
              <a:t>生物神经元</a:t>
            </a:r>
            <a:endParaRPr lang="zh-CN" altLang="en-US" sz="4000" b="1" dirty="0">
              <a:latin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AEEC25F2-5FBB-4295-9B89-A66AA08D0A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5576" y="2636912"/>
            <a:ext cx="7416824" cy="398471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神经元的一个简单的数学模型－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M-P</a:t>
            </a:r>
            <a:r>
              <a:rPr lang="zh-CN" altLang="en-US" dirty="0" smtClean="0"/>
              <a:t>神经元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5427469D-353E-49DB-9C85-F90A67B28C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2862" y="1484784"/>
            <a:ext cx="8601138" cy="3533801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5373216"/>
            <a:ext cx="440689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0"/>
          <p:cNvSpPr txBox="1"/>
          <p:nvPr/>
        </p:nvSpPr>
        <p:spPr>
          <a:xfrm>
            <a:off x="1835696" y="260648"/>
            <a:ext cx="5400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latin typeface="微软雅黑" panose="020B0503020204020204" pitchFamily="34" charset="-122"/>
              </a:rPr>
              <a:t>激活函数</a:t>
            </a:r>
            <a:endParaRPr lang="zh-CN" altLang="en-US" sz="4000" dirty="0">
              <a:latin typeface="微软雅黑" panose="020B0503020204020204" pitchFamily="34" charset="-122"/>
            </a:endParaRPr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01350" y="6405438"/>
            <a:ext cx="1390650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5DE5D87B-9259-444C-B669-A611B45FCD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5536" y="980728"/>
            <a:ext cx="8532440" cy="35413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7584" y="4941168"/>
            <a:ext cx="7416824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AutoNum type="alphaLcParenBoth"/>
            </a:pPr>
            <a:r>
              <a:rPr lang="zh-CN" altLang="en-US" sz="2800" dirty="0" smtClean="0"/>
              <a:t> 阶跃函数或阈值函数</a:t>
            </a:r>
            <a:endParaRPr lang="en-US" altLang="zh-CN" sz="2800" dirty="0" smtClean="0"/>
          </a:p>
          <a:p>
            <a:pPr marL="342900" indent="-342900">
              <a:lnSpc>
                <a:spcPct val="120000"/>
              </a:lnSpc>
              <a:buAutoNum type="alphaLcParenBoth"/>
            </a:pPr>
            <a:r>
              <a:rPr lang="en-US" altLang="zh-CN" sz="2800" dirty="0" smtClean="0"/>
              <a:t> Sigmoid</a:t>
            </a:r>
            <a:r>
              <a:rPr lang="zh-CN" altLang="en-US" sz="2800" dirty="0" smtClean="0"/>
              <a:t>函数</a:t>
            </a:r>
            <a:endParaRPr lang="zh-CN" altLang="en-US" sz="2800" dirty="0"/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5517232"/>
            <a:ext cx="200095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0"/>
          <p:cNvSpPr txBox="1"/>
          <p:nvPr/>
        </p:nvSpPr>
        <p:spPr>
          <a:xfrm>
            <a:off x="827584" y="404664"/>
            <a:ext cx="73105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</a:rPr>
              <a:t>  </a:t>
            </a:r>
            <a:r>
              <a:rPr lang="zh-CN" altLang="en-US" sz="4000" dirty="0" smtClean="0">
                <a:latin typeface="微软雅黑" panose="020B0503020204020204" pitchFamily="34" charset="-122"/>
              </a:rPr>
              <a:t>实现逻辑函数</a:t>
            </a:r>
            <a:endParaRPr lang="en-US" altLang="zh-CN" sz="4000" dirty="0">
              <a:latin typeface="微软雅黑" panose="020B0503020204020204" pitchFamily="34" charset="-122"/>
            </a:endParaRPr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73450" y="6492875"/>
            <a:ext cx="1390650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4" name="文本框 7">
            <a:extLst>
              <a:ext uri="{FF2B5EF4-FFF2-40B4-BE49-F238E27FC236}">
                <a16:creationId xmlns:a16="http://schemas.microsoft.com/office/drawing/2014/main" xmlns="" id="{960803D9-DFE7-4228-9AB6-470735569076}"/>
              </a:ext>
            </a:extLst>
          </p:cNvPr>
          <p:cNvSpPr txBox="1"/>
          <p:nvPr/>
        </p:nvSpPr>
        <p:spPr>
          <a:xfrm>
            <a:off x="251520" y="5661248"/>
            <a:ext cx="8892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latin typeface="Cambria Math" panose="02040503050406030204" pitchFamily="18" charset="0"/>
              </a:rPr>
              <a:t>McCulloch </a:t>
            </a:r>
            <a:r>
              <a:rPr lang="zh-CN" altLang="en-US" sz="3000" dirty="0" smtClean="0">
                <a:latin typeface="Cambria Math" panose="02040503050406030204" pitchFamily="18" charset="0"/>
              </a:rPr>
              <a:t>和</a:t>
            </a:r>
            <a:r>
              <a:rPr lang="en-US" altLang="zh-CN" sz="3000" dirty="0" smtClean="0">
                <a:latin typeface="Cambria Math" panose="02040503050406030204" pitchFamily="18" charset="0"/>
              </a:rPr>
              <a:t> </a:t>
            </a:r>
            <a:r>
              <a:rPr lang="en-US" altLang="zh-CN" sz="3000" dirty="0">
                <a:latin typeface="Cambria Math" panose="02040503050406030204" pitchFamily="18" charset="0"/>
              </a:rPr>
              <a:t>Pitts: </a:t>
            </a:r>
            <a:r>
              <a:rPr lang="zh-CN" altLang="en-US" sz="3000" dirty="0" smtClean="0">
                <a:latin typeface="Cambria Math" panose="02040503050406030204" pitchFamily="18" charset="0"/>
              </a:rPr>
              <a:t>设计单个神经元表示基本的布尔函数</a:t>
            </a:r>
            <a:endParaRPr lang="zh-CN" altLang="en-US" sz="3000" dirty="0">
              <a:latin typeface="Cambria Math" panose="020405030504060302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380A4169-F23D-4CFD-980C-4320236D2C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2374" y="1556792"/>
            <a:ext cx="8782114" cy="2752745"/>
          </a:xfrm>
          <a:prstGeom prst="rect">
            <a:avLst/>
          </a:prstGeom>
        </p:spPr>
      </p:pic>
      <p:sp>
        <p:nvSpPr>
          <p:cNvPr id="6" name="文本框 7">
            <a:extLst>
              <a:ext uri="{FF2B5EF4-FFF2-40B4-BE49-F238E27FC236}">
                <a16:creationId xmlns:a16="http://schemas.microsoft.com/office/drawing/2014/main" xmlns="" id="{960803D9-DFE7-4228-9AB6-470735569076}"/>
              </a:ext>
            </a:extLst>
          </p:cNvPr>
          <p:cNvSpPr txBox="1"/>
          <p:nvPr/>
        </p:nvSpPr>
        <p:spPr>
          <a:xfrm>
            <a:off x="251520" y="4293096"/>
            <a:ext cx="8892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Cambria Math" panose="02040503050406030204" pitchFamily="18" charset="0"/>
              </a:rPr>
              <a:t>给定合适的输入和偏置权值，具有阈值激活函数的神经元就可以用作逻辑门</a:t>
            </a:r>
            <a:endParaRPr lang="zh-CN" altLang="en-US" sz="2800" dirty="0">
              <a:latin typeface="Cambria Math" panose="020405030504060302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神经网络结构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前馈网络：排列成层次，每层神经元都仅仅从其直接前一层的神经元接收输入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单层感知器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多层感知器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前馈网络表示输入的一个函数，网络没有内部状态</a:t>
            </a:r>
            <a:endParaRPr lang="en-US" altLang="zh-CN" dirty="0" smtClean="0"/>
          </a:p>
          <a:p>
            <a:r>
              <a:rPr lang="zh-CN" altLang="en-US" dirty="0" smtClean="0"/>
              <a:t>循环网络：输出反馈回输入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Hopfield</a:t>
            </a:r>
            <a:r>
              <a:rPr lang="zh-CN" altLang="en-US" dirty="0" smtClean="0"/>
              <a:t>网络：具有对称权值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                                                                     </a:t>
            </a:r>
            <a:r>
              <a:rPr lang="zh-CN" altLang="en-US" dirty="0" smtClean="0"/>
              <a:t>联想记忆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RNN</a:t>
            </a:r>
            <a:r>
              <a:rPr lang="zh-CN" altLang="en-US" dirty="0" smtClean="0"/>
              <a:t>：具有内部状态，可能会振荡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931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4581128"/>
            <a:ext cx="167134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18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5013176"/>
            <a:ext cx="3789111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0"/>
          <p:cNvSpPr txBox="1"/>
          <p:nvPr/>
        </p:nvSpPr>
        <p:spPr>
          <a:xfrm>
            <a:off x="2051720" y="188640"/>
            <a:ext cx="5400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</a:rPr>
              <a:t>  </a:t>
            </a:r>
            <a:r>
              <a:rPr lang="zh-CN" altLang="en-US" sz="4000" dirty="0" smtClean="0">
                <a:latin typeface="微软雅黑" panose="020B0503020204020204" pitchFamily="34" charset="-122"/>
              </a:rPr>
              <a:t>一个简单的前</a:t>
            </a:r>
            <a:r>
              <a:rPr lang="zh-CN" altLang="en-US" sz="4000" dirty="0" smtClean="0"/>
              <a:t>馈</a:t>
            </a:r>
            <a:r>
              <a:rPr lang="zh-CN" altLang="en-US" sz="4000" dirty="0" smtClean="0">
                <a:latin typeface="微软雅黑" panose="020B0503020204020204" pitchFamily="34" charset="-122"/>
              </a:rPr>
              <a:t>网络</a:t>
            </a:r>
            <a:endParaRPr lang="en-US" altLang="zh-CN" sz="4000" dirty="0">
              <a:latin typeface="微软雅黑" panose="020B0503020204020204" pitchFamily="34" charset="-122"/>
            </a:endParaRPr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01350" y="6405438"/>
            <a:ext cx="1390650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9FE6916D-D555-492E-A83B-B21040FC46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1600" y="1196752"/>
            <a:ext cx="6624736" cy="3475020"/>
          </a:xfrm>
          <a:prstGeom prst="rect">
            <a:avLst/>
          </a:prstGeom>
        </p:spPr>
      </p:pic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181" y="4581128"/>
            <a:ext cx="8653819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83568" y="5657671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一个前馈网络＝输入的一组非线性函数</a:t>
            </a:r>
            <a:endParaRPr lang="en-US" altLang="zh-CN" sz="2400" dirty="0" smtClean="0"/>
          </a:p>
          <a:p>
            <a:r>
              <a:rPr lang="zh-CN" altLang="en-US" sz="2400" dirty="0" smtClean="0"/>
              <a:t>通过调整权值，可以改变这个网络所表示的函数</a:t>
            </a:r>
            <a:endParaRPr lang="en-US" altLang="zh-CN" sz="2400" dirty="0" smtClean="0"/>
          </a:p>
          <a:p>
            <a:r>
              <a:rPr lang="zh-CN" altLang="en-US" sz="2400" dirty="0" smtClean="0"/>
              <a:t>神经网络中的学习：调整参数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怎么</a:t>
            </a:r>
            <a:r>
              <a:rPr lang="zh-CN" altLang="en-US" smtClean="0"/>
              <a:t>理解人工神经网络中的学习？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11403</TotalTime>
  <Words>217</Words>
  <Application>Microsoft Office PowerPoint</Application>
  <PresentationFormat>全屏显示(4:3)</PresentationFormat>
  <Paragraphs>32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人工神经网络</vt:lpstr>
      <vt:lpstr>  生物神经元</vt:lpstr>
      <vt:lpstr>神经元的一个简单的数学模型－ M-P神经元</vt:lpstr>
      <vt:lpstr>幻灯片 4</vt:lpstr>
      <vt:lpstr>幻灯片 5</vt:lpstr>
      <vt:lpstr>神经网络结构</vt:lpstr>
      <vt:lpstr>幻灯片 7</vt:lpstr>
      <vt:lpstr>思考题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智能化智能体</dc:title>
  <dc:creator>think</dc:creator>
  <cp:lastModifiedBy>think</cp:lastModifiedBy>
  <cp:revision>102</cp:revision>
  <dcterms:created xsi:type="dcterms:W3CDTF">2019-05-24T02:14:19Z</dcterms:created>
  <dcterms:modified xsi:type="dcterms:W3CDTF">2019-07-20T03:36:02Z</dcterms:modified>
</cp:coreProperties>
</file>