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9" r:id="rId3"/>
    <p:sldId id="259" r:id="rId4"/>
    <p:sldId id="262" r:id="rId5"/>
    <p:sldId id="286" r:id="rId6"/>
    <p:sldId id="260" r:id="rId7"/>
    <p:sldId id="261" r:id="rId8"/>
    <p:sldId id="308" r:id="rId9"/>
    <p:sldId id="30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401C0-476B-44F1-9DD2-C10C84956EE5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917CA-E119-4CA9-BEEE-872CB9B8AD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一辆自动驾驶汽车包括车载计算机、摄像头和其他传感器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917CA-E119-4CA9-BEEE-872CB9B8AD2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7F30-B138-4153-BAE5-4E27DEFEA95F}" type="datetimeFigureOut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智能化智能体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智能体和环境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理性的</a:t>
            </a:r>
            <a:r>
              <a:rPr lang="zh-CN" altLang="en-US" dirty="0"/>
              <a:t>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环境的</a:t>
            </a:r>
            <a:r>
              <a:rPr lang="zh-CN" altLang="en-US" dirty="0" smtClean="0"/>
              <a:t>本质（</a:t>
            </a:r>
            <a:r>
              <a:rPr lang="en-US" altLang="zh-CN" dirty="0" smtClean="0"/>
              <a:t>PEAS</a:t>
            </a:r>
            <a:r>
              <a:rPr lang="zh-CN" altLang="en-US" dirty="0" smtClean="0"/>
              <a:t>、环境的类型）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智能体的类型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智能体（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Agent</a:t>
            </a:r>
            <a:r>
              <a:rPr kumimoji="0" lang="en-US" altLang="zh-C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1196752"/>
            <a:ext cx="8424936" cy="47525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B0F0"/>
                </a:solidFill>
              </a:rPr>
              <a:t>概念</a:t>
            </a:r>
            <a:r>
              <a:rPr lang="zh-CN" altLang="en-US" sz="3200" dirty="0"/>
              <a:t>：通过传感器感知所处环境并通过执行器对该环境产生作用的</a:t>
            </a:r>
            <a:r>
              <a:rPr lang="zh-CN" altLang="en-US" sz="3200" dirty="0" smtClean="0"/>
              <a:t>东西（事物）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343650"/>
            <a:ext cx="755650" cy="488950"/>
          </a:xfrm>
        </p:spPr>
        <p:txBody>
          <a:bodyPr/>
          <a:lstStyle/>
          <a:p>
            <a:fld id="{C8A9E8DD-FC06-4E12-AF01-0979BAFC97A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4600" y="6356350"/>
            <a:ext cx="487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+mn-ea"/>
              </a:rPr>
              <a:t>智能体</a:t>
            </a:r>
            <a:r>
              <a:rPr lang="zh-CN" altLang="en-US" sz="2000" b="0" dirty="0" smtClean="0">
                <a:latin typeface="+mn-ea"/>
              </a:rPr>
              <a:t>与</a:t>
            </a:r>
            <a:r>
              <a:rPr lang="zh-CN" altLang="en-US" sz="2000" b="0" dirty="0">
                <a:latin typeface="+mn-ea"/>
              </a:rPr>
              <a:t>环境的交互作用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0" y="2528888"/>
            <a:ext cx="6985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5713" y="5734050"/>
            <a:ext cx="9334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95800" y="5811838"/>
            <a:ext cx="57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95713" y="6184900"/>
            <a:ext cx="698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130425" y="3789363"/>
            <a:ext cx="9493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597150" y="3851275"/>
            <a:ext cx="57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346450" y="3916208"/>
            <a:ext cx="933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59150" y="4381500"/>
            <a:ext cx="698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359150" y="3244850"/>
            <a:ext cx="933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825875" y="3322638"/>
            <a:ext cx="57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359150" y="3695700"/>
            <a:ext cx="698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681538" y="2514600"/>
            <a:ext cx="949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381625" y="2592388"/>
            <a:ext cx="57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681538" y="2965450"/>
            <a:ext cx="698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456363" y="3540125"/>
            <a:ext cx="698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123604" y="3700881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691680" y="3717032"/>
            <a:ext cx="1219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环  境</a:t>
            </a: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4386263" y="3181910"/>
            <a:ext cx="2690813" cy="1509713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15875">
            <a:round/>
            <a:headEnd/>
            <a:tailEnd/>
          </a:ln>
          <a:scene3d>
            <a:camera prst="legacyObliqueTopRight"/>
            <a:lightRig rig="legacyFlat3" dir="b"/>
          </a:scene3d>
          <a:sp3d extrusionH="49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6548438" y="4987925"/>
            <a:ext cx="296862" cy="217488"/>
          </a:xfrm>
          <a:custGeom>
            <a:avLst/>
            <a:gdLst/>
            <a:ahLst/>
            <a:cxnLst>
              <a:cxn ang="0">
                <a:pos x="69" y="19"/>
              </a:cxn>
              <a:cxn ang="0">
                <a:pos x="40" y="49"/>
              </a:cxn>
              <a:cxn ang="0">
                <a:pos x="10" y="68"/>
              </a:cxn>
              <a:cxn ang="0">
                <a:pos x="0" y="98"/>
              </a:cxn>
              <a:cxn ang="0">
                <a:pos x="0" y="117"/>
              </a:cxn>
              <a:cxn ang="0">
                <a:pos x="20" y="137"/>
              </a:cxn>
              <a:cxn ang="0">
                <a:pos x="49" y="137"/>
              </a:cxn>
              <a:cxn ang="0">
                <a:pos x="118" y="117"/>
              </a:cxn>
              <a:cxn ang="0">
                <a:pos x="147" y="88"/>
              </a:cxn>
              <a:cxn ang="0">
                <a:pos x="177" y="68"/>
              </a:cxn>
              <a:cxn ang="0">
                <a:pos x="187" y="39"/>
              </a:cxn>
              <a:cxn ang="0">
                <a:pos x="187" y="19"/>
              </a:cxn>
              <a:cxn ang="0">
                <a:pos x="167" y="0"/>
              </a:cxn>
              <a:cxn ang="0">
                <a:pos x="138" y="0"/>
              </a:cxn>
              <a:cxn ang="0">
                <a:pos x="69" y="19"/>
              </a:cxn>
            </a:cxnLst>
            <a:rect l="0" t="0" r="r" b="b"/>
            <a:pathLst>
              <a:path w="187" h="137">
                <a:moveTo>
                  <a:pt x="69" y="19"/>
                </a:moveTo>
                <a:lnTo>
                  <a:pt x="40" y="49"/>
                </a:lnTo>
                <a:lnTo>
                  <a:pt x="10" y="68"/>
                </a:lnTo>
                <a:lnTo>
                  <a:pt x="0" y="98"/>
                </a:lnTo>
                <a:lnTo>
                  <a:pt x="0" y="117"/>
                </a:lnTo>
                <a:lnTo>
                  <a:pt x="20" y="137"/>
                </a:lnTo>
                <a:lnTo>
                  <a:pt x="49" y="137"/>
                </a:lnTo>
                <a:lnTo>
                  <a:pt x="118" y="117"/>
                </a:lnTo>
                <a:lnTo>
                  <a:pt x="147" y="88"/>
                </a:lnTo>
                <a:lnTo>
                  <a:pt x="177" y="68"/>
                </a:lnTo>
                <a:lnTo>
                  <a:pt x="187" y="39"/>
                </a:lnTo>
                <a:lnTo>
                  <a:pt x="187" y="19"/>
                </a:lnTo>
                <a:lnTo>
                  <a:pt x="167" y="0"/>
                </a:lnTo>
                <a:lnTo>
                  <a:pt x="138" y="0"/>
                </a:lnTo>
                <a:lnTo>
                  <a:pt x="69" y="19"/>
                </a:lnTo>
                <a:close/>
              </a:path>
            </a:pathLst>
          </a:custGeom>
          <a:solidFill>
            <a:srgbClr val="FF996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6424613" y="4894263"/>
            <a:ext cx="434975" cy="171450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88" y="0"/>
              </a:cxn>
              <a:cxn ang="0">
                <a:pos x="49" y="0"/>
              </a:cxn>
              <a:cxn ang="0">
                <a:pos x="20" y="10"/>
              </a:cxn>
              <a:cxn ang="0">
                <a:pos x="0" y="29"/>
              </a:cxn>
              <a:cxn ang="0">
                <a:pos x="10" y="49"/>
              </a:cxn>
              <a:cxn ang="0">
                <a:pos x="39" y="69"/>
              </a:cxn>
              <a:cxn ang="0">
                <a:pos x="78" y="88"/>
              </a:cxn>
              <a:cxn ang="0">
                <a:pos x="127" y="98"/>
              </a:cxn>
              <a:cxn ang="0">
                <a:pos x="186" y="108"/>
              </a:cxn>
              <a:cxn ang="0">
                <a:pos x="225" y="108"/>
              </a:cxn>
              <a:cxn ang="0">
                <a:pos x="255" y="98"/>
              </a:cxn>
              <a:cxn ang="0">
                <a:pos x="274" y="78"/>
              </a:cxn>
              <a:cxn ang="0">
                <a:pos x="265" y="59"/>
              </a:cxn>
              <a:cxn ang="0">
                <a:pos x="245" y="39"/>
              </a:cxn>
              <a:cxn ang="0">
                <a:pos x="196" y="20"/>
              </a:cxn>
              <a:cxn ang="0">
                <a:pos x="147" y="0"/>
              </a:cxn>
            </a:cxnLst>
            <a:rect l="0" t="0" r="r" b="b"/>
            <a:pathLst>
              <a:path w="274" h="108">
                <a:moveTo>
                  <a:pt x="147" y="0"/>
                </a:moveTo>
                <a:lnTo>
                  <a:pt x="88" y="0"/>
                </a:lnTo>
                <a:lnTo>
                  <a:pt x="49" y="0"/>
                </a:lnTo>
                <a:lnTo>
                  <a:pt x="20" y="10"/>
                </a:lnTo>
                <a:lnTo>
                  <a:pt x="0" y="29"/>
                </a:lnTo>
                <a:lnTo>
                  <a:pt x="10" y="49"/>
                </a:lnTo>
                <a:lnTo>
                  <a:pt x="39" y="69"/>
                </a:lnTo>
                <a:lnTo>
                  <a:pt x="78" y="88"/>
                </a:lnTo>
                <a:lnTo>
                  <a:pt x="127" y="98"/>
                </a:lnTo>
                <a:lnTo>
                  <a:pt x="186" y="108"/>
                </a:lnTo>
                <a:lnTo>
                  <a:pt x="225" y="108"/>
                </a:lnTo>
                <a:lnTo>
                  <a:pt x="255" y="98"/>
                </a:lnTo>
                <a:lnTo>
                  <a:pt x="274" y="78"/>
                </a:lnTo>
                <a:lnTo>
                  <a:pt x="265" y="59"/>
                </a:lnTo>
                <a:lnTo>
                  <a:pt x="245" y="39"/>
                </a:lnTo>
                <a:lnTo>
                  <a:pt x="196" y="20"/>
                </a:lnTo>
                <a:lnTo>
                  <a:pt x="147" y="0"/>
                </a:lnTo>
                <a:close/>
              </a:path>
            </a:pathLst>
          </a:custGeom>
          <a:solidFill>
            <a:srgbClr val="FF996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6067425" y="4459288"/>
            <a:ext cx="496888" cy="5127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29"/>
              </a:cxn>
              <a:cxn ang="0">
                <a:pos x="19" y="78"/>
              </a:cxn>
              <a:cxn ang="0">
                <a:pos x="58" y="137"/>
              </a:cxn>
              <a:cxn ang="0">
                <a:pos x="107" y="205"/>
              </a:cxn>
              <a:cxn ang="0">
                <a:pos x="166" y="264"/>
              </a:cxn>
              <a:cxn ang="0">
                <a:pos x="225" y="303"/>
              </a:cxn>
              <a:cxn ang="0">
                <a:pos x="274" y="323"/>
              </a:cxn>
              <a:cxn ang="0">
                <a:pos x="303" y="323"/>
              </a:cxn>
              <a:cxn ang="0">
                <a:pos x="313" y="294"/>
              </a:cxn>
              <a:cxn ang="0">
                <a:pos x="294" y="245"/>
              </a:cxn>
              <a:cxn ang="0">
                <a:pos x="254" y="186"/>
              </a:cxn>
              <a:cxn ang="0">
                <a:pos x="205" y="117"/>
              </a:cxn>
              <a:cxn ang="0">
                <a:pos x="147" y="58"/>
              </a:cxn>
              <a:cxn ang="0">
                <a:pos x="88" y="19"/>
              </a:cxn>
              <a:cxn ang="0">
                <a:pos x="39" y="0"/>
              </a:cxn>
              <a:cxn ang="0">
                <a:pos x="9" y="0"/>
              </a:cxn>
            </a:cxnLst>
            <a:rect l="0" t="0" r="r" b="b"/>
            <a:pathLst>
              <a:path w="313" h="323">
                <a:moveTo>
                  <a:pt x="9" y="0"/>
                </a:moveTo>
                <a:lnTo>
                  <a:pt x="0" y="29"/>
                </a:lnTo>
                <a:lnTo>
                  <a:pt x="19" y="78"/>
                </a:lnTo>
                <a:lnTo>
                  <a:pt x="58" y="137"/>
                </a:lnTo>
                <a:lnTo>
                  <a:pt x="107" y="205"/>
                </a:lnTo>
                <a:lnTo>
                  <a:pt x="166" y="264"/>
                </a:lnTo>
                <a:lnTo>
                  <a:pt x="225" y="303"/>
                </a:lnTo>
                <a:lnTo>
                  <a:pt x="274" y="323"/>
                </a:lnTo>
                <a:lnTo>
                  <a:pt x="303" y="323"/>
                </a:lnTo>
                <a:lnTo>
                  <a:pt x="313" y="294"/>
                </a:lnTo>
                <a:lnTo>
                  <a:pt x="294" y="245"/>
                </a:lnTo>
                <a:lnTo>
                  <a:pt x="254" y="186"/>
                </a:lnTo>
                <a:lnTo>
                  <a:pt x="205" y="117"/>
                </a:lnTo>
                <a:lnTo>
                  <a:pt x="147" y="58"/>
                </a:lnTo>
                <a:lnTo>
                  <a:pt x="88" y="19"/>
                </a:lnTo>
                <a:lnTo>
                  <a:pt x="39" y="0"/>
                </a:lnTo>
                <a:lnTo>
                  <a:pt x="9" y="0"/>
                </a:lnTo>
                <a:close/>
              </a:path>
            </a:pathLst>
          </a:custGeom>
          <a:solidFill>
            <a:srgbClr val="FF996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4876800" y="3625850"/>
            <a:ext cx="373063" cy="77788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58" y="10"/>
              </a:cxn>
              <a:cxn ang="0">
                <a:pos x="117" y="0"/>
              </a:cxn>
              <a:cxn ang="0">
                <a:pos x="147" y="10"/>
              </a:cxn>
              <a:cxn ang="0">
                <a:pos x="186" y="29"/>
              </a:cxn>
              <a:cxn ang="0">
                <a:pos x="215" y="39"/>
              </a:cxn>
              <a:cxn ang="0">
                <a:pos x="235" y="49"/>
              </a:cxn>
            </a:cxnLst>
            <a:rect l="0" t="0" r="r" b="b"/>
            <a:pathLst>
              <a:path w="235" h="49">
                <a:moveTo>
                  <a:pt x="0" y="49"/>
                </a:moveTo>
                <a:lnTo>
                  <a:pt x="58" y="10"/>
                </a:lnTo>
                <a:lnTo>
                  <a:pt x="117" y="0"/>
                </a:lnTo>
                <a:lnTo>
                  <a:pt x="147" y="10"/>
                </a:lnTo>
                <a:lnTo>
                  <a:pt x="186" y="29"/>
                </a:lnTo>
                <a:lnTo>
                  <a:pt x="215" y="39"/>
                </a:lnTo>
                <a:lnTo>
                  <a:pt x="235" y="49"/>
                </a:lnTo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5507038" y="5095875"/>
            <a:ext cx="279400" cy="141288"/>
          </a:xfrm>
          <a:prstGeom prst="ellipse">
            <a:avLst/>
          </a:prstGeom>
          <a:solidFill>
            <a:srgbClr val="FF996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5429250" y="4878388"/>
            <a:ext cx="373063" cy="265112"/>
          </a:xfrm>
          <a:custGeom>
            <a:avLst/>
            <a:gdLst/>
            <a:ahLst/>
            <a:cxnLst>
              <a:cxn ang="0">
                <a:pos x="137" y="39"/>
              </a:cxn>
              <a:cxn ang="0">
                <a:pos x="88" y="20"/>
              </a:cxn>
              <a:cxn ang="0">
                <a:pos x="49" y="0"/>
              </a:cxn>
              <a:cxn ang="0">
                <a:pos x="19" y="10"/>
              </a:cxn>
              <a:cxn ang="0">
                <a:pos x="0" y="20"/>
              </a:cxn>
              <a:cxn ang="0">
                <a:pos x="0" y="39"/>
              </a:cxn>
              <a:cxn ang="0">
                <a:pos x="10" y="69"/>
              </a:cxn>
              <a:cxn ang="0">
                <a:pos x="39" y="98"/>
              </a:cxn>
              <a:cxn ang="0">
                <a:pos x="88" y="128"/>
              </a:cxn>
              <a:cxn ang="0">
                <a:pos x="137" y="157"/>
              </a:cxn>
              <a:cxn ang="0">
                <a:pos x="176" y="167"/>
              </a:cxn>
              <a:cxn ang="0">
                <a:pos x="215" y="167"/>
              </a:cxn>
              <a:cxn ang="0">
                <a:pos x="235" y="157"/>
              </a:cxn>
              <a:cxn ang="0">
                <a:pos x="235" y="137"/>
              </a:cxn>
              <a:cxn ang="0">
                <a:pos x="215" y="108"/>
              </a:cxn>
              <a:cxn ang="0">
                <a:pos x="186" y="69"/>
              </a:cxn>
              <a:cxn ang="0">
                <a:pos x="137" y="39"/>
              </a:cxn>
            </a:cxnLst>
            <a:rect l="0" t="0" r="r" b="b"/>
            <a:pathLst>
              <a:path w="235" h="167">
                <a:moveTo>
                  <a:pt x="137" y="39"/>
                </a:moveTo>
                <a:lnTo>
                  <a:pt x="88" y="20"/>
                </a:lnTo>
                <a:lnTo>
                  <a:pt x="49" y="0"/>
                </a:lnTo>
                <a:lnTo>
                  <a:pt x="19" y="10"/>
                </a:lnTo>
                <a:lnTo>
                  <a:pt x="0" y="20"/>
                </a:lnTo>
                <a:lnTo>
                  <a:pt x="0" y="39"/>
                </a:lnTo>
                <a:lnTo>
                  <a:pt x="10" y="69"/>
                </a:lnTo>
                <a:lnTo>
                  <a:pt x="39" y="98"/>
                </a:lnTo>
                <a:lnTo>
                  <a:pt x="88" y="128"/>
                </a:lnTo>
                <a:lnTo>
                  <a:pt x="137" y="157"/>
                </a:lnTo>
                <a:lnTo>
                  <a:pt x="176" y="167"/>
                </a:lnTo>
                <a:lnTo>
                  <a:pt x="215" y="167"/>
                </a:lnTo>
                <a:lnTo>
                  <a:pt x="235" y="157"/>
                </a:lnTo>
                <a:lnTo>
                  <a:pt x="235" y="137"/>
                </a:lnTo>
                <a:lnTo>
                  <a:pt x="215" y="108"/>
                </a:lnTo>
                <a:lnTo>
                  <a:pt x="186" y="69"/>
                </a:lnTo>
                <a:lnTo>
                  <a:pt x="137" y="39"/>
                </a:lnTo>
                <a:close/>
              </a:path>
            </a:pathLst>
          </a:custGeom>
          <a:solidFill>
            <a:srgbClr val="FF996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5381625" y="4459288"/>
            <a:ext cx="296863" cy="590550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108" y="9"/>
              </a:cxn>
              <a:cxn ang="0">
                <a:pos x="69" y="39"/>
              </a:cxn>
              <a:cxn ang="0">
                <a:pos x="40" y="98"/>
              </a:cxn>
              <a:cxn ang="0">
                <a:pos x="10" y="166"/>
              </a:cxn>
              <a:cxn ang="0">
                <a:pos x="0" y="235"/>
              </a:cxn>
              <a:cxn ang="0">
                <a:pos x="0" y="303"/>
              </a:cxn>
              <a:cxn ang="0">
                <a:pos x="10" y="343"/>
              </a:cxn>
              <a:cxn ang="0">
                <a:pos x="40" y="372"/>
              </a:cxn>
              <a:cxn ang="0">
                <a:pos x="79" y="362"/>
              </a:cxn>
              <a:cxn ang="0">
                <a:pos x="118" y="333"/>
              </a:cxn>
              <a:cxn ang="0">
                <a:pos x="147" y="274"/>
              </a:cxn>
              <a:cxn ang="0">
                <a:pos x="177" y="205"/>
              </a:cxn>
              <a:cxn ang="0">
                <a:pos x="187" y="137"/>
              </a:cxn>
              <a:cxn ang="0">
                <a:pos x="187" y="78"/>
              </a:cxn>
              <a:cxn ang="0">
                <a:pos x="177" y="29"/>
              </a:cxn>
              <a:cxn ang="0">
                <a:pos x="147" y="0"/>
              </a:cxn>
            </a:cxnLst>
            <a:rect l="0" t="0" r="r" b="b"/>
            <a:pathLst>
              <a:path w="187" h="372">
                <a:moveTo>
                  <a:pt x="147" y="0"/>
                </a:moveTo>
                <a:lnTo>
                  <a:pt x="108" y="9"/>
                </a:lnTo>
                <a:lnTo>
                  <a:pt x="69" y="39"/>
                </a:lnTo>
                <a:lnTo>
                  <a:pt x="40" y="98"/>
                </a:lnTo>
                <a:lnTo>
                  <a:pt x="10" y="166"/>
                </a:lnTo>
                <a:lnTo>
                  <a:pt x="0" y="235"/>
                </a:lnTo>
                <a:lnTo>
                  <a:pt x="0" y="303"/>
                </a:lnTo>
                <a:lnTo>
                  <a:pt x="10" y="343"/>
                </a:lnTo>
                <a:lnTo>
                  <a:pt x="40" y="372"/>
                </a:lnTo>
                <a:lnTo>
                  <a:pt x="79" y="362"/>
                </a:lnTo>
                <a:lnTo>
                  <a:pt x="118" y="333"/>
                </a:lnTo>
                <a:lnTo>
                  <a:pt x="147" y="274"/>
                </a:lnTo>
                <a:lnTo>
                  <a:pt x="177" y="205"/>
                </a:lnTo>
                <a:lnTo>
                  <a:pt x="187" y="137"/>
                </a:lnTo>
                <a:lnTo>
                  <a:pt x="187" y="78"/>
                </a:lnTo>
                <a:lnTo>
                  <a:pt x="177" y="29"/>
                </a:lnTo>
                <a:lnTo>
                  <a:pt x="147" y="0"/>
                </a:lnTo>
                <a:close/>
              </a:path>
            </a:pathLst>
          </a:custGeom>
          <a:solidFill>
            <a:srgbClr val="FF996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>
            <a:off x="4137025" y="4862513"/>
            <a:ext cx="747713" cy="280987"/>
            <a:chOff x="2606" y="2699"/>
            <a:chExt cx="471" cy="177"/>
          </a:xfrm>
        </p:grpSpPr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2724" y="2739"/>
              <a:ext cx="353" cy="137"/>
            </a:xfrm>
            <a:prstGeom prst="ellipse">
              <a:avLst/>
            </a:prstGeom>
            <a:solidFill>
              <a:srgbClr val="FF9966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" name="Group 32"/>
            <p:cNvGrpSpPr>
              <a:grpSpLocks/>
            </p:cNvGrpSpPr>
            <p:nvPr/>
          </p:nvGrpSpPr>
          <p:grpSpPr bwMode="auto">
            <a:xfrm>
              <a:off x="2606" y="2699"/>
              <a:ext cx="157" cy="167"/>
              <a:chOff x="2606" y="2699"/>
              <a:chExt cx="157" cy="167"/>
            </a:xfrm>
          </p:grpSpPr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55" y="2699"/>
                <a:ext cx="108" cy="79"/>
              </a:xfrm>
              <a:custGeom>
                <a:avLst/>
                <a:gdLst/>
                <a:ahLst/>
                <a:cxnLst>
                  <a:cxn ang="0">
                    <a:pos x="69" y="20"/>
                  </a:cxn>
                  <a:cxn ang="0">
                    <a:pos x="30" y="0"/>
                  </a:cxn>
                  <a:cxn ang="0">
                    <a:pos x="0" y="10"/>
                  </a:cxn>
                  <a:cxn ang="0">
                    <a:pos x="10" y="30"/>
                  </a:cxn>
                  <a:cxn ang="0">
                    <a:pos x="49" y="59"/>
                  </a:cxn>
                  <a:cxn ang="0">
                    <a:pos x="89" y="79"/>
                  </a:cxn>
                  <a:cxn ang="0">
                    <a:pos x="108" y="79"/>
                  </a:cxn>
                  <a:cxn ang="0">
                    <a:pos x="108" y="69"/>
                  </a:cxn>
                  <a:cxn ang="0">
                    <a:pos x="108" y="59"/>
                  </a:cxn>
                  <a:cxn ang="0">
                    <a:pos x="108" y="49"/>
                  </a:cxn>
                  <a:cxn ang="0">
                    <a:pos x="69" y="20"/>
                  </a:cxn>
                </a:cxnLst>
                <a:rect l="0" t="0" r="r" b="b"/>
                <a:pathLst>
                  <a:path w="108" h="79">
                    <a:moveTo>
                      <a:pt x="69" y="20"/>
                    </a:moveTo>
                    <a:lnTo>
                      <a:pt x="30" y="0"/>
                    </a:lnTo>
                    <a:lnTo>
                      <a:pt x="0" y="10"/>
                    </a:lnTo>
                    <a:lnTo>
                      <a:pt x="10" y="30"/>
                    </a:lnTo>
                    <a:lnTo>
                      <a:pt x="49" y="59"/>
                    </a:lnTo>
                    <a:lnTo>
                      <a:pt x="89" y="79"/>
                    </a:lnTo>
                    <a:lnTo>
                      <a:pt x="108" y="79"/>
                    </a:lnTo>
                    <a:lnTo>
                      <a:pt x="108" y="69"/>
                    </a:lnTo>
                    <a:lnTo>
                      <a:pt x="108" y="59"/>
                    </a:lnTo>
                    <a:lnTo>
                      <a:pt x="108" y="49"/>
                    </a:lnTo>
                    <a:lnTo>
                      <a:pt x="69" y="20"/>
                    </a:lnTo>
                    <a:close/>
                  </a:path>
                </a:pathLst>
              </a:custGeom>
              <a:solidFill>
                <a:srgbClr val="FF9966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auto">
              <a:xfrm>
                <a:off x="2606" y="2768"/>
                <a:ext cx="118" cy="59"/>
              </a:xfrm>
              <a:custGeom>
                <a:avLst/>
                <a:gdLst/>
                <a:ahLst/>
                <a:cxnLst>
                  <a:cxn ang="0">
                    <a:pos x="69" y="10"/>
                  </a:cxn>
                  <a:cxn ang="0">
                    <a:pos x="30" y="0"/>
                  </a:cxn>
                  <a:cxn ang="0">
                    <a:pos x="0" y="10"/>
                  </a:cxn>
                  <a:cxn ang="0">
                    <a:pos x="20" y="29"/>
                  </a:cxn>
                  <a:cxn ang="0">
                    <a:pos x="59" y="49"/>
                  </a:cxn>
                  <a:cxn ang="0">
                    <a:pos x="98" y="59"/>
                  </a:cxn>
                  <a:cxn ang="0">
                    <a:pos x="118" y="59"/>
                  </a:cxn>
                  <a:cxn ang="0">
                    <a:pos x="118" y="49"/>
                  </a:cxn>
                  <a:cxn ang="0">
                    <a:pos x="118" y="39"/>
                  </a:cxn>
                  <a:cxn ang="0">
                    <a:pos x="108" y="20"/>
                  </a:cxn>
                  <a:cxn ang="0">
                    <a:pos x="69" y="10"/>
                  </a:cxn>
                </a:cxnLst>
                <a:rect l="0" t="0" r="r" b="b"/>
                <a:pathLst>
                  <a:path w="118" h="59">
                    <a:moveTo>
                      <a:pt x="69" y="10"/>
                    </a:moveTo>
                    <a:lnTo>
                      <a:pt x="30" y="0"/>
                    </a:lnTo>
                    <a:lnTo>
                      <a:pt x="0" y="10"/>
                    </a:lnTo>
                    <a:lnTo>
                      <a:pt x="20" y="29"/>
                    </a:lnTo>
                    <a:lnTo>
                      <a:pt x="59" y="49"/>
                    </a:lnTo>
                    <a:lnTo>
                      <a:pt x="98" y="59"/>
                    </a:lnTo>
                    <a:lnTo>
                      <a:pt x="118" y="59"/>
                    </a:lnTo>
                    <a:lnTo>
                      <a:pt x="118" y="49"/>
                    </a:lnTo>
                    <a:lnTo>
                      <a:pt x="118" y="39"/>
                    </a:lnTo>
                    <a:lnTo>
                      <a:pt x="108" y="20"/>
                    </a:lnTo>
                    <a:lnTo>
                      <a:pt x="69" y="10"/>
                    </a:lnTo>
                    <a:close/>
                  </a:path>
                </a:pathLst>
              </a:custGeom>
              <a:solidFill>
                <a:srgbClr val="FF9966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auto">
              <a:xfrm>
                <a:off x="2606" y="2827"/>
                <a:ext cx="128" cy="39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20" y="10"/>
                  </a:cxn>
                  <a:cxn ang="0">
                    <a:pos x="10" y="10"/>
                  </a:cxn>
                  <a:cxn ang="0">
                    <a:pos x="0" y="19"/>
                  </a:cxn>
                  <a:cxn ang="0">
                    <a:pos x="10" y="29"/>
                  </a:cxn>
                  <a:cxn ang="0">
                    <a:pos x="20" y="39"/>
                  </a:cxn>
                  <a:cxn ang="0">
                    <a:pos x="59" y="39"/>
                  </a:cxn>
                  <a:cxn ang="0">
                    <a:pos x="108" y="29"/>
                  </a:cxn>
                  <a:cxn ang="0">
                    <a:pos x="128" y="29"/>
                  </a:cxn>
                  <a:cxn ang="0">
                    <a:pos x="128" y="19"/>
                  </a:cxn>
                  <a:cxn ang="0">
                    <a:pos x="128" y="10"/>
                  </a:cxn>
                  <a:cxn ang="0">
                    <a:pos x="108" y="0"/>
                  </a:cxn>
                  <a:cxn ang="0">
                    <a:pos x="59" y="0"/>
                  </a:cxn>
                </a:cxnLst>
                <a:rect l="0" t="0" r="r" b="b"/>
                <a:pathLst>
                  <a:path w="128" h="39">
                    <a:moveTo>
                      <a:pt x="59" y="0"/>
                    </a:moveTo>
                    <a:lnTo>
                      <a:pt x="20" y="1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10" y="29"/>
                    </a:lnTo>
                    <a:lnTo>
                      <a:pt x="20" y="39"/>
                    </a:lnTo>
                    <a:lnTo>
                      <a:pt x="59" y="39"/>
                    </a:lnTo>
                    <a:lnTo>
                      <a:pt x="108" y="29"/>
                    </a:lnTo>
                    <a:lnTo>
                      <a:pt x="128" y="29"/>
                    </a:lnTo>
                    <a:lnTo>
                      <a:pt x="128" y="19"/>
                    </a:lnTo>
                    <a:lnTo>
                      <a:pt x="128" y="10"/>
                    </a:lnTo>
                    <a:lnTo>
                      <a:pt x="108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9966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" name="Freeform 36"/>
          <p:cNvSpPr>
            <a:spLocks/>
          </p:cNvSpPr>
          <p:nvPr/>
        </p:nvSpPr>
        <p:spPr bwMode="auto">
          <a:xfrm>
            <a:off x="4775200" y="4489450"/>
            <a:ext cx="404813" cy="528638"/>
          </a:xfrm>
          <a:custGeom>
            <a:avLst/>
            <a:gdLst/>
            <a:ahLst/>
            <a:cxnLst>
              <a:cxn ang="0">
                <a:pos x="245" y="0"/>
              </a:cxn>
              <a:cxn ang="0">
                <a:pos x="216" y="0"/>
              </a:cxn>
              <a:cxn ang="0">
                <a:pos x="177" y="20"/>
              </a:cxn>
              <a:cxn ang="0">
                <a:pos x="118" y="69"/>
              </a:cxn>
              <a:cxn ang="0">
                <a:pos x="69" y="128"/>
              </a:cxn>
              <a:cxn ang="0">
                <a:pos x="30" y="196"/>
              </a:cxn>
              <a:cxn ang="0">
                <a:pos x="10" y="255"/>
              </a:cxn>
              <a:cxn ang="0">
                <a:pos x="0" y="304"/>
              </a:cxn>
              <a:cxn ang="0">
                <a:pos x="10" y="333"/>
              </a:cxn>
              <a:cxn ang="0">
                <a:pos x="39" y="333"/>
              </a:cxn>
              <a:cxn ang="0">
                <a:pos x="88" y="314"/>
              </a:cxn>
              <a:cxn ang="0">
                <a:pos x="137" y="265"/>
              </a:cxn>
              <a:cxn ang="0">
                <a:pos x="186" y="206"/>
              </a:cxn>
              <a:cxn ang="0">
                <a:pos x="226" y="137"/>
              </a:cxn>
              <a:cxn ang="0">
                <a:pos x="245" y="79"/>
              </a:cxn>
              <a:cxn ang="0">
                <a:pos x="255" y="30"/>
              </a:cxn>
              <a:cxn ang="0">
                <a:pos x="245" y="0"/>
              </a:cxn>
            </a:cxnLst>
            <a:rect l="0" t="0" r="r" b="b"/>
            <a:pathLst>
              <a:path w="255" h="333">
                <a:moveTo>
                  <a:pt x="245" y="0"/>
                </a:moveTo>
                <a:lnTo>
                  <a:pt x="216" y="0"/>
                </a:lnTo>
                <a:lnTo>
                  <a:pt x="177" y="20"/>
                </a:lnTo>
                <a:lnTo>
                  <a:pt x="118" y="69"/>
                </a:lnTo>
                <a:lnTo>
                  <a:pt x="69" y="128"/>
                </a:lnTo>
                <a:lnTo>
                  <a:pt x="30" y="196"/>
                </a:lnTo>
                <a:lnTo>
                  <a:pt x="10" y="255"/>
                </a:lnTo>
                <a:lnTo>
                  <a:pt x="0" y="304"/>
                </a:lnTo>
                <a:lnTo>
                  <a:pt x="10" y="333"/>
                </a:lnTo>
                <a:lnTo>
                  <a:pt x="39" y="333"/>
                </a:lnTo>
                <a:lnTo>
                  <a:pt x="88" y="314"/>
                </a:lnTo>
                <a:lnTo>
                  <a:pt x="137" y="265"/>
                </a:lnTo>
                <a:lnTo>
                  <a:pt x="186" y="206"/>
                </a:lnTo>
                <a:lnTo>
                  <a:pt x="226" y="137"/>
                </a:lnTo>
                <a:lnTo>
                  <a:pt x="245" y="79"/>
                </a:lnTo>
                <a:lnTo>
                  <a:pt x="255" y="30"/>
                </a:lnTo>
                <a:lnTo>
                  <a:pt x="245" y="0"/>
                </a:lnTo>
                <a:close/>
              </a:path>
            </a:pathLst>
          </a:custGeom>
          <a:solidFill>
            <a:srgbClr val="FF996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4953000" y="3778250"/>
            <a:ext cx="2286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 flipV="1">
            <a:off x="5105400" y="2863850"/>
            <a:ext cx="0" cy="762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 flipH="1">
            <a:off x="4419600" y="4921250"/>
            <a:ext cx="45720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4572000" y="4997450"/>
            <a:ext cx="1905000" cy="762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3059832" y="4143093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3067158" y="2917045"/>
            <a:ext cx="99937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感知</a:t>
            </a:r>
            <a:endParaRPr lang="en-US" altLang="zh-CN" dirty="0"/>
          </a:p>
          <a:p>
            <a:pPr algn="ctr"/>
            <a:r>
              <a:rPr lang="en-US" altLang="zh-CN" dirty="0"/>
              <a:t>percepts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4680012" y="2341864"/>
            <a:ext cx="88921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传感器</a:t>
            </a:r>
            <a:endParaRPr lang="en-US" altLang="zh-CN" dirty="0"/>
          </a:p>
          <a:p>
            <a:pPr algn="ctr"/>
            <a:r>
              <a:rPr lang="en-US" altLang="zh-CN" dirty="0"/>
              <a:t>sensors</a:t>
            </a:r>
            <a:endParaRPr lang="zh-CN" altLang="en-US" dirty="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233401" y="5661963"/>
            <a:ext cx="137114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执行器</a:t>
            </a:r>
            <a:endParaRPr lang="en-US" altLang="zh-CN" dirty="0"/>
          </a:p>
          <a:p>
            <a:pPr algn="ctr"/>
            <a:r>
              <a:rPr lang="en-US" altLang="zh-CN" dirty="0"/>
              <a:t>actuators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190658" y="4351119"/>
            <a:ext cx="8563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作用</a:t>
            </a:r>
            <a:endParaRPr lang="en-US" altLang="zh-CN" dirty="0"/>
          </a:p>
          <a:p>
            <a:pPr algn="ctr"/>
            <a:r>
              <a:rPr lang="en-US" altLang="zh-CN" dirty="0"/>
              <a:t>actions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F9DF7A2E-8CE8-4D2B-B0E8-4FB4A640E6EC}"/>
              </a:ext>
            </a:extLst>
          </p:cNvPr>
          <p:cNvSpPr/>
          <p:nvPr/>
        </p:nvSpPr>
        <p:spPr>
          <a:xfrm>
            <a:off x="1158251" y="3346381"/>
            <a:ext cx="1718072" cy="1035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32D6E3F-103E-4F96-9628-1E6247B5C9BD}"/>
              </a:ext>
            </a:extLst>
          </p:cNvPr>
          <p:cNvSpPr txBox="1"/>
          <p:nvPr/>
        </p:nvSpPr>
        <p:spPr>
          <a:xfrm>
            <a:off x="1243410" y="3540125"/>
            <a:ext cx="156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环境</a:t>
            </a:r>
            <a:endParaRPr lang="en-US" altLang="zh-CN" dirty="0"/>
          </a:p>
          <a:p>
            <a:pPr algn="ctr"/>
            <a:r>
              <a:rPr lang="en-US" altLang="zh-CN" dirty="0"/>
              <a:t>environment</a:t>
            </a:r>
          </a:p>
          <a:p>
            <a:endParaRPr lang="zh-CN" altLang="en-US" dirty="0"/>
          </a:p>
        </p:txBody>
      </p:sp>
      <p:grpSp>
        <p:nvGrpSpPr>
          <p:cNvPr id="49" name="Group 54"/>
          <p:cNvGrpSpPr>
            <a:grpSpLocks/>
          </p:cNvGrpSpPr>
          <p:nvPr/>
        </p:nvGrpSpPr>
        <p:grpSpPr bwMode="auto">
          <a:xfrm>
            <a:off x="5652120" y="3501008"/>
            <a:ext cx="800100" cy="495300"/>
            <a:chOff x="4560" y="1872"/>
            <a:chExt cx="504" cy="312"/>
          </a:xfrm>
        </p:grpSpPr>
        <p:sp>
          <p:nvSpPr>
            <p:cNvPr id="50" name="AutoShape 55"/>
            <p:cNvSpPr>
              <a:spLocks noChangeArrowheads="1"/>
            </p:cNvSpPr>
            <p:nvPr/>
          </p:nvSpPr>
          <p:spPr bwMode="auto">
            <a:xfrm>
              <a:off x="4560" y="1872"/>
              <a:ext cx="504" cy="312"/>
            </a:xfrm>
            <a:prstGeom prst="cloudCallout">
              <a:avLst>
                <a:gd name="adj1" fmla="val -42657"/>
                <a:gd name="adj2" fmla="val 69870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0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4752" y="1920"/>
              <a:ext cx="22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8361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智能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体举例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268760"/>
            <a:ext cx="8280920" cy="50405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/>
              <a:t>	</a:t>
            </a:r>
            <a:r>
              <a:rPr lang="zh-CN" altLang="en-US" sz="2800" b="1" dirty="0"/>
              <a:t>人类智能</a:t>
            </a:r>
            <a:r>
              <a:rPr lang="zh-CN" altLang="en-US" sz="2800" b="1" dirty="0" smtClean="0"/>
              <a:t>体</a:t>
            </a:r>
            <a:endParaRPr lang="en-US" altLang="zh-CN" sz="2800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/>
              <a:t>        </a:t>
            </a:r>
            <a:r>
              <a:rPr lang="zh-CN" altLang="en-US" sz="2400" dirty="0"/>
              <a:t>传感器：眼睛、耳朵等</a:t>
            </a:r>
            <a:endParaRPr lang="en-US" altLang="zh-CN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/>
              <a:t>          </a:t>
            </a:r>
            <a:r>
              <a:rPr lang="zh-CN" altLang="en-US" sz="2400" dirty="0"/>
              <a:t>执行器：手、腿等</a:t>
            </a:r>
            <a:endParaRPr lang="en-US" altLang="zh-CN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/>
              <a:t>	</a:t>
            </a:r>
            <a:r>
              <a:rPr lang="zh-CN" altLang="en-US" sz="2800" b="1" dirty="0"/>
              <a:t>机器人智能</a:t>
            </a:r>
            <a:r>
              <a:rPr lang="zh-CN" altLang="en-US" sz="2800" b="1" dirty="0" smtClean="0"/>
              <a:t>体</a:t>
            </a:r>
            <a:endParaRPr lang="en-US" altLang="zh-CN" sz="2800" b="1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dirty="0"/>
              <a:t>	   </a:t>
            </a:r>
            <a:r>
              <a:rPr lang="zh-CN" altLang="en-US" sz="2400" dirty="0"/>
              <a:t>传感器：摄像头、红外测距仪等</a:t>
            </a:r>
            <a:endParaRPr lang="en-US" altLang="zh-CN" sz="24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400" dirty="0"/>
              <a:t>         </a:t>
            </a:r>
            <a:r>
              <a:rPr lang="zh-CN" altLang="en-US" sz="2400" dirty="0"/>
              <a:t>执行器：各种马达等</a:t>
            </a:r>
            <a:endParaRPr lang="en-US" altLang="zh-CN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/>
              <a:t>    </a:t>
            </a:r>
            <a:r>
              <a:rPr lang="zh-CN" altLang="en-US" sz="3200" b="1" dirty="0" smtClean="0"/>
              <a:t>自动</a:t>
            </a:r>
            <a:r>
              <a:rPr lang="zh-CN" altLang="en-US" sz="2800" b="1" dirty="0" smtClean="0"/>
              <a:t>驾驶汽车</a:t>
            </a:r>
            <a:endParaRPr lang="en-US" altLang="zh-CN" sz="2800" b="1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dirty="0"/>
              <a:t>        </a:t>
            </a:r>
            <a:r>
              <a:rPr lang="zh-CN" altLang="en-US" sz="2400" dirty="0"/>
              <a:t>传感器：摄像头、激光雷达等</a:t>
            </a:r>
            <a:endParaRPr lang="en-US" altLang="zh-CN" sz="24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400" dirty="0"/>
              <a:t>         </a:t>
            </a:r>
            <a:r>
              <a:rPr lang="zh-CN" altLang="en-US" sz="2400" dirty="0"/>
              <a:t>执行器：加速器、制动器、方向盘等</a:t>
            </a:r>
            <a:endParaRPr lang="en-US" altLang="zh-CN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dirty="0"/>
              <a:t>         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DADADCC-60D7-41C4-A09D-F0585947C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484784"/>
            <a:ext cx="936104" cy="1962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FEFF7E1-67E2-4CD2-8713-08D930CE8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372200" y="2852936"/>
            <a:ext cx="1102408" cy="2016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C1C8A01-70B0-4838-8651-2345BAE44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5013176"/>
            <a:ext cx="2213752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</a:t>
            </a:r>
            <a:r>
              <a:rPr lang="zh-CN" altLang="en-US" dirty="0" smtClean="0"/>
              <a:t>体定义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智能体：给定感知序列－－－求取</a:t>
            </a:r>
            <a:r>
              <a:rPr lang="zh-CN" altLang="en-US" dirty="0" smtClean="0"/>
              <a:t>行动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智能体函数</a:t>
            </a:r>
            <a:r>
              <a:rPr lang="zh-CN" altLang="en-US" dirty="0"/>
              <a:t>来实现，抽象的数学表示：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kern="0" dirty="0">
                <a:latin typeface="+mn-lt"/>
                <a:ea typeface="+mn-ea"/>
              </a:rPr>
              <a:t>          [</a:t>
            </a:r>
            <a:r>
              <a:rPr lang="en-US" altLang="zh-CN" i="1" kern="0" dirty="0">
                <a:latin typeface="+mn-lt"/>
                <a:ea typeface="+mn-ea"/>
              </a:rPr>
              <a:t>f</a:t>
            </a:r>
            <a:r>
              <a:rPr lang="en-US" altLang="zh-CN" kern="0" dirty="0">
                <a:latin typeface="+mn-lt"/>
                <a:ea typeface="+mn-ea"/>
              </a:rPr>
              <a:t>: </a:t>
            </a:r>
            <a:r>
              <a:rPr lang="en-US" altLang="zh-CN" kern="0" dirty="0">
                <a:latin typeface="Monotype Corsiva" pitchFamily="66" charset="0"/>
                <a:ea typeface="+mn-ea"/>
              </a:rPr>
              <a:t>P*</a:t>
            </a:r>
            <a:r>
              <a:rPr lang="en-US" altLang="zh-CN" kern="0" dirty="0">
                <a:latin typeface="+mn-lt"/>
                <a:ea typeface="+mn-ea"/>
              </a:rPr>
              <a:t> </a:t>
            </a:r>
            <a:r>
              <a:rPr lang="en-US" altLang="zh-CN" kern="0" dirty="0">
                <a:latin typeface="+mn-lt"/>
                <a:ea typeface="+mn-ea"/>
                <a:sym typeface="Wingdings" pitchFamily="2" charset="2"/>
              </a:rPr>
              <a:t> </a:t>
            </a:r>
            <a:r>
              <a:rPr lang="en-US" altLang="zh-CN" kern="0" dirty="0">
                <a:latin typeface="Monotype Corsiva" pitchFamily="66" charset="0"/>
                <a:ea typeface="+mn-ea"/>
              </a:rPr>
              <a:t>A</a:t>
            </a:r>
            <a:r>
              <a:rPr lang="en-US" altLang="zh-CN" kern="0" dirty="0">
                <a:latin typeface="+mn-lt"/>
                <a:ea typeface="+mn-ea"/>
              </a:rPr>
              <a:t>]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kern="0" dirty="0"/>
              <a:t>  </a:t>
            </a:r>
            <a:r>
              <a:rPr lang="zh-CN" altLang="en-US" kern="0" dirty="0"/>
              <a:t>智能体函数</a:t>
            </a:r>
            <a:r>
              <a:rPr lang="zh-CN" altLang="en-US" dirty="0"/>
              <a:t>通过具体的</a:t>
            </a:r>
            <a:r>
              <a:rPr lang="zh-CN" altLang="en-US" dirty="0">
                <a:solidFill>
                  <a:srgbClr val="FF0000"/>
                </a:solidFill>
              </a:rPr>
              <a:t>智能体程序</a:t>
            </a:r>
            <a:r>
              <a:rPr lang="zh-CN" altLang="en-US" dirty="0"/>
              <a:t>来实现，并在智能体自身的结构上运行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可以把智能体定义为：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   </a:t>
            </a:r>
            <a:r>
              <a:rPr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智能体</a:t>
            </a:r>
            <a:r>
              <a:rPr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 = </a:t>
            </a:r>
            <a:r>
              <a:rPr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体系结构</a:t>
            </a:r>
            <a:r>
              <a:rPr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 + </a:t>
            </a:r>
            <a:r>
              <a:rPr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程序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智能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体－体系结构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体系结构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00B0F0"/>
                </a:solidFill>
              </a:rPr>
              <a:t>某个具备物理传感器和执行器的计算装置。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例如</a:t>
            </a:r>
            <a:r>
              <a:rPr lang="zh-CN" altLang="en-US" sz="3200" dirty="0"/>
              <a:t>：一台计算机，一辆自动驾驶</a:t>
            </a:r>
            <a:r>
              <a:rPr lang="zh-CN" altLang="en-US" sz="3200" dirty="0" smtClean="0"/>
              <a:t>汽车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体系结构为程序提供来自传感器的感知信息，运行程序，并把程序计算出的行动决策送达执行器。</a:t>
            </a:r>
            <a:endParaRPr lang="zh-CN" alt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D5B532D-E0F1-4F92-87FA-C613D0125D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3284984"/>
            <a:ext cx="1479824" cy="12743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B9AAE65-E9AD-4EF4-87B0-BE626D735B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3356992"/>
            <a:ext cx="1790363" cy="1341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举例：真空吸尘器世界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196975"/>
            <a:ext cx="8435975" cy="4929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>
                <a:latin typeface="+mn-lt"/>
                <a:ea typeface="+mn-ea"/>
              </a:rPr>
              <a:t>感知（</a:t>
            </a:r>
            <a:r>
              <a:rPr lang="en-US" altLang="zh-CN" sz="3200" b="1" kern="0" dirty="0" err="1">
                <a:latin typeface="+mn-lt"/>
                <a:ea typeface="+mn-ea"/>
              </a:rPr>
              <a:t>Perceps</a:t>
            </a:r>
            <a:r>
              <a:rPr lang="en-US" altLang="zh-CN" sz="3200" b="1" kern="0" dirty="0">
                <a:latin typeface="+mn-lt"/>
                <a:ea typeface="+mn-ea"/>
              </a:rPr>
              <a:t>): </a:t>
            </a:r>
            <a:r>
              <a:rPr lang="zh-CN" altLang="en-US" sz="3200" b="1" kern="0" dirty="0">
                <a:latin typeface="+mn-lt"/>
                <a:ea typeface="+mn-ea"/>
              </a:rPr>
              <a:t>位置</a:t>
            </a:r>
            <a:r>
              <a:rPr lang="en-US" altLang="zh-CN" sz="3200" kern="0" dirty="0">
                <a:latin typeface="+mn-lt"/>
                <a:ea typeface="+mn-ea"/>
              </a:rPr>
              <a:t> </a:t>
            </a:r>
            <a:r>
              <a:rPr lang="zh-CN" altLang="en-US" sz="3200" kern="0" dirty="0">
                <a:latin typeface="+mn-lt"/>
                <a:ea typeface="+mn-ea"/>
              </a:rPr>
              <a:t>和</a:t>
            </a:r>
            <a:r>
              <a:rPr lang="zh-CN" altLang="en-US" sz="3200" b="1" kern="0" dirty="0" smtClean="0">
                <a:latin typeface="+mn-lt"/>
                <a:ea typeface="+mn-ea"/>
              </a:rPr>
              <a:t>内容</a:t>
            </a:r>
            <a:r>
              <a:rPr lang="zh-CN" altLang="en-US" sz="3200" kern="0" dirty="0" smtClean="0">
                <a:latin typeface="+mn-lt"/>
                <a:ea typeface="+mn-ea"/>
              </a:rPr>
              <a:t>，例如：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kern="0" dirty="0" smtClean="0"/>
              <a:t>    </a:t>
            </a:r>
            <a:r>
              <a:rPr lang="en-US" altLang="zh-CN" sz="3200" kern="0" dirty="0" smtClean="0">
                <a:latin typeface="+mn-lt"/>
                <a:ea typeface="+mn-ea"/>
              </a:rPr>
              <a:t> </a:t>
            </a:r>
            <a:r>
              <a:rPr lang="en-US" altLang="zh-CN" sz="3200" kern="0" dirty="0">
                <a:latin typeface="+mn-lt"/>
                <a:ea typeface="+mn-ea"/>
              </a:rPr>
              <a:t>[A, Dirty]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/>
              <a:t>行动（</a:t>
            </a:r>
            <a:r>
              <a:rPr lang="en-US" altLang="zh-CN" sz="3200" b="1" kern="0" dirty="0">
                <a:latin typeface="+mn-lt"/>
                <a:ea typeface="+mn-ea"/>
              </a:rPr>
              <a:t>Actions</a:t>
            </a:r>
            <a:r>
              <a:rPr lang="zh-CN" altLang="en-US" sz="3200" b="1" kern="0" dirty="0">
                <a:latin typeface="+mn-lt"/>
                <a:ea typeface="+mn-ea"/>
              </a:rPr>
              <a:t>）</a:t>
            </a:r>
            <a:r>
              <a:rPr lang="en-US" altLang="zh-CN" sz="3200" b="1" kern="0" dirty="0">
                <a:latin typeface="+mn-lt"/>
                <a:ea typeface="+mn-ea"/>
              </a:rPr>
              <a:t>: </a:t>
            </a:r>
            <a:r>
              <a:rPr lang="zh-CN" altLang="en-US" sz="3200" kern="0" dirty="0">
                <a:latin typeface="+mn-lt"/>
                <a:ea typeface="+mn-ea"/>
              </a:rPr>
              <a:t>向左移动、</a:t>
            </a:r>
            <a:r>
              <a:rPr lang="en-US" altLang="zh-CN" sz="3200" kern="0" dirty="0">
                <a:latin typeface="+mn-lt"/>
                <a:ea typeface="+mn-ea"/>
              </a:rPr>
              <a:t> </a:t>
            </a:r>
            <a:r>
              <a:rPr lang="zh-CN" altLang="en-US" sz="3200" kern="0" dirty="0">
                <a:latin typeface="+mn-lt"/>
                <a:ea typeface="+mn-ea"/>
              </a:rPr>
              <a:t>向右移动、</a:t>
            </a:r>
            <a:r>
              <a:rPr lang="en-US" altLang="zh-CN" sz="3200" kern="0" dirty="0">
                <a:latin typeface="+mn-lt"/>
                <a:ea typeface="+mn-ea"/>
              </a:rPr>
              <a:t> </a:t>
            </a:r>
            <a:r>
              <a:rPr lang="zh-CN" altLang="en-US" sz="3200" kern="0" dirty="0">
                <a:latin typeface="+mn-lt"/>
                <a:ea typeface="+mn-ea"/>
              </a:rPr>
              <a:t>吸灰尘、</a:t>
            </a:r>
            <a:r>
              <a:rPr lang="en-US" altLang="zh-CN" sz="3200" kern="0" dirty="0">
                <a:latin typeface="+mn-lt"/>
                <a:ea typeface="+mn-ea"/>
              </a:rPr>
              <a:t> </a:t>
            </a:r>
            <a:r>
              <a:rPr lang="zh-CN" altLang="en-US" sz="3200" kern="0" dirty="0">
                <a:latin typeface="+mn-lt"/>
                <a:ea typeface="+mn-ea"/>
              </a:rPr>
              <a:t>什么都不做</a:t>
            </a:r>
            <a:endParaRPr lang="en-US" altLang="zh-CN" sz="3200" kern="0" dirty="0">
              <a:latin typeface="+mn-lt"/>
              <a:ea typeface="+mn-ea"/>
            </a:endParaRPr>
          </a:p>
        </p:txBody>
      </p:sp>
      <p:pic>
        <p:nvPicPr>
          <p:cNvPr id="4" name="Picture 4" descr="vacuum2-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95400"/>
            <a:ext cx="40957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1905000"/>
            <a:ext cx="755441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charset="-122"/>
              </a:rPr>
              <a:t/>
            </a:r>
            <a:br>
              <a:rPr lang="en-US" altLang="zh-CN" sz="2400" dirty="0">
                <a:ea typeface="宋体" charset="-122"/>
              </a:rPr>
            </a:br>
            <a:endParaRPr lang="en-US" altLang="zh-CN" sz="2400" dirty="0">
              <a:ea typeface="宋体" charset="-122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宋体" charset="-122"/>
              </a:rPr>
              <a:t>function Vacuum-Agent</a:t>
            </a:r>
            <a:r>
              <a:rPr lang="en-US" altLang="zh-CN" sz="2800" dirty="0">
                <a:latin typeface="+mn-lt"/>
                <a:ea typeface="宋体" charset="-122"/>
              </a:rPr>
              <a:t>(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宋体" charset="-122"/>
              </a:rPr>
              <a:t>[location, status]</a:t>
            </a:r>
            <a:r>
              <a:rPr lang="en-US" altLang="zh-CN" sz="2800" dirty="0">
                <a:latin typeface="+mn-lt"/>
                <a:ea typeface="宋体" charset="-122"/>
              </a:rPr>
              <a:t>) returns an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action</a:t>
            </a:r>
          </a:p>
          <a:p>
            <a:pPr>
              <a:defRPr/>
            </a:pPr>
            <a:r>
              <a:rPr lang="en-US" altLang="zh-CN" sz="2800" i="1" dirty="0">
                <a:latin typeface="+mn-lt"/>
                <a:ea typeface="宋体" charset="-122"/>
              </a:rPr>
              <a:t>if</a:t>
            </a:r>
            <a:r>
              <a:rPr lang="en-US" altLang="zh-CN" sz="2800" dirty="0">
                <a:latin typeface="+mn-lt"/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宋体" charset="-122"/>
              </a:rPr>
              <a:t>status = Dirty </a:t>
            </a:r>
            <a:r>
              <a:rPr lang="en-US" altLang="zh-CN" sz="2800" i="1" dirty="0">
                <a:latin typeface="+mn-lt"/>
                <a:ea typeface="宋体" charset="-122"/>
              </a:rPr>
              <a:t>then</a:t>
            </a:r>
            <a:r>
              <a:rPr lang="en-US" altLang="zh-CN" sz="2800" dirty="0">
                <a:latin typeface="+mn-lt"/>
                <a:ea typeface="宋体" charset="-122"/>
              </a:rPr>
              <a:t> return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Suck</a:t>
            </a:r>
          </a:p>
          <a:p>
            <a:pPr>
              <a:defRPr/>
            </a:pPr>
            <a:r>
              <a:rPr lang="en-US" altLang="zh-CN" sz="2800" i="1" dirty="0">
                <a:latin typeface="+mn-lt"/>
                <a:ea typeface="宋体" charset="-122"/>
              </a:rPr>
              <a:t>else if</a:t>
            </a:r>
            <a:r>
              <a:rPr lang="en-US" altLang="zh-CN" sz="2800" dirty="0">
                <a:latin typeface="+mn-lt"/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宋体" charset="-122"/>
              </a:rPr>
              <a:t>location = A </a:t>
            </a:r>
            <a:r>
              <a:rPr lang="en-US" altLang="zh-CN" sz="2800" i="1" dirty="0">
                <a:latin typeface="+mn-lt"/>
                <a:ea typeface="宋体" charset="-122"/>
              </a:rPr>
              <a:t>then</a:t>
            </a:r>
            <a:r>
              <a:rPr lang="en-US" altLang="zh-CN" sz="2800" dirty="0">
                <a:latin typeface="+mn-lt"/>
                <a:ea typeface="宋体" charset="-122"/>
              </a:rPr>
              <a:t> return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Right</a:t>
            </a:r>
            <a:endParaRPr lang="en-US" altLang="zh-CN" sz="2800" i="1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>
              <a:defRPr/>
            </a:pPr>
            <a:r>
              <a:rPr lang="en-US" altLang="zh-CN" sz="2800" i="1" dirty="0">
                <a:latin typeface="+mn-lt"/>
                <a:ea typeface="宋体" charset="-122"/>
              </a:rPr>
              <a:t>else if</a:t>
            </a:r>
            <a:r>
              <a:rPr lang="en-US" altLang="zh-CN" sz="2800" dirty="0">
                <a:latin typeface="+mn-lt"/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宋体" charset="-122"/>
              </a:rPr>
              <a:t>location = B </a:t>
            </a:r>
            <a:r>
              <a:rPr lang="en-US" altLang="zh-CN" sz="2800" i="1" dirty="0">
                <a:latin typeface="+mn-lt"/>
                <a:ea typeface="宋体" charset="-122"/>
              </a:rPr>
              <a:t>then</a:t>
            </a:r>
            <a:r>
              <a:rPr lang="en-US" altLang="zh-CN" sz="2800" dirty="0">
                <a:latin typeface="+mn-lt"/>
                <a:ea typeface="宋体" charset="-122"/>
              </a:rPr>
              <a:t> return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Left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457200"/>
            <a:ext cx="8642350" cy="7921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举例：</a:t>
            </a: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真空吸尘器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世界（续）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55172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智能体程序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表驱动法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缺陷（表太大、建表要花很长时间、不是自治的、即使是学习，也要花费很长时间去学习表的条目等）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举例（国际下棋、自动驾驶汽车）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智能体程序如何设计？</a:t>
            </a:r>
            <a:endParaRPr lang="en-US" altLang="zh-CN" dirty="0" smtClean="0"/>
          </a:p>
          <a:p>
            <a:r>
              <a:rPr lang="zh-CN" altLang="en-US" dirty="0" smtClean="0"/>
              <a:t>智能体函数和智能体程序有何不同？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283</Words>
  <Application>Microsoft Office PowerPoint</Application>
  <PresentationFormat>全屏显示(4:3)</PresentationFormat>
  <Paragraphs>84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第2章 智能化智能体</vt:lpstr>
      <vt:lpstr>幻灯片 2</vt:lpstr>
      <vt:lpstr>幻灯片 3</vt:lpstr>
      <vt:lpstr>智能体定义</vt:lpstr>
      <vt:lpstr>幻灯片 5</vt:lpstr>
      <vt:lpstr>幻灯片 6</vt:lpstr>
      <vt:lpstr>幻灯片 7</vt:lpstr>
      <vt:lpstr>智能体程序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智能化智能体</dc:title>
  <dc:creator>think</dc:creator>
  <cp:lastModifiedBy>think</cp:lastModifiedBy>
  <cp:revision>91</cp:revision>
  <dcterms:created xsi:type="dcterms:W3CDTF">2019-05-24T02:14:19Z</dcterms:created>
  <dcterms:modified xsi:type="dcterms:W3CDTF">2019-07-17T04:29:43Z</dcterms:modified>
</cp:coreProperties>
</file>