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notesMasterIdLst>
    <p:notesMasterId r:id="rId38"/>
  </p:notesMasterIdLst>
  <p:handoutMasterIdLst>
    <p:handoutMasterId r:id="rId39"/>
  </p:handoutMasterIdLst>
  <p:sldIdLst>
    <p:sldId id="300" r:id="rId2"/>
    <p:sldId id="304" r:id="rId3"/>
    <p:sldId id="305" r:id="rId4"/>
    <p:sldId id="306" r:id="rId5"/>
    <p:sldId id="307" r:id="rId6"/>
    <p:sldId id="308" r:id="rId7"/>
    <p:sldId id="361" r:id="rId8"/>
    <p:sldId id="362" r:id="rId9"/>
    <p:sldId id="363" r:id="rId10"/>
    <p:sldId id="312" r:id="rId11"/>
    <p:sldId id="313" r:id="rId12"/>
    <p:sldId id="314" r:id="rId13"/>
    <p:sldId id="315" r:id="rId14"/>
    <p:sldId id="364" r:id="rId15"/>
    <p:sldId id="365" r:id="rId16"/>
    <p:sldId id="366" r:id="rId17"/>
    <p:sldId id="367" r:id="rId18"/>
    <p:sldId id="368" r:id="rId19"/>
    <p:sldId id="410" r:id="rId20"/>
    <p:sldId id="321" r:id="rId21"/>
    <p:sldId id="407" r:id="rId22"/>
    <p:sldId id="402" r:id="rId23"/>
    <p:sldId id="326" r:id="rId24"/>
    <p:sldId id="403" r:id="rId25"/>
    <p:sldId id="327" r:id="rId26"/>
    <p:sldId id="328" r:id="rId27"/>
    <p:sldId id="404" r:id="rId28"/>
    <p:sldId id="405" r:id="rId29"/>
    <p:sldId id="408" r:id="rId30"/>
    <p:sldId id="409" r:id="rId31"/>
    <p:sldId id="330" r:id="rId32"/>
    <p:sldId id="331" r:id="rId33"/>
    <p:sldId id="332" r:id="rId34"/>
    <p:sldId id="333" r:id="rId35"/>
    <p:sldId id="334" r:id="rId36"/>
    <p:sldId id="302" r:id="rId3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E60000"/>
    <a:srgbClr val="CC0000"/>
    <a:srgbClr val="FFB9B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74242" autoAdjust="0"/>
  </p:normalViewPr>
  <p:slideViewPr>
    <p:cSldViewPr>
      <p:cViewPr varScale="1">
        <p:scale>
          <a:sx n="60" d="100"/>
          <a:sy n="60" d="100"/>
        </p:scale>
        <p:origin x="13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3018" y="-10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58D28-D3FD-47C5-8535-D3EC358055E6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7092-1ACB-4CAC-A207-06938FE15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5AA8AF-D74E-4666-A80E-A9624C7E9281}" type="datetimeFigureOut">
              <a:rPr lang="zh-CN" altLang="en-US"/>
              <a:pPr>
                <a:defRPr/>
              </a:pPr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3CECBE-1A7C-4FEA-A0E9-04585D558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9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提到的搜索策略都是盲目搜索策略，在决定要被扩展的节点时，没有考虑该节点到底是否可能出现在解的路径上，也没有考虑它是否有利于问题的求解以及所求的解是否为最优解。盲目搜索所需扩展的节点数目很大，产生的无用节点数目很大，效率实在太低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如果能找到一种搜索方法，能够充分利用待求解问题自身的某些特性信息，以指导搜索朝着最有利于问题求解的方向发展，那么搜索的效率就会大大提高。在这里就要用到启发式搜索了，也称为有信息搜索策略。</a:t>
            </a:r>
          </a:p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9681FC-6B6C-4C64-B4AA-D2E2BDE3BE47}" type="slidenum">
              <a:rPr lang="zh-CN" altLang="en-US" sz="13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9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可能陷入死循环。考虑从</a:t>
            </a:r>
            <a:r>
              <a:rPr lang="en-US" altLang="zh-CN" dirty="0"/>
              <a:t>Iasi(</a:t>
            </a:r>
            <a:r>
              <a:rPr lang="zh-CN" altLang="en-US" dirty="0"/>
              <a:t>雅西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 err="1"/>
              <a:t>Fagaras</a:t>
            </a:r>
            <a:r>
              <a:rPr lang="en-US" altLang="zh-CN" dirty="0"/>
              <a:t>, </a:t>
            </a:r>
            <a:r>
              <a:rPr lang="zh-CN" altLang="en-US" dirty="0"/>
              <a:t>根据到目标的最近直线距离，启发式建议</a:t>
            </a:r>
            <a:endParaRPr lang="en-US" altLang="zh-CN" dirty="0"/>
          </a:p>
          <a:p>
            <a:r>
              <a:rPr lang="zh-CN" altLang="en-US" dirty="0"/>
              <a:t>先扩展</a:t>
            </a:r>
            <a:r>
              <a:rPr lang="en-US" altLang="zh-CN" dirty="0" err="1"/>
              <a:t>Neamt</a:t>
            </a:r>
            <a:r>
              <a:rPr lang="en-US" altLang="zh-CN" dirty="0"/>
              <a:t>, </a:t>
            </a:r>
            <a:r>
              <a:rPr lang="zh-CN" altLang="en-US" dirty="0"/>
              <a:t>扩展</a:t>
            </a:r>
            <a:r>
              <a:rPr lang="en-US" altLang="zh-CN" dirty="0" err="1"/>
              <a:t>Neamt</a:t>
            </a:r>
            <a:r>
              <a:rPr lang="zh-CN" altLang="en-US" dirty="0"/>
              <a:t>时，将</a:t>
            </a:r>
            <a:r>
              <a:rPr lang="en-US" altLang="zh-CN" dirty="0"/>
              <a:t>Iasi</a:t>
            </a:r>
            <a:r>
              <a:rPr lang="zh-CN" altLang="en-US" dirty="0"/>
              <a:t>到目标结点的直线距离最近，所以又去扩展</a:t>
            </a:r>
            <a:r>
              <a:rPr lang="en-US" altLang="zh-CN" dirty="0"/>
              <a:t>Iasi,</a:t>
            </a:r>
            <a:r>
              <a:rPr lang="zh-CN" altLang="en-US" dirty="0"/>
              <a:t>从而导致死循环。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4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贪婪</a:t>
            </a:r>
            <a:r>
              <a:rPr lang="zh-CN" altLang="en-US" dirty="0"/>
              <a:t>优先算法性能分析：</a:t>
            </a:r>
            <a:endParaRPr lang="en-US" altLang="zh-CN" dirty="0"/>
          </a:p>
          <a:p>
            <a:r>
              <a:rPr lang="zh-CN" altLang="en-US" b="1" dirty="0"/>
              <a:t>完备性：</a:t>
            </a:r>
            <a:r>
              <a:rPr lang="zh-CN" altLang="en-US" dirty="0"/>
              <a:t>是有限状态空间搜索，也是不完备的。可能陷入死循环。考虑从</a:t>
            </a:r>
            <a:r>
              <a:rPr lang="en-US" altLang="zh-CN" dirty="0"/>
              <a:t>Iasi(</a:t>
            </a:r>
            <a:r>
              <a:rPr lang="zh-CN" altLang="en-US" dirty="0"/>
              <a:t>雅西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 err="1"/>
              <a:t>Fagaras</a:t>
            </a:r>
            <a:r>
              <a:rPr lang="en-US" altLang="zh-CN" dirty="0"/>
              <a:t>, </a:t>
            </a:r>
            <a:r>
              <a:rPr lang="zh-CN" altLang="en-US" dirty="0"/>
              <a:t>根据到目标的最近直线距离，启发式建议</a:t>
            </a:r>
            <a:endParaRPr lang="en-US" altLang="zh-CN" dirty="0"/>
          </a:p>
          <a:p>
            <a:r>
              <a:rPr lang="zh-CN" altLang="en-US" dirty="0"/>
              <a:t>先扩展</a:t>
            </a:r>
            <a:r>
              <a:rPr lang="en-US" altLang="zh-CN" dirty="0" err="1"/>
              <a:t>Neamt</a:t>
            </a:r>
            <a:r>
              <a:rPr lang="en-US" altLang="zh-CN" dirty="0"/>
              <a:t>, </a:t>
            </a:r>
            <a:r>
              <a:rPr lang="zh-CN" altLang="en-US" dirty="0"/>
              <a:t>扩展</a:t>
            </a:r>
            <a:r>
              <a:rPr lang="en-US" altLang="zh-CN" dirty="0" err="1"/>
              <a:t>Neamt</a:t>
            </a:r>
            <a:r>
              <a:rPr lang="zh-CN" altLang="en-US" dirty="0"/>
              <a:t>时，将</a:t>
            </a:r>
            <a:r>
              <a:rPr lang="en-US" altLang="zh-CN" dirty="0"/>
              <a:t>Iasi</a:t>
            </a:r>
            <a:r>
              <a:rPr lang="zh-CN" altLang="en-US" dirty="0"/>
              <a:t>到目标结点的直线距离最近，所以又去扩展</a:t>
            </a:r>
            <a:r>
              <a:rPr lang="en-US" altLang="zh-CN" dirty="0"/>
              <a:t>Iasi,</a:t>
            </a:r>
            <a:r>
              <a:rPr lang="zh-CN" altLang="en-US" dirty="0"/>
              <a:t>从而导致死循环。</a:t>
            </a:r>
            <a:endParaRPr lang="en-US" altLang="zh-CN" dirty="0"/>
          </a:p>
          <a:p>
            <a:r>
              <a:rPr lang="zh-CN" altLang="en-US" b="1" dirty="0"/>
              <a:t>时间复杂度：</a:t>
            </a:r>
            <a:endParaRPr lang="en-US" altLang="zh-CN" b="1" dirty="0"/>
          </a:p>
          <a:p>
            <a:r>
              <a:rPr lang="zh-CN" altLang="en-US" b="1" dirty="0"/>
              <a:t>空间复杂度：</a:t>
            </a:r>
            <a:endParaRPr lang="en-US" altLang="zh-CN" b="1" dirty="0"/>
          </a:p>
          <a:p>
            <a:r>
              <a:rPr lang="en-US" altLang="zh-CN" b="1" dirty="0"/>
              <a:t>m: </a:t>
            </a:r>
            <a:r>
              <a:rPr lang="zh-CN" altLang="en-US" b="1" dirty="0"/>
              <a:t>搜索深度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84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dirty="0"/>
              <a:t>A</a:t>
            </a:r>
            <a:r>
              <a:rPr lang="zh-CN" altLang="en-US" dirty="0"/>
              <a:t>星搜索：改进评估函数。</a:t>
            </a:r>
            <a:r>
              <a:rPr lang="zh-CN" altLang="en-US" b="1" dirty="0"/>
              <a:t>总体思想是</a:t>
            </a:r>
            <a:r>
              <a:rPr lang="zh-CN" altLang="en-US" dirty="0"/>
              <a:t>：</a:t>
            </a:r>
            <a:r>
              <a:rPr lang="zh-CN" altLang="en-US" b="1" dirty="0">
                <a:latin typeface="Berlin Sans FB" pitchFamily="34" charset="0"/>
              </a:rPr>
              <a:t>避免扩展耗散值已经很大的路径</a:t>
            </a:r>
          </a:p>
          <a:p>
            <a:r>
              <a:rPr lang="zh-CN" altLang="en-US" dirty="0"/>
              <a:t>评价函数改进为：</a:t>
            </a:r>
            <a:r>
              <a:rPr lang="en-US" altLang="zh-CN" i="1" dirty="0"/>
              <a:t>f(n) = </a:t>
            </a:r>
            <a:r>
              <a:rPr lang="en-US" altLang="zh-CN" b="1" i="1" dirty="0"/>
              <a:t>g(n) </a:t>
            </a:r>
            <a:r>
              <a:rPr lang="en-US" altLang="zh-CN" i="1" dirty="0"/>
              <a:t>+ h(n)</a:t>
            </a:r>
            <a:endParaRPr lang="en-US" altLang="zh-CN" dirty="0"/>
          </a:p>
          <a:p>
            <a:r>
              <a:rPr lang="en-US" altLang="zh-CN" dirty="0"/>
              <a:t>g(n) </a:t>
            </a:r>
            <a:r>
              <a:rPr lang="zh-CN" altLang="en-US" dirty="0"/>
              <a:t>初始节点到</a:t>
            </a:r>
            <a:r>
              <a:rPr lang="en-US" altLang="zh-CN" dirty="0"/>
              <a:t>n</a:t>
            </a:r>
            <a:r>
              <a:rPr lang="zh-CN" altLang="en-US" dirty="0"/>
              <a:t>节点的耗费（实际代价）；</a:t>
            </a:r>
            <a:endParaRPr lang="en-US" altLang="zh-CN" dirty="0"/>
          </a:p>
          <a:p>
            <a:r>
              <a:rPr lang="en-US" altLang="zh-CN" dirty="0"/>
              <a:t>h(n)</a:t>
            </a:r>
            <a:r>
              <a:rPr lang="zh-CN" altLang="en-US" dirty="0"/>
              <a:t>是从</a:t>
            </a:r>
            <a:r>
              <a:rPr lang="en-US" altLang="zh-CN" dirty="0"/>
              <a:t>n</a:t>
            </a:r>
            <a:r>
              <a:rPr lang="zh-CN" altLang="en-US" dirty="0"/>
              <a:t>到目标节点最佳路径的估计代价。</a:t>
            </a:r>
            <a:endParaRPr lang="en-US" altLang="zh-CN" dirty="0"/>
          </a:p>
          <a:p>
            <a:endParaRPr lang="en-US" altLang="zh-CN" dirty="0"/>
          </a:p>
          <a:p>
            <a:pPr marL="0" lvl="1"/>
            <a:r>
              <a:rPr lang="zh-CN" altLang="en-US" b="1" dirty="0">
                <a:latin typeface="Berlin Sans FB" pitchFamily="34" charset="0"/>
              </a:rPr>
              <a:t>所以：</a:t>
            </a:r>
            <a:r>
              <a:rPr lang="en-US" altLang="zh-CN" b="1" dirty="0">
                <a:latin typeface="Berlin Sans FB" pitchFamily="34" charset="0"/>
              </a:rPr>
              <a:t>f(n)</a:t>
            </a:r>
            <a:r>
              <a:rPr lang="zh-CN" altLang="en-US" b="1" dirty="0">
                <a:latin typeface="Berlin Sans FB" pitchFamily="34" charset="0"/>
              </a:rPr>
              <a:t>是经过节点</a:t>
            </a:r>
            <a:r>
              <a:rPr lang="en-US" altLang="zh-CN" b="1" dirty="0">
                <a:latin typeface="Berlin Sans FB" pitchFamily="34" charset="0"/>
              </a:rPr>
              <a:t>n</a:t>
            </a:r>
            <a:r>
              <a:rPr lang="zh-CN" altLang="en-US" b="1" dirty="0">
                <a:latin typeface="Berlin Sans FB" pitchFamily="34" charset="0"/>
              </a:rPr>
              <a:t>的最低耗散解的估计耗散</a:t>
            </a:r>
            <a:endParaRPr lang="zh-CN" altLang="en-US" b="1" i="1" dirty="0">
              <a:latin typeface="Berlin Sans FB" pitchFamily="34" charset="0"/>
            </a:endParaRPr>
          </a:p>
          <a:p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59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2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05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50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52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1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0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最佳优先搜索：</a:t>
            </a:r>
            <a:endParaRPr lang="en-US" altLang="zh-CN" b="1" dirty="0"/>
          </a:p>
          <a:p>
            <a:r>
              <a:rPr lang="zh-CN" altLang="en-US" dirty="0"/>
              <a:t>评估函数</a:t>
            </a:r>
            <a:r>
              <a:rPr lang="en-US" altLang="zh-CN" dirty="0"/>
              <a:t>:</a:t>
            </a:r>
            <a:r>
              <a:rPr lang="zh-CN" altLang="en-US" dirty="0"/>
              <a:t>评估节点期望扩展的程度</a:t>
            </a:r>
            <a:endParaRPr lang="en-US" altLang="zh-CN" dirty="0"/>
          </a:p>
          <a:p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</a:rPr>
              <a:t>估价函数</a:t>
            </a:r>
            <a:r>
              <a:rPr lang="zh-CN" altLang="en-US" b="1" dirty="0">
                <a:latin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</a:rPr>
              <a:t>evaluation function</a:t>
            </a:r>
            <a:r>
              <a:rPr lang="zh-CN" altLang="en-US" b="1" dirty="0">
                <a:latin typeface="Times New Roman" pitchFamily="18" charset="0"/>
              </a:rPr>
              <a:t>）：是用来估算节点希望程度的量度。它能提供一个评定候选扩展节点的方法，</a:t>
            </a:r>
            <a:endParaRPr lang="en-US" altLang="zh-CN" b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以便确定哪个节点最有可能在通向目标的最佳路径上。</a:t>
            </a:r>
          </a:p>
          <a:p>
            <a:endParaRPr lang="en-US" altLang="zh-CN" dirty="0"/>
          </a:p>
          <a:p>
            <a:r>
              <a:rPr lang="zh-CN" altLang="en-US" b="1" dirty="0"/>
              <a:t>总是选择</a:t>
            </a:r>
            <a:r>
              <a:rPr lang="zh-CN" altLang="en-US" b="1" dirty="0">
                <a:latin typeface="Times New Roman" pitchFamily="18" charset="0"/>
              </a:rPr>
              <a:t>“</a:t>
            </a:r>
            <a:r>
              <a:rPr lang="zh-CN" altLang="en-US" b="1" dirty="0"/>
              <a:t>最有希望</a:t>
            </a:r>
            <a:r>
              <a:rPr lang="zh-CN" altLang="en-US" b="1" dirty="0">
                <a:latin typeface="Times New Roman" pitchFamily="18" charset="0"/>
              </a:rPr>
              <a:t>”</a:t>
            </a:r>
            <a:r>
              <a:rPr lang="zh-CN" altLang="en-US" b="1" dirty="0"/>
              <a:t>的节点作为下一个被扩展的节点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68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启发式函数如何设计？！！！</a:t>
            </a:r>
            <a:r>
              <a:rPr lang="en-US" altLang="zh-CN" dirty="0"/>
              <a:t>Admissible heuristics ? </a:t>
            </a:r>
          </a:p>
          <a:p>
            <a:endParaRPr lang="en-US" altLang="zh-CN" dirty="0"/>
          </a:p>
          <a:p>
            <a:r>
              <a:rPr lang="zh-CN" altLang="en-US" dirty="0"/>
              <a:t>如何保证基于该启发函数的搜索算法的最优性：</a:t>
            </a:r>
            <a:r>
              <a:rPr lang="zh-CN" altLang="en-US" b="1" dirty="0"/>
              <a:t>启发函数的可采纳性和一致性</a:t>
            </a:r>
            <a:endParaRPr lang="en-US" altLang="zh-CN" b="1" dirty="0"/>
          </a:p>
          <a:p>
            <a:r>
              <a:rPr lang="zh-CN" altLang="en-US" dirty="0"/>
              <a:t>可采纳的启发式算法；</a:t>
            </a:r>
            <a:r>
              <a:rPr lang="en-US" altLang="zh-CN" dirty="0"/>
              <a:t>H*(n)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到目标的最短路经的启发值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）对于结点</a:t>
            </a:r>
            <a:r>
              <a:rPr lang="en-US" altLang="zh-CN" b="1" dirty="0"/>
              <a:t>n</a:t>
            </a:r>
            <a:r>
              <a:rPr lang="zh-CN" altLang="en-US" b="1" dirty="0"/>
              <a:t>，总是有启发式函数</a:t>
            </a:r>
            <a:r>
              <a:rPr lang="en-US" altLang="zh-CN" b="1" dirty="0"/>
              <a:t>h(n)≤h*(n) </a:t>
            </a:r>
            <a:r>
              <a:rPr lang="zh-CN" altLang="en-US" b="1" dirty="0"/>
              <a:t>（</a:t>
            </a:r>
            <a:r>
              <a:rPr lang="en-US" altLang="zh-CN" b="1" dirty="0"/>
              <a:t>h*(n)</a:t>
            </a:r>
            <a:r>
              <a:rPr lang="zh-CN" altLang="en-US" b="1" dirty="0"/>
              <a:t>表示结点</a:t>
            </a:r>
            <a:r>
              <a:rPr lang="en-US" altLang="zh-CN" b="1" dirty="0"/>
              <a:t>n</a:t>
            </a:r>
            <a:r>
              <a:rPr lang="zh-CN" altLang="en-US" b="1" dirty="0"/>
              <a:t>到目标结点的真实代价），则启发式可采纳性启发式。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基于该启发式设计的算法具有可采纳性则称该算法具有可采纳性。</a:t>
            </a:r>
            <a:endParaRPr lang="en-US" altLang="zh-CN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（即可采纳启发式：它从不过高的估计到达目标的代价）</a:t>
            </a:r>
          </a:p>
          <a:p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6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一致性（单调性）</a:t>
            </a:r>
            <a:endParaRPr lang="en-US" altLang="zh-CN" b="1" dirty="0"/>
          </a:p>
          <a:p>
            <a:r>
              <a:rPr lang="zh-CN" altLang="en-US" dirty="0"/>
              <a:t>称启发式</a:t>
            </a:r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）是一致的：如果对于</a:t>
            </a:r>
            <a:r>
              <a:rPr lang="zh-CN" altLang="en-US" b="1" dirty="0"/>
              <a:t>每个结点</a:t>
            </a:r>
            <a:r>
              <a:rPr lang="en-US" altLang="zh-CN" b="1" dirty="0"/>
              <a:t>n</a:t>
            </a:r>
            <a:r>
              <a:rPr lang="zh-CN" altLang="en-US" b="1" dirty="0"/>
              <a:t>和通过任一行动</a:t>
            </a:r>
            <a:r>
              <a:rPr lang="en-US" altLang="zh-CN" b="1" dirty="0"/>
              <a:t>a</a:t>
            </a:r>
            <a:r>
              <a:rPr lang="zh-CN" altLang="en-US" b="1" dirty="0"/>
              <a:t>生成每个后续结点</a:t>
            </a:r>
            <a:r>
              <a:rPr lang="en-US" altLang="zh-CN" b="1" i="1" dirty="0"/>
              <a:t>n’</a:t>
            </a:r>
            <a:r>
              <a:rPr lang="zh-CN" altLang="en-US" b="1" dirty="0"/>
              <a:t>，</a:t>
            </a:r>
            <a:r>
              <a:rPr lang="zh-CN" altLang="en-US" dirty="0"/>
              <a:t>从结点</a:t>
            </a:r>
            <a:r>
              <a:rPr lang="en-US" altLang="zh-CN" dirty="0"/>
              <a:t>n</a:t>
            </a:r>
            <a:r>
              <a:rPr lang="zh-CN" altLang="en-US" dirty="0"/>
              <a:t>到达目标的估计代价</a:t>
            </a:r>
            <a:endParaRPr lang="en-US" altLang="zh-CN" dirty="0"/>
          </a:p>
          <a:p>
            <a:r>
              <a:rPr lang="zh-CN" altLang="en-US" b="1" dirty="0"/>
              <a:t>不大于从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n’</a:t>
            </a:r>
            <a:r>
              <a:rPr lang="zh-CN" altLang="en-US" dirty="0"/>
              <a:t>的单步代价与从</a:t>
            </a:r>
            <a:r>
              <a:rPr lang="en-US" altLang="zh-CN" dirty="0"/>
              <a:t>n’</a:t>
            </a:r>
            <a:r>
              <a:rPr lang="zh-CN" altLang="en-US" dirty="0"/>
              <a:t>到达目标的估计代价之和：</a:t>
            </a:r>
            <a:endParaRPr lang="en-US" altLang="zh-CN" dirty="0"/>
          </a:p>
          <a:p>
            <a:r>
              <a:rPr lang="en-US" altLang="zh-CN" i="1" dirty="0"/>
              <a:t>h(n) </a:t>
            </a:r>
            <a:r>
              <a:rPr lang="en-US" altLang="zh-CN" i="1" dirty="0">
                <a:cs typeface="Arial" charset="0"/>
              </a:rPr>
              <a:t>≤</a:t>
            </a:r>
            <a:r>
              <a:rPr lang="en-US" altLang="zh-CN" i="1" dirty="0"/>
              <a:t> c(</a:t>
            </a:r>
            <a:r>
              <a:rPr lang="en-US" altLang="zh-CN" i="1" dirty="0" err="1"/>
              <a:t>n,a,n</a:t>
            </a:r>
            <a:r>
              <a:rPr lang="en-US" altLang="zh-CN" i="1" dirty="0"/>
              <a:t>') + h(n')</a:t>
            </a:r>
          </a:p>
          <a:p>
            <a:endParaRPr lang="en-US" altLang="zh-CN" i="1" dirty="0"/>
          </a:p>
          <a:p>
            <a:r>
              <a:rPr lang="en-US" altLang="zh-CN" dirty="0"/>
              <a:t>=&gt;</a:t>
            </a:r>
            <a:r>
              <a:rPr lang="zh-CN" altLang="en-US" dirty="0"/>
              <a:t>评价函数</a:t>
            </a:r>
            <a:r>
              <a:rPr lang="en-US" altLang="zh-CN" dirty="0"/>
              <a:t>f(n)</a:t>
            </a:r>
            <a:r>
              <a:rPr lang="zh-CN" altLang="en-US" dirty="0"/>
              <a:t>值是非递减的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68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0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50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8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H1=</a:t>
            </a:r>
            <a:r>
              <a:rPr lang="zh-CN" altLang="en-US" dirty="0"/>
              <a:t>不在位的棋子数</a:t>
            </a:r>
            <a:endParaRPr lang="en-US" altLang="zh-CN" dirty="0"/>
          </a:p>
          <a:p>
            <a:r>
              <a:rPr lang="en-US" altLang="zh-CN" dirty="0"/>
              <a:t>H2=</a:t>
            </a:r>
            <a:r>
              <a:rPr lang="zh-CN" altLang="en-US" dirty="0"/>
              <a:t>所有棋子到其目标位置的距离和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3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72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CECBE-1A7C-4FEA-A0E9-04585D558B95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06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6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4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评价函数</a:t>
            </a:r>
            <a:r>
              <a:rPr lang="en-US" altLang="zh-CN" dirty="0"/>
              <a:t>f</a:t>
            </a:r>
            <a:r>
              <a:rPr lang="zh-CN" altLang="en-US" dirty="0"/>
              <a:t>的选择决定了搜索策略，大多数的最佳优先搜索算法的评价函数</a:t>
            </a:r>
            <a:r>
              <a:rPr lang="en-US" altLang="zh-CN" dirty="0"/>
              <a:t>f</a:t>
            </a:r>
            <a:r>
              <a:rPr lang="zh-CN" altLang="en-US" dirty="0"/>
              <a:t>由启发函数构成。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h(n) =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从节点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到目标节点的估计耗散值。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h(n)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以结点为输入，只依赖于结点的状态。启发函数是在搜索算法中利用问题额外信息的最常用的形式。目前，假设启发式信息是任一非负的由问题而定的函数，且有一个约束：若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是目标结点，则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h(n) = 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66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latin typeface="Times New Roman" pitchFamily="18" charset="0"/>
              </a:rPr>
              <a:t>对于任意结点</a:t>
            </a:r>
            <a:r>
              <a:rPr lang="en-US" altLang="zh-CN" b="1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h2(n) ≥ h1(n),</a:t>
            </a:r>
            <a:r>
              <a:rPr lang="zh-CN" altLang="en-US" b="1" dirty="0">
                <a:latin typeface="Times New Roman" pitchFamily="18" charset="0"/>
              </a:rPr>
              <a:t>因此称</a:t>
            </a:r>
            <a:r>
              <a:rPr lang="en-US" altLang="zh-CN" b="1" dirty="0">
                <a:latin typeface="Times New Roman" pitchFamily="18" charset="0"/>
              </a:rPr>
              <a:t>h2</a:t>
            </a:r>
            <a:r>
              <a:rPr lang="zh-CN" altLang="en-US" b="1" dirty="0">
                <a:latin typeface="Times New Roman" pitchFamily="18" charset="0"/>
              </a:rPr>
              <a:t>比</a:t>
            </a:r>
            <a:r>
              <a:rPr lang="en-US" altLang="zh-CN" b="1" dirty="0">
                <a:latin typeface="Times New Roman" pitchFamily="18" charset="0"/>
              </a:rPr>
              <a:t>h1</a:t>
            </a:r>
            <a:r>
              <a:rPr lang="zh-CN" altLang="en-US" b="1" dirty="0">
                <a:latin typeface="Times New Roman" pitchFamily="18" charset="0"/>
              </a:rPr>
              <a:t>占优势</a:t>
            </a: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r>
              <a:rPr lang="zh-CN" altLang="en-US" b="1" dirty="0">
                <a:latin typeface="Times New Roman" pitchFamily="18" charset="0"/>
              </a:rPr>
              <a:t>设计接近、又总是小于等于</a:t>
            </a:r>
            <a:r>
              <a:rPr lang="en-US" altLang="zh-CN" b="1" dirty="0">
                <a:latin typeface="Times New Roman" pitchFamily="18" charset="0"/>
              </a:rPr>
              <a:t>h</a:t>
            </a:r>
            <a:r>
              <a:rPr lang="en-US" altLang="zh-CN" b="1" baseline="30000" dirty="0">
                <a:latin typeface="Times New Roman" pitchFamily="18" charset="0"/>
              </a:rPr>
              <a:t>*</a:t>
            </a:r>
            <a:r>
              <a:rPr lang="en-US" altLang="zh-CN" b="1" dirty="0">
                <a:latin typeface="Times New Roman" pitchFamily="18" charset="0"/>
              </a:rPr>
              <a:t>(n)</a:t>
            </a:r>
            <a:r>
              <a:rPr lang="zh-CN" altLang="en-US" b="1" dirty="0">
                <a:latin typeface="Times New Roman" pitchFamily="18" charset="0"/>
              </a:rPr>
              <a:t>的</a:t>
            </a:r>
            <a:r>
              <a:rPr lang="en-US" altLang="zh-CN" b="1" dirty="0">
                <a:latin typeface="Times New Roman" pitchFamily="18" charset="0"/>
              </a:rPr>
              <a:t>h(n)</a:t>
            </a:r>
            <a:r>
              <a:rPr lang="zh-CN" altLang="en-US" b="1" dirty="0">
                <a:latin typeface="Times New Roman" pitchFamily="18" charset="0"/>
              </a:rPr>
              <a:t>是应用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30000" dirty="0">
                <a:latin typeface="Times New Roman" pitchFamily="18" charset="0"/>
              </a:rPr>
              <a:t>*</a:t>
            </a:r>
            <a:r>
              <a:rPr lang="zh-CN" altLang="en-US" b="1" dirty="0">
                <a:latin typeface="Times New Roman" pitchFamily="18" charset="0"/>
              </a:rPr>
              <a:t>算法</a:t>
            </a:r>
            <a:r>
              <a:rPr lang="en-US" altLang="zh-CN" b="1" dirty="0">
                <a:latin typeface="Times New Roman" pitchFamily="18" charset="0"/>
              </a:rPr>
              <a:t>(h(n) </a:t>
            </a:r>
            <a:r>
              <a:rPr lang="en-US" altLang="en-US" b="1" dirty="0"/>
              <a:t>≤ </a:t>
            </a:r>
            <a:r>
              <a:rPr lang="en-US" altLang="zh-CN" b="1" dirty="0">
                <a:latin typeface="Times New Roman" pitchFamily="18" charset="0"/>
              </a:rPr>
              <a:t>h</a:t>
            </a:r>
            <a:r>
              <a:rPr lang="en-US" altLang="zh-CN" b="1" baseline="30000" dirty="0">
                <a:latin typeface="Times New Roman" pitchFamily="18" charset="0"/>
              </a:rPr>
              <a:t>*</a:t>
            </a:r>
            <a:r>
              <a:rPr lang="en-US" altLang="zh-CN" b="1" dirty="0">
                <a:latin typeface="Times New Roman" pitchFamily="18" charset="0"/>
              </a:rPr>
              <a:t>(n))</a:t>
            </a:r>
            <a:r>
              <a:rPr lang="zh-CN" altLang="en-US" b="1" dirty="0">
                <a:latin typeface="Times New Roman" pitchFamily="18" charset="0"/>
              </a:rPr>
              <a:t>搜索问题解答的关键。</a:t>
            </a:r>
            <a:r>
              <a:rPr lang="zh-CN" altLang="en-US" b="1" dirty="0"/>
              <a:t> 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67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55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从松弛问题出发设计可采纳的启发式。</a:t>
            </a:r>
            <a:endParaRPr lang="en-US" altLang="zh-CN" dirty="0"/>
          </a:p>
          <a:p>
            <a:r>
              <a:rPr lang="zh-CN" altLang="en-US" dirty="0"/>
              <a:t>减少了行动限制的问题称为</a:t>
            </a:r>
            <a:r>
              <a:rPr lang="zh-CN" altLang="en-US" b="1" dirty="0"/>
              <a:t>松弛问题；</a:t>
            </a:r>
            <a:endParaRPr lang="en-US" altLang="zh-CN" b="1" dirty="0"/>
          </a:p>
          <a:p>
            <a:r>
              <a:rPr lang="zh-CN" altLang="en-US" b="1" dirty="0"/>
              <a:t>一个松弛问题的最优解是原有问题的可采纳的启发式：</a:t>
            </a:r>
            <a:endParaRPr lang="en-US" altLang="zh-CN" b="1" dirty="0"/>
          </a:p>
          <a:p>
            <a:r>
              <a:rPr lang="zh-CN" altLang="en-US" dirty="0"/>
              <a:t>原因：减少限制，松弛问题增加了状态空间的边，原有问题中的任一最优解同样是松弛问题的最优解；</a:t>
            </a:r>
            <a:endParaRPr lang="en-US" altLang="zh-CN" dirty="0"/>
          </a:p>
          <a:p>
            <a:r>
              <a:rPr lang="zh-CN" altLang="en-US" dirty="0"/>
              <a:t>但是松弛问题可能存在更好的解，增加的边可能导致捷径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H1(n)</a:t>
            </a:r>
            <a:r>
              <a:rPr lang="zh-CN" altLang="en-US" b="1" dirty="0"/>
              <a:t>给出最短解的确切步数？？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35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从子问题出发设计可采纳的启发式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模式数据库</a:t>
            </a:r>
            <a:r>
              <a:rPr lang="en-US" altLang="zh-CN" b="1" dirty="0"/>
              <a:t>:</a:t>
            </a:r>
            <a:r>
              <a:rPr lang="zh-CN" altLang="en-US" b="1" dirty="0"/>
              <a:t>对每个可能的子问题实例存储解代价</a:t>
            </a:r>
            <a:endParaRPr lang="en-US" altLang="zh-CN" b="1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79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广度优先：扩展是先生成的结点</a:t>
            </a:r>
            <a:endParaRPr lang="en-US" altLang="zh-CN" dirty="0"/>
          </a:p>
          <a:p>
            <a:r>
              <a:rPr lang="zh-CN" altLang="en-US" dirty="0"/>
              <a:t>代价一致搜索：扩展的是路径消耗最小的结点</a:t>
            </a:r>
            <a:endParaRPr lang="en-US" altLang="zh-CN" dirty="0"/>
          </a:p>
          <a:p>
            <a:r>
              <a:rPr lang="zh-CN" altLang="en-US" dirty="0"/>
              <a:t>深度优先：扩展最新生成的结点</a:t>
            </a:r>
            <a:endParaRPr lang="en-US" altLang="zh-CN" dirty="0"/>
          </a:p>
          <a:p>
            <a:r>
              <a:rPr lang="zh-CN" altLang="en-US" dirty="0"/>
              <a:t>深度受限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迭代加深的深度优先：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5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贪婪最佳优先搜索：</a:t>
            </a:r>
            <a:r>
              <a:rPr lang="zh-CN" altLang="en-US" dirty="0"/>
              <a:t>试图扩展离目标最近的结点，</a:t>
            </a:r>
            <a:r>
              <a:rPr lang="zh-CN" altLang="en-US" b="1" dirty="0"/>
              <a:t>即评价函数中只用启发式信息。</a:t>
            </a:r>
            <a:endParaRPr lang="en-US" altLang="zh-CN" b="1" dirty="0"/>
          </a:p>
          <a:p>
            <a:r>
              <a:rPr lang="zh-CN" altLang="en-US" dirty="0"/>
              <a:t>贪婪：每一步它都试图找到离目标最近的结点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sz="3400" b="1" dirty="0">
                <a:latin typeface="Berlin Sans FB" pitchFamily="34" charset="0"/>
              </a:rPr>
              <a:t>评价函数：</a:t>
            </a:r>
            <a:r>
              <a:rPr lang="en-US" altLang="zh-CN" sz="3000" b="1" dirty="0">
                <a:latin typeface="Berlin Sans FB" pitchFamily="34" charset="0"/>
              </a:rPr>
              <a:t>f(n) = h(n)</a:t>
            </a:r>
            <a:r>
              <a:rPr lang="zh-CN" altLang="en-US" sz="3000" b="1" dirty="0">
                <a:latin typeface="Berlin Sans FB" pitchFamily="34" charset="0"/>
              </a:rPr>
              <a:t>，</a:t>
            </a:r>
            <a:r>
              <a:rPr lang="en-US" altLang="zh-CN" sz="2700" b="1" dirty="0">
                <a:latin typeface="Berlin Sans FB" pitchFamily="34" charset="0"/>
              </a:rPr>
              <a:t>f(n)</a:t>
            </a:r>
            <a:r>
              <a:rPr lang="zh-CN" altLang="en-US" sz="2700" b="1" dirty="0">
                <a:latin typeface="Berlin Sans FB" pitchFamily="34" charset="0"/>
              </a:rPr>
              <a:t>是离目标节点最低的估计耗散，即：试图扩展离目标节点最近的节点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18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初始状态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2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6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8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贪婪最佳优先搜索算法是“贪婪的”，在每一步都要试图找到离目标最近的结点，因此，它并不是最优的。</a:t>
            </a:r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060520"/>
            <a:ext cx="7048500" cy="106230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7338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endParaRPr lang="en-US" altLang="zh-CN" dirty="0"/>
          </a:p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 flipV="1">
            <a:off x="1371600" y="3180660"/>
            <a:ext cx="7391400" cy="4571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3130"/>
            <a:ext cx="1066150" cy="10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3292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7465063" y="5158168"/>
            <a:ext cx="1698372" cy="1699833"/>
            <a:chOff x="7255986" y="2773363"/>
            <a:chExt cx="1843088" cy="1844674"/>
          </a:xfrm>
          <a:solidFill>
            <a:srgbClr val="585858">
              <a:alpha val="25000"/>
            </a:srgb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506811" y="3117850"/>
              <a:ext cx="160338" cy="166687"/>
            </a:xfrm>
            <a:custGeom>
              <a:avLst/>
              <a:gdLst>
                <a:gd name="T0" fmla="*/ 36 w 157"/>
                <a:gd name="T1" fmla="*/ 105 h 163"/>
                <a:gd name="T2" fmla="*/ 24 w 157"/>
                <a:gd name="T3" fmla="*/ 56 h 163"/>
                <a:gd name="T4" fmla="*/ 58 w 157"/>
                <a:gd name="T5" fmla="*/ 18 h 163"/>
                <a:gd name="T6" fmla="*/ 67 w 157"/>
                <a:gd name="T7" fmla="*/ 9 h 163"/>
                <a:gd name="T8" fmla="*/ 145 w 157"/>
                <a:gd name="T9" fmla="*/ 67 h 163"/>
                <a:gd name="T10" fmla="*/ 152 w 157"/>
                <a:gd name="T11" fmla="*/ 111 h 163"/>
                <a:gd name="T12" fmla="*/ 137 w 157"/>
                <a:gd name="T13" fmla="*/ 82 h 163"/>
                <a:gd name="T14" fmla="*/ 74 w 157"/>
                <a:gd name="T15" fmla="*/ 29 h 163"/>
                <a:gd name="T16" fmla="*/ 44 w 157"/>
                <a:gd name="T17" fmla="*/ 67 h 163"/>
                <a:gd name="T18" fmla="*/ 107 w 157"/>
                <a:gd name="T19" fmla="*/ 158 h 163"/>
                <a:gd name="T20" fmla="*/ 91 w 157"/>
                <a:gd name="T21" fmla="*/ 161 h 163"/>
                <a:gd name="T22" fmla="*/ 36 w 157"/>
                <a:gd name="T23" fmla="*/ 10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63">
                  <a:moveTo>
                    <a:pt x="36" y="105"/>
                  </a:moveTo>
                  <a:cubicBezTo>
                    <a:pt x="26" y="92"/>
                    <a:pt x="0" y="68"/>
                    <a:pt x="24" y="56"/>
                  </a:cubicBezTo>
                  <a:cubicBezTo>
                    <a:pt x="24" y="65"/>
                    <a:pt x="68" y="22"/>
                    <a:pt x="58" y="18"/>
                  </a:cubicBezTo>
                  <a:cubicBezTo>
                    <a:pt x="63" y="12"/>
                    <a:pt x="65" y="10"/>
                    <a:pt x="67" y="9"/>
                  </a:cubicBezTo>
                  <a:cubicBezTo>
                    <a:pt x="94" y="0"/>
                    <a:pt x="130" y="47"/>
                    <a:pt x="145" y="67"/>
                  </a:cubicBezTo>
                  <a:cubicBezTo>
                    <a:pt x="148" y="79"/>
                    <a:pt x="157" y="105"/>
                    <a:pt x="152" y="111"/>
                  </a:cubicBezTo>
                  <a:cubicBezTo>
                    <a:pt x="109" y="90"/>
                    <a:pt x="137" y="92"/>
                    <a:pt x="137" y="82"/>
                  </a:cubicBezTo>
                  <a:cubicBezTo>
                    <a:pt x="126" y="58"/>
                    <a:pt x="88" y="24"/>
                    <a:pt x="74" y="29"/>
                  </a:cubicBezTo>
                  <a:cubicBezTo>
                    <a:pt x="67" y="35"/>
                    <a:pt x="55" y="60"/>
                    <a:pt x="44" y="67"/>
                  </a:cubicBezTo>
                  <a:cubicBezTo>
                    <a:pt x="34" y="87"/>
                    <a:pt x="92" y="139"/>
                    <a:pt x="107" y="158"/>
                  </a:cubicBezTo>
                  <a:cubicBezTo>
                    <a:pt x="99" y="163"/>
                    <a:pt x="97" y="162"/>
                    <a:pt x="91" y="161"/>
                  </a:cubicBezTo>
                  <a:cubicBezTo>
                    <a:pt x="76" y="145"/>
                    <a:pt x="42" y="111"/>
                    <a:pt x="36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563961" y="3175000"/>
              <a:ext cx="26988" cy="25400"/>
            </a:xfrm>
            <a:custGeom>
              <a:avLst/>
              <a:gdLst>
                <a:gd name="T0" fmla="*/ 2 w 25"/>
                <a:gd name="T1" fmla="*/ 21 h 25"/>
                <a:gd name="T2" fmla="*/ 8 w 25"/>
                <a:gd name="T3" fmla="*/ 24 h 25"/>
                <a:gd name="T4" fmla="*/ 22 w 25"/>
                <a:gd name="T5" fmla="*/ 4 h 25"/>
                <a:gd name="T6" fmla="*/ 16 w 25"/>
                <a:gd name="T7" fmla="*/ 1 h 25"/>
                <a:gd name="T8" fmla="*/ 7 w 25"/>
                <a:gd name="T9" fmla="*/ 9 h 25"/>
                <a:gd name="T10" fmla="*/ 2 w 25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2" y="21"/>
                  </a:moveTo>
                  <a:cubicBezTo>
                    <a:pt x="2" y="21"/>
                    <a:pt x="6" y="25"/>
                    <a:pt x="8" y="24"/>
                  </a:cubicBezTo>
                  <a:cubicBezTo>
                    <a:pt x="19" y="14"/>
                    <a:pt x="25" y="7"/>
                    <a:pt x="22" y="4"/>
                  </a:cubicBezTo>
                  <a:cubicBezTo>
                    <a:pt x="19" y="2"/>
                    <a:pt x="18" y="0"/>
                    <a:pt x="16" y="1"/>
                  </a:cubicBezTo>
                  <a:cubicBezTo>
                    <a:pt x="14" y="1"/>
                    <a:pt x="10" y="6"/>
                    <a:pt x="7" y="9"/>
                  </a:cubicBezTo>
                  <a:cubicBezTo>
                    <a:pt x="4" y="13"/>
                    <a:pt x="0" y="16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560786" y="3175000"/>
              <a:ext cx="76200" cy="63500"/>
            </a:xfrm>
            <a:custGeom>
              <a:avLst/>
              <a:gdLst>
                <a:gd name="T0" fmla="*/ 42 w 75"/>
                <a:gd name="T1" fmla="*/ 46 h 63"/>
                <a:gd name="T2" fmla="*/ 26 w 75"/>
                <a:gd name="T3" fmla="*/ 58 h 63"/>
                <a:gd name="T4" fmla="*/ 62 w 75"/>
                <a:gd name="T5" fmla="*/ 40 h 63"/>
                <a:gd name="T6" fmla="*/ 42 w 75"/>
                <a:gd name="T7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3">
                  <a:moveTo>
                    <a:pt x="42" y="46"/>
                  </a:moveTo>
                  <a:cubicBezTo>
                    <a:pt x="61" y="63"/>
                    <a:pt x="36" y="63"/>
                    <a:pt x="26" y="58"/>
                  </a:cubicBezTo>
                  <a:cubicBezTo>
                    <a:pt x="0" y="32"/>
                    <a:pt x="75" y="0"/>
                    <a:pt x="62" y="40"/>
                  </a:cubicBezTo>
                  <a:cubicBezTo>
                    <a:pt x="57" y="58"/>
                    <a:pt x="40" y="31"/>
                    <a:pt x="42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908449" y="2894013"/>
              <a:ext cx="34925" cy="23812"/>
            </a:xfrm>
            <a:custGeom>
              <a:avLst/>
              <a:gdLst>
                <a:gd name="T0" fmla="*/ 8 w 34"/>
                <a:gd name="T1" fmla="*/ 3 h 24"/>
                <a:gd name="T2" fmla="*/ 25 w 34"/>
                <a:gd name="T3" fmla="*/ 20 h 24"/>
                <a:gd name="T4" fmla="*/ 19 w 34"/>
                <a:gd name="T5" fmla="*/ 7 h 24"/>
                <a:gd name="T6" fmla="*/ 16 w 34"/>
                <a:gd name="T7" fmla="*/ 0 h 24"/>
                <a:gd name="T8" fmla="*/ 8 w 34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8" y="3"/>
                  </a:moveTo>
                  <a:cubicBezTo>
                    <a:pt x="0" y="13"/>
                    <a:pt x="12" y="24"/>
                    <a:pt x="25" y="20"/>
                  </a:cubicBezTo>
                  <a:cubicBezTo>
                    <a:pt x="34" y="18"/>
                    <a:pt x="20" y="11"/>
                    <a:pt x="19" y="7"/>
                  </a:cubicBezTo>
                  <a:cubicBezTo>
                    <a:pt x="19" y="6"/>
                    <a:pt x="18" y="0"/>
                    <a:pt x="16" y="0"/>
                  </a:cubicBezTo>
                  <a:cubicBezTo>
                    <a:pt x="15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914799" y="2919413"/>
              <a:ext cx="19050" cy="31750"/>
            </a:xfrm>
            <a:custGeom>
              <a:avLst/>
              <a:gdLst>
                <a:gd name="T0" fmla="*/ 12 w 18"/>
                <a:gd name="T1" fmla="*/ 2 h 32"/>
                <a:gd name="T2" fmla="*/ 15 w 18"/>
                <a:gd name="T3" fmla="*/ 19 h 32"/>
                <a:gd name="T4" fmla="*/ 5 w 18"/>
                <a:gd name="T5" fmla="*/ 18 h 32"/>
                <a:gd name="T6" fmla="*/ 2 w 18"/>
                <a:gd name="T7" fmla="*/ 3 h 32"/>
                <a:gd name="T8" fmla="*/ 12 w 18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2"/>
                  </a:moveTo>
                  <a:cubicBezTo>
                    <a:pt x="17" y="8"/>
                    <a:pt x="18" y="13"/>
                    <a:pt x="15" y="19"/>
                  </a:cubicBezTo>
                  <a:cubicBezTo>
                    <a:pt x="11" y="28"/>
                    <a:pt x="0" y="32"/>
                    <a:pt x="5" y="18"/>
                  </a:cubicBezTo>
                  <a:cubicBezTo>
                    <a:pt x="6" y="16"/>
                    <a:pt x="3" y="6"/>
                    <a:pt x="2" y="3"/>
                  </a:cubicBezTo>
                  <a:cubicBezTo>
                    <a:pt x="0" y="0"/>
                    <a:pt x="12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17974" y="2952750"/>
              <a:ext cx="28575" cy="101600"/>
            </a:xfrm>
            <a:custGeom>
              <a:avLst/>
              <a:gdLst>
                <a:gd name="T0" fmla="*/ 24 w 29"/>
                <a:gd name="T1" fmla="*/ 98 h 99"/>
                <a:gd name="T2" fmla="*/ 9 w 29"/>
                <a:gd name="T3" fmla="*/ 82 h 99"/>
                <a:gd name="T4" fmla="*/ 0 w 29"/>
                <a:gd name="T5" fmla="*/ 1 h 99"/>
                <a:gd name="T6" fmla="*/ 6 w 29"/>
                <a:gd name="T7" fmla="*/ 1 h 99"/>
                <a:gd name="T8" fmla="*/ 20 w 29"/>
                <a:gd name="T9" fmla="*/ 51 h 99"/>
                <a:gd name="T10" fmla="*/ 27 w 29"/>
                <a:gd name="T11" fmla="*/ 80 h 99"/>
                <a:gd name="T12" fmla="*/ 24 w 29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9">
                  <a:moveTo>
                    <a:pt x="24" y="98"/>
                  </a:moveTo>
                  <a:cubicBezTo>
                    <a:pt x="17" y="96"/>
                    <a:pt x="15" y="92"/>
                    <a:pt x="9" y="82"/>
                  </a:cubicBezTo>
                  <a:cubicBezTo>
                    <a:pt x="7" y="58"/>
                    <a:pt x="14" y="40"/>
                    <a:pt x="0" y="1"/>
                  </a:cubicBezTo>
                  <a:cubicBezTo>
                    <a:pt x="0" y="1"/>
                    <a:pt x="6" y="0"/>
                    <a:pt x="6" y="1"/>
                  </a:cubicBezTo>
                  <a:cubicBezTo>
                    <a:pt x="12" y="16"/>
                    <a:pt x="23" y="39"/>
                    <a:pt x="20" y="51"/>
                  </a:cubicBezTo>
                  <a:cubicBezTo>
                    <a:pt x="18" y="55"/>
                    <a:pt x="25" y="75"/>
                    <a:pt x="27" y="80"/>
                  </a:cubicBezTo>
                  <a:cubicBezTo>
                    <a:pt x="29" y="91"/>
                    <a:pt x="29" y="99"/>
                    <a:pt x="24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944961" y="2855913"/>
              <a:ext cx="92075" cy="133350"/>
            </a:xfrm>
            <a:custGeom>
              <a:avLst/>
              <a:gdLst>
                <a:gd name="T0" fmla="*/ 12 w 89"/>
                <a:gd name="T1" fmla="*/ 60 h 131"/>
                <a:gd name="T2" fmla="*/ 17 w 89"/>
                <a:gd name="T3" fmla="*/ 79 h 131"/>
                <a:gd name="T4" fmla="*/ 4 w 89"/>
                <a:gd name="T5" fmla="*/ 112 h 131"/>
                <a:gd name="T6" fmla="*/ 7 w 89"/>
                <a:gd name="T7" fmla="*/ 131 h 131"/>
                <a:gd name="T8" fmla="*/ 25 w 89"/>
                <a:gd name="T9" fmla="*/ 111 h 131"/>
                <a:gd name="T10" fmla="*/ 31 w 89"/>
                <a:gd name="T11" fmla="*/ 81 h 131"/>
                <a:gd name="T12" fmla="*/ 42 w 89"/>
                <a:gd name="T13" fmla="*/ 67 h 131"/>
                <a:gd name="T14" fmla="*/ 39 w 89"/>
                <a:gd name="T15" fmla="*/ 94 h 131"/>
                <a:gd name="T16" fmla="*/ 49 w 89"/>
                <a:gd name="T17" fmla="*/ 71 h 131"/>
                <a:gd name="T18" fmla="*/ 60 w 89"/>
                <a:gd name="T19" fmla="*/ 58 h 131"/>
                <a:gd name="T20" fmla="*/ 73 w 89"/>
                <a:gd name="T21" fmla="*/ 80 h 131"/>
                <a:gd name="T22" fmla="*/ 82 w 89"/>
                <a:gd name="T23" fmla="*/ 70 h 131"/>
                <a:gd name="T24" fmla="*/ 64 w 89"/>
                <a:gd name="T25" fmla="*/ 49 h 131"/>
                <a:gd name="T26" fmla="*/ 72 w 89"/>
                <a:gd name="T27" fmla="*/ 39 h 131"/>
                <a:gd name="T28" fmla="*/ 67 w 89"/>
                <a:gd name="T29" fmla="*/ 31 h 131"/>
                <a:gd name="T30" fmla="*/ 42 w 89"/>
                <a:gd name="T31" fmla="*/ 54 h 131"/>
                <a:gd name="T32" fmla="*/ 55 w 89"/>
                <a:gd name="T33" fmla="*/ 27 h 131"/>
                <a:gd name="T34" fmla="*/ 56 w 89"/>
                <a:gd name="T35" fmla="*/ 16 h 131"/>
                <a:gd name="T36" fmla="*/ 39 w 89"/>
                <a:gd name="T37" fmla="*/ 7 h 131"/>
                <a:gd name="T38" fmla="*/ 21 w 89"/>
                <a:gd name="T39" fmla="*/ 12 h 131"/>
                <a:gd name="T40" fmla="*/ 5 w 89"/>
                <a:gd name="T41" fmla="*/ 42 h 131"/>
                <a:gd name="T42" fmla="*/ 20 w 89"/>
                <a:gd name="T43" fmla="*/ 45 h 131"/>
                <a:gd name="T44" fmla="*/ 35 w 89"/>
                <a:gd name="T45" fmla="*/ 28 h 131"/>
                <a:gd name="T46" fmla="*/ 33 w 89"/>
                <a:gd name="T47" fmla="*/ 58 h 131"/>
                <a:gd name="T48" fmla="*/ 34 w 89"/>
                <a:gd name="T49" fmla="*/ 68 h 131"/>
                <a:gd name="T50" fmla="*/ 12 w 89"/>
                <a:gd name="T51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131">
                  <a:moveTo>
                    <a:pt x="12" y="60"/>
                  </a:moveTo>
                  <a:cubicBezTo>
                    <a:pt x="7" y="72"/>
                    <a:pt x="13" y="76"/>
                    <a:pt x="17" y="79"/>
                  </a:cubicBezTo>
                  <a:cubicBezTo>
                    <a:pt x="20" y="87"/>
                    <a:pt x="8" y="104"/>
                    <a:pt x="4" y="112"/>
                  </a:cubicBezTo>
                  <a:cubicBezTo>
                    <a:pt x="2" y="117"/>
                    <a:pt x="0" y="126"/>
                    <a:pt x="7" y="131"/>
                  </a:cubicBezTo>
                  <a:cubicBezTo>
                    <a:pt x="20" y="129"/>
                    <a:pt x="23" y="122"/>
                    <a:pt x="25" y="111"/>
                  </a:cubicBezTo>
                  <a:cubicBezTo>
                    <a:pt x="26" y="105"/>
                    <a:pt x="29" y="92"/>
                    <a:pt x="31" y="81"/>
                  </a:cubicBezTo>
                  <a:cubicBezTo>
                    <a:pt x="30" y="82"/>
                    <a:pt x="36" y="68"/>
                    <a:pt x="42" y="67"/>
                  </a:cubicBezTo>
                  <a:cubicBezTo>
                    <a:pt x="49" y="76"/>
                    <a:pt x="33" y="81"/>
                    <a:pt x="39" y="94"/>
                  </a:cubicBezTo>
                  <a:cubicBezTo>
                    <a:pt x="50" y="99"/>
                    <a:pt x="49" y="74"/>
                    <a:pt x="49" y="71"/>
                  </a:cubicBezTo>
                  <a:cubicBezTo>
                    <a:pt x="50" y="60"/>
                    <a:pt x="55" y="45"/>
                    <a:pt x="60" y="58"/>
                  </a:cubicBezTo>
                  <a:cubicBezTo>
                    <a:pt x="65" y="70"/>
                    <a:pt x="66" y="74"/>
                    <a:pt x="73" y="80"/>
                  </a:cubicBezTo>
                  <a:cubicBezTo>
                    <a:pt x="80" y="85"/>
                    <a:pt x="89" y="77"/>
                    <a:pt x="82" y="70"/>
                  </a:cubicBezTo>
                  <a:cubicBezTo>
                    <a:pt x="74" y="66"/>
                    <a:pt x="71" y="71"/>
                    <a:pt x="64" y="49"/>
                  </a:cubicBezTo>
                  <a:cubicBezTo>
                    <a:pt x="63" y="46"/>
                    <a:pt x="66" y="48"/>
                    <a:pt x="72" y="39"/>
                  </a:cubicBezTo>
                  <a:cubicBezTo>
                    <a:pt x="70" y="39"/>
                    <a:pt x="77" y="28"/>
                    <a:pt x="67" y="31"/>
                  </a:cubicBezTo>
                  <a:cubicBezTo>
                    <a:pt x="66" y="32"/>
                    <a:pt x="48" y="60"/>
                    <a:pt x="42" y="54"/>
                  </a:cubicBezTo>
                  <a:cubicBezTo>
                    <a:pt x="36" y="48"/>
                    <a:pt x="52" y="34"/>
                    <a:pt x="55" y="27"/>
                  </a:cubicBezTo>
                  <a:cubicBezTo>
                    <a:pt x="56" y="24"/>
                    <a:pt x="58" y="22"/>
                    <a:pt x="56" y="16"/>
                  </a:cubicBezTo>
                  <a:cubicBezTo>
                    <a:pt x="49" y="18"/>
                    <a:pt x="32" y="28"/>
                    <a:pt x="39" y="7"/>
                  </a:cubicBezTo>
                  <a:cubicBezTo>
                    <a:pt x="39" y="0"/>
                    <a:pt x="22" y="10"/>
                    <a:pt x="21" y="12"/>
                  </a:cubicBezTo>
                  <a:cubicBezTo>
                    <a:pt x="15" y="18"/>
                    <a:pt x="7" y="32"/>
                    <a:pt x="5" y="42"/>
                  </a:cubicBezTo>
                  <a:cubicBezTo>
                    <a:pt x="5" y="59"/>
                    <a:pt x="13" y="50"/>
                    <a:pt x="20" y="45"/>
                  </a:cubicBezTo>
                  <a:cubicBezTo>
                    <a:pt x="23" y="40"/>
                    <a:pt x="26" y="31"/>
                    <a:pt x="35" y="28"/>
                  </a:cubicBezTo>
                  <a:cubicBezTo>
                    <a:pt x="47" y="26"/>
                    <a:pt x="32" y="54"/>
                    <a:pt x="33" y="58"/>
                  </a:cubicBezTo>
                  <a:cubicBezTo>
                    <a:pt x="33" y="63"/>
                    <a:pt x="35" y="66"/>
                    <a:pt x="34" y="68"/>
                  </a:cubicBezTo>
                  <a:cubicBezTo>
                    <a:pt x="24" y="80"/>
                    <a:pt x="18" y="54"/>
                    <a:pt x="1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016399" y="2894013"/>
              <a:ext cx="73025" cy="39687"/>
            </a:xfrm>
            <a:custGeom>
              <a:avLst/>
              <a:gdLst>
                <a:gd name="T0" fmla="*/ 16 w 72"/>
                <a:gd name="T1" fmla="*/ 0 h 39"/>
                <a:gd name="T2" fmla="*/ 20 w 72"/>
                <a:gd name="T3" fmla="*/ 14 h 39"/>
                <a:gd name="T4" fmla="*/ 39 w 72"/>
                <a:gd name="T5" fmla="*/ 16 h 39"/>
                <a:gd name="T6" fmla="*/ 63 w 72"/>
                <a:gd name="T7" fmla="*/ 25 h 39"/>
                <a:gd name="T8" fmla="*/ 19 w 72"/>
                <a:gd name="T9" fmla="*/ 30 h 39"/>
                <a:gd name="T10" fmla="*/ 3 w 72"/>
                <a:gd name="T11" fmla="*/ 18 h 39"/>
                <a:gd name="T12" fmla="*/ 16 w 7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9">
                  <a:moveTo>
                    <a:pt x="16" y="0"/>
                  </a:moveTo>
                  <a:cubicBezTo>
                    <a:pt x="26" y="5"/>
                    <a:pt x="25" y="3"/>
                    <a:pt x="20" y="14"/>
                  </a:cubicBezTo>
                  <a:cubicBezTo>
                    <a:pt x="18" y="19"/>
                    <a:pt x="38" y="16"/>
                    <a:pt x="39" y="16"/>
                  </a:cubicBezTo>
                  <a:cubicBezTo>
                    <a:pt x="44" y="19"/>
                    <a:pt x="72" y="6"/>
                    <a:pt x="63" y="25"/>
                  </a:cubicBezTo>
                  <a:cubicBezTo>
                    <a:pt x="57" y="39"/>
                    <a:pt x="27" y="34"/>
                    <a:pt x="19" y="30"/>
                  </a:cubicBezTo>
                  <a:cubicBezTo>
                    <a:pt x="16" y="29"/>
                    <a:pt x="0" y="24"/>
                    <a:pt x="3" y="18"/>
                  </a:cubicBezTo>
                  <a:cubicBezTo>
                    <a:pt x="5" y="12"/>
                    <a:pt x="10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979886" y="2941638"/>
              <a:ext cx="73025" cy="77787"/>
            </a:xfrm>
            <a:custGeom>
              <a:avLst/>
              <a:gdLst>
                <a:gd name="T0" fmla="*/ 4 w 72"/>
                <a:gd name="T1" fmla="*/ 17 h 77"/>
                <a:gd name="T2" fmla="*/ 3 w 72"/>
                <a:gd name="T3" fmla="*/ 43 h 77"/>
                <a:gd name="T4" fmla="*/ 10 w 72"/>
                <a:gd name="T5" fmla="*/ 67 h 77"/>
                <a:gd name="T6" fmla="*/ 20 w 72"/>
                <a:gd name="T7" fmla="*/ 65 h 77"/>
                <a:gd name="T8" fmla="*/ 15 w 72"/>
                <a:gd name="T9" fmla="*/ 41 h 77"/>
                <a:gd name="T10" fmla="*/ 28 w 72"/>
                <a:gd name="T11" fmla="*/ 47 h 77"/>
                <a:gd name="T12" fmla="*/ 41 w 72"/>
                <a:gd name="T13" fmla="*/ 38 h 77"/>
                <a:gd name="T14" fmla="*/ 56 w 72"/>
                <a:gd name="T15" fmla="*/ 20 h 77"/>
                <a:gd name="T16" fmla="*/ 60 w 72"/>
                <a:gd name="T17" fmla="*/ 68 h 77"/>
                <a:gd name="T18" fmla="*/ 72 w 72"/>
                <a:gd name="T19" fmla="*/ 33 h 77"/>
                <a:gd name="T20" fmla="*/ 58 w 72"/>
                <a:gd name="T21" fmla="*/ 3 h 77"/>
                <a:gd name="T22" fmla="*/ 41 w 72"/>
                <a:gd name="T23" fmla="*/ 11 h 77"/>
                <a:gd name="T24" fmla="*/ 36 w 72"/>
                <a:gd name="T25" fmla="*/ 29 h 77"/>
                <a:gd name="T26" fmla="*/ 27 w 72"/>
                <a:gd name="T27" fmla="*/ 17 h 77"/>
                <a:gd name="T28" fmla="*/ 14 w 72"/>
                <a:gd name="T29" fmla="*/ 32 h 77"/>
                <a:gd name="T30" fmla="*/ 9 w 72"/>
                <a:gd name="T31" fmla="*/ 20 h 77"/>
                <a:gd name="T32" fmla="*/ 4 w 72"/>
                <a:gd name="T33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7">
                  <a:moveTo>
                    <a:pt x="4" y="17"/>
                  </a:moveTo>
                  <a:cubicBezTo>
                    <a:pt x="0" y="19"/>
                    <a:pt x="2" y="38"/>
                    <a:pt x="3" y="43"/>
                  </a:cubicBezTo>
                  <a:cubicBezTo>
                    <a:pt x="5" y="53"/>
                    <a:pt x="6" y="58"/>
                    <a:pt x="10" y="67"/>
                  </a:cubicBezTo>
                  <a:cubicBezTo>
                    <a:pt x="13" y="77"/>
                    <a:pt x="23" y="74"/>
                    <a:pt x="20" y="65"/>
                  </a:cubicBezTo>
                  <a:cubicBezTo>
                    <a:pt x="17" y="57"/>
                    <a:pt x="14" y="48"/>
                    <a:pt x="15" y="41"/>
                  </a:cubicBezTo>
                  <a:cubicBezTo>
                    <a:pt x="16" y="32"/>
                    <a:pt x="25" y="34"/>
                    <a:pt x="28" y="47"/>
                  </a:cubicBezTo>
                  <a:cubicBezTo>
                    <a:pt x="33" y="68"/>
                    <a:pt x="36" y="48"/>
                    <a:pt x="41" y="38"/>
                  </a:cubicBezTo>
                  <a:cubicBezTo>
                    <a:pt x="42" y="36"/>
                    <a:pt x="46" y="7"/>
                    <a:pt x="56" y="20"/>
                  </a:cubicBezTo>
                  <a:cubicBezTo>
                    <a:pt x="66" y="27"/>
                    <a:pt x="56" y="67"/>
                    <a:pt x="60" y="68"/>
                  </a:cubicBezTo>
                  <a:cubicBezTo>
                    <a:pt x="68" y="72"/>
                    <a:pt x="71" y="40"/>
                    <a:pt x="72" y="33"/>
                  </a:cubicBezTo>
                  <a:cubicBezTo>
                    <a:pt x="71" y="21"/>
                    <a:pt x="67" y="9"/>
                    <a:pt x="58" y="3"/>
                  </a:cubicBezTo>
                  <a:cubicBezTo>
                    <a:pt x="50" y="0"/>
                    <a:pt x="45" y="3"/>
                    <a:pt x="41" y="11"/>
                  </a:cubicBezTo>
                  <a:cubicBezTo>
                    <a:pt x="41" y="12"/>
                    <a:pt x="41" y="31"/>
                    <a:pt x="36" y="29"/>
                  </a:cubicBezTo>
                  <a:cubicBezTo>
                    <a:pt x="32" y="26"/>
                    <a:pt x="33" y="16"/>
                    <a:pt x="27" y="17"/>
                  </a:cubicBezTo>
                  <a:cubicBezTo>
                    <a:pt x="24" y="19"/>
                    <a:pt x="20" y="33"/>
                    <a:pt x="14" y="32"/>
                  </a:cubicBezTo>
                  <a:cubicBezTo>
                    <a:pt x="13" y="31"/>
                    <a:pt x="9" y="22"/>
                    <a:pt x="9" y="20"/>
                  </a:cubicBezTo>
                  <a:cubicBezTo>
                    <a:pt x="9" y="15"/>
                    <a:pt x="6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381524" y="2916238"/>
              <a:ext cx="107950" cy="112712"/>
            </a:xfrm>
            <a:custGeom>
              <a:avLst/>
              <a:gdLst>
                <a:gd name="T0" fmla="*/ 94 w 106"/>
                <a:gd name="T1" fmla="*/ 1 h 111"/>
                <a:gd name="T2" fmla="*/ 65 w 106"/>
                <a:gd name="T3" fmla="*/ 27 h 111"/>
                <a:gd name="T4" fmla="*/ 50 w 106"/>
                <a:gd name="T5" fmla="*/ 46 h 111"/>
                <a:gd name="T6" fmla="*/ 26 w 106"/>
                <a:gd name="T7" fmla="*/ 41 h 111"/>
                <a:gd name="T8" fmla="*/ 11 w 106"/>
                <a:gd name="T9" fmla="*/ 57 h 111"/>
                <a:gd name="T10" fmla="*/ 32 w 106"/>
                <a:gd name="T11" fmla="*/ 59 h 111"/>
                <a:gd name="T12" fmla="*/ 41 w 106"/>
                <a:gd name="T13" fmla="*/ 67 h 111"/>
                <a:gd name="T14" fmla="*/ 15 w 106"/>
                <a:gd name="T15" fmla="*/ 92 h 111"/>
                <a:gd name="T16" fmla="*/ 9 w 106"/>
                <a:gd name="T17" fmla="*/ 111 h 111"/>
                <a:gd name="T18" fmla="*/ 46 w 106"/>
                <a:gd name="T19" fmla="*/ 90 h 111"/>
                <a:gd name="T20" fmla="*/ 61 w 106"/>
                <a:gd name="T21" fmla="*/ 71 h 111"/>
                <a:gd name="T22" fmla="*/ 81 w 106"/>
                <a:gd name="T23" fmla="*/ 72 h 111"/>
                <a:gd name="T24" fmla="*/ 103 w 106"/>
                <a:gd name="T25" fmla="*/ 62 h 111"/>
                <a:gd name="T26" fmla="*/ 88 w 106"/>
                <a:gd name="T27" fmla="*/ 61 h 111"/>
                <a:gd name="T28" fmla="*/ 71 w 106"/>
                <a:gd name="T29" fmla="*/ 54 h 111"/>
                <a:gd name="T30" fmla="*/ 103 w 106"/>
                <a:gd name="T31" fmla="*/ 8 h 111"/>
                <a:gd name="T32" fmla="*/ 94 w 106"/>
                <a:gd name="T33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11">
                  <a:moveTo>
                    <a:pt x="94" y="1"/>
                  </a:moveTo>
                  <a:cubicBezTo>
                    <a:pt x="84" y="8"/>
                    <a:pt x="74" y="14"/>
                    <a:pt x="65" y="27"/>
                  </a:cubicBezTo>
                  <a:cubicBezTo>
                    <a:pt x="60" y="37"/>
                    <a:pt x="57" y="48"/>
                    <a:pt x="50" y="46"/>
                  </a:cubicBezTo>
                  <a:cubicBezTo>
                    <a:pt x="42" y="43"/>
                    <a:pt x="32" y="38"/>
                    <a:pt x="26" y="41"/>
                  </a:cubicBezTo>
                  <a:cubicBezTo>
                    <a:pt x="21" y="39"/>
                    <a:pt x="2" y="54"/>
                    <a:pt x="11" y="57"/>
                  </a:cubicBezTo>
                  <a:cubicBezTo>
                    <a:pt x="19" y="60"/>
                    <a:pt x="26" y="62"/>
                    <a:pt x="32" y="59"/>
                  </a:cubicBezTo>
                  <a:cubicBezTo>
                    <a:pt x="46" y="58"/>
                    <a:pt x="49" y="61"/>
                    <a:pt x="41" y="67"/>
                  </a:cubicBezTo>
                  <a:cubicBezTo>
                    <a:pt x="32" y="76"/>
                    <a:pt x="25" y="83"/>
                    <a:pt x="15" y="92"/>
                  </a:cubicBezTo>
                  <a:cubicBezTo>
                    <a:pt x="8" y="99"/>
                    <a:pt x="0" y="106"/>
                    <a:pt x="9" y="111"/>
                  </a:cubicBezTo>
                  <a:cubicBezTo>
                    <a:pt x="17" y="111"/>
                    <a:pt x="40" y="93"/>
                    <a:pt x="46" y="90"/>
                  </a:cubicBezTo>
                  <a:cubicBezTo>
                    <a:pt x="52" y="86"/>
                    <a:pt x="57" y="78"/>
                    <a:pt x="61" y="71"/>
                  </a:cubicBezTo>
                  <a:cubicBezTo>
                    <a:pt x="64" y="62"/>
                    <a:pt x="67" y="68"/>
                    <a:pt x="81" y="72"/>
                  </a:cubicBezTo>
                  <a:cubicBezTo>
                    <a:pt x="96" y="76"/>
                    <a:pt x="94" y="80"/>
                    <a:pt x="103" y="62"/>
                  </a:cubicBezTo>
                  <a:cubicBezTo>
                    <a:pt x="103" y="54"/>
                    <a:pt x="91" y="61"/>
                    <a:pt x="88" y="61"/>
                  </a:cubicBezTo>
                  <a:cubicBezTo>
                    <a:pt x="80" y="58"/>
                    <a:pt x="72" y="57"/>
                    <a:pt x="71" y="54"/>
                  </a:cubicBezTo>
                  <a:cubicBezTo>
                    <a:pt x="71" y="44"/>
                    <a:pt x="98" y="20"/>
                    <a:pt x="103" y="8"/>
                  </a:cubicBezTo>
                  <a:cubicBezTo>
                    <a:pt x="106" y="0"/>
                    <a:pt x="98" y="0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446611" y="2997200"/>
              <a:ext cx="33338" cy="53975"/>
            </a:xfrm>
            <a:custGeom>
              <a:avLst/>
              <a:gdLst>
                <a:gd name="T0" fmla="*/ 8 w 34"/>
                <a:gd name="T1" fmla="*/ 36 h 53"/>
                <a:gd name="T2" fmla="*/ 23 w 34"/>
                <a:gd name="T3" fmla="*/ 51 h 53"/>
                <a:gd name="T4" fmla="*/ 31 w 34"/>
                <a:gd name="T5" fmla="*/ 30 h 53"/>
                <a:gd name="T6" fmla="*/ 21 w 34"/>
                <a:gd name="T7" fmla="*/ 17 h 53"/>
                <a:gd name="T8" fmla="*/ 8 w 34"/>
                <a:gd name="T9" fmla="*/ 3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3">
                  <a:moveTo>
                    <a:pt x="8" y="36"/>
                  </a:moveTo>
                  <a:cubicBezTo>
                    <a:pt x="11" y="42"/>
                    <a:pt x="18" y="49"/>
                    <a:pt x="23" y="51"/>
                  </a:cubicBezTo>
                  <a:cubicBezTo>
                    <a:pt x="27" y="53"/>
                    <a:pt x="34" y="32"/>
                    <a:pt x="31" y="30"/>
                  </a:cubicBezTo>
                  <a:cubicBezTo>
                    <a:pt x="27" y="27"/>
                    <a:pt x="22" y="19"/>
                    <a:pt x="21" y="17"/>
                  </a:cubicBezTo>
                  <a:cubicBezTo>
                    <a:pt x="7" y="0"/>
                    <a:pt x="0" y="22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724424" y="3140075"/>
              <a:ext cx="149225" cy="114300"/>
            </a:xfrm>
            <a:custGeom>
              <a:avLst/>
              <a:gdLst>
                <a:gd name="T0" fmla="*/ 56 w 147"/>
                <a:gd name="T1" fmla="*/ 45 h 112"/>
                <a:gd name="T2" fmla="*/ 92 w 147"/>
                <a:gd name="T3" fmla="*/ 5 h 112"/>
                <a:gd name="T4" fmla="*/ 53 w 147"/>
                <a:gd name="T5" fmla="*/ 34 h 112"/>
                <a:gd name="T6" fmla="*/ 37 w 147"/>
                <a:gd name="T7" fmla="*/ 23 h 112"/>
                <a:gd name="T8" fmla="*/ 21 w 147"/>
                <a:gd name="T9" fmla="*/ 39 h 112"/>
                <a:gd name="T10" fmla="*/ 31 w 147"/>
                <a:gd name="T11" fmla="*/ 48 h 112"/>
                <a:gd name="T12" fmla="*/ 65 w 147"/>
                <a:gd name="T13" fmla="*/ 67 h 112"/>
                <a:gd name="T14" fmla="*/ 98 w 147"/>
                <a:gd name="T15" fmla="*/ 96 h 112"/>
                <a:gd name="T16" fmla="*/ 104 w 147"/>
                <a:gd name="T17" fmla="*/ 111 h 112"/>
                <a:gd name="T18" fmla="*/ 124 w 147"/>
                <a:gd name="T19" fmla="*/ 104 h 112"/>
                <a:gd name="T20" fmla="*/ 99 w 147"/>
                <a:gd name="T21" fmla="*/ 82 h 112"/>
                <a:gd name="T22" fmla="*/ 130 w 147"/>
                <a:gd name="T23" fmla="*/ 71 h 112"/>
                <a:gd name="T24" fmla="*/ 146 w 147"/>
                <a:gd name="T25" fmla="*/ 56 h 112"/>
                <a:gd name="T26" fmla="*/ 134 w 147"/>
                <a:gd name="T27" fmla="*/ 45 h 112"/>
                <a:gd name="T28" fmla="*/ 116 w 147"/>
                <a:gd name="T29" fmla="*/ 41 h 112"/>
                <a:gd name="T30" fmla="*/ 120 w 147"/>
                <a:gd name="T31" fmla="*/ 35 h 112"/>
                <a:gd name="T32" fmla="*/ 107 w 147"/>
                <a:gd name="T33" fmla="*/ 31 h 112"/>
                <a:gd name="T34" fmla="*/ 106 w 147"/>
                <a:gd name="T35" fmla="*/ 20 h 112"/>
                <a:gd name="T36" fmla="*/ 93 w 147"/>
                <a:gd name="T37" fmla="*/ 22 h 112"/>
                <a:gd name="T38" fmla="*/ 88 w 147"/>
                <a:gd name="T39" fmla="*/ 21 h 112"/>
                <a:gd name="T40" fmla="*/ 88 w 147"/>
                <a:gd name="T41" fmla="*/ 29 h 112"/>
                <a:gd name="T42" fmla="*/ 74 w 147"/>
                <a:gd name="T43" fmla="*/ 37 h 112"/>
                <a:gd name="T44" fmla="*/ 79 w 147"/>
                <a:gd name="T45" fmla="*/ 44 h 112"/>
                <a:gd name="T46" fmla="*/ 100 w 147"/>
                <a:gd name="T47" fmla="*/ 41 h 112"/>
                <a:gd name="T48" fmla="*/ 87 w 147"/>
                <a:gd name="T49" fmla="*/ 58 h 112"/>
                <a:gd name="T50" fmla="*/ 102 w 147"/>
                <a:gd name="T51" fmla="*/ 55 h 112"/>
                <a:gd name="T52" fmla="*/ 130 w 147"/>
                <a:gd name="T53" fmla="*/ 56 h 112"/>
                <a:gd name="T54" fmla="*/ 95 w 147"/>
                <a:gd name="T55" fmla="*/ 64 h 112"/>
                <a:gd name="T56" fmla="*/ 56 w 147"/>
                <a:gd name="T57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112">
                  <a:moveTo>
                    <a:pt x="56" y="45"/>
                  </a:moveTo>
                  <a:cubicBezTo>
                    <a:pt x="62" y="35"/>
                    <a:pt x="103" y="12"/>
                    <a:pt x="92" y="5"/>
                  </a:cubicBezTo>
                  <a:cubicBezTo>
                    <a:pt x="83" y="0"/>
                    <a:pt x="62" y="33"/>
                    <a:pt x="53" y="34"/>
                  </a:cubicBezTo>
                  <a:cubicBezTo>
                    <a:pt x="46" y="32"/>
                    <a:pt x="48" y="15"/>
                    <a:pt x="37" y="23"/>
                  </a:cubicBezTo>
                  <a:cubicBezTo>
                    <a:pt x="31" y="28"/>
                    <a:pt x="27" y="34"/>
                    <a:pt x="21" y="39"/>
                  </a:cubicBezTo>
                  <a:cubicBezTo>
                    <a:pt x="0" y="54"/>
                    <a:pt x="21" y="53"/>
                    <a:pt x="31" y="48"/>
                  </a:cubicBezTo>
                  <a:cubicBezTo>
                    <a:pt x="41" y="40"/>
                    <a:pt x="54" y="59"/>
                    <a:pt x="65" y="67"/>
                  </a:cubicBezTo>
                  <a:cubicBezTo>
                    <a:pt x="78" y="82"/>
                    <a:pt x="90" y="82"/>
                    <a:pt x="98" y="96"/>
                  </a:cubicBezTo>
                  <a:cubicBezTo>
                    <a:pt x="103" y="100"/>
                    <a:pt x="77" y="99"/>
                    <a:pt x="104" y="111"/>
                  </a:cubicBezTo>
                  <a:cubicBezTo>
                    <a:pt x="107" y="112"/>
                    <a:pt x="128" y="110"/>
                    <a:pt x="124" y="104"/>
                  </a:cubicBezTo>
                  <a:cubicBezTo>
                    <a:pt x="117" y="96"/>
                    <a:pt x="107" y="90"/>
                    <a:pt x="99" y="82"/>
                  </a:cubicBezTo>
                  <a:cubicBezTo>
                    <a:pt x="70" y="62"/>
                    <a:pt x="106" y="73"/>
                    <a:pt x="130" y="71"/>
                  </a:cubicBezTo>
                  <a:cubicBezTo>
                    <a:pt x="141" y="67"/>
                    <a:pt x="144" y="65"/>
                    <a:pt x="146" y="56"/>
                  </a:cubicBezTo>
                  <a:cubicBezTo>
                    <a:pt x="147" y="47"/>
                    <a:pt x="135" y="44"/>
                    <a:pt x="134" y="45"/>
                  </a:cubicBezTo>
                  <a:cubicBezTo>
                    <a:pt x="127" y="45"/>
                    <a:pt x="121" y="45"/>
                    <a:pt x="116" y="41"/>
                  </a:cubicBezTo>
                  <a:cubicBezTo>
                    <a:pt x="113" y="40"/>
                    <a:pt x="120" y="38"/>
                    <a:pt x="120" y="35"/>
                  </a:cubicBezTo>
                  <a:cubicBezTo>
                    <a:pt x="113" y="26"/>
                    <a:pt x="111" y="37"/>
                    <a:pt x="107" y="31"/>
                  </a:cubicBezTo>
                  <a:cubicBezTo>
                    <a:pt x="99" y="26"/>
                    <a:pt x="113" y="26"/>
                    <a:pt x="106" y="20"/>
                  </a:cubicBezTo>
                  <a:cubicBezTo>
                    <a:pt x="103" y="16"/>
                    <a:pt x="97" y="19"/>
                    <a:pt x="93" y="22"/>
                  </a:cubicBezTo>
                  <a:cubicBezTo>
                    <a:pt x="91" y="24"/>
                    <a:pt x="90" y="19"/>
                    <a:pt x="88" y="21"/>
                  </a:cubicBezTo>
                  <a:cubicBezTo>
                    <a:pt x="85" y="25"/>
                    <a:pt x="93" y="25"/>
                    <a:pt x="88" y="29"/>
                  </a:cubicBezTo>
                  <a:cubicBezTo>
                    <a:pt x="85" y="32"/>
                    <a:pt x="77" y="34"/>
                    <a:pt x="74" y="37"/>
                  </a:cubicBezTo>
                  <a:cubicBezTo>
                    <a:pt x="65" y="47"/>
                    <a:pt x="73" y="51"/>
                    <a:pt x="79" y="44"/>
                  </a:cubicBezTo>
                  <a:cubicBezTo>
                    <a:pt x="83" y="40"/>
                    <a:pt x="109" y="29"/>
                    <a:pt x="100" y="41"/>
                  </a:cubicBezTo>
                  <a:cubicBezTo>
                    <a:pt x="92" y="44"/>
                    <a:pt x="63" y="59"/>
                    <a:pt x="87" y="58"/>
                  </a:cubicBezTo>
                  <a:cubicBezTo>
                    <a:pt x="93" y="58"/>
                    <a:pt x="95" y="57"/>
                    <a:pt x="102" y="55"/>
                  </a:cubicBezTo>
                  <a:cubicBezTo>
                    <a:pt x="112" y="52"/>
                    <a:pt x="113" y="40"/>
                    <a:pt x="130" y="56"/>
                  </a:cubicBezTo>
                  <a:cubicBezTo>
                    <a:pt x="128" y="61"/>
                    <a:pt x="103" y="62"/>
                    <a:pt x="95" y="64"/>
                  </a:cubicBezTo>
                  <a:cubicBezTo>
                    <a:pt x="80" y="69"/>
                    <a:pt x="68" y="63"/>
                    <a:pt x="56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702199" y="3201988"/>
              <a:ext cx="104775" cy="96837"/>
            </a:xfrm>
            <a:custGeom>
              <a:avLst/>
              <a:gdLst>
                <a:gd name="T0" fmla="*/ 51 w 102"/>
                <a:gd name="T1" fmla="*/ 20 h 96"/>
                <a:gd name="T2" fmla="*/ 96 w 102"/>
                <a:gd name="T3" fmla="*/ 32 h 96"/>
                <a:gd name="T4" fmla="*/ 91 w 102"/>
                <a:gd name="T5" fmla="*/ 50 h 96"/>
                <a:gd name="T6" fmla="*/ 87 w 102"/>
                <a:gd name="T7" fmla="*/ 75 h 96"/>
                <a:gd name="T8" fmla="*/ 66 w 102"/>
                <a:gd name="T9" fmla="*/ 66 h 96"/>
                <a:gd name="T10" fmla="*/ 13 w 102"/>
                <a:gd name="T11" fmla="*/ 57 h 96"/>
                <a:gd name="T12" fmla="*/ 49 w 102"/>
                <a:gd name="T13" fmla="*/ 64 h 96"/>
                <a:gd name="T14" fmla="*/ 36 w 102"/>
                <a:gd name="T15" fmla="*/ 44 h 96"/>
                <a:gd name="T16" fmla="*/ 58 w 102"/>
                <a:gd name="T17" fmla="*/ 41 h 96"/>
                <a:gd name="T18" fmla="*/ 71 w 102"/>
                <a:gd name="T19" fmla="*/ 32 h 96"/>
                <a:gd name="T20" fmla="*/ 51 w 102"/>
                <a:gd name="T21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96">
                  <a:moveTo>
                    <a:pt x="51" y="20"/>
                  </a:moveTo>
                  <a:cubicBezTo>
                    <a:pt x="69" y="0"/>
                    <a:pt x="80" y="31"/>
                    <a:pt x="96" y="32"/>
                  </a:cubicBezTo>
                  <a:cubicBezTo>
                    <a:pt x="102" y="33"/>
                    <a:pt x="98" y="50"/>
                    <a:pt x="91" y="50"/>
                  </a:cubicBezTo>
                  <a:cubicBezTo>
                    <a:pt x="52" y="45"/>
                    <a:pt x="97" y="69"/>
                    <a:pt x="87" y="75"/>
                  </a:cubicBezTo>
                  <a:cubicBezTo>
                    <a:pt x="79" y="83"/>
                    <a:pt x="75" y="67"/>
                    <a:pt x="66" y="66"/>
                  </a:cubicBezTo>
                  <a:cubicBezTo>
                    <a:pt x="60" y="73"/>
                    <a:pt x="0" y="96"/>
                    <a:pt x="13" y="57"/>
                  </a:cubicBezTo>
                  <a:cubicBezTo>
                    <a:pt x="24" y="54"/>
                    <a:pt x="21" y="77"/>
                    <a:pt x="49" y="64"/>
                  </a:cubicBezTo>
                  <a:cubicBezTo>
                    <a:pt x="72" y="50"/>
                    <a:pt x="41" y="49"/>
                    <a:pt x="36" y="44"/>
                  </a:cubicBezTo>
                  <a:cubicBezTo>
                    <a:pt x="10" y="18"/>
                    <a:pt x="42" y="24"/>
                    <a:pt x="58" y="41"/>
                  </a:cubicBezTo>
                  <a:cubicBezTo>
                    <a:pt x="68" y="51"/>
                    <a:pt x="84" y="34"/>
                    <a:pt x="71" y="32"/>
                  </a:cubicBezTo>
                  <a:cubicBezTo>
                    <a:pt x="61" y="32"/>
                    <a:pt x="57" y="27"/>
                    <a:pt x="5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7255986" y="2773363"/>
              <a:ext cx="1843088" cy="1844674"/>
            </a:xfrm>
            <a:custGeom>
              <a:avLst/>
              <a:gdLst>
                <a:gd name="T0" fmla="*/ 905 w 1809"/>
                <a:gd name="T1" fmla="*/ 1810 h 1810"/>
                <a:gd name="T2" fmla="*/ 905 w 1809"/>
                <a:gd name="T3" fmla="*/ 53 h 1810"/>
                <a:gd name="T4" fmla="*/ 52 w 1809"/>
                <a:gd name="T5" fmla="*/ 905 h 1810"/>
                <a:gd name="T6" fmla="*/ 1566 w 1809"/>
                <a:gd name="T7" fmla="*/ 905 h 1810"/>
                <a:gd name="T8" fmla="*/ 905 w 1809"/>
                <a:gd name="T9" fmla="*/ 243 h 1810"/>
                <a:gd name="T10" fmla="*/ 905 w 1809"/>
                <a:gd name="T11" fmla="*/ 1523 h 1810"/>
                <a:gd name="T12" fmla="*/ 471 w 1809"/>
                <a:gd name="T13" fmla="*/ 546 h 1810"/>
                <a:gd name="T14" fmla="*/ 516 w 1809"/>
                <a:gd name="T15" fmla="*/ 727 h 1810"/>
                <a:gd name="T16" fmla="*/ 501 w 1809"/>
                <a:gd name="T17" fmla="*/ 1168 h 1810"/>
                <a:gd name="T18" fmla="*/ 631 w 1809"/>
                <a:gd name="T19" fmla="*/ 780 h 1810"/>
                <a:gd name="T20" fmla="*/ 745 w 1809"/>
                <a:gd name="T21" fmla="*/ 813 h 1810"/>
                <a:gd name="T22" fmla="*/ 718 w 1809"/>
                <a:gd name="T23" fmla="*/ 956 h 1810"/>
                <a:gd name="T24" fmla="*/ 663 w 1809"/>
                <a:gd name="T25" fmla="*/ 1124 h 1810"/>
                <a:gd name="T26" fmla="*/ 792 w 1809"/>
                <a:gd name="T27" fmla="*/ 1194 h 1810"/>
                <a:gd name="T28" fmla="*/ 793 w 1809"/>
                <a:gd name="T29" fmla="*/ 694 h 1810"/>
                <a:gd name="T30" fmla="*/ 1042 w 1809"/>
                <a:gd name="T31" fmla="*/ 737 h 1810"/>
                <a:gd name="T32" fmla="*/ 953 w 1809"/>
                <a:gd name="T33" fmla="*/ 922 h 1810"/>
                <a:gd name="T34" fmla="*/ 942 w 1809"/>
                <a:gd name="T35" fmla="*/ 957 h 1810"/>
                <a:gd name="T36" fmla="*/ 1008 w 1809"/>
                <a:gd name="T37" fmla="*/ 1266 h 1810"/>
                <a:gd name="T38" fmla="*/ 990 w 1809"/>
                <a:gd name="T39" fmla="*/ 1014 h 1810"/>
                <a:gd name="T40" fmla="*/ 1084 w 1809"/>
                <a:gd name="T41" fmla="*/ 738 h 1810"/>
                <a:gd name="T42" fmla="*/ 1189 w 1809"/>
                <a:gd name="T43" fmla="*/ 742 h 1810"/>
                <a:gd name="T44" fmla="*/ 1251 w 1809"/>
                <a:gd name="T45" fmla="*/ 778 h 1810"/>
                <a:gd name="T46" fmla="*/ 1225 w 1809"/>
                <a:gd name="T47" fmla="*/ 938 h 1810"/>
                <a:gd name="T48" fmla="*/ 1171 w 1809"/>
                <a:gd name="T49" fmla="*/ 1088 h 1810"/>
                <a:gd name="T50" fmla="*/ 1261 w 1809"/>
                <a:gd name="T51" fmla="*/ 835 h 1810"/>
                <a:gd name="T52" fmla="*/ 1145 w 1809"/>
                <a:gd name="T53" fmla="*/ 470 h 1810"/>
                <a:gd name="T54" fmla="*/ 1370 w 1809"/>
                <a:gd name="T55" fmla="*/ 969 h 1810"/>
                <a:gd name="T56" fmla="*/ 1396 w 1809"/>
                <a:gd name="T57" fmla="*/ 1108 h 1810"/>
                <a:gd name="T58" fmla="*/ 1036 w 1809"/>
                <a:gd name="T59" fmla="*/ 1474 h 1810"/>
                <a:gd name="T60" fmla="*/ 799 w 1809"/>
                <a:gd name="T61" fmla="*/ 1482 h 1810"/>
                <a:gd name="T62" fmla="*/ 576 w 1809"/>
                <a:gd name="T63" fmla="*/ 1368 h 1810"/>
                <a:gd name="T64" fmla="*/ 541 w 1809"/>
                <a:gd name="T65" fmla="*/ 1349 h 1810"/>
                <a:gd name="T66" fmla="*/ 489 w 1809"/>
                <a:gd name="T67" fmla="*/ 622 h 1810"/>
                <a:gd name="T68" fmla="*/ 721 w 1809"/>
                <a:gd name="T69" fmla="*/ 794 h 1810"/>
                <a:gd name="T70" fmla="*/ 610 w 1809"/>
                <a:gd name="T71" fmla="*/ 864 h 1810"/>
                <a:gd name="T72" fmla="*/ 669 w 1809"/>
                <a:gd name="T73" fmla="*/ 958 h 1810"/>
                <a:gd name="T74" fmla="*/ 580 w 1809"/>
                <a:gd name="T75" fmla="*/ 903 h 1810"/>
                <a:gd name="T76" fmla="*/ 537 w 1809"/>
                <a:gd name="T77" fmla="*/ 1197 h 1810"/>
                <a:gd name="T78" fmla="*/ 694 w 1809"/>
                <a:gd name="T79" fmla="*/ 1165 h 1810"/>
                <a:gd name="T80" fmla="*/ 629 w 1809"/>
                <a:gd name="T81" fmla="*/ 1210 h 1810"/>
                <a:gd name="T82" fmla="*/ 726 w 1809"/>
                <a:gd name="T83" fmla="*/ 1275 h 1810"/>
                <a:gd name="T84" fmla="*/ 726 w 1809"/>
                <a:gd name="T85" fmla="*/ 1275 h 1810"/>
                <a:gd name="T86" fmla="*/ 801 w 1809"/>
                <a:gd name="T87" fmla="*/ 1332 h 1810"/>
                <a:gd name="T88" fmla="*/ 865 w 1809"/>
                <a:gd name="T89" fmla="*/ 1170 h 1810"/>
                <a:gd name="T90" fmla="*/ 894 w 1809"/>
                <a:gd name="T91" fmla="*/ 1171 h 1810"/>
                <a:gd name="T92" fmla="*/ 841 w 1809"/>
                <a:gd name="T93" fmla="*/ 1350 h 1810"/>
                <a:gd name="T94" fmla="*/ 854 w 1809"/>
                <a:gd name="T95" fmla="*/ 956 h 1810"/>
                <a:gd name="T96" fmla="*/ 798 w 1809"/>
                <a:gd name="T97" fmla="*/ 919 h 1810"/>
                <a:gd name="T98" fmla="*/ 921 w 1809"/>
                <a:gd name="T99" fmla="*/ 930 h 1810"/>
                <a:gd name="T100" fmla="*/ 1174 w 1809"/>
                <a:gd name="T101" fmla="*/ 924 h 1810"/>
                <a:gd name="T102" fmla="*/ 1140 w 1809"/>
                <a:gd name="T103" fmla="*/ 955 h 1810"/>
                <a:gd name="T104" fmla="*/ 1085 w 1809"/>
                <a:gd name="T105" fmla="*/ 1092 h 1810"/>
                <a:gd name="T106" fmla="*/ 1120 w 1809"/>
                <a:gd name="T107" fmla="*/ 1150 h 1810"/>
                <a:gd name="T108" fmla="*/ 1087 w 1809"/>
                <a:gd name="T109" fmla="*/ 1144 h 1810"/>
                <a:gd name="T110" fmla="*/ 1067 w 1809"/>
                <a:gd name="T111" fmla="*/ 1349 h 1810"/>
                <a:gd name="T112" fmla="*/ 1107 w 1809"/>
                <a:gd name="T113" fmla="*/ 1327 h 1810"/>
                <a:gd name="T114" fmla="*/ 1316 w 1809"/>
                <a:gd name="T115" fmla="*/ 1008 h 1810"/>
                <a:gd name="T116" fmla="*/ 990 w 1809"/>
                <a:gd name="T117" fmla="*/ 1329 h 1810"/>
                <a:gd name="T118" fmla="*/ 997 w 1809"/>
                <a:gd name="T119" fmla="*/ 1336 h 1810"/>
                <a:gd name="T120" fmla="*/ 1339 w 1809"/>
                <a:gd name="T121" fmla="*/ 777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9" h="1810">
                  <a:moveTo>
                    <a:pt x="905" y="0"/>
                  </a:moveTo>
                  <a:cubicBezTo>
                    <a:pt x="1403" y="0"/>
                    <a:pt x="1809" y="407"/>
                    <a:pt x="1809" y="905"/>
                  </a:cubicBezTo>
                  <a:cubicBezTo>
                    <a:pt x="1809" y="1403"/>
                    <a:pt x="1403" y="1810"/>
                    <a:pt x="905" y="1810"/>
                  </a:cubicBezTo>
                  <a:cubicBezTo>
                    <a:pt x="406" y="1810"/>
                    <a:pt x="0" y="1403"/>
                    <a:pt x="0" y="905"/>
                  </a:cubicBezTo>
                  <a:cubicBezTo>
                    <a:pt x="0" y="407"/>
                    <a:pt x="406" y="0"/>
                    <a:pt x="905" y="0"/>
                  </a:cubicBezTo>
                  <a:close/>
                  <a:moveTo>
                    <a:pt x="905" y="53"/>
                  </a:moveTo>
                  <a:cubicBezTo>
                    <a:pt x="1374" y="53"/>
                    <a:pt x="1757" y="436"/>
                    <a:pt x="1757" y="905"/>
                  </a:cubicBezTo>
                  <a:cubicBezTo>
                    <a:pt x="1757" y="1374"/>
                    <a:pt x="1374" y="1757"/>
                    <a:pt x="905" y="1757"/>
                  </a:cubicBezTo>
                  <a:cubicBezTo>
                    <a:pt x="435" y="1757"/>
                    <a:pt x="52" y="1374"/>
                    <a:pt x="52" y="905"/>
                  </a:cubicBezTo>
                  <a:cubicBezTo>
                    <a:pt x="52" y="436"/>
                    <a:pt x="435" y="53"/>
                    <a:pt x="905" y="53"/>
                  </a:cubicBezTo>
                  <a:close/>
                  <a:moveTo>
                    <a:pt x="905" y="243"/>
                  </a:moveTo>
                  <a:cubicBezTo>
                    <a:pt x="1269" y="243"/>
                    <a:pt x="1566" y="541"/>
                    <a:pt x="1566" y="905"/>
                  </a:cubicBezTo>
                  <a:cubicBezTo>
                    <a:pt x="1566" y="1270"/>
                    <a:pt x="1269" y="1567"/>
                    <a:pt x="905" y="1567"/>
                  </a:cubicBezTo>
                  <a:cubicBezTo>
                    <a:pt x="540" y="1567"/>
                    <a:pt x="243" y="1270"/>
                    <a:pt x="243" y="905"/>
                  </a:cubicBezTo>
                  <a:cubicBezTo>
                    <a:pt x="243" y="541"/>
                    <a:pt x="540" y="243"/>
                    <a:pt x="905" y="243"/>
                  </a:cubicBezTo>
                  <a:close/>
                  <a:moveTo>
                    <a:pt x="905" y="287"/>
                  </a:moveTo>
                  <a:cubicBezTo>
                    <a:pt x="1245" y="287"/>
                    <a:pt x="1522" y="565"/>
                    <a:pt x="1522" y="905"/>
                  </a:cubicBezTo>
                  <a:cubicBezTo>
                    <a:pt x="1522" y="1245"/>
                    <a:pt x="1245" y="1523"/>
                    <a:pt x="905" y="1523"/>
                  </a:cubicBezTo>
                  <a:cubicBezTo>
                    <a:pt x="564" y="1523"/>
                    <a:pt x="287" y="1245"/>
                    <a:pt x="287" y="905"/>
                  </a:cubicBezTo>
                  <a:cubicBezTo>
                    <a:pt x="287" y="565"/>
                    <a:pt x="564" y="287"/>
                    <a:pt x="905" y="287"/>
                  </a:cubicBezTo>
                  <a:close/>
                  <a:moveTo>
                    <a:pt x="471" y="546"/>
                  </a:moveTo>
                  <a:cubicBezTo>
                    <a:pt x="549" y="541"/>
                    <a:pt x="593" y="614"/>
                    <a:pt x="512" y="662"/>
                  </a:cubicBezTo>
                  <a:cubicBezTo>
                    <a:pt x="554" y="680"/>
                    <a:pt x="598" y="710"/>
                    <a:pt x="585" y="748"/>
                  </a:cubicBezTo>
                  <a:cubicBezTo>
                    <a:pt x="562" y="757"/>
                    <a:pt x="534" y="728"/>
                    <a:pt x="516" y="727"/>
                  </a:cubicBezTo>
                  <a:cubicBezTo>
                    <a:pt x="512" y="726"/>
                    <a:pt x="488" y="726"/>
                    <a:pt x="474" y="751"/>
                  </a:cubicBezTo>
                  <a:cubicBezTo>
                    <a:pt x="480" y="897"/>
                    <a:pt x="494" y="930"/>
                    <a:pt x="454" y="1056"/>
                  </a:cubicBezTo>
                  <a:cubicBezTo>
                    <a:pt x="439" y="1112"/>
                    <a:pt x="478" y="1146"/>
                    <a:pt x="501" y="1168"/>
                  </a:cubicBezTo>
                  <a:cubicBezTo>
                    <a:pt x="521" y="1167"/>
                    <a:pt x="558" y="1164"/>
                    <a:pt x="579" y="1162"/>
                  </a:cubicBezTo>
                  <a:cubicBezTo>
                    <a:pt x="494" y="1095"/>
                    <a:pt x="483" y="1068"/>
                    <a:pt x="497" y="960"/>
                  </a:cubicBezTo>
                  <a:cubicBezTo>
                    <a:pt x="508" y="867"/>
                    <a:pt x="576" y="835"/>
                    <a:pt x="631" y="780"/>
                  </a:cubicBezTo>
                  <a:cubicBezTo>
                    <a:pt x="558" y="733"/>
                    <a:pt x="616" y="658"/>
                    <a:pt x="664" y="764"/>
                  </a:cubicBezTo>
                  <a:cubicBezTo>
                    <a:pt x="697" y="770"/>
                    <a:pt x="736" y="765"/>
                    <a:pt x="767" y="766"/>
                  </a:cubicBezTo>
                  <a:cubicBezTo>
                    <a:pt x="787" y="779"/>
                    <a:pt x="792" y="813"/>
                    <a:pt x="745" y="813"/>
                  </a:cubicBezTo>
                  <a:cubicBezTo>
                    <a:pt x="734" y="850"/>
                    <a:pt x="723" y="881"/>
                    <a:pt x="713" y="918"/>
                  </a:cubicBezTo>
                  <a:cubicBezTo>
                    <a:pt x="720" y="919"/>
                    <a:pt x="718" y="917"/>
                    <a:pt x="722" y="918"/>
                  </a:cubicBezTo>
                  <a:cubicBezTo>
                    <a:pt x="724" y="923"/>
                    <a:pt x="720" y="948"/>
                    <a:pt x="718" y="956"/>
                  </a:cubicBezTo>
                  <a:cubicBezTo>
                    <a:pt x="715" y="958"/>
                    <a:pt x="705" y="957"/>
                    <a:pt x="702" y="959"/>
                  </a:cubicBezTo>
                  <a:cubicBezTo>
                    <a:pt x="688" y="1011"/>
                    <a:pt x="670" y="1059"/>
                    <a:pt x="656" y="1111"/>
                  </a:cubicBezTo>
                  <a:cubicBezTo>
                    <a:pt x="656" y="1114"/>
                    <a:pt x="660" y="1123"/>
                    <a:pt x="663" y="1124"/>
                  </a:cubicBezTo>
                  <a:cubicBezTo>
                    <a:pt x="685" y="1125"/>
                    <a:pt x="693" y="1123"/>
                    <a:pt x="710" y="1125"/>
                  </a:cubicBezTo>
                  <a:cubicBezTo>
                    <a:pt x="737" y="1136"/>
                    <a:pt x="738" y="1167"/>
                    <a:pt x="746" y="1196"/>
                  </a:cubicBezTo>
                  <a:cubicBezTo>
                    <a:pt x="758" y="1198"/>
                    <a:pt x="780" y="1197"/>
                    <a:pt x="792" y="1194"/>
                  </a:cubicBezTo>
                  <a:cubicBezTo>
                    <a:pt x="799" y="1146"/>
                    <a:pt x="749" y="1106"/>
                    <a:pt x="732" y="1018"/>
                  </a:cubicBezTo>
                  <a:cubicBezTo>
                    <a:pt x="729" y="923"/>
                    <a:pt x="786" y="827"/>
                    <a:pt x="850" y="760"/>
                  </a:cubicBezTo>
                  <a:cubicBezTo>
                    <a:pt x="825" y="724"/>
                    <a:pt x="784" y="765"/>
                    <a:pt x="793" y="694"/>
                  </a:cubicBezTo>
                  <a:cubicBezTo>
                    <a:pt x="810" y="684"/>
                    <a:pt x="820" y="687"/>
                    <a:pt x="835" y="691"/>
                  </a:cubicBezTo>
                  <a:cubicBezTo>
                    <a:pt x="853" y="705"/>
                    <a:pt x="866" y="726"/>
                    <a:pt x="877" y="744"/>
                  </a:cubicBezTo>
                  <a:cubicBezTo>
                    <a:pt x="952" y="729"/>
                    <a:pt x="983" y="719"/>
                    <a:pt x="1042" y="737"/>
                  </a:cubicBezTo>
                  <a:cubicBezTo>
                    <a:pt x="1044" y="748"/>
                    <a:pt x="1044" y="757"/>
                    <a:pt x="1040" y="768"/>
                  </a:cubicBezTo>
                  <a:cubicBezTo>
                    <a:pt x="1029" y="770"/>
                    <a:pt x="1011" y="776"/>
                    <a:pt x="1000" y="779"/>
                  </a:cubicBezTo>
                  <a:cubicBezTo>
                    <a:pt x="982" y="826"/>
                    <a:pt x="970" y="874"/>
                    <a:pt x="953" y="922"/>
                  </a:cubicBezTo>
                  <a:cubicBezTo>
                    <a:pt x="959" y="924"/>
                    <a:pt x="958" y="923"/>
                    <a:pt x="965" y="925"/>
                  </a:cubicBezTo>
                  <a:cubicBezTo>
                    <a:pt x="966" y="940"/>
                    <a:pt x="966" y="946"/>
                    <a:pt x="964" y="953"/>
                  </a:cubicBezTo>
                  <a:cubicBezTo>
                    <a:pt x="956" y="954"/>
                    <a:pt x="951" y="955"/>
                    <a:pt x="942" y="957"/>
                  </a:cubicBezTo>
                  <a:cubicBezTo>
                    <a:pt x="934" y="1008"/>
                    <a:pt x="914" y="1066"/>
                    <a:pt x="906" y="1118"/>
                  </a:cubicBezTo>
                  <a:cubicBezTo>
                    <a:pt x="931" y="1140"/>
                    <a:pt x="973" y="1156"/>
                    <a:pt x="991" y="1178"/>
                  </a:cubicBezTo>
                  <a:cubicBezTo>
                    <a:pt x="998" y="1203"/>
                    <a:pt x="1006" y="1243"/>
                    <a:pt x="1008" y="1266"/>
                  </a:cubicBezTo>
                  <a:cubicBezTo>
                    <a:pt x="1021" y="1258"/>
                    <a:pt x="1034" y="1244"/>
                    <a:pt x="1042" y="1234"/>
                  </a:cubicBezTo>
                  <a:cubicBezTo>
                    <a:pt x="1042" y="1202"/>
                    <a:pt x="1004" y="1176"/>
                    <a:pt x="997" y="1144"/>
                  </a:cubicBezTo>
                  <a:cubicBezTo>
                    <a:pt x="981" y="1092"/>
                    <a:pt x="986" y="1052"/>
                    <a:pt x="990" y="1014"/>
                  </a:cubicBezTo>
                  <a:cubicBezTo>
                    <a:pt x="1005" y="935"/>
                    <a:pt x="1045" y="888"/>
                    <a:pt x="1081" y="822"/>
                  </a:cubicBezTo>
                  <a:cubicBezTo>
                    <a:pt x="1103" y="791"/>
                    <a:pt x="1132" y="783"/>
                    <a:pt x="1153" y="764"/>
                  </a:cubicBezTo>
                  <a:cubicBezTo>
                    <a:pt x="1116" y="737"/>
                    <a:pt x="1101" y="750"/>
                    <a:pt x="1084" y="738"/>
                  </a:cubicBezTo>
                  <a:cubicBezTo>
                    <a:pt x="1071" y="718"/>
                    <a:pt x="1076" y="711"/>
                    <a:pt x="1079" y="706"/>
                  </a:cubicBezTo>
                  <a:cubicBezTo>
                    <a:pt x="1094" y="689"/>
                    <a:pt x="1115" y="692"/>
                    <a:pt x="1138" y="695"/>
                  </a:cubicBezTo>
                  <a:cubicBezTo>
                    <a:pt x="1154" y="705"/>
                    <a:pt x="1172" y="726"/>
                    <a:pt x="1189" y="742"/>
                  </a:cubicBezTo>
                  <a:cubicBezTo>
                    <a:pt x="1226" y="740"/>
                    <a:pt x="1240" y="730"/>
                    <a:pt x="1268" y="741"/>
                  </a:cubicBezTo>
                  <a:cubicBezTo>
                    <a:pt x="1289" y="750"/>
                    <a:pt x="1287" y="760"/>
                    <a:pt x="1276" y="771"/>
                  </a:cubicBezTo>
                  <a:cubicBezTo>
                    <a:pt x="1267" y="774"/>
                    <a:pt x="1257" y="776"/>
                    <a:pt x="1251" y="778"/>
                  </a:cubicBezTo>
                  <a:cubicBezTo>
                    <a:pt x="1236" y="822"/>
                    <a:pt x="1229" y="847"/>
                    <a:pt x="1212" y="908"/>
                  </a:cubicBezTo>
                  <a:cubicBezTo>
                    <a:pt x="1223" y="912"/>
                    <a:pt x="1217" y="910"/>
                    <a:pt x="1224" y="912"/>
                  </a:cubicBezTo>
                  <a:cubicBezTo>
                    <a:pt x="1224" y="917"/>
                    <a:pt x="1227" y="926"/>
                    <a:pt x="1225" y="938"/>
                  </a:cubicBezTo>
                  <a:cubicBezTo>
                    <a:pt x="1224" y="940"/>
                    <a:pt x="1221" y="940"/>
                    <a:pt x="1218" y="942"/>
                  </a:cubicBezTo>
                  <a:cubicBezTo>
                    <a:pt x="1212" y="948"/>
                    <a:pt x="1201" y="958"/>
                    <a:pt x="1197" y="967"/>
                  </a:cubicBezTo>
                  <a:cubicBezTo>
                    <a:pt x="1190" y="1007"/>
                    <a:pt x="1178" y="1048"/>
                    <a:pt x="1171" y="1088"/>
                  </a:cubicBezTo>
                  <a:cubicBezTo>
                    <a:pt x="1186" y="1089"/>
                    <a:pt x="1209" y="1086"/>
                    <a:pt x="1227" y="1085"/>
                  </a:cubicBezTo>
                  <a:cubicBezTo>
                    <a:pt x="1242" y="1091"/>
                    <a:pt x="1243" y="1093"/>
                    <a:pt x="1250" y="1103"/>
                  </a:cubicBezTo>
                  <a:cubicBezTo>
                    <a:pt x="1253" y="1017"/>
                    <a:pt x="1258" y="921"/>
                    <a:pt x="1261" y="835"/>
                  </a:cubicBezTo>
                  <a:cubicBezTo>
                    <a:pt x="1281" y="781"/>
                    <a:pt x="1293" y="763"/>
                    <a:pt x="1341" y="735"/>
                  </a:cubicBezTo>
                  <a:cubicBezTo>
                    <a:pt x="1275" y="594"/>
                    <a:pt x="1211" y="526"/>
                    <a:pt x="1142" y="491"/>
                  </a:cubicBezTo>
                  <a:cubicBezTo>
                    <a:pt x="1124" y="483"/>
                    <a:pt x="1131" y="471"/>
                    <a:pt x="1145" y="470"/>
                  </a:cubicBezTo>
                  <a:cubicBezTo>
                    <a:pt x="1223" y="464"/>
                    <a:pt x="1407" y="650"/>
                    <a:pt x="1428" y="771"/>
                  </a:cubicBezTo>
                  <a:cubicBezTo>
                    <a:pt x="1421" y="823"/>
                    <a:pt x="1413" y="919"/>
                    <a:pt x="1391" y="973"/>
                  </a:cubicBezTo>
                  <a:cubicBezTo>
                    <a:pt x="1384" y="977"/>
                    <a:pt x="1375" y="975"/>
                    <a:pt x="1370" y="969"/>
                  </a:cubicBezTo>
                  <a:cubicBezTo>
                    <a:pt x="1364" y="930"/>
                    <a:pt x="1381" y="877"/>
                    <a:pt x="1368" y="847"/>
                  </a:cubicBezTo>
                  <a:cubicBezTo>
                    <a:pt x="1363" y="833"/>
                    <a:pt x="1348" y="835"/>
                    <a:pt x="1340" y="839"/>
                  </a:cubicBezTo>
                  <a:cubicBezTo>
                    <a:pt x="1321" y="904"/>
                    <a:pt x="1386" y="1024"/>
                    <a:pt x="1396" y="1108"/>
                  </a:cubicBezTo>
                  <a:cubicBezTo>
                    <a:pt x="1370" y="1295"/>
                    <a:pt x="1197" y="1407"/>
                    <a:pt x="1073" y="1435"/>
                  </a:cubicBezTo>
                  <a:cubicBezTo>
                    <a:pt x="1073" y="1444"/>
                    <a:pt x="1074" y="1458"/>
                    <a:pt x="1066" y="1467"/>
                  </a:cubicBezTo>
                  <a:cubicBezTo>
                    <a:pt x="1060" y="1475"/>
                    <a:pt x="1049" y="1488"/>
                    <a:pt x="1036" y="1474"/>
                  </a:cubicBezTo>
                  <a:cubicBezTo>
                    <a:pt x="1032" y="1463"/>
                    <a:pt x="1033" y="1456"/>
                    <a:pt x="1033" y="1443"/>
                  </a:cubicBezTo>
                  <a:cubicBezTo>
                    <a:pt x="961" y="1444"/>
                    <a:pt x="890" y="1448"/>
                    <a:pt x="818" y="1438"/>
                  </a:cubicBezTo>
                  <a:cubicBezTo>
                    <a:pt x="813" y="1452"/>
                    <a:pt x="808" y="1471"/>
                    <a:pt x="799" y="1482"/>
                  </a:cubicBezTo>
                  <a:cubicBezTo>
                    <a:pt x="788" y="1486"/>
                    <a:pt x="780" y="1484"/>
                    <a:pt x="774" y="1476"/>
                  </a:cubicBezTo>
                  <a:cubicBezTo>
                    <a:pt x="772" y="1459"/>
                    <a:pt x="773" y="1452"/>
                    <a:pt x="780" y="1437"/>
                  </a:cubicBezTo>
                  <a:cubicBezTo>
                    <a:pt x="675" y="1427"/>
                    <a:pt x="646" y="1407"/>
                    <a:pt x="576" y="1368"/>
                  </a:cubicBezTo>
                  <a:cubicBezTo>
                    <a:pt x="568" y="1382"/>
                    <a:pt x="565" y="1383"/>
                    <a:pt x="554" y="1388"/>
                  </a:cubicBezTo>
                  <a:cubicBezTo>
                    <a:pt x="537" y="1390"/>
                    <a:pt x="530" y="1382"/>
                    <a:pt x="531" y="1378"/>
                  </a:cubicBezTo>
                  <a:cubicBezTo>
                    <a:pt x="527" y="1373"/>
                    <a:pt x="537" y="1357"/>
                    <a:pt x="541" y="1349"/>
                  </a:cubicBezTo>
                  <a:cubicBezTo>
                    <a:pt x="488" y="1291"/>
                    <a:pt x="444" y="1238"/>
                    <a:pt x="400" y="1166"/>
                  </a:cubicBezTo>
                  <a:cubicBezTo>
                    <a:pt x="360" y="1021"/>
                    <a:pt x="436" y="994"/>
                    <a:pt x="397" y="720"/>
                  </a:cubicBezTo>
                  <a:cubicBezTo>
                    <a:pt x="406" y="682"/>
                    <a:pt x="456" y="649"/>
                    <a:pt x="489" y="622"/>
                  </a:cubicBezTo>
                  <a:cubicBezTo>
                    <a:pt x="497" y="600"/>
                    <a:pt x="485" y="575"/>
                    <a:pt x="471" y="546"/>
                  </a:cubicBezTo>
                  <a:close/>
                  <a:moveTo>
                    <a:pt x="610" y="864"/>
                  </a:moveTo>
                  <a:cubicBezTo>
                    <a:pt x="621" y="830"/>
                    <a:pt x="659" y="788"/>
                    <a:pt x="721" y="794"/>
                  </a:cubicBezTo>
                  <a:cubicBezTo>
                    <a:pt x="708" y="837"/>
                    <a:pt x="688" y="881"/>
                    <a:pt x="682" y="924"/>
                  </a:cubicBezTo>
                  <a:cubicBezTo>
                    <a:pt x="670" y="925"/>
                    <a:pt x="658" y="926"/>
                    <a:pt x="646" y="922"/>
                  </a:cubicBezTo>
                  <a:cubicBezTo>
                    <a:pt x="633" y="907"/>
                    <a:pt x="618" y="886"/>
                    <a:pt x="610" y="864"/>
                  </a:cubicBezTo>
                  <a:close/>
                  <a:moveTo>
                    <a:pt x="580" y="903"/>
                  </a:moveTo>
                  <a:cubicBezTo>
                    <a:pt x="594" y="919"/>
                    <a:pt x="607" y="936"/>
                    <a:pt x="621" y="952"/>
                  </a:cubicBezTo>
                  <a:cubicBezTo>
                    <a:pt x="634" y="960"/>
                    <a:pt x="653" y="958"/>
                    <a:pt x="669" y="958"/>
                  </a:cubicBezTo>
                  <a:cubicBezTo>
                    <a:pt x="653" y="1008"/>
                    <a:pt x="640" y="1058"/>
                    <a:pt x="625" y="1109"/>
                  </a:cubicBezTo>
                  <a:cubicBezTo>
                    <a:pt x="583" y="1107"/>
                    <a:pt x="548" y="1054"/>
                    <a:pt x="548" y="989"/>
                  </a:cubicBezTo>
                  <a:cubicBezTo>
                    <a:pt x="551" y="959"/>
                    <a:pt x="554" y="925"/>
                    <a:pt x="580" y="903"/>
                  </a:cubicBezTo>
                  <a:close/>
                  <a:moveTo>
                    <a:pt x="591" y="1199"/>
                  </a:moveTo>
                  <a:cubicBezTo>
                    <a:pt x="587" y="1223"/>
                    <a:pt x="585" y="1227"/>
                    <a:pt x="576" y="1239"/>
                  </a:cubicBezTo>
                  <a:cubicBezTo>
                    <a:pt x="549" y="1235"/>
                    <a:pt x="539" y="1207"/>
                    <a:pt x="537" y="1197"/>
                  </a:cubicBezTo>
                  <a:cubicBezTo>
                    <a:pt x="544" y="1191"/>
                    <a:pt x="576" y="1190"/>
                    <a:pt x="591" y="1199"/>
                  </a:cubicBezTo>
                  <a:close/>
                  <a:moveTo>
                    <a:pt x="642" y="1159"/>
                  </a:moveTo>
                  <a:cubicBezTo>
                    <a:pt x="661" y="1156"/>
                    <a:pt x="677" y="1157"/>
                    <a:pt x="694" y="1165"/>
                  </a:cubicBezTo>
                  <a:cubicBezTo>
                    <a:pt x="746" y="1217"/>
                    <a:pt x="685" y="1287"/>
                    <a:pt x="645" y="1290"/>
                  </a:cubicBezTo>
                  <a:cubicBezTo>
                    <a:pt x="631" y="1286"/>
                    <a:pt x="621" y="1277"/>
                    <a:pt x="609" y="1268"/>
                  </a:cubicBezTo>
                  <a:cubicBezTo>
                    <a:pt x="613" y="1251"/>
                    <a:pt x="623" y="1226"/>
                    <a:pt x="629" y="1210"/>
                  </a:cubicBezTo>
                  <a:cubicBezTo>
                    <a:pt x="638" y="1209"/>
                    <a:pt x="645" y="1213"/>
                    <a:pt x="654" y="1212"/>
                  </a:cubicBezTo>
                  <a:cubicBezTo>
                    <a:pt x="655" y="1210"/>
                    <a:pt x="675" y="1205"/>
                    <a:pt x="642" y="1159"/>
                  </a:cubicBezTo>
                  <a:close/>
                  <a:moveTo>
                    <a:pt x="726" y="1275"/>
                  </a:moveTo>
                  <a:cubicBezTo>
                    <a:pt x="712" y="1291"/>
                    <a:pt x="704" y="1310"/>
                    <a:pt x="699" y="1324"/>
                  </a:cubicBezTo>
                  <a:cubicBezTo>
                    <a:pt x="717" y="1333"/>
                    <a:pt x="737" y="1332"/>
                    <a:pt x="760" y="1329"/>
                  </a:cubicBezTo>
                  <a:cubicBezTo>
                    <a:pt x="746" y="1321"/>
                    <a:pt x="741" y="1281"/>
                    <a:pt x="726" y="1275"/>
                  </a:cubicBezTo>
                  <a:close/>
                  <a:moveTo>
                    <a:pt x="766" y="1240"/>
                  </a:moveTo>
                  <a:cubicBezTo>
                    <a:pt x="790" y="1244"/>
                    <a:pt x="811" y="1258"/>
                    <a:pt x="829" y="1271"/>
                  </a:cubicBezTo>
                  <a:cubicBezTo>
                    <a:pt x="827" y="1291"/>
                    <a:pt x="829" y="1321"/>
                    <a:pt x="801" y="1332"/>
                  </a:cubicBezTo>
                  <a:cubicBezTo>
                    <a:pt x="791" y="1303"/>
                    <a:pt x="774" y="1269"/>
                    <a:pt x="766" y="1240"/>
                  </a:cubicBezTo>
                  <a:close/>
                  <a:moveTo>
                    <a:pt x="849" y="1153"/>
                  </a:moveTo>
                  <a:cubicBezTo>
                    <a:pt x="856" y="1157"/>
                    <a:pt x="862" y="1162"/>
                    <a:pt x="865" y="1170"/>
                  </a:cubicBezTo>
                  <a:cubicBezTo>
                    <a:pt x="862" y="1182"/>
                    <a:pt x="860" y="1196"/>
                    <a:pt x="849" y="1203"/>
                  </a:cubicBezTo>
                  <a:cubicBezTo>
                    <a:pt x="848" y="1187"/>
                    <a:pt x="847" y="1170"/>
                    <a:pt x="849" y="1153"/>
                  </a:cubicBezTo>
                  <a:close/>
                  <a:moveTo>
                    <a:pt x="894" y="1171"/>
                  </a:moveTo>
                  <a:cubicBezTo>
                    <a:pt x="915" y="1180"/>
                    <a:pt x="945" y="1192"/>
                    <a:pt x="947" y="1210"/>
                  </a:cubicBezTo>
                  <a:cubicBezTo>
                    <a:pt x="954" y="1251"/>
                    <a:pt x="964" y="1270"/>
                    <a:pt x="971" y="1298"/>
                  </a:cubicBezTo>
                  <a:cubicBezTo>
                    <a:pt x="951" y="1323"/>
                    <a:pt x="929" y="1362"/>
                    <a:pt x="841" y="1350"/>
                  </a:cubicBezTo>
                  <a:cubicBezTo>
                    <a:pt x="858" y="1294"/>
                    <a:pt x="877" y="1228"/>
                    <a:pt x="894" y="1171"/>
                  </a:cubicBezTo>
                  <a:close/>
                  <a:moveTo>
                    <a:pt x="798" y="919"/>
                  </a:moveTo>
                  <a:cubicBezTo>
                    <a:pt x="844" y="927"/>
                    <a:pt x="836" y="942"/>
                    <a:pt x="854" y="956"/>
                  </a:cubicBezTo>
                  <a:cubicBezTo>
                    <a:pt x="875" y="962"/>
                    <a:pt x="887" y="964"/>
                    <a:pt x="905" y="966"/>
                  </a:cubicBezTo>
                  <a:cubicBezTo>
                    <a:pt x="892" y="1013"/>
                    <a:pt x="886" y="1063"/>
                    <a:pt x="874" y="1110"/>
                  </a:cubicBezTo>
                  <a:cubicBezTo>
                    <a:pt x="834" y="1079"/>
                    <a:pt x="764" y="1046"/>
                    <a:pt x="798" y="919"/>
                  </a:cubicBezTo>
                  <a:close/>
                  <a:moveTo>
                    <a:pt x="970" y="763"/>
                  </a:moveTo>
                  <a:cubicBezTo>
                    <a:pt x="908" y="750"/>
                    <a:pt x="786" y="825"/>
                    <a:pt x="881" y="919"/>
                  </a:cubicBezTo>
                  <a:cubicBezTo>
                    <a:pt x="892" y="925"/>
                    <a:pt x="908" y="929"/>
                    <a:pt x="921" y="930"/>
                  </a:cubicBezTo>
                  <a:cubicBezTo>
                    <a:pt x="934" y="878"/>
                    <a:pt x="956" y="816"/>
                    <a:pt x="970" y="763"/>
                  </a:cubicBezTo>
                  <a:close/>
                  <a:moveTo>
                    <a:pt x="1219" y="769"/>
                  </a:moveTo>
                  <a:cubicBezTo>
                    <a:pt x="1147" y="789"/>
                    <a:pt x="1085" y="881"/>
                    <a:pt x="1174" y="924"/>
                  </a:cubicBezTo>
                  <a:cubicBezTo>
                    <a:pt x="1187" y="878"/>
                    <a:pt x="1205" y="816"/>
                    <a:pt x="1219" y="769"/>
                  </a:cubicBezTo>
                  <a:close/>
                  <a:moveTo>
                    <a:pt x="1090" y="922"/>
                  </a:moveTo>
                  <a:cubicBezTo>
                    <a:pt x="1117" y="931"/>
                    <a:pt x="1124" y="947"/>
                    <a:pt x="1140" y="955"/>
                  </a:cubicBezTo>
                  <a:cubicBezTo>
                    <a:pt x="1149" y="958"/>
                    <a:pt x="1152" y="960"/>
                    <a:pt x="1165" y="960"/>
                  </a:cubicBezTo>
                  <a:cubicBezTo>
                    <a:pt x="1157" y="1004"/>
                    <a:pt x="1145" y="1050"/>
                    <a:pt x="1137" y="1094"/>
                  </a:cubicBezTo>
                  <a:cubicBezTo>
                    <a:pt x="1122" y="1096"/>
                    <a:pt x="1110" y="1097"/>
                    <a:pt x="1085" y="1092"/>
                  </a:cubicBezTo>
                  <a:cubicBezTo>
                    <a:pt x="1034" y="1066"/>
                    <a:pt x="1063" y="969"/>
                    <a:pt x="1090" y="922"/>
                  </a:cubicBezTo>
                  <a:close/>
                  <a:moveTo>
                    <a:pt x="1087" y="1144"/>
                  </a:moveTo>
                  <a:cubicBezTo>
                    <a:pt x="1107" y="1134"/>
                    <a:pt x="1113" y="1141"/>
                    <a:pt x="1120" y="1150"/>
                  </a:cubicBezTo>
                  <a:cubicBezTo>
                    <a:pt x="1119" y="1166"/>
                    <a:pt x="1114" y="1190"/>
                    <a:pt x="1104" y="1205"/>
                  </a:cubicBezTo>
                  <a:cubicBezTo>
                    <a:pt x="1089" y="1201"/>
                    <a:pt x="1080" y="1176"/>
                    <a:pt x="1078" y="1166"/>
                  </a:cubicBezTo>
                  <a:cubicBezTo>
                    <a:pt x="1079" y="1159"/>
                    <a:pt x="1081" y="1151"/>
                    <a:pt x="1087" y="1144"/>
                  </a:cubicBezTo>
                  <a:close/>
                  <a:moveTo>
                    <a:pt x="1011" y="1316"/>
                  </a:moveTo>
                  <a:cubicBezTo>
                    <a:pt x="1033" y="1292"/>
                    <a:pt x="1067" y="1267"/>
                    <a:pt x="1098" y="1251"/>
                  </a:cubicBezTo>
                  <a:cubicBezTo>
                    <a:pt x="1092" y="1280"/>
                    <a:pt x="1078" y="1318"/>
                    <a:pt x="1067" y="1349"/>
                  </a:cubicBezTo>
                  <a:cubicBezTo>
                    <a:pt x="1048" y="1341"/>
                    <a:pt x="1027" y="1328"/>
                    <a:pt x="1011" y="1316"/>
                  </a:cubicBezTo>
                  <a:close/>
                  <a:moveTo>
                    <a:pt x="1177" y="1133"/>
                  </a:moveTo>
                  <a:cubicBezTo>
                    <a:pt x="1251" y="1085"/>
                    <a:pt x="1313" y="1275"/>
                    <a:pt x="1107" y="1327"/>
                  </a:cubicBezTo>
                  <a:cubicBezTo>
                    <a:pt x="1125" y="1250"/>
                    <a:pt x="1137" y="1205"/>
                    <a:pt x="1146" y="1155"/>
                  </a:cubicBezTo>
                  <a:cubicBezTo>
                    <a:pt x="1155" y="1148"/>
                    <a:pt x="1168" y="1141"/>
                    <a:pt x="1177" y="1133"/>
                  </a:cubicBezTo>
                  <a:close/>
                  <a:moveTo>
                    <a:pt x="1316" y="1008"/>
                  </a:moveTo>
                  <a:cubicBezTo>
                    <a:pt x="1328" y="1034"/>
                    <a:pt x="1357" y="1185"/>
                    <a:pt x="1301" y="1208"/>
                  </a:cubicBezTo>
                  <a:cubicBezTo>
                    <a:pt x="1320" y="1147"/>
                    <a:pt x="1317" y="1067"/>
                    <a:pt x="1316" y="1008"/>
                  </a:cubicBezTo>
                  <a:close/>
                  <a:moveTo>
                    <a:pt x="990" y="1329"/>
                  </a:moveTo>
                  <a:cubicBezTo>
                    <a:pt x="985" y="1336"/>
                    <a:pt x="978" y="1341"/>
                    <a:pt x="970" y="1346"/>
                  </a:cubicBezTo>
                  <a:cubicBezTo>
                    <a:pt x="972" y="1347"/>
                    <a:pt x="973" y="1350"/>
                    <a:pt x="974" y="1351"/>
                  </a:cubicBezTo>
                  <a:cubicBezTo>
                    <a:pt x="982" y="1350"/>
                    <a:pt x="990" y="1344"/>
                    <a:pt x="997" y="1336"/>
                  </a:cubicBezTo>
                  <a:cubicBezTo>
                    <a:pt x="995" y="1332"/>
                    <a:pt x="995" y="1332"/>
                    <a:pt x="990" y="1329"/>
                  </a:cubicBezTo>
                  <a:close/>
                  <a:moveTo>
                    <a:pt x="1304" y="824"/>
                  </a:moveTo>
                  <a:cubicBezTo>
                    <a:pt x="1315" y="814"/>
                    <a:pt x="1333" y="791"/>
                    <a:pt x="1339" y="777"/>
                  </a:cubicBezTo>
                  <a:cubicBezTo>
                    <a:pt x="1348" y="802"/>
                    <a:pt x="1329" y="819"/>
                    <a:pt x="1304" y="8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343299" y="3660775"/>
              <a:ext cx="1674813" cy="874712"/>
            </a:xfrm>
            <a:custGeom>
              <a:avLst/>
              <a:gdLst>
                <a:gd name="T0" fmla="*/ 124 w 1644"/>
                <a:gd name="T1" fmla="*/ 6 h 859"/>
                <a:gd name="T2" fmla="*/ 2 w 1644"/>
                <a:gd name="T3" fmla="*/ 80 h 859"/>
                <a:gd name="T4" fmla="*/ 158 w 1644"/>
                <a:gd name="T5" fmla="*/ 210 h 859"/>
                <a:gd name="T6" fmla="*/ 76 w 1644"/>
                <a:gd name="T7" fmla="*/ 292 h 859"/>
                <a:gd name="T8" fmla="*/ 46 w 1644"/>
                <a:gd name="T9" fmla="*/ 187 h 859"/>
                <a:gd name="T10" fmla="*/ 44 w 1644"/>
                <a:gd name="T11" fmla="*/ 245 h 859"/>
                <a:gd name="T12" fmla="*/ 144 w 1644"/>
                <a:gd name="T13" fmla="*/ 239 h 859"/>
                <a:gd name="T14" fmla="*/ 77 w 1644"/>
                <a:gd name="T15" fmla="*/ 383 h 859"/>
                <a:gd name="T16" fmla="*/ 230 w 1644"/>
                <a:gd name="T17" fmla="*/ 398 h 859"/>
                <a:gd name="T18" fmla="*/ 173 w 1644"/>
                <a:gd name="T19" fmla="*/ 350 h 859"/>
                <a:gd name="T20" fmla="*/ 261 w 1644"/>
                <a:gd name="T21" fmla="*/ 549 h 859"/>
                <a:gd name="T22" fmla="*/ 210 w 1644"/>
                <a:gd name="T23" fmla="*/ 594 h 859"/>
                <a:gd name="T24" fmla="*/ 250 w 1644"/>
                <a:gd name="T25" fmla="*/ 483 h 859"/>
                <a:gd name="T26" fmla="*/ 326 w 1644"/>
                <a:gd name="T27" fmla="*/ 551 h 859"/>
                <a:gd name="T28" fmla="*/ 309 w 1644"/>
                <a:gd name="T29" fmla="*/ 532 h 859"/>
                <a:gd name="T30" fmla="*/ 253 w 1644"/>
                <a:gd name="T31" fmla="*/ 500 h 859"/>
                <a:gd name="T32" fmla="*/ 221 w 1644"/>
                <a:gd name="T33" fmla="*/ 584 h 859"/>
                <a:gd name="T34" fmla="*/ 250 w 1644"/>
                <a:gd name="T35" fmla="*/ 559 h 859"/>
                <a:gd name="T36" fmla="*/ 338 w 1644"/>
                <a:gd name="T37" fmla="*/ 690 h 859"/>
                <a:gd name="T38" fmla="*/ 417 w 1644"/>
                <a:gd name="T39" fmla="*/ 602 h 859"/>
                <a:gd name="T40" fmla="*/ 349 w 1644"/>
                <a:gd name="T41" fmla="*/ 710 h 859"/>
                <a:gd name="T42" fmla="*/ 434 w 1644"/>
                <a:gd name="T43" fmla="*/ 766 h 859"/>
                <a:gd name="T44" fmla="*/ 434 w 1644"/>
                <a:gd name="T45" fmla="*/ 766 h 859"/>
                <a:gd name="T46" fmla="*/ 665 w 1644"/>
                <a:gd name="T47" fmla="*/ 820 h 859"/>
                <a:gd name="T48" fmla="*/ 575 w 1644"/>
                <a:gd name="T49" fmla="*/ 802 h 859"/>
                <a:gd name="T50" fmla="*/ 593 w 1644"/>
                <a:gd name="T51" fmla="*/ 773 h 859"/>
                <a:gd name="T52" fmla="*/ 644 w 1644"/>
                <a:gd name="T53" fmla="*/ 818 h 859"/>
                <a:gd name="T54" fmla="*/ 751 w 1644"/>
                <a:gd name="T55" fmla="*/ 724 h 859"/>
                <a:gd name="T56" fmla="*/ 852 w 1644"/>
                <a:gd name="T57" fmla="*/ 728 h 859"/>
                <a:gd name="T58" fmla="*/ 763 w 1644"/>
                <a:gd name="T59" fmla="*/ 856 h 859"/>
                <a:gd name="T60" fmla="*/ 936 w 1644"/>
                <a:gd name="T61" fmla="*/ 719 h 859"/>
                <a:gd name="T62" fmla="*/ 984 w 1644"/>
                <a:gd name="T63" fmla="*/ 709 h 859"/>
                <a:gd name="T64" fmla="*/ 1074 w 1644"/>
                <a:gd name="T65" fmla="*/ 781 h 859"/>
                <a:gd name="T66" fmla="*/ 1070 w 1644"/>
                <a:gd name="T67" fmla="*/ 820 h 859"/>
                <a:gd name="T68" fmla="*/ 1227 w 1644"/>
                <a:gd name="T69" fmla="*/ 621 h 859"/>
                <a:gd name="T70" fmla="*/ 1248 w 1644"/>
                <a:gd name="T71" fmla="*/ 672 h 859"/>
                <a:gd name="T72" fmla="*/ 1283 w 1644"/>
                <a:gd name="T73" fmla="*/ 722 h 859"/>
                <a:gd name="T74" fmla="*/ 1299 w 1644"/>
                <a:gd name="T75" fmla="*/ 540 h 859"/>
                <a:gd name="T76" fmla="*/ 1366 w 1644"/>
                <a:gd name="T77" fmla="*/ 556 h 859"/>
                <a:gd name="T78" fmla="*/ 1429 w 1644"/>
                <a:gd name="T79" fmla="*/ 594 h 859"/>
                <a:gd name="T80" fmla="*/ 1349 w 1644"/>
                <a:gd name="T81" fmla="*/ 597 h 859"/>
                <a:gd name="T82" fmla="*/ 1360 w 1644"/>
                <a:gd name="T83" fmla="*/ 662 h 859"/>
                <a:gd name="T84" fmla="*/ 1347 w 1644"/>
                <a:gd name="T85" fmla="*/ 569 h 859"/>
                <a:gd name="T86" fmla="*/ 1309 w 1644"/>
                <a:gd name="T87" fmla="*/ 550 h 859"/>
                <a:gd name="T88" fmla="*/ 1445 w 1644"/>
                <a:gd name="T89" fmla="*/ 504 h 859"/>
                <a:gd name="T90" fmla="*/ 1498 w 1644"/>
                <a:gd name="T91" fmla="*/ 473 h 859"/>
                <a:gd name="T92" fmla="*/ 1467 w 1644"/>
                <a:gd name="T93" fmla="*/ 452 h 859"/>
                <a:gd name="T94" fmla="*/ 1395 w 1644"/>
                <a:gd name="T95" fmla="*/ 483 h 859"/>
                <a:gd name="T96" fmla="*/ 1409 w 1644"/>
                <a:gd name="T97" fmla="*/ 406 h 859"/>
                <a:gd name="T98" fmla="*/ 1421 w 1644"/>
                <a:gd name="T99" fmla="*/ 417 h 859"/>
                <a:gd name="T100" fmla="*/ 1415 w 1644"/>
                <a:gd name="T101" fmla="*/ 471 h 859"/>
                <a:gd name="T102" fmla="*/ 1498 w 1644"/>
                <a:gd name="T103" fmla="*/ 435 h 859"/>
                <a:gd name="T104" fmla="*/ 1483 w 1644"/>
                <a:gd name="T105" fmla="*/ 519 h 859"/>
                <a:gd name="T106" fmla="*/ 1446 w 1644"/>
                <a:gd name="T107" fmla="*/ 333 h 859"/>
                <a:gd name="T108" fmla="*/ 1611 w 1644"/>
                <a:gd name="T109" fmla="*/ 252 h 859"/>
                <a:gd name="T110" fmla="*/ 1505 w 1644"/>
                <a:gd name="T111" fmla="*/ 156 h 859"/>
                <a:gd name="T112" fmla="*/ 1611 w 1644"/>
                <a:gd name="T113" fmla="*/ 252 h 859"/>
                <a:gd name="T114" fmla="*/ 1511 w 1644"/>
                <a:gd name="T115" fmla="*/ 99 h 859"/>
                <a:gd name="T116" fmla="*/ 1519 w 1644"/>
                <a:gd name="T117" fmla="*/ 21 h 859"/>
                <a:gd name="T118" fmla="*/ 1642 w 1644"/>
                <a:gd name="T119" fmla="*/ 84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44" h="859">
                  <a:moveTo>
                    <a:pt x="0" y="62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35" y="109"/>
                    <a:pt x="135" y="109"/>
                    <a:pt x="135" y="109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0" y="62"/>
                    <a:pt x="0" y="62"/>
                    <a:pt x="0" y="62"/>
                  </a:cubicBezTo>
                  <a:close/>
                  <a:moveTo>
                    <a:pt x="74" y="170"/>
                  </a:moveTo>
                  <a:cubicBezTo>
                    <a:pt x="95" y="164"/>
                    <a:pt x="112" y="164"/>
                    <a:pt x="127" y="172"/>
                  </a:cubicBezTo>
                  <a:cubicBezTo>
                    <a:pt x="142" y="179"/>
                    <a:pt x="152" y="192"/>
                    <a:pt x="158" y="210"/>
                  </a:cubicBezTo>
                  <a:cubicBezTo>
                    <a:pt x="161" y="221"/>
                    <a:pt x="161" y="233"/>
                    <a:pt x="159" y="244"/>
                  </a:cubicBezTo>
                  <a:cubicBezTo>
                    <a:pt x="156" y="255"/>
                    <a:pt x="151" y="264"/>
                    <a:pt x="142" y="272"/>
                  </a:cubicBezTo>
                  <a:cubicBezTo>
                    <a:pt x="134" y="280"/>
                    <a:pt x="124" y="286"/>
                    <a:pt x="112" y="290"/>
                  </a:cubicBezTo>
                  <a:cubicBezTo>
                    <a:pt x="99" y="294"/>
                    <a:pt x="87" y="294"/>
                    <a:pt x="76" y="292"/>
                  </a:cubicBezTo>
                  <a:cubicBezTo>
                    <a:pt x="64" y="290"/>
                    <a:pt x="55" y="285"/>
                    <a:pt x="47" y="278"/>
                  </a:cubicBezTo>
                  <a:cubicBezTo>
                    <a:pt x="39" y="270"/>
                    <a:pt x="33" y="260"/>
                    <a:pt x="30" y="249"/>
                  </a:cubicBezTo>
                  <a:cubicBezTo>
                    <a:pt x="27" y="238"/>
                    <a:pt x="26" y="226"/>
                    <a:pt x="29" y="215"/>
                  </a:cubicBezTo>
                  <a:cubicBezTo>
                    <a:pt x="32" y="204"/>
                    <a:pt x="37" y="195"/>
                    <a:pt x="46" y="187"/>
                  </a:cubicBezTo>
                  <a:cubicBezTo>
                    <a:pt x="54" y="179"/>
                    <a:pt x="63" y="173"/>
                    <a:pt x="74" y="170"/>
                  </a:cubicBezTo>
                  <a:close/>
                  <a:moveTo>
                    <a:pt x="79" y="187"/>
                  </a:moveTo>
                  <a:cubicBezTo>
                    <a:pt x="64" y="192"/>
                    <a:pt x="54" y="200"/>
                    <a:pt x="48" y="210"/>
                  </a:cubicBezTo>
                  <a:cubicBezTo>
                    <a:pt x="42" y="221"/>
                    <a:pt x="40" y="233"/>
                    <a:pt x="44" y="245"/>
                  </a:cubicBezTo>
                  <a:cubicBezTo>
                    <a:pt x="48" y="257"/>
                    <a:pt x="55" y="266"/>
                    <a:pt x="66" y="272"/>
                  </a:cubicBezTo>
                  <a:cubicBezTo>
                    <a:pt x="77" y="277"/>
                    <a:pt x="91" y="277"/>
                    <a:pt x="107" y="272"/>
                  </a:cubicBezTo>
                  <a:cubicBezTo>
                    <a:pt x="117" y="269"/>
                    <a:pt x="125" y="265"/>
                    <a:pt x="131" y="259"/>
                  </a:cubicBezTo>
                  <a:cubicBezTo>
                    <a:pt x="138" y="253"/>
                    <a:pt x="142" y="246"/>
                    <a:pt x="144" y="239"/>
                  </a:cubicBezTo>
                  <a:cubicBezTo>
                    <a:pt x="146" y="231"/>
                    <a:pt x="146" y="223"/>
                    <a:pt x="144" y="214"/>
                  </a:cubicBezTo>
                  <a:cubicBezTo>
                    <a:pt x="140" y="202"/>
                    <a:pt x="133" y="194"/>
                    <a:pt x="123" y="188"/>
                  </a:cubicBezTo>
                  <a:cubicBezTo>
                    <a:pt x="112" y="182"/>
                    <a:pt x="98" y="181"/>
                    <a:pt x="79" y="187"/>
                  </a:cubicBezTo>
                  <a:close/>
                  <a:moveTo>
                    <a:pt x="77" y="383"/>
                  </a:moveTo>
                  <a:cubicBezTo>
                    <a:pt x="190" y="322"/>
                    <a:pt x="190" y="322"/>
                    <a:pt x="190" y="322"/>
                  </a:cubicBezTo>
                  <a:cubicBezTo>
                    <a:pt x="198" y="337"/>
                    <a:pt x="198" y="337"/>
                    <a:pt x="198" y="337"/>
                  </a:cubicBezTo>
                  <a:cubicBezTo>
                    <a:pt x="141" y="447"/>
                    <a:pt x="141" y="447"/>
                    <a:pt x="141" y="447"/>
                  </a:cubicBezTo>
                  <a:cubicBezTo>
                    <a:pt x="230" y="398"/>
                    <a:pt x="230" y="398"/>
                    <a:pt x="230" y="398"/>
                  </a:cubicBezTo>
                  <a:cubicBezTo>
                    <a:pt x="238" y="413"/>
                    <a:pt x="238" y="413"/>
                    <a:pt x="238" y="413"/>
                  </a:cubicBezTo>
                  <a:cubicBezTo>
                    <a:pt x="124" y="475"/>
                    <a:pt x="124" y="475"/>
                    <a:pt x="124" y="475"/>
                  </a:cubicBezTo>
                  <a:cubicBezTo>
                    <a:pt x="116" y="459"/>
                    <a:pt x="116" y="459"/>
                    <a:pt x="116" y="459"/>
                  </a:cubicBezTo>
                  <a:cubicBezTo>
                    <a:pt x="173" y="350"/>
                    <a:pt x="173" y="350"/>
                    <a:pt x="173" y="350"/>
                  </a:cubicBezTo>
                  <a:cubicBezTo>
                    <a:pt x="84" y="398"/>
                    <a:pt x="84" y="398"/>
                    <a:pt x="84" y="398"/>
                  </a:cubicBezTo>
                  <a:cubicBezTo>
                    <a:pt x="77" y="383"/>
                    <a:pt x="77" y="383"/>
                    <a:pt x="77" y="383"/>
                  </a:cubicBezTo>
                  <a:close/>
                  <a:moveTo>
                    <a:pt x="250" y="559"/>
                  </a:moveTo>
                  <a:cubicBezTo>
                    <a:pt x="261" y="549"/>
                    <a:pt x="261" y="549"/>
                    <a:pt x="261" y="549"/>
                  </a:cubicBezTo>
                  <a:cubicBezTo>
                    <a:pt x="296" y="592"/>
                    <a:pt x="296" y="592"/>
                    <a:pt x="296" y="592"/>
                  </a:cubicBezTo>
                  <a:cubicBezTo>
                    <a:pt x="260" y="623"/>
                    <a:pt x="260" y="623"/>
                    <a:pt x="260" y="623"/>
                  </a:cubicBezTo>
                  <a:cubicBezTo>
                    <a:pt x="249" y="621"/>
                    <a:pt x="240" y="617"/>
                    <a:pt x="232" y="613"/>
                  </a:cubicBezTo>
                  <a:cubicBezTo>
                    <a:pt x="223" y="608"/>
                    <a:pt x="216" y="602"/>
                    <a:pt x="210" y="594"/>
                  </a:cubicBezTo>
                  <a:cubicBezTo>
                    <a:pt x="202" y="585"/>
                    <a:pt x="197" y="574"/>
                    <a:pt x="194" y="562"/>
                  </a:cubicBezTo>
                  <a:cubicBezTo>
                    <a:pt x="192" y="551"/>
                    <a:pt x="193" y="539"/>
                    <a:pt x="197" y="529"/>
                  </a:cubicBezTo>
                  <a:cubicBezTo>
                    <a:pt x="202" y="518"/>
                    <a:pt x="209" y="508"/>
                    <a:pt x="218" y="500"/>
                  </a:cubicBezTo>
                  <a:cubicBezTo>
                    <a:pt x="228" y="492"/>
                    <a:pt x="239" y="486"/>
                    <a:pt x="250" y="483"/>
                  </a:cubicBezTo>
                  <a:cubicBezTo>
                    <a:pt x="262" y="480"/>
                    <a:pt x="273" y="481"/>
                    <a:pt x="283" y="485"/>
                  </a:cubicBezTo>
                  <a:cubicBezTo>
                    <a:pt x="294" y="489"/>
                    <a:pt x="303" y="496"/>
                    <a:pt x="311" y="506"/>
                  </a:cubicBezTo>
                  <a:cubicBezTo>
                    <a:pt x="317" y="513"/>
                    <a:pt x="321" y="521"/>
                    <a:pt x="324" y="529"/>
                  </a:cubicBezTo>
                  <a:cubicBezTo>
                    <a:pt x="327" y="537"/>
                    <a:pt x="327" y="544"/>
                    <a:pt x="326" y="551"/>
                  </a:cubicBezTo>
                  <a:cubicBezTo>
                    <a:pt x="324" y="558"/>
                    <a:pt x="321" y="565"/>
                    <a:pt x="316" y="572"/>
                  </a:cubicBezTo>
                  <a:cubicBezTo>
                    <a:pt x="303" y="563"/>
                    <a:pt x="303" y="563"/>
                    <a:pt x="303" y="563"/>
                  </a:cubicBezTo>
                  <a:cubicBezTo>
                    <a:pt x="306" y="557"/>
                    <a:pt x="309" y="552"/>
                    <a:pt x="310" y="547"/>
                  </a:cubicBezTo>
                  <a:cubicBezTo>
                    <a:pt x="311" y="543"/>
                    <a:pt x="311" y="538"/>
                    <a:pt x="309" y="532"/>
                  </a:cubicBezTo>
                  <a:cubicBezTo>
                    <a:pt x="307" y="526"/>
                    <a:pt x="304" y="521"/>
                    <a:pt x="300" y="516"/>
                  </a:cubicBezTo>
                  <a:cubicBezTo>
                    <a:pt x="295" y="510"/>
                    <a:pt x="290" y="505"/>
                    <a:pt x="284" y="502"/>
                  </a:cubicBezTo>
                  <a:cubicBezTo>
                    <a:pt x="279" y="499"/>
                    <a:pt x="274" y="498"/>
                    <a:pt x="268" y="498"/>
                  </a:cubicBezTo>
                  <a:cubicBezTo>
                    <a:pt x="263" y="498"/>
                    <a:pt x="258" y="498"/>
                    <a:pt x="253" y="500"/>
                  </a:cubicBezTo>
                  <a:cubicBezTo>
                    <a:pt x="245" y="502"/>
                    <a:pt x="238" y="507"/>
                    <a:pt x="230" y="513"/>
                  </a:cubicBezTo>
                  <a:cubicBezTo>
                    <a:pt x="222" y="520"/>
                    <a:pt x="216" y="528"/>
                    <a:pt x="212" y="536"/>
                  </a:cubicBezTo>
                  <a:cubicBezTo>
                    <a:pt x="209" y="545"/>
                    <a:pt x="208" y="553"/>
                    <a:pt x="210" y="561"/>
                  </a:cubicBezTo>
                  <a:cubicBezTo>
                    <a:pt x="212" y="570"/>
                    <a:pt x="216" y="577"/>
                    <a:pt x="221" y="584"/>
                  </a:cubicBezTo>
                  <a:cubicBezTo>
                    <a:pt x="226" y="589"/>
                    <a:pt x="232" y="594"/>
                    <a:pt x="238" y="598"/>
                  </a:cubicBezTo>
                  <a:cubicBezTo>
                    <a:pt x="245" y="601"/>
                    <a:pt x="251" y="604"/>
                    <a:pt x="256" y="604"/>
                  </a:cubicBezTo>
                  <a:cubicBezTo>
                    <a:pt x="274" y="589"/>
                    <a:pt x="274" y="589"/>
                    <a:pt x="274" y="589"/>
                  </a:cubicBezTo>
                  <a:cubicBezTo>
                    <a:pt x="250" y="559"/>
                    <a:pt x="250" y="559"/>
                    <a:pt x="250" y="559"/>
                  </a:cubicBezTo>
                  <a:close/>
                  <a:moveTo>
                    <a:pt x="322" y="651"/>
                  </a:moveTo>
                  <a:cubicBezTo>
                    <a:pt x="336" y="657"/>
                    <a:pt x="336" y="657"/>
                    <a:pt x="336" y="657"/>
                  </a:cubicBezTo>
                  <a:cubicBezTo>
                    <a:pt x="331" y="666"/>
                    <a:pt x="328" y="673"/>
                    <a:pt x="329" y="678"/>
                  </a:cubicBezTo>
                  <a:cubicBezTo>
                    <a:pt x="330" y="683"/>
                    <a:pt x="333" y="687"/>
                    <a:pt x="338" y="690"/>
                  </a:cubicBezTo>
                  <a:cubicBezTo>
                    <a:pt x="341" y="692"/>
                    <a:pt x="345" y="694"/>
                    <a:pt x="349" y="694"/>
                  </a:cubicBezTo>
                  <a:cubicBezTo>
                    <a:pt x="352" y="694"/>
                    <a:pt x="355" y="693"/>
                    <a:pt x="358" y="690"/>
                  </a:cubicBezTo>
                  <a:cubicBezTo>
                    <a:pt x="361" y="688"/>
                    <a:pt x="365" y="684"/>
                    <a:pt x="369" y="678"/>
                  </a:cubicBezTo>
                  <a:cubicBezTo>
                    <a:pt x="417" y="602"/>
                    <a:pt x="417" y="602"/>
                    <a:pt x="417" y="602"/>
                  </a:cubicBezTo>
                  <a:cubicBezTo>
                    <a:pt x="431" y="611"/>
                    <a:pt x="431" y="611"/>
                    <a:pt x="431" y="611"/>
                  </a:cubicBezTo>
                  <a:cubicBezTo>
                    <a:pt x="383" y="686"/>
                    <a:pt x="383" y="686"/>
                    <a:pt x="383" y="686"/>
                  </a:cubicBezTo>
                  <a:cubicBezTo>
                    <a:pt x="377" y="695"/>
                    <a:pt x="372" y="702"/>
                    <a:pt x="366" y="705"/>
                  </a:cubicBezTo>
                  <a:cubicBezTo>
                    <a:pt x="361" y="709"/>
                    <a:pt x="355" y="711"/>
                    <a:pt x="349" y="710"/>
                  </a:cubicBezTo>
                  <a:cubicBezTo>
                    <a:pt x="342" y="710"/>
                    <a:pt x="336" y="707"/>
                    <a:pt x="329" y="703"/>
                  </a:cubicBezTo>
                  <a:cubicBezTo>
                    <a:pt x="320" y="697"/>
                    <a:pt x="315" y="689"/>
                    <a:pt x="313" y="680"/>
                  </a:cubicBezTo>
                  <a:cubicBezTo>
                    <a:pt x="312" y="671"/>
                    <a:pt x="314" y="662"/>
                    <a:pt x="322" y="651"/>
                  </a:cubicBezTo>
                  <a:close/>
                  <a:moveTo>
                    <a:pt x="434" y="766"/>
                  </a:moveTo>
                  <a:cubicBezTo>
                    <a:pt x="492" y="649"/>
                    <a:pt x="492" y="649"/>
                    <a:pt x="492" y="649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449" y="774"/>
                    <a:pt x="449" y="774"/>
                    <a:pt x="449" y="774"/>
                  </a:cubicBezTo>
                  <a:cubicBezTo>
                    <a:pt x="434" y="766"/>
                    <a:pt x="434" y="766"/>
                    <a:pt x="434" y="766"/>
                  </a:cubicBezTo>
                  <a:close/>
                  <a:moveTo>
                    <a:pt x="674" y="713"/>
                  </a:moveTo>
                  <a:cubicBezTo>
                    <a:pt x="691" y="716"/>
                    <a:pt x="691" y="716"/>
                    <a:pt x="691" y="716"/>
                  </a:cubicBezTo>
                  <a:cubicBezTo>
                    <a:pt x="676" y="791"/>
                    <a:pt x="676" y="791"/>
                    <a:pt x="676" y="791"/>
                  </a:cubicBezTo>
                  <a:cubicBezTo>
                    <a:pt x="673" y="803"/>
                    <a:pt x="669" y="813"/>
                    <a:pt x="665" y="820"/>
                  </a:cubicBezTo>
                  <a:cubicBezTo>
                    <a:pt x="660" y="827"/>
                    <a:pt x="654" y="832"/>
                    <a:pt x="646" y="835"/>
                  </a:cubicBezTo>
                  <a:cubicBezTo>
                    <a:pt x="637" y="839"/>
                    <a:pt x="627" y="839"/>
                    <a:pt x="615" y="836"/>
                  </a:cubicBezTo>
                  <a:cubicBezTo>
                    <a:pt x="603" y="834"/>
                    <a:pt x="594" y="830"/>
                    <a:pt x="587" y="824"/>
                  </a:cubicBezTo>
                  <a:cubicBezTo>
                    <a:pt x="580" y="818"/>
                    <a:pt x="576" y="811"/>
                    <a:pt x="575" y="802"/>
                  </a:cubicBezTo>
                  <a:cubicBezTo>
                    <a:pt x="573" y="794"/>
                    <a:pt x="574" y="783"/>
                    <a:pt x="577" y="769"/>
                  </a:cubicBezTo>
                  <a:cubicBezTo>
                    <a:pt x="592" y="695"/>
                    <a:pt x="592" y="695"/>
                    <a:pt x="592" y="695"/>
                  </a:cubicBezTo>
                  <a:cubicBezTo>
                    <a:pt x="609" y="698"/>
                    <a:pt x="609" y="698"/>
                    <a:pt x="609" y="698"/>
                  </a:cubicBezTo>
                  <a:cubicBezTo>
                    <a:pt x="593" y="773"/>
                    <a:pt x="593" y="773"/>
                    <a:pt x="593" y="773"/>
                  </a:cubicBezTo>
                  <a:cubicBezTo>
                    <a:pt x="591" y="784"/>
                    <a:pt x="590" y="792"/>
                    <a:pt x="591" y="798"/>
                  </a:cubicBezTo>
                  <a:cubicBezTo>
                    <a:pt x="592" y="804"/>
                    <a:pt x="595" y="808"/>
                    <a:pt x="599" y="812"/>
                  </a:cubicBezTo>
                  <a:cubicBezTo>
                    <a:pt x="603" y="816"/>
                    <a:pt x="609" y="819"/>
                    <a:pt x="616" y="821"/>
                  </a:cubicBezTo>
                  <a:cubicBezTo>
                    <a:pt x="629" y="823"/>
                    <a:pt x="638" y="822"/>
                    <a:pt x="644" y="818"/>
                  </a:cubicBezTo>
                  <a:cubicBezTo>
                    <a:pt x="651" y="813"/>
                    <a:pt x="656" y="803"/>
                    <a:pt x="659" y="787"/>
                  </a:cubicBezTo>
                  <a:cubicBezTo>
                    <a:pt x="674" y="713"/>
                    <a:pt x="674" y="713"/>
                    <a:pt x="674" y="713"/>
                  </a:cubicBezTo>
                  <a:close/>
                  <a:moveTo>
                    <a:pt x="747" y="856"/>
                  </a:moveTo>
                  <a:cubicBezTo>
                    <a:pt x="751" y="724"/>
                    <a:pt x="751" y="724"/>
                    <a:pt x="751" y="724"/>
                  </a:cubicBezTo>
                  <a:cubicBezTo>
                    <a:pt x="768" y="725"/>
                    <a:pt x="768" y="725"/>
                    <a:pt x="768" y="725"/>
                  </a:cubicBezTo>
                  <a:cubicBezTo>
                    <a:pt x="833" y="830"/>
                    <a:pt x="833" y="830"/>
                    <a:pt x="833" y="830"/>
                  </a:cubicBezTo>
                  <a:cubicBezTo>
                    <a:pt x="836" y="727"/>
                    <a:pt x="836" y="727"/>
                    <a:pt x="836" y="727"/>
                  </a:cubicBezTo>
                  <a:cubicBezTo>
                    <a:pt x="852" y="728"/>
                    <a:pt x="852" y="728"/>
                    <a:pt x="852" y="728"/>
                  </a:cubicBezTo>
                  <a:cubicBezTo>
                    <a:pt x="848" y="859"/>
                    <a:pt x="848" y="859"/>
                    <a:pt x="848" y="859"/>
                  </a:cubicBezTo>
                  <a:cubicBezTo>
                    <a:pt x="830" y="859"/>
                    <a:pt x="830" y="859"/>
                    <a:pt x="830" y="859"/>
                  </a:cubicBezTo>
                  <a:cubicBezTo>
                    <a:pt x="766" y="753"/>
                    <a:pt x="766" y="753"/>
                    <a:pt x="766" y="753"/>
                  </a:cubicBezTo>
                  <a:cubicBezTo>
                    <a:pt x="763" y="856"/>
                    <a:pt x="763" y="856"/>
                    <a:pt x="763" y="856"/>
                  </a:cubicBezTo>
                  <a:cubicBezTo>
                    <a:pt x="747" y="856"/>
                    <a:pt x="747" y="856"/>
                    <a:pt x="747" y="856"/>
                  </a:cubicBezTo>
                  <a:close/>
                  <a:moveTo>
                    <a:pt x="935" y="851"/>
                  </a:moveTo>
                  <a:cubicBezTo>
                    <a:pt x="919" y="721"/>
                    <a:pt x="919" y="721"/>
                    <a:pt x="919" y="721"/>
                  </a:cubicBezTo>
                  <a:cubicBezTo>
                    <a:pt x="936" y="719"/>
                    <a:pt x="936" y="719"/>
                    <a:pt x="936" y="719"/>
                  </a:cubicBezTo>
                  <a:cubicBezTo>
                    <a:pt x="951" y="849"/>
                    <a:pt x="951" y="849"/>
                    <a:pt x="951" y="849"/>
                  </a:cubicBezTo>
                  <a:cubicBezTo>
                    <a:pt x="935" y="851"/>
                    <a:pt x="935" y="851"/>
                    <a:pt x="935" y="851"/>
                  </a:cubicBezTo>
                  <a:close/>
                  <a:moveTo>
                    <a:pt x="1070" y="820"/>
                  </a:moveTo>
                  <a:cubicBezTo>
                    <a:pt x="984" y="709"/>
                    <a:pt x="984" y="709"/>
                    <a:pt x="984" y="709"/>
                  </a:cubicBezTo>
                  <a:cubicBezTo>
                    <a:pt x="1002" y="704"/>
                    <a:pt x="1002" y="704"/>
                    <a:pt x="1002" y="704"/>
                  </a:cubicBezTo>
                  <a:cubicBezTo>
                    <a:pt x="1061" y="785"/>
                    <a:pt x="1061" y="785"/>
                    <a:pt x="1061" y="785"/>
                  </a:cubicBezTo>
                  <a:cubicBezTo>
                    <a:pt x="1066" y="791"/>
                    <a:pt x="1070" y="798"/>
                    <a:pt x="1074" y="803"/>
                  </a:cubicBezTo>
                  <a:cubicBezTo>
                    <a:pt x="1074" y="796"/>
                    <a:pt x="1074" y="788"/>
                    <a:pt x="1074" y="781"/>
                  </a:cubicBezTo>
                  <a:cubicBezTo>
                    <a:pt x="1080" y="679"/>
                    <a:pt x="1080" y="679"/>
                    <a:pt x="1080" y="679"/>
                  </a:cubicBezTo>
                  <a:cubicBezTo>
                    <a:pt x="1097" y="674"/>
                    <a:pt x="1097" y="674"/>
                    <a:pt x="1097" y="674"/>
                  </a:cubicBezTo>
                  <a:cubicBezTo>
                    <a:pt x="1086" y="815"/>
                    <a:pt x="1086" y="815"/>
                    <a:pt x="1086" y="815"/>
                  </a:cubicBezTo>
                  <a:cubicBezTo>
                    <a:pt x="1070" y="820"/>
                    <a:pt x="1070" y="820"/>
                    <a:pt x="1070" y="820"/>
                  </a:cubicBezTo>
                  <a:close/>
                  <a:moveTo>
                    <a:pt x="1198" y="768"/>
                  </a:moveTo>
                  <a:cubicBezTo>
                    <a:pt x="1138" y="652"/>
                    <a:pt x="1138" y="652"/>
                    <a:pt x="1138" y="652"/>
                  </a:cubicBezTo>
                  <a:cubicBezTo>
                    <a:pt x="1220" y="607"/>
                    <a:pt x="1220" y="607"/>
                    <a:pt x="1220" y="607"/>
                  </a:cubicBezTo>
                  <a:cubicBezTo>
                    <a:pt x="1227" y="621"/>
                    <a:pt x="1227" y="621"/>
                    <a:pt x="1227" y="621"/>
                  </a:cubicBezTo>
                  <a:cubicBezTo>
                    <a:pt x="1160" y="657"/>
                    <a:pt x="1160" y="657"/>
                    <a:pt x="1160" y="657"/>
                  </a:cubicBezTo>
                  <a:cubicBezTo>
                    <a:pt x="1178" y="693"/>
                    <a:pt x="1178" y="693"/>
                    <a:pt x="1178" y="693"/>
                  </a:cubicBezTo>
                  <a:cubicBezTo>
                    <a:pt x="1241" y="659"/>
                    <a:pt x="1241" y="659"/>
                    <a:pt x="1241" y="659"/>
                  </a:cubicBezTo>
                  <a:cubicBezTo>
                    <a:pt x="1248" y="672"/>
                    <a:pt x="1248" y="672"/>
                    <a:pt x="1248" y="672"/>
                  </a:cubicBezTo>
                  <a:cubicBezTo>
                    <a:pt x="1185" y="706"/>
                    <a:pt x="1185" y="706"/>
                    <a:pt x="1185" y="706"/>
                  </a:cubicBezTo>
                  <a:cubicBezTo>
                    <a:pt x="1206" y="746"/>
                    <a:pt x="1206" y="746"/>
                    <a:pt x="1206" y="746"/>
                  </a:cubicBezTo>
                  <a:cubicBezTo>
                    <a:pt x="1276" y="708"/>
                    <a:pt x="1276" y="708"/>
                    <a:pt x="1276" y="708"/>
                  </a:cubicBezTo>
                  <a:cubicBezTo>
                    <a:pt x="1283" y="722"/>
                    <a:pt x="1283" y="722"/>
                    <a:pt x="1283" y="722"/>
                  </a:cubicBezTo>
                  <a:cubicBezTo>
                    <a:pt x="1198" y="768"/>
                    <a:pt x="1198" y="768"/>
                    <a:pt x="1198" y="768"/>
                  </a:cubicBezTo>
                  <a:close/>
                  <a:moveTo>
                    <a:pt x="1347" y="675"/>
                  </a:moveTo>
                  <a:cubicBezTo>
                    <a:pt x="1258" y="580"/>
                    <a:pt x="1258" y="580"/>
                    <a:pt x="1258" y="580"/>
                  </a:cubicBezTo>
                  <a:cubicBezTo>
                    <a:pt x="1299" y="540"/>
                    <a:pt x="1299" y="540"/>
                    <a:pt x="1299" y="540"/>
                  </a:cubicBezTo>
                  <a:cubicBezTo>
                    <a:pt x="1307" y="532"/>
                    <a:pt x="1314" y="526"/>
                    <a:pt x="1320" y="524"/>
                  </a:cubicBezTo>
                  <a:cubicBezTo>
                    <a:pt x="1326" y="521"/>
                    <a:pt x="1332" y="521"/>
                    <a:pt x="1339" y="523"/>
                  </a:cubicBezTo>
                  <a:cubicBezTo>
                    <a:pt x="1346" y="524"/>
                    <a:pt x="1351" y="528"/>
                    <a:pt x="1356" y="533"/>
                  </a:cubicBezTo>
                  <a:cubicBezTo>
                    <a:pt x="1363" y="540"/>
                    <a:pt x="1366" y="547"/>
                    <a:pt x="1366" y="556"/>
                  </a:cubicBezTo>
                  <a:cubicBezTo>
                    <a:pt x="1366" y="565"/>
                    <a:pt x="1362" y="574"/>
                    <a:pt x="1355" y="584"/>
                  </a:cubicBezTo>
                  <a:cubicBezTo>
                    <a:pt x="1359" y="583"/>
                    <a:pt x="1363" y="582"/>
                    <a:pt x="1366" y="582"/>
                  </a:cubicBezTo>
                  <a:cubicBezTo>
                    <a:pt x="1373" y="582"/>
                    <a:pt x="1381" y="582"/>
                    <a:pt x="1388" y="584"/>
                  </a:cubicBezTo>
                  <a:cubicBezTo>
                    <a:pt x="1429" y="594"/>
                    <a:pt x="1429" y="594"/>
                    <a:pt x="1429" y="594"/>
                  </a:cubicBezTo>
                  <a:cubicBezTo>
                    <a:pt x="1414" y="609"/>
                    <a:pt x="1414" y="609"/>
                    <a:pt x="1414" y="609"/>
                  </a:cubicBezTo>
                  <a:cubicBezTo>
                    <a:pt x="1383" y="602"/>
                    <a:pt x="1383" y="602"/>
                    <a:pt x="1383" y="602"/>
                  </a:cubicBezTo>
                  <a:cubicBezTo>
                    <a:pt x="1374" y="600"/>
                    <a:pt x="1367" y="598"/>
                    <a:pt x="1362" y="598"/>
                  </a:cubicBezTo>
                  <a:cubicBezTo>
                    <a:pt x="1356" y="597"/>
                    <a:pt x="1352" y="597"/>
                    <a:pt x="1349" y="597"/>
                  </a:cubicBezTo>
                  <a:cubicBezTo>
                    <a:pt x="1346" y="598"/>
                    <a:pt x="1344" y="599"/>
                    <a:pt x="1341" y="600"/>
                  </a:cubicBezTo>
                  <a:cubicBezTo>
                    <a:pt x="1340" y="601"/>
                    <a:pt x="1337" y="603"/>
                    <a:pt x="1334" y="607"/>
                  </a:cubicBezTo>
                  <a:cubicBezTo>
                    <a:pt x="1320" y="621"/>
                    <a:pt x="1320" y="621"/>
                    <a:pt x="1320" y="621"/>
                  </a:cubicBezTo>
                  <a:cubicBezTo>
                    <a:pt x="1360" y="662"/>
                    <a:pt x="1360" y="662"/>
                    <a:pt x="1360" y="662"/>
                  </a:cubicBezTo>
                  <a:cubicBezTo>
                    <a:pt x="1347" y="675"/>
                    <a:pt x="1347" y="675"/>
                    <a:pt x="1347" y="675"/>
                  </a:cubicBezTo>
                  <a:close/>
                  <a:moveTo>
                    <a:pt x="1310" y="610"/>
                  </a:moveTo>
                  <a:cubicBezTo>
                    <a:pt x="1336" y="584"/>
                    <a:pt x="1336" y="584"/>
                    <a:pt x="1336" y="584"/>
                  </a:cubicBezTo>
                  <a:cubicBezTo>
                    <a:pt x="1342" y="578"/>
                    <a:pt x="1345" y="573"/>
                    <a:pt x="1347" y="569"/>
                  </a:cubicBezTo>
                  <a:cubicBezTo>
                    <a:pt x="1349" y="565"/>
                    <a:pt x="1350" y="561"/>
                    <a:pt x="1349" y="556"/>
                  </a:cubicBezTo>
                  <a:cubicBezTo>
                    <a:pt x="1348" y="552"/>
                    <a:pt x="1347" y="549"/>
                    <a:pt x="1344" y="545"/>
                  </a:cubicBezTo>
                  <a:cubicBezTo>
                    <a:pt x="1339" y="541"/>
                    <a:pt x="1334" y="539"/>
                    <a:pt x="1329" y="539"/>
                  </a:cubicBezTo>
                  <a:cubicBezTo>
                    <a:pt x="1323" y="539"/>
                    <a:pt x="1316" y="543"/>
                    <a:pt x="1309" y="550"/>
                  </a:cubicBezTo>
                  <a:cubicBezTo>
                    <a:pt x="1280" y="578"/>
                    <a:pt x="1280" y="578"/>
                    <a:pt x="1280" y="578"/>
                  </a:cubicBezTo>
                  <a:cubicBezTo>
                    <a:pt x="1310" y="610"/>
                    <a:pt x="1310" y="610"/>
                    <a:pt x="1310" y="610"/>
                  </a:cubicBezTo>
                  <a:close/>
                  <a:moveTo>
                    <a:pt x="1437" y="518"/>
                  </a:moveTo>
                  <a:cubicBezTo>
                    <a:pt x="1445" y="504"/>
                    <a:pt x="1445" y="504"/>
                    <a:pt x="1445" y="504"/>
                  </a:cubicBezTo>
                  <a:cubicBezTo>
                    <a:pt x="1450" y="507"/>
                    <a:pt x="1456" y="509"/>
                    <a:pt x="1461" y="509"/>
                  </a:cubicBezTo>
                  <a:cubicBezTo>
                    <a:pt x="1466" y="509"/>
                    <a:pt x="1471" y="507"/>
                    <a:pt x="1476" y="503"/>
                  </a:cubicBezTo>
                  <a:cubicBezTo>
                    <a:pt x="1482" y="500"/>
                    <a:pt x="1486" y="495"/>
                    <a:pt x="1490" y="489"/>
                  </a:cubicBezTo>
                  <a:cubicBezTo>
                    <a:pt x="1494" y="483"/>
                    <a:pt x="1496" y="478"/>
                    <a:pt x="1498" y="473"/>
                  </a:cubicBezTo>
                  <a:cubicBezTo>
                    <a:pt x="1499" y="467"/>
                    <a:pt x="1499" y="463"/>
                    <a:pt x="1497" y="459"/>
                  </a:cubicBezTo>
                  <a:cubicBezTo>
                    <a:pt x="1496" y="455"/>
                    <a:pt x="1493" y="452"/>
                    <a:pt x="1490" y="449"/>
                  </a:cubicBezTo>
                  <a:cubicBezTo>
                    <a:pt x="1487" y="447"/>
                    <a:pt x="1483" y="446"/>
                    <a:pt x="1479" y="446"/>
                  </a:cubicBezTo>
                  <a:cubicBezTo>
                    <a:pt x="1476" y="447"/>
                    <a:pt x="1471" y="448"/>
                    <a:pt x="1467" y="452"/>
                  </a:cubicBezTo>
                  <a:cubicBezTo>
                    <a:pt x="1464" y="454"/>
                    <a:pt x="1458" y="459"/>
                    <a:pt x="1449" y="468"/>
                  </a:cubicBezTo>
                  <a:cubicBezTo>
                    <a:pt x="1440" y="476"/>
                    <a:pt x="1433" y="481"/>
                    <a:pt x="1428" y="484"/>
                  </a:cubicBezTo>
                  <a:cubicBezTo>
                    <a:pt x="1422" y="487"/>
                    <a:pt x="1416" y="489"/>
                    <a:pt x="1410" y="489"/>
                  </a:cubicBezTo>
                  <a:cubicBezTo>
                    <a:pt x="1405" y="489"/>
                    <a:pt x="1400" y="487"/>
                    <a:pt x="1395" y="483"/>
                  </a:cubicBezTo>
                  <a:cubicBezTo>
                    <a:pt x="1389" y="480"/>
                    <a:pt x="1385" y="475"/>
                    <a:pt x="1383" y="468"/>
                  </a:cubicBezTo>
                  <a:cubicBezTo>
                    <a:pt x="1380" y="462"/>
                    <a:pt x="1379" y="455"/>
                    <a:pt x="1381" y="447"/>
                  </a:cubicBezTo>
                  <a:cubicBezTo>
                    <a:pt x="1383" y="440"/>
                    <a:pt x="1386" y="432"/>
                    <a:pt x="1391" y="425"/>
                  </a:cubicBezTo>
                  <a:cubicBezTo>
                    <a:pt x="1396" y="417"/>
                    <a:pt x="1402" y="411"/>
                    <a:pt x="1409" y="406"/>
                  </a:cubicBezTo>
                  <a:cubicBezTo>
                    <a:pt x="1415" y="402"/>
                    <a:pt x="1422" y="400"/>
                    <a:pt x="1429" y="400"/>
                  </a:cubicBezTo>
                  <a:cubicBezTo>
                    <a:pt x="1436" y="400"/>
                    <a:pt x="1443" y="402"/>
                    <a:pt x="1449" y="406"/>
                  </a:cubicBezTo>
                  <a:cubicBezTo>
                    <a:pt x="1441" y="420"/>
                    <a:pt x="1441" y="420"/>
                    <a:pt x="1441" y="420"/>
                  </a:cubicBezTo>
                  <a:cubicBezTo>
                    <a:pt x="1434" y="417"/>
                    <a:pt x="1427" y="416"/>
                    <a:pt x="1421" y="417"/>
                  </a:cubicBezTo>
                  <a:cubicBezTo>
                    <a:pt x="1415" y="419"/>
                    <a:pt x="1409" y="424"/>
                    <a:pt x="1403" y="433"/>
                  </a:cubicBezTo>
                  <a:cubicBezTo>
                    <a:pt x="1398" y="442"/>
                    <a:pt x="1395" y="449"/>
                    <a:pt x="1395" y="455"/>
                  </a:cubicBezTo>
                  <a:cubicBezTo>
                    <a:pt x="1396" y="461"/>
                    <a:pt x="1398" y="466"/>
                    <a:pt x="1403" y="469"/>
                  </a:cubicBezTo>
                  <a:cubicBezTo>
                    <a:pt x="1407" y="472"/>
                    <a:pt x="1411" y="472"/>
                    <a:pt x="1415" y="471"/>
                  </a:cubicBezTo>
                  <a:cubicBezTo>
                    <a:pt x="1419" y="470"/>
                    <a:pt x="1427" y="465"/>
                    <a:pt x="1437" y="455"/>
                  </a:cubicBezTo>
                  <a:cubicBezTo>
                    <a:pt x="1447" y="445"/>
                    <a:pt x="1455" y="438"/>
                    <a:pt x="1460" y="435"/>
                  </a:cubicBezTo>
                  <a:cubicBezTo>
                    <a:pt x="1467" y="431"/>
                    <a:pt x="1474" y="429"/>
                    <a:pt x="1480" y="429"/>
                  </a:cubicBezTo>
                  <a:cubicBezTo>
                    <a:pt x="1486" y="429"/>
                    <a:pt x="1492" y="431"/>
                    <a:pt x="1498" y="435"/>
                  </a:cubicBezTo>
                  <a:cubicBezTo>
                    <a:pt x="1504" y="439"/>
                    <a:pt x="1508" y="444"/>
                    <a:pt x="1511" y="451"/>
                  </a:cubicBezTo>
                  <a:cubicBezTo>
                    <a:pt x="1514" y="457"/>
                    <a:pt x="1514" y="465"/>
                    <a:pt x="1513" y="473"/>
                  </a:cubicBezTo>
                  <a:cubicBezTo>
                    <a:pt x="1512" y="481"/>
                    <a:pt x="1509" y="489"/>
                    <a:pt x="1503" y="497"/>
                  </a:cubicBezTo>
                  <a:cubicBezTo>
                    <a:pt x="1497" y="507"/>
                    <a:pt x="1490" y="514"/>
                    <a:pt x="1483" y="519"/>
                  </a:cubicBezTo>
                  <a:cubicBezTo>
                    <a:pt x="1476" y="523"/>
                    <a:pt x="1468" y="526"/>
                    <a:pt x="1460" y="526"/>
                  </a:cubicBezTo>
                  <a:cubicBezTo>
                    <a:pt x="1452" y="526"/>
                    <a:pt x="1444" y="523"/>
                    <a:pt x="1437" y="518"/>
                  </a:cubicBezTo>
                  <a:close/>
                  <a:moveTo>
                    <a:pt x="1565" y="383"/>
                  </a:moveTo>
                  <a:cubicBezTo>
                    <a:pt x="1446" y="333"/>
                    <a:pt x="1446" y="333"/>
                    <a:pt x="1446" y="333"/>
                  </a:cubicBezTo>
                  <a:cubicBezTo>
                    <a:pt x="1452" y="317"/>
                    <a:pt x="1452" y="317"/>
                    <a:pt x="1452" y="317"/>
                  </a:cubicBezTo>
                  <a:cubicBezTo>
                    <a:pt x="1571" y="367"/>
                    <a:pt x="1571" y="367"/>
                    <a:pt x="1571" y="367"/>
                  </a:cubicBezTo>
                  <a:cubicBezTo>
                    <a:pt x="1565" y="383"/>
                    <a:pt x="1565" y="383"/>
                    <a:pt x="1565" y="383"/>
                  </a:cubicBezTo>
                  <a:close/>
                  <a:moveTo>
                    <a:pt x="1611" y="252"/>
                  </a:moveTo>
                  <a:cubicBezTo>
                    <a:pt x="1503" y="218"/>
                    <a:pt x="1503" y="218"/>
                    <a:pt x="1503" y="218"/>
                  </a:cubicBezTo>
                  <a:cubicBezTo>
                    <a:pt x="1490" y="260"/>
                    <a:pt x="1490" y="260"/>
                    <a:pt x="1490" y="260"/>
                  </a:cubicBezTo>
                  <a:cubicBezTo>
                    <a:pt x="1476" y="255"/>
                    <a:pt x="1476" y="255"/>
                    <a:pt x="1476" y="255"/>
                  </a:cubicBezTo>
                  <a:cubicBezTo>
                    <a:pt x="1505" y="156"/>
                    <a:pt x="1505" y="156"/>
                    <a:pt x="1505" y="156"/>
                  </a:cubicBezTo>
                  <a:cubicBezTo>
                    <a:pt x="1520" y="160"/>
                    <a:pt x="1520" y="160"/>
                    <a:pt x="1520" y="160"/>
                  </a:cubicBezTo>
                  <a:cubicBezTo>
                    <a:pt x="1508" y="202"/>
                    <a:pt x="1508" y="202"/>
                    <a:pt x="1508" y="202"/>
                  </a:cubicBezTo>
                  <a:cubicBezTo>
                    <a:pt x="1616" y="236"/>
                    <a:pt x="1616" y="236"/>
                    <a:pt x="1616" y="236"/>
                  </a:cubicBezTo>
                  <a:cubicBezTo>
                    <a:pt x="1611" y="252"/>
                    <a:pt x="1611" y="252"/>
                    <a:pt x="1611" y="252"/>
                  </a:cubicBezTo>
                  <a:close/>
                  <a:moveTo>
                    <a:pt x="1642" y="84"/>
                  </a:moveTo>
                  <a:cubicBezTo>
                    <a:pt x="1588" y="78"/>
                    <a:pt x="1588" y="78"/>
                    <a:pt x="1588" y="78"/>
                  </a:cubicBezTo>
                  <a:cubicBezTo>
                    <a:pt x="1509" y="120"/>
                    <a:pt x="1509" y="120"/>
                    <a:pt x="1509" y="120"/>
                  </a:cubicBezTo>
                  <a:cubicBezTo>
                    <a:pt x="1511" y="99"/>
                    <a:pt x="1511" y="99"/>
                    <a:pt x="1511" y="99"/>
                  </a:cubicBezTo>
                  <a:cubicBezTo>
                    <a:pt x="1552" y="77"/>
                    <a:pt x="1552" y="77"/>
                    <a:pt x="1552" y="77"/>
                  </a:cubicBezTo>
                  <a:cubicBezTo>
                    <a:pt x="1560" y="74"/>
                    <a:pt x="1567" y="70"/>
                    <a:pt x="1575" y="67"/>
                  </a:cubicBezTo>
                  <a:cubicBezTo>
                    <a:pt x="1569" y="62"/>
                    <a:pt x="1562" y="56"/>
                    <a:pt x="1554" y="50"/>
                  </a:cubicBezTo>
                  <a:cubicBezTo>
                    <a:pt x="1519" y="21"/>
                    <a:pt x="1519" y="21"/>
                    <a:pt x="1519" y="21"/>
                  </a:cubicBezTo>
                  <a:cubicBezTo>
                    <a:pt x="1521" y="0"/>
                    <a:pt x="1521" y="0"/>
                    <a:pt x="1521" y="0"/>
                  </a:cubicBezTo>
                  <a:cubicBezTo>
                    <a:pt x="1589" y="60"/>
                    <a:pt x="1589" y="60"/>
                    <a:pt x="1589" y="60"/>
                  </a:cubicBezTo>
                  <a:cubicBezTo>
                    <a:pt x="1644" y="66"/>
                    <a:pt x="1644" y="66"/>
                    <a:pt x="1644" y="66"/>
                  </a:cubicBezTo>
                  <a:cubicBezTo>
                    <a:pt x="1642" y="84"/>
                    <a:pt x="1642" y="84"/>
                    <a:pt x="1642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973536" y="3170238"/>
              <a:ext cx="58738" cy="96837"/>
            </a:xfrm>
            <a:custGeom>
              <a:avLst/>
              <a:gdLst>
                <a:gd name="T0" fmla="*/ 58 w 58"/>
                <a:gd name="T1" fmla="*/ 91 h 95"/>
                <a:gd name="T2" fmla="*/ 47 w 58"/>
                <a:gd name="T3" fmla="*/ 95 h 95"/>
                <a:gd name="T4" fmla="*/ 21 w 58"/>
                <a:gd name="T5" fmla="*/ 24 h 95"/>
                <a:gd name="T6" fmla="*/ 13 w 58"/>
                <a:gd name="T7" fmla="*/ 35 h 95"/>
                <a:gd name="T8" fmla="*/ 4 w 58"/>
                <a:gd name="T9" fmla="*/ 45 h 95"/>
                <a:gd name="T10" fmla="*/ 0 w 58"/>
                <a:gd name="T11" fmla="*/ 35 h 95"/>
                <a:gd name="T12" fmla="*/ 12 w 58"/>
                <a:gd name="T13" fmla="*/ 18 h 95"/>
                <a:gd name="T14" fmla="*/ 18 w 58"/>
                <a:gd name="T15" fmla="*/ 2 h 95"/>
                <a:gd name="T16" fmla="*/ 25 w 58"/>
                <a:gd name="T17" fmla="*/ 0 h 95"/>
                <a:gd name="T18" fmla="*/ 58 w 58"/>
                <a:gd name="T19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5">
                  <a:moveTo>
                    <a:pt x="58" y="91"/>
                  </a:moveTo>
                  <a:cubicBezTo>
                    <a:pt x="47" y="95"/>
                    <a:pt x="47" y="95"/>
                    <a:pt x="47" y="9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9" y="27"/>
                    <a:pt x="17" y="31"/>
                    <a:pt x="13" y="35"/>
                  </a:cubicBezTo>
                  <a:cubicBezTo>
                    <a:pt x="10" y="39"/>
                    <a:pt x="7" y="43"/>
                    <a:pt x="4" y="4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" y="29"/>
                    <a:pt x="9" y="24"/>
                    <a:pt x="12" y="18"/>
                  </a:cubicBezTo>
                  <a:cubicBezTo>
                    <a:pt x="15" y="12"/>
                    <a:pt x="17" y="7"/>
                    <a:pt x="18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8" y="91"/>
                    <a:pt x="58" y="91"/>
                    <a:pt x="58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8079899" y="3151188"/>
              <a:ext cx="69850" cy="100012"/>
            </a:xfrm>
            <a:custGeom>
              <a:avLst/>
              <a:gdLst>
                <a:gd name="T0" fmla="*/ 11 w 69"/>
                <a:gd name="T1" fmla="*/ 79 h 99"/>
                <a:gd name="T2" fmla="*/ 22 w 69"/>
                <a:gd name="T3" fmla="*/ 76 h 99"/>
                <a:gd name="T4" fmla="*/ 29 w 69"/>
                <a:gd name="T5" fmla="*/ 87 h 99"/>
                <a:gd name="T6" fmla="*/ 40 w 69"/>
                <a:gd name="T7" fmla="*/ 88 h 99"/>
                <a:gd name="T8" fmla="*/ 49 w 69"/>
                <a:gd name="T9" fmla="*/ 84 h 99"/>
                <a:gd name="T10" fmla="*/ 54 w 69"/>
                <a:gd name="T11" fmla="*/ 77 h 99"/>
                <a:gd name="T12" fmla="*/ 57 w 69"/>
                <a:gd name="T13" fmla="*/ 65 h 99"/>
                <a:gd name="T14" fmla="*/ 56 w 69"/>
                <a:gd name="T15" fmla="*/ 50 h 99"/>
                <a:gd name="T16" fmla="*/ 56 w 69"/>
                <a:gd name="T17" fmla="*/ 48 h 99"/>
                <a:gd name="T18" fmla="*/ 48 w 69"/>
                <a:gd name="T19" fmla="*/ 59 h 99"/>
                <a:gd name="T20" fmla="*/ 35 w 69"/>
                <a:gd name="T21" fmla="*/ 64 h 99"/>
                <a:gd name="T22" fmla="*/ 14 w 69"/>
                <a:gd name="T23" fmla="*/ 59 h 99"/>
                <a:gd name="T24" fmla="*/ 2 w 69"/>
                <a:gd name="T25" fmla="*/ 38 h 99"/>
                <a:gd name="T26" fmla="*/ 6 w 69"/>
                <a:gd name="T27" fmla="*/ 14 h 99"/>
                <a:gd name="T28" fmla="*/ 26 w 69"/>
                <a:gd name="T29" fmla="*/ 1 h 99"/>
                <a:gd name="T30" fmla="*/ 44 w 69"/>
                <a:gd name="T31" fmla="*/ 3 h 99"/>
                <a:gd name="T32" fmla="*/ 58 w 69"/>
                <a:gd name="T33" fmla="*/ 15 h 99"/>
                <a:gd name="T34" fmla="*/ 66 w 69"/>
                <a:gd name="T35" fmla="*/ 41 h 99"/>
                <a:gd name="T36" fmla="*/ 68 w 69"/>
                <a:gd name="T37" fmla="*/ 71 h 99"/>
                <a:gd name="T38" fmla="*/ 59 w 69"/>
                <a:gd name="T39" fmla="*/ 89 h 99"/>
                <a:gd name="T40" fmla="*/ 41 w 69"/>
                <a:gd name="T41" fmla="*/ 98 h 99"/>
                <a:gd name="T42" fmla="*/ 22 w 69"/>
                <a:gd name="T43" fmla="*/ 95 h 99"/>
                <a:gd name="T44" fmla="*/ 11 w 69"/>
                <a:gd name="T45" fmla="*/ 79 h 99"/>
                <a:gd name="T46" fmla="*/ 51 w 69"/>
                <a:gd name="T47" fmla="*/ 29 h 99"/>
                <a:gd name="T48" fmla="*/ 43 w 69"/>
                <a:gd name="T49" fmla="*/ 14 h 99"/>
                <a:gd name="T50" fmla="*/ 29 w 69"/>
                <a:gd name="T51" fmla="*/ 10 h 99"/>
                <a:gd name="T52" fmla="*/ 16 w 69"/>
                <a:gd name="T53" fmla="*/ 19 h 99"/>
                <a:gd name="T54" fmla="*/ 14 w 69"/>
                <a:gd name="T55" fmla="*/ 37 h 99"/>
                <a:gd name="T56" fmla="*/ 22 w 69"/>
                <a:gd name="T57" fmla="*/ 50 h 99"/>
                <a:gd name="T58" fmla="*/ 36 w 69"/>
                <a:gd name="T59" fmla="*/ 54 h 99"/>
                <a:gd name="T60" fmla="*/ 48 w 69"/>
                <a:gd name="T61" fmla="*/ 46 h 99"/>
                <a:gd name="T62" fmla="*/ 51 w 69"/>
                <a:gd name="T63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99">
                  <a:moveTo>
                    <a:pt x="11" y="79"/>
                  </a:moveTo>
                  <a:cubicBezTo>
                    <a:pt x="22" y="76"/>
                    <a:pt x="22" y="76"/>
                    <a:pt x="22" y="76"/>
                  </a:cubicBezTo>
                  <a:cubicBezTo>
                    <a:pt x="23" y="81"/>
                    <a:pt x="26" y="85"/>
                    <a:pt x="29" y="87"/>
                  </a:cubicBezTo>
                  <a:cubicBezTo>
                    <a:pt x="32" y="89"/>
                    <a:pt x="36" y="89"/>
                    <a:pt x="40" y="88"/>
                  </a:cubicBezTo>
                  <a:cubicBezTo>
                    <a:pt x="44" y="88"/>
                    <a:pt x="47" y="86"/>
                    <a:pt x="49" y="84"/>
                  </a:cubicBezTo>
                  <a:cubicBezTo>
                    <a:pt x="51" y="82"/>
                    <a:pt x="53" y="80"/>
                    <a:pt x="54" y="77"/>
                  </a:cubicBezTo>
                  <a:cubicBezTo>
                    <a:pt x="56" y="74"/>
                    <a:pt x="56" y="70"/>
                    <a:pt x="57" y="65"/>
                  </a:cubicBezTo>
                  <a:cubicBezTo>
                    <a:pt x="57" y="60"/>
                    <a:pt x="57" y="55"/>
                    <a:pt x="56" y="50"/>
                  </a:cubicBezTo>
                  <a:cubicBezTo>
                    <a:pt x="56" y="50"/>
                    <a:pt x="56" y="49"/>
                    <a:pt x="56" y="48"/>
                  </a:cubicBezTo>
                  <a:cubicBezTo>
                    <a:pt x="54" y="52"/>
                    <a:pt x="51" y="56"/>
                    <a:pt x="48" y="59"/>
                  </a:cubicBezTo>
                  <a:cubicBezTo>
                    <a:pt x="44" y="62"/>
                    <a:pt x="40" y="64"/>
                    <a:pt x="35" y="64"/>
                  </a:cubicBezTo>
                  <a:cubicBezTo>
                    <a:pt x="27" y="66"/>
                    <a:pt x="20" y="64"/>
                    <a:pt x="14" y="59"/>
                  </a:cubicBezTo>
                  <a:cubicBezTo>
                    <a:pt x="7" y="55"/>
                    <a:pt x="3" y="48"/>
                    <a:pt x="2" y="38"/>
                  </a:cubicBezTo>
                  <a:cubicBezTo>
                    <a:pt x="0" y="29"/>
                    <a:pt x="1" y="20"/>
                    <a:pt x="6" y="14"/>
                  </a:cubicBezTo>
                  <a:cubicBezTo>
                    <a:pt x="11" y="7"/>
                    <a:pt x="17" y="3"/>
                    <a:pt x="26" y="1"/>
                  </a:cubicBezTo>
                  <a:cubicBezTo>
                    <a:pt x="32" y="0"/>
                    <a:pt x="38" y="1"/>
                    <a:pt x="44" y="3"/>
                  </a:cubicBezTo>
                  <a:cubicBezTo>
                    <a:pt x="49" y="5"/>
                    <a:pt x="54" y="9"/>
                    <a:pt x="58" y="15"/>
                  </a:cubicBezTo>
                  <a:cubicBezTo>
                    <a:pt x="61" y="21"/>
                    <a:pt x="64" y="29"/>
                    <a:pt x="66" y="41"/>
                  </a:cubicBezTo>
                  <a:cubicBezTo>
                    <a:pt x="69" y="53"/>
                    <a:pt x="69" y="63"/>
                    <a:pt x="68" y="71"/>
                  </a:cubicBezTo>
                  <a:cubicBezTo>
                    <a:pt x="66" y="78"/>
                    <a:pt x="63" y="85"/>
                    <a:pt x="59" y="89"/>
                  </a:cubicBezTo>
                  <a:cubicBezTo>
                    <a:pt x="54" y="94"/>
                    <a:pt x="48" y="97"/>
                    <a:pt x="41" y="98"/>
                  </a:cubicBezTo>
                  <a:cubicBezTo>
                    <a:pt x="34" y="99"/>
                    <a:pt x="28" y="98"/>
                    <a:pt x="22" y="95"/>
                  </a:cubicBezTo>
                  <a:cubicBezTo>
                    <a:pt x="17" y="92"/>
                    <a:pt x="13" y="87"/>
                    <a:pt x="11" y="79"/>
                  </a:cubicBezTo>
                  <a:close/>
                  <a:moveTo>
                    <a:pt x="51" y="29"/>
                  </a:moveTo>
                  <a:cubicBezTo>
                    <a:pt x="50" y="22"/>
                    <a:pt x="47" y="17"/>
                    <a:pt x="43" y="14"/>
                  </a:cubicBezTo>
                  <a:cubicBezTo>
                    <a:pt x="38" y="11"/>
                    <a:pt x="34" y="10"/>
                    <a:pt x="29" y="10"/>
                  </a:cubicBezTo>
                  <a:cubicBezTo>
                    <a:pt x="24" y="11"/>
                    <a:pt x="20" y="14"/>
                    <a:pt x="16" y="19"/>
                  </a:cubicBezTo>
                  <a:cubicBezTo>
                    <a:pt x="13" y="24"/>
                    <a:pt x="12" y="30"/>
                    <a:pt x="14" y="37"/>
                  </a:cubicBezTo>
                  <a:cubicBezTo>
                    <a:pt x="15" y="43"/>
                    <a:pt x="17" y="47"/>
                    <a:pt x="22" y="50"/>
                  </a:cubicBezTo>
                  <a:cubicBezTo>
                    <a:pt x="26" y="53"/>
                    <a:pt x="31" y="55"/>
                    <a:pt x="36" y="54"/>
                  </a:cubicBezTo>
                  <a:cubicBezTo>
                    <a:pt x="42" y="53"/>
                    <a:pt x="46" y="50"/>
                    <a:pt x="48" y="46"/>
                  </a:cubicBezTo>
                  <a:cubicBezTo>
                    <a:pt x="51" y="41"/>
                    <a:pt x="52" y="36"/>
                    <a:pt x="5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8214836" y="3151188"/>
              <a:ext cx="68263" cy="101600"/>
            </a:xfrm>
            <a:custGeom>
              <a:avLst/>
              <a:gdLst>
                <a:gd name="T0" fmla="*/ 3 w 67"/>
                <a:gd name="T1" fmla="*/ 45 h 100"/>
                <a:gd name="T2" fmla="*/ 11 w 67"/>
                <a:gd name="T3" fmla="*/ 18 h 100"/>
                <a:gd name="T4" fmla="*/ 24 w 67"/>
                <a:gd name="T5" fmla="*/ 4 h 100"/>
                <a:gd name="T6" fmla="*/ 43 w 67"/>
                <a:gd name="T7" fmla="*/ 2 h 100"/>
                <a:gd name="T8" fmla="*/ 55 w 67"/>
                <a:gd name="T9" fmla="*/ 7 h 100"/>
                <a:gd name="T10" fmla="*/ 63 w 67"/>
                <a:gd name="T11" fmla="*/ 18 h 100"/>
                <a:gd name="T12" fmla="*/ 67 w 67"/>
                <a:gd name="T13" fmla="*/ 33 h 100"/>
                <a:gd name="T14" fmla="*/ 65 w 67"/>
                <a:gd name="T15" fmla="*/ 56 h 100"/>
                <a:gd name="T16" fmla="*/ 57 w 67"/>
                <a:gd name="T17" fmla="*/ 82 h 100"/>
                <a:gd name="T18" fmla="*/ 44 w 67"/>
                <a:gd name="T19" fmla="*/ 96 h 100"/>
                <a:gd name="T20" fmla="*/ 25 w 67"/>
                <a:gd name="T21" fmla="*/ 98 h 100"/>
                <a:gd name="T22" fmla="*/ 6 w 67"/>
                <a:gd name="T23" fmla="*/ 85 h 100"/>
                <a:gd name="T24" fmla="*/ 3 w 67"/>
                <a:gd name="T25" fmla="*/ 45 h 100"/>
                <a:gd name="T26" fmla="*/ 15 w 67"/>
                <a:gd name="T27" fmla="*/ 47 h 100"/>
                <a:gd name="T28" fmla="*/ 15 w 67"/>
                <a:gd name="T29" fmla="*/ 79 h 100"/>
                <a:gd name="T30" fmla="*/ 27 w 67"/>
                <a:gd name="T31" fmla="*/ 89 h 100"/>
                <a:gd name="T32" fmla="*/ 42 w 67"/>
                <a:gd name="T33" fmla="*/ 83 h 100"/>
                <a:gd name="T34" fmla="*/ 53 w 67"/>
                <a:gd name="T35" fmla="*/ 53 h 100"/>
                <a:gd name="T36" fmla="*/ 53 w 67"/>
                <a:gd name="T37" fmla="*/ 21 h 100"/>
                <a:gd name="T38" fmla="*/ 41 w 67"/>
                <a:gd name="T39" fmla="*/ 11 h 100"/>
                <a:gd name="T40" fmla="*/ 27 w 67"/>
                <a:gd name="T41" fmla="*/ 16 h 100"/>
                <a:gd name="T42" fmla="*/ 15 w 67"/>
                <a:gd name="T43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00">
                  <a:moveTo>
                    <a:pt x="3" y="45"/>
                  </a:moveTo>
                  <a:cubicBezTo>
                    <a:pt x="5" y="33"/>
                    <a:pt x="8" y="25"/>
                    <a:pt x="11" y="18"/>
                  </a:cubicBezTo>
                  <a:cubicBezTo>
                    <a:pt x="15" y="12"/>
                    <a:pt x="19" y="7"/>
                    <a:pt x="24" y="4"/>
                  </a:cubicBezTo>
                  <a:cubicBezTo>
                    <a:pt x="30" y="1"/>
                    <a:pt x="36" y="0"/>
                    <a:pt x="43" y="2"/>
                  </a:cubicBezTo>
                  <a:cubicBezTo>
                    <a:pt x="48" y="3"/>
                    <a:pt x="52" y="4"/>
                    <a:pt x="55" y="7"/>
                  </a:cubicBezTo>
                  <a:cubicBezTo>
                    <a:pt x="59" y="10"/>
                    <a:pt x="62" y="13"/>
                    <a:pt x="63" y="18"/>
                  </a:cubicBezTo>
                  <a:cubicBezTo>
                    <a:pt x="65" y="22"/>
                    <a:pt x="66" y="27"/>
                    <a:pt x="67" y="33"/>
                  </a:cubicBezTo>
                  <a:cubicBezTo>
                    <a:pt x="67" y="39"/>
                    <a:pt x="67" y="46"/>
                    <a:pt x="65" y="56"/>
                  </a:cubicBezTo>
                  <a:cubicBezTo>
                    <a:pt x="63" y="67"/>
                    <a:pt x="60" y="75"/>
                    <a:pt x="57" y="82"/>
                  </a:cubicBezTo>
                  <a:cubicBezTo>
                    <a:pt x="53" y="88"/>
                    <a:pt x="49" y="93"/>
                    <a:pt x="44" y="96"/>
                  </a:cubicBezTo>
                  <a:cubicBezTo>
                    <a:pt x="39" y="99"/>
                    <a:pt x="32" y="100"/>
                    <a:pt x="25" y="98"/>
                  </a:cubicBezTo>
                  <a:cubicBezTo>
                    <a:pt x="16" y="97"/>
                    <a:pt x="10" y="92"/>
                    <a:pt x="6" y="85"/>
                  </a:cubicBezTo>
                  <a:cubicBezTo>
                    <a:pt x="1" y="76"/>
                    <a:pt x="0" y="62"/>
                    <a:pt x="3" y="45"/>
                  </a:cubicBezTo>
                  <a:close/>
                  <a:moveTo>
                    <a:pt x="15" y="47"/>
                  </a:moveTo>
                  <a:cubicBezTo>
                    <a:pt x="12" y="62"/>
                    <a:pt x="12" y="73"/>
                    <a:pt x="15" y="79"/>
                  </a:cubicBezTo>
                  <a:cubicBezTo>
                    <a:pt x="18" y="85"/>
                    <a:pt x="22" y="88"/>
                    <a:pt x="27" y="89"/>
                  </a:cubicBezTo>
                  <a:cubicBezTo>
                    <a:pt x="33" y="90"/>
                    <a:pt x="37" y="88"/>
                    <a:pt x="42" y="83"/>
                  </a:cubicBezTo>
                  <a:cubicBezTo>
                    <a:pt x="47" y="79"/>
                    <a:pt x="50" y="69"/>
                    <a:pt x="53" y="53"/>
                  </a:cubicBezTo>
                  <a:cubicBezTo>
                    <a:pt x="56" y="38"/>
                    <a:pt x="56" y="27"/>
                    <a:pt x="53" y="21"/>
                  </a:cubicBezTo>
                  <a:cubicBezTo>
                    <a:pt x="50" y="16"/>
                    <a:pt x="46" y="12"/>
                    <a:pt x="41" y="11"/>
                  </a:cubicBezTo>
                  <a:cubicBezTo>
                    <a:pt x="35" y="10"/>
                    <a:pt x="31" y="12"/>
                    <a:pt x="27" y="16"/>
                  </a:cubicBezTo>
                  <a:cubicBezTo>
                    <a:pt x="22" y="21"/>
                    <a:pt x="18" y="31"/>
                    <a:pt x="15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332311" y="3167063"/>
              <a:ext cx="79375" cy="100012"/>
            </a:xfrm>
            <a:custGeom>
              <a:avLst/>
              <a:gdLst>
                <a:gd name="T0" fmla="*/ 16 w 78"/>
                <a:gd name="T1" fmla="*/ 10 h 98"/>
                <a:gd name="T2" fmla="*/ 20 w 78"/>
                <a:gd name="T3" fmla="*/ 0 h 98"/>
                <a:gd name="T4" fmla="*/ 78 w 78"/>
                <a:gd name="T5" fmla="*/ 21 h 98"/>
                <a:gd name="T6" fmla="*/ 75 w 78"/>
                <a:gd name="T7" fmla="*/ 30 h 98"/>
                <a:gd name="T8" fmla="*/ 49 w 78"/>
                <a:gd name="T9" fmla="*/ 48 h 98"/>
                <a:gd name="T10" fmla="*/ 25 w 78"/>
                <a:gd name="T11" fmla="*/ 75 h 98"/>
                <a:gd name="T12" fmla="*/ 12 w 78"/>
                <a:gd name="T13" fmla="*/ 98 h 98"/>
                <a:gd name="T14" fmla="*/ 0 w 78"/>
                <a:gd name="T15" fmla="*/ 94 h 98"/>
                <a:gd name="T16" fmla="*/ 14 w 78"/>
                <a:gd name="T17" fmla="*/ 69 h 98"/>
                <a:gd name="T18" fmla="*/ 36 w 78"/>
                <a:gd name="T19" fmla="*/ 44 h 98"/>
                <a:gd name="T20" fmla="*/ 60 w 78"/>
                <a:gd name="T21" fmla="*/ 27 h 98"/>
                <a:gd name="T22" fmla="*/ 16 w 78"/>
                <a:gd name="T23" fmla="*/ 1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8">
                  <a:moveTo>
                    <a:pt x="16" y="1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4"/>
                    <a:pt x="59" y="40"/>
                    <a:pt x="49" y="48"/>
                  </a:cubicBezTo>
                  <a:cubicBezTo>
                    <a:pt x="40" y="56"/>
                    <a:pt x="32" y="65"/>
                    <a:pt x="25" y="75"/>
                  </a:cubicBezTo>
                  <a:cubicBezTo>
                    <a:pt x="20" y="81"/>
                    <a:pt x="15" y="89"/>
                    <a:pt x="12" y="9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87"/>
                    <a:pt x="7" y="79"/>
                    <a:pt x="14" y="69"/>
                  </a:cubicBezTo>
                  <a:cubicBezTo>
                    <a:pt x="20" y="60"/>
                    <a:pt x="27" y="52"/>
                    <a:pt x="36" y="44"/>
                  </a:cubicBezTo>
                  <a:cubicBezTo>
                    <a:pt x="44" y="37"/>
                    <a:pt x="52" y="31"/>
                    <a:pt x="60" y="27"/>
                  </a:cubicBezTo>
                  <a:cubicBezTo>
                    <a:pt x="16" y="10"/>
                    <a:pt x="16" y="10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6B07216D-9A51-4D6A-815A-DFEBC05688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065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7465063" y="5158168"/>
            <a:ext cx="1698372" cy="1699833"/>
            <a:chOff x="7255986" y="2773363"/>
            <a:chExt cx="1843088" cy="1844674"/>
          </a:xfrm>
          <a:solidFill>
            <a:srgbClr val="585858">
              <a:alpha val="25000"/>
            </a:srgb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506811" y="3117850"/>
              <a:ext cx="160338" cy="166687"/>
            </a:xfrm>
            <a:custGeom>
              <a:avLst/>
              <a:gdLst>
                <a:gd name="T0" fmla="*/ 36 w 157"/>
                <a:gd name="T1" fmla="*/ 105 h 163"/>
                <a:gd name="T2" fmla="*/ 24 w 157"/>
                <a:gd name="T3" fmla="*/ 56 h 163"/>
                <a:gd name="T4" fmla="*/ 58 w 157"/>
                <a:gd name="T5" fmla="*/ 18 h 163"/>
                <a:gd name="T6" fmla="*/ 67 w 157"/>
                <a:gd name="T7" fmla="*/ 9 h 163"/>
                <a:gd name="T8" fmla="*/ 145 w 157"/>
                <a:gd name="T9" fmla="*/ 67 h 163"/>
                <a:gd name="T10" fmla="*/ 152 w 157"/>
                <a:gd name="T11" fmla="*/ 111 h 163"/>
                <a:gd name="T12" fmla="*/ 137 w 157"/>
                <a:gd name="T13" fmla="*/ 82 h 163"/>
                <a:gd name="T14" fmla="*/ 74 w 157"/>
                <a:gd name="T15" fmla="*/ 29 h 163"/>
                <a:gd name="T16" fmla="*/ 44 w 157"/>
                <a:gd name="T17" fmla="*/ 67 h 163"/>
                <a:gd name="T18" fmla="*/ 107 w 157"/>
                <a:gd name="T19" fmla="*/ 158 h 163"/>
                <a:gd name="T20" fmla="*/ 91 w 157"/>
                <a:gd name="T21" fmla="*/ 161 h 163"/>
                <a:gd name="T22" fmla="*/ 36 w 157"/>
                <a:gd name="T23" fmla="*/ 10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63">
                  <a:moveTo>
                    <a:pt x="36" y="105"/>
                  </a:moveTo>
                  <a:cubicBezTo>
                    <a:pt x="26" y="92"/>
                    <a:pt x="0" y="68"/>
                    <a:pt x="24" y="56"/>
                  </a:cubicBezTo>
                  <a:cubicBezTo>
                    <a:pt x="24" y="65"/>
                    <a:pt x="68" y="22"/>
                    <a:pt x="58" y="18"/>
                  </a:cubicBezTo>
                  <a:cubicBezTo>
                    <a:pt x="63" y="12"/>
                    <a:pt x="65" y="10"/>
                    <a:pt x="67" y="9"/>
                  </a:cubicBezTo>
                  <a:cubicBezTo>
                    <a:pt x="94" y="0"/>
                    <a:pt x="130" y="47"/>
                    <a:pt x="145" y="67"/>
                  </a:cubicBezTo>
                  <a:cubicBezTo>
                    <a:pt x="148" y="79"/>
                    <a:pt x="157" y="105"/>
                    <a:pt x="152" y="111"/>
                  </a:cubicBezTo>
                  <a:cubicBezTo>
                    <a:pt x="109" y="90"/>
                    <a:pt x="137" y="92"/>
                    <a:pt x="137" y="82"/>
                  </a:cubicBezTo>
                  <a:cubicBezTo>
                    <a:pt x="126" y="58"/>
                    <a:pt x="88" y="24"/>
                    <a:pt x="74" y="29"/>
                  </a:cubicBezTo>
                  <a:cubicBezTo>
                    <a:pt x="67" y="35"/>
                    <a:pt x="55" y="60"/>
                    <a:pt x="44" y="67"/>
                  </a:cubicBezTo>
                  <a:cubicBezTo>
                    <a:pt x="34" y="87"/>
                    <a:pt x="92" y="139"/>
                    <a:pt x="107" y="158"/>
                  </a:cubicBezTo>
                  <a:cubicBezTo>
                    <a:pt x="99" y="163"/>
                    <a:pt x="97" y="162"/>
                    <a:pt x="91" y="161"/>
                  </a:cubicBezTo>
                  <a:cubicBezTo>
                    <a:pt x="76" y="145"/>
                    <a:pt x="42" y="111"/>
                    <a:pt x="36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563961" y="3175000"/>
              <a:ext cx="26988" cy="25400"/>
            </a:xfrm>
            <a:custGeom>
              <a:avLst/>
              <a:gdLst>
                <a:gd name="T0" fmla="*/ 2 w 25"/>
                <a:gd name="T1" fmla="*/ 21 h 25"/>
                <a:gd name="T2" fmla="*/ 8 w 25"/>
                <a:gd name="T3" fmla="*/ 24 h 25"/>
                <a:gd name="T4" fmla="*/ 22 w 25"/>
                <a:gd name="T5" fmla="*/ 4 h 25"/>
                <a:gd name="T6" fmla="*/ 16 w 25"/>
                <a:gd name="T7" fmla="*/ 1 h 25"/>
                <a:gd name="T8" fmla="*/ 7 w 25"/>
                <a:gd name="T9" fmla="*/ 9 h 25"/>
                <a:gd name="T10" fmla="*/ 2 w 25"/>
                <a:gd name="T1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2" y="21"/>
                  </a:moveTo>
                  <a:cubicBezTo>
                    <a:pt x="2" y="21"/>
                    <a:pt x="6" y="25"/>
                    <a:pt x="8" y="24"/>
                  </a:cubicBezTo>
                  <a:cubicBezTo>
                    <a:pt x="19" y="14"/>
                    <a:pt x="25" y="7"/>
                    <a:pt x="22" y="4"/>
                  </a:cubicBezTo>
                  <a:cubicBezTo>
                    <a:pt x="19" y="2"/>
                    <a:pt x="18" y="0"/>
                    <a:pt x="16" y="1"/>
                  </a:cubicBezTo>
                  <a:cubicBezTo>
                    <a:pt x="14" y="1"/>
                    <a:pt x="10" y="6"/>
                    <a:pt x="7" y="9"/>
                  </a:cubicBezTo>
                  <a:cubicBezTo>
                    <a:pt x="4" y="13"/>
                    <a:pt x="0" y="16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560786" y="3175000"/>
              <a:ext cx="76200" cy="63500"/>
            </a:xfrm>
            <a:custGeom>
              <a:avLst/>
              <a:gdLst>
                <a:gd name="T0" fmla="*/ 42 w 75"/>
                <a:gd name="T1" fmla="*/ 46 h 63"/>
                <a:gd name="T2" fmla="*/ 26 w 75"/>
                <a:gd name="T3" fmla="*/ 58 h 63"/>
                <a:gd name="T4" fmla="*/ 62 w 75"/>
                <a:gd name="T5" fmla="*/ 40 h 63"/>
                <a:gd name="T6" fmla="*/ 42 w 75"/>
                <a:gd name="T7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3">
                  <a:moveTo>
                    <a:pt x="42" y="46"/>
                  </a:moveTo>
                  <a:cubicBezTo>
                    <a:pt x="61" y="63"/>
                    <a:pt x="36" y="63"/>
                    <a:pt x="26" y="58"/>
                  </a:cubicBezTo>
                  <a:cubicBezTo>
                    <a:pt x="0" y="32"/>
                    <a:pt x="75" y="0"/>
                    <a:pt x="62" y="40"/>
                  </a:cubicBezTo>
                  <a:cubicBezTo>
                    <a:pt x="57" y="58"/>
                    <a:pt x="40" y="31"/>
                    <a:pt x="42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908449" y="2894013"/>
              <a:ext cx="34925" cy="23812"/>
            </a:xfrm>
            <a:custGeom>
              <a:avLst/>
              <a:gdLst>
                <a:gd name="T0" fmla="*/ 8 w 34"/>
                <a:gd name="T1" fmla="*/ 3 h 24"/>
                <a:gd name="T2" fmla="*/ 25 w 34"/>
                <a:gd name="T3" fmla="*/ 20 h 24"/>
                <a:gd name="T4" fmla="*/ 19 w 34"/>
                <a:gd name="T5" fmla="*/ 7 h 24"/>
                <a:gd name="T6" fmla="*/ 16 w 34"/>
                <a:gd name="T7" fmla="*/ 0 h 24"/>
                <a:gd name="T8" fmla="*/ 8 w 34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8" y="3"/>
                  </a:moveTo>
                  <a:cubicBezTo>
                    <a:pt x="0" y="13"/>
                    <a:pt x="12" y="24"/>
                    <a:pt x="25" y="20"/>
                  </a:cubicBezTo>
                  <a:cubicBezTo>
                    <a:pt x="34" y="18"/>
                    <a:pt x="20" y="11"/>
                    <a:pt x="19" y="7"/>
                  </a:cubicBezTo>
                  <a:cubicBezTo>
                    <a:pt x="19" y="6"/>
                    <a:pt x="18" y="0"/>
                    <a:pt x="16" y="0"/>
                  </a:cubicBezTo>
                  <a:cubicBezTo>
                    <a:pt x="15" y="0"/>
                    <a:pt x="7" y="1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914799" y="2919413"/>
              <a:ext cx="19050" cy="31750"/>
            </a:xfrm>
            <a:custGeom>
              <a:avLst/>
              <a:gdLst>
                <a:gd name="T0" fmla="*/ 12 w 18"/>
                <a:gd name="T1" fmla="*/ 2 h 32"/>
                <a:gd name="T2" fmla="*/ 15 w 18"/>
                <a:gd name="T3" fmla="*/ 19 h 32"/>
                <a:gd name="T4" fmla="*/ 5 w 18"/>
                <a:gd name="T5" fmla="*/ 18 h 32"/>
                <a:gd name="T6" fmla="*/ 2 w 18"/>
                <a:gd name="T7" fmla="*/ 3 h 32"/>
                <a:gd name="T8" fmla="*/ 12 w 18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2"/>
                  </a:moveTo>
                  <a:cubicBezTo>
                    <a:pt x="17" y="8"/>
                    <a:pt x="18" y="13"/>
                    <a:pt x="15" y="19"/>
                  </a:cubicBezTo>
                  <a:cubicBezTo>
                    <a:pt x="11" y="28"/>
                    <a:pt x="0" y="32"/>
                    <a:pt x="5" y="18"/>
                  </a:cubicBezTo>
                  <a:cubicBezTo>
                    <a:pt x="6" y="16"/>
                    <a:pt x="3" y="6"/>
                    <a:pt x="2" y="3"/>
                  </a:cubicBezTo>
                  <a:cubicBezTo>
                    <a:pt x="0" y="0"/>
                    <a:pt x="12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17974" y="2952750"/>
              <a:ext cx="28575" cy="101600"/>
            </a:xfrm>
            <a:custGeom>
              <a:avLst/>
              <a:gdLst>
                <a:gd name="T0" fmla="*/ 24 w 29"/>
                <a:gd name="T1" fmla="*/ 98 h 99"/>
                <a:gd name="T2" fmla="*/ 9 w 29"/>
                <a:gd name="T3" fmla="*/ 82 h 99"/>
                <a:gd name="T4" fmla="*/ 0 w 29"/>
                <a:gd name="T5" fmla="*/ 1 h 99"/>
                <a:gd name="T6" fmla="*/ 6 w 29"/>
                <a:gd name="T7" fmla="*/ 1 h 99"/>
                <a:gd name="T8" fmla="*/ 20 w 29"/>
                <a:gd name="T9" fmla="*/ 51 h 99"/>
                <a:gd name="T10" fmla="*/ 27 w 29"/>
                <a:gd name="T11" fmla="*/ 80 h 99"/>
                <a:gd name="T12" fmla="*/ 24 w 29"/>
                <a:gd name="T1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9">
                  <a:moveTo>
                    <a:pt x="24" y="98"/>
                  </a:moveTo>
                  <a:cubicBezTo>
                    <a:pt x="17" y="96"/>
                    <a:pt x="15" y="92"/>
                    <a:pt x="9" y="82"/>
                  </a:cubicBezTo>
                  <a:cubicBezTo>
                    <a:pt x="7" y="58"/>
                    <a:pt x="14" y="40"/>
                    <a:pt x="0" y="1"/>
                  </a:cubicBezTo>
                  <a:cubicBezTo>
                    <a:pt x="0" y="1"/>
                    <a:pt x="6" y="0"/>
                    <a:pt x="6" y="1"/>
                  </a:cubicBezTo>
                  <a:cubicBezTo>
                    <a:pt x="12" y="16"/>
                    <a:pt x="23" y="39"/>
                    <a:pt x="20" y="51"/>
                  </a:cubicBezTo>
                  <a:cubicBezTo>
                    <a:pt x="18" y="55"/>
                    <a:pt x="25" y="75"/>
                    <a:pt x="27" y="80"/>
                  </a:cubicBezTo>
                  <a:cubicBezTo>
                    <a:pt x="29" y="91"/>
                    <a:pt x="29" y="99"/>
                    <a:pt x="24" y="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944961" y="2855913"/>
              <a:ext cx="92075" cy="133350"/>
            </a:xfrm>
            <a:custGeom>
              <a:avLst/>
              <a:gdLst>
                <a:gd name="T0" fmla="*/ 12 w 89"/>
                <a:gd name="T1" fmla="*/ 60 h 131"/>
                <a:gd name="T2" fmla="*/ 17 w 89"/>
                <a:gd name="T3" fmla="*/ 79 h 131"/>
                <a:gd name="T4" fmla="*/ 4 w 89"/>
                <a:gd name="T5" fmla="*/ 112 h 131"/>
                <a:gd name="T6" fmla="*/ 7 w 89"/>
                <a:gd name="T7" fmla="*/ 131 h 131"/>
                <a:gd name="T8" fmla="*/ 25 w 89"/>
                <a:gd name="T9" fmla="*/ 111 h 131"/>
                <a:gd name="T10" fmla="*/ 31 w 89"/>
                <a:gd name="T11" fmla="*/ 81 h 131"/>
                <a:gd name="T12" fmla="*/ 42 w 89"/>
                <a:gd name="T13" fmla="*/ 67 h 131"/>
                <a:gd name="T14" fmla="*/ 39 w 89"/>
                <a:gd name="T15" fmla="*/ 94 h 131"/>
                <a:gd name="T16" fmla="*/ 49 w 89"/>
                <a:gd name="T17" fmla="*/ 71 h 131"/>
                <a:gd name="T18" fmla="*/ 60 w 89"/>
                <a:gd name="T19" fmla="*/ 58 h 131"/>
                <a:gd name="T20" fmla="*/ 73 w 89"/>
                <a:gd name="T21" fmla="*/ 80 h 131"/>
                <a:gd name="T22" fmla="*/ 82 w 89"/>
                <a:gd name="T23" fmla="*/ 70 h 131"/>
                <a:gd name="T24" fmla="*/ 64 w 89"/>
                <a:gd name="T25" fmla="*/ 49 h 131"/>
                <a:gd name="T26" fmla="*/ 72 w 89"/>
                <a:gd name="T27" fmla="*/ 39 h 131"/>
                <a:gd name="T28" fmla="*/ 67 w 89"/>
                <a:gd name="T29" fmla="*/ 31 h 131"/>
                <a:gd name="T30" fmla="*/ 42 w 89"/>
                <a:gd name="T31" fmla="*/ 54 h 131"/>
                <a:gd name="T32" fmla="*/ 55 w 89"/>
                <a:gd name="T33" fmla="*/ 27 h 131"/>
                <a:gd name="T34" fmla="*/ 56 w 89"/>
                <a:gd name="T35" fmla="*/ 16 h 131"/>
                <a:gd name="T36" fmla="*/ 39 w 89"/>
                <a:gd name="T37" fmla="*/ 7 h 131"/>
                <a:gd name="T38" fmla="*/ 21 w 89"/>
                <a:gd name="T39" fmla="*/ 12 h 131"/>
                <a:gd name="T40" fmla="*/ 5 w 89"/>
                <a:gd name="T41" fmla="*/ 42 h 131"/>
                <a:gd name="T42" fmla="*/ 20 w 89"/>
                <a:gd name="T43" fmla="*/ 45 h 131"/>
                <a:gd name="T44" fmla="*/ 35 w 89"/>
                <a:gd name="T45" fmla="*/ 28 h 131"/>
                <a:gd name="T46" fmla="*/ 33 w 89"/>
                <a:gd name="T47" fmla="*/ 58 h 131"/>
                <a:gd name="T48" fmla="*/ 34 w 89"/>
                <a:gd name="T49" fmla="*/ 68 h 131"/>
                <a:gd name="T50" fmla="*/ 12 w 89"/>
                <a:gd name="T51" fmla="*/ 6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131">
                  <a:moveTo>
                    <a:pt x="12" y="60"/>
                  </a:moveTo>
                  <a:cubicBezTo>
                    <a:pt x="7" y="72"/>
                    <a:pt x="13" y="76"/>
                    <a:pt x="17" y="79"/>
                  </a:cubicBezTo>
                  <a:cubicBezTo>
                    <a:pt x="20" y="87"/>
                    <a:pt x="8" y="104"/>
                    <a:pt x="4" y="112"/>
                  </a:cubicBezTo>
                  <a:cubicBezTo>
                    <a:pt x="2" y="117"/>
                    <a:pt x="0" y="126"/>
                    <a:pt x="7" y="131"/>
                  </a:cubicBezTo>
                  <a:cubicBezTo>
                    <a:pt x="20" y="129"/>
                    <a:pt x="23" y="122"/>
                    <a:pt x="25" y="111"/>
                  </a:cubicBezTo>
                  <a:cubicBezTo>
                    <a:pt x="26" y="105"/>
                    <a:pt x="29" y="92"/>
                    <a:pt x="31" y="81"/>
                  </a:cubicBezTo>
                  <a:cubicBezTo>
                    <a:pt x="30" y="82"/>
                    <a:pt x="36" y="68"/>
                    <a:pt x="42" y="67"/>
                  </a:cubicBezTo>
                  <a:cubicBezTo>
                    <a:pt x="49" y="76"/>
                    <a:pt x="33" y="81"/>
                    <a:pt x="39" y="94"/>
                  </a:cubicBezTo>
                  <a:cubicBezTo>
                    <a:pt x="50" y="99"/>
                    <a:pt x="49" y="74"/>
                    <a:pt x="49" y="71"/>
                  </a:cubicBezTo>
                  <a:cubicBezTo>
                    <a:pt x="50" y="60"/>
                    <a:pt x="55" y="45"/>
                    <a:pt x="60" y="58"/>
                  </a:cubicBezTo>
                  <a:cubicBezTo>
                    <a:pt x="65" y="70"/>
                    <a:pt x="66" y="74"/>
                    <a:pt x="73" y="80"/>
                  </a:cubicBezTo>
                  <a:cubicBezTo>
                    <a:pt x="80" y="85"/>
                    <a:pt x="89" y="77"/>
                    <a:pt x="82" y="70"/>
                  </a:cubicBezTo>
                  <a:cubicBezTo>
                    <a:pt x="74" y="66"/>
                    <a:pt x="71" y="71"/>
                    <a:pt x="64" y="49"/>
                  </a:cubicBezTo>
                  <a:cubicBezTo>
                    <a:pt x="63" y="46"/>
                    <a:pt x="66" y="48"/>
                    <a:pt x="72" y="39"/>
                  </a:cubicBezTo>
                  <a:cubicBezTo>
                    <a:pt x="70" y="39"/>
                    <a:pt x="77" y="28"/>
                    <a:pt x="67" y="31"/>
                  </a:cubicBezTo>
                  <a:cubicBezTo>
                    <a:pt x="66" y="32"/>
                    <a:pt x="48" y="60"/>
                    <a:pt x="42" y="54"/>
                  </a:cubicBezTo>
                  <a:cubicBezTo>
                    <a:pt x="36" y="48"/>
                    <a:pt x="52" y="34"/>
                    <a:pt x="55" y="27"/>
                  </a:cubicBezTo>
                  <a:cubicBezTo>
                    <a:pt x="56" y="24"/>
                    <a:pt x="58" y="22"/>
                    <a:pt x="56" y="16"/>
                  </a:cubicBezTo>
                  <a:cubicBezTo>
                    <a:pt x="49" y="18"/>
                    <a:pt x="32" y="28"/>
                    <a:pt x="39" y="7"/>
                  </a:cubicBezTo>
                  <a:cubicBezTo>
                    <a:pt x="39" y="0"/>
                    <a:pt x="22" y="10"/>
                    <a:pt x="21" y="12"/>
                  </a:cubicBezTo>
                  <a:cubicBezTo>
                    <a:pt x="15" y="18"/>
                    <a:pt x="7" y="32"/>
                    <a:pt x="5" y="42"/>
                  </a:cubicBezTo>
                  <a:cubicBezTo>
                    <a:pt x="5" y="59"/>
                    <a:pt x="13" y="50"/>
                    <a:pt x="20" y="45"/>
                  </a:cubicBezTo>
                  <a:cubicBezTo>
                    <a:pt x="23" y="40"/>
                    <a:pt x="26" y="31"/>
                    <a:pt x="35" y="28"/>
                  </a:cubicBezTo>
                  <a:cubicBezTo>
                    <a:pt x="47" y="26"/>
                    <a:pt x="32" y="54"/>
                    <a:pt x="33" y="58"/>
                  </a:cubicBezTo>
                  <a:cubicBezTo>
                    <a:pt x="33" y="63"/>
                    <a:pt x="35" y="66"/>
                    <a:pt x="34" y="68"/>
                  </a:cubicBezTo>
                  <a:cubicBezTo>
                    <a:pt x="24" y="80"/>
                    <a:pt x="18" y="54"/>
                    <a:pt x="1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016399" y="2894013"/>
              <a:ext cx="73025" cy="39687"/>
            </a:xfrm>
            <a:custGeom>
              <a:avLst/>
              <a:gdLst>
                <a:gd name="T0" fmla="*/ 16 w 72"/>
                <a:gd name="T1" fmla="*/ 0 h 39"/>
                <a:gd name="T2" fmla="*/ 20 w 72"/>
                <a:gd name="T3" fmla="*/ 14 h 39"/>
                <a:gd name="T4" fmla="*/ 39 w 72"/>
                <a:gd name="T5" fmla="*/ 16 h 39"/>
                <a:gd name="T6" fmla="*/ 63 w 72"/>
                <a:gd name="T7" fmla="*/ 25 h 39"/>
                <a:gd name="T8" fmla="*/ 19 w 72"/>
                <a:gd name="T9" fmla="*/ 30 h 39"/>
                <a:gd name="T10" fmla="*/ 3 w 72"/>
                <a:gd name="T11" fmla="*/ 18 h 39"/>
                <a:gd name="T12" fmla="*/ 16 w 7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9">
                  <a:moveTo>
                    <a:pt x="16" y="0"/>
                  </a:moveTo>
                  <a:cubicBezTo>
                    <a:pt x="26" y="5"/>
                    <a:pt x="25" y="3"/>
                    <a:pt x="20" y="14"/>
                  </a:cubicBezTo>
                  <a:cubicBezTo>
                    <a:pt x="18" y="19"/>
                    <a:pt x="38" y="16"/>
                    <a:pt x="39" y="16"/>
                  </a:cubicBezTo>
                  <a:cubicBezTo>
                    <a:pt x="44" y="19"/>
                    <a:pt x="72" y="6"/>
                    <a:pt x="63" y="25"/>
                  </a:cubicBezTo>
                  <a:cubicBezTo>
                    <a:pt x="57" y="39"/>
                    <a:pt x="27" y="34"/>
                    <a:pt x="19" y="30"/>
                  </a:cubicBezTo>
                  <a:cubicBezTo>
                    <a:pt x="16" y="29"/>
                    <a:pt x="0" y="24"/>
                    <a:pt x="3" y="18"/>
                  </a:cubicBezTo>
                  <a:cubicBezTo>
                    <a:pt x="5" y="12"/>
                    <a:pt x="10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979886" y="2941638"/>
              <a:ext cx="73025" cy="77787"/>
            </a:xfrm>
            <a:custGeom>
              <a:avLst/>
              <a:gdLst>
                <a:gd name="T0" fmla="*/ 4 w 72"/>
                <a:gd name="T1" fmla="*/ 17 h 77"/>
                <a:gd name="T2" fmla="*/ 3 w 72"/>
                <a:gd name="T3" fmla="*/ 43 h 77"/>
                <a:gd name="T4" fmla="*/ 10 w 72"/>
                <a:gd name="T5" fmla="*/ 67 h 77"/>
                <a:gd name="T6" fmla="*/ 20 w 72"/>
                <a:gd name="T7" fmla="*/ 65 h 77"/>
                <a:gd name="T8" fmla="*/ 15 w 72"/>
                <a:gd name="T9" fmla="*/ 41 h 77"/>
                <a:gd name="T10" fmla="*/ 28 w 72"/>
                <a:gd name="T11" fmla="*/ 47 h 77"/>
                <a:gd name="T12" fmla="*/ 41 w 72"/>
                <a:gd name="T13" fmla="*/ 38 h 77"/>
                <a:gd name="T14" fmla="*/ 56 w 72"/>
                <a:gd name="T15" fmla="*/ 20 h 77"/>
                <a:gd name="T16" fmla="*/ 60 w 72"/>
                <a:gd name="T17" fmla="*/ 68 h 77"/>
                <a:gd name="T18" fmla="*/ 72 w 72"/>
                <a:gd name="T19" fmla="*/ 33 h 77"/>
                <a:gd name="T20" fmla="*/ 58 w 72"/>
                <a:gd name="T21" fmla="*/ 3 h 77"/>
                <a:gd name="T22" fmla="*/ 41 w 72"/>
                <a:gd name="T23" fmla="*/ 11 h 77"/>
                <a:gd name="T24" fmla="*/ 36 w 72"/>
                <a:gd name="T25" fmla="*/ 29 h 77"/>
                <a:gd name="T26" fmla="*/ 27 w 72"/>
                <a:gd name="T27" fmla="*/ 17 h 77"/>
                <a:gd name="T28" fmla="*/ 14 w 72"/>
                <a:gd name="T29" fmla="*/ 32 h 77"/>
                <a:gd name="T30" fmla="*/ 9 w 72"/>
                <a:gd name="T31" fmla="*/ 20 h 77"/>
                <a:gd name="T32" fmla="*/ 4 w 72"/>
                <a:gd name="T33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7">
                  <a:moveTo>
                    <a:pt x="4" y="17"/>
                  </a:moveTo>
                  <a:cubicBezTo>
                    <a:pt x="0" y="19"/>
                    <a:pt x="2" y="38"/>
                    <a:pt x="3" y="43"/>
                  </a:cubicBezTo>
                  <a:cubicBezTo>
                    <a:pt x="5" y="53"/>
                    <a:pt x="6" y="58"/>
                    <a:pt x="10" y="67"/>
                  </a:cubicBezTo>
                  <a:cubicBezTo>
                    <a:pt x="13" y="77"/>
                    <a:pt x="23" y="74"/>
                    <a:pt x="20" y="65"/>
                  </a:cubicBezTo>
                  <a:cubicBezTo>
                    <a:pt x="17" y="57"/>
                    <a:pt x="14" y="48"/>
                    <a:pt x="15" y="41"/>
                  </a:cubicBezTo>
                  <a:cubicBezTo>
                    <a:pt x="16" y="32"/>
                    <a:pt x="25" y="34"/>
                    <a:pt x="28" y="47"/>
                  </a:cubicBezTo>
                  <a:cubicBezTo>
                    <a:pt x="33" y="68"/>
                    <a:pt x="36" y="48"/>
                    <a:pt x="41" y="38"/>
                  </a:cubicBezTo>
                  <a:cubicBezTo>
                    <a:pt x="42" y="36"/>
                    <a:pt x="46" y="7"/>
                    <a:pt x="56" y="20"/>
                  </a:cubicBezTo>
                  <a:cubicBezTo>
                    <a:pt x="66" y="27"/>
                    <a:pt x="56" y="67"/>
                    <a:pt x="60" y="68"/>
                  </a:cubicBezTo>
                  <a:cubicBezTo>
                    <a:pt x="68" y="72"/>
                    <a:pt x="71" y="40"/>
                    <a:pt x="72" y="33"/>
                  </a:cubicBezTo>
                  <a:cubicBezTo>
                    <a:pt x="71" y="21"/>
                    <a:pt x="67" y="9"/>
                    <a:pt x="58" y="3"/>
                  </a:cubicBezTo>
                  <a:cubicBezTo>
                    <a:pt x="50" y="0"/>
                    <a:pt x="45" y="3"/>
                    <a:pt x="41" y="11"/>
                  </a:cubicBezTo>
                  <a:cubicBezTo>
                    <a:pt x="41" y="12"/>
                    <a:pt x="41" y="31"/>
                    <a:pt x="36" y="29"/>
                  </a:cubicBezTo>
                  <a:cubicBezTo>
                    <a:pt x="32" y="26"/>
                    <a:pt x="33" y="16"/>
                    <a:pt x="27" y="17"/>
                  </a:cubicBezTo>
                  <a:cubicBezTo>
                    <a:pt x="24" y="19"/>
                    <a:pt x="20" y="33"/>
                    <a:pt x="14" y="32"/>
                  </a:cubicBezTo>
                  <a:cubicBezTo>
                    <a:pt x="13" y="31"/>
                    <a:pt x="9" y="22"/>
                    <a:pt x="9" y="20"/>
                  </a:cubicBezTo>
                  <a:cubicBezTo>
                    <a:pt x="9" y="15"/>
                    <a:pt x="6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381524" y="2916238"/>
              <a:ext cx="107950" cy="112712"/>
            </a:xfrm>
            <a:custGeom>
              <a:avLst/>
              <a:gdLst>
                <a:gd name="T0" fmla="*/ 94 w 106"/>
                <a:gd name="T1" fmla="*/ 1 h 111"/>
                <a:gd name="T2" fmla="*/ 65 w 106"/>
                <a:gd name="T3" fmla="*/ 27 h 111"/>
                <a:gd name="T4" fmla="*/ 50 w 106"/>
                <a:gd name="T5" fmla="*/ 46 h 111"/>
                <a:gd name="T6" fmla="*/ 26 w 106"/>
                <a:gd name="T7" fmla="*/ 41 h 111"/>
                <a:gd name="T8" fmla="*/ 11 w 106"/>
                <a:gd name="T9" fmla="*/ 57 h 111"/>
                <a:gd name="T10" fmla="*/ 32 w 106"/>
                <a:gd name="T11" fmla="*/ 59 h 111"/>
                <a:gd name="T12" fmla="*/ 41 w 106"/>
                <a:gd name="T13" fmla="*/ 67 h 111"/>
                <a:gd name="T14" fmla="*/ 15 w 106"/>
                <a:gd name="T15" fmla="*/ 92 h 111"/>
                <a:gd name="T16" fmla="*/ 9 w 106"/>
                <a:gd name="T17" fmla="*/ 111 h 111"/>
                <a:gd name="T18" fmla="*/ 46 w 106"/>
                <a:gd name="T19" fmla="*/ 90 h 111"/>
                <a:gd name="T20" fmla="*/ 61 w 106"/>
                <a:gd name="T21" fmla="*/ 71 h 111"/>
                <a:gd name="T22" fmla="*/ 81 w 106"/>
                <a:gd name="T23" fmla="*/ 72 h 111"/>
                <a:gd name="T24" fmla="*/ 103 w 106"/>
                <a:gd name="T25" fmla="*/ 62 h 111"/>
                <a:gd name="T26" fmla="*/ 88 w 106"/>
                <a:gd name="T27" fmla="*/ 61 h 111"/>
                <a:gd name="T28" fmla="*/ 71 w 106"/>
                <a:gd name="T29" fmla="*/ 54 h 111"/>
                <a:gd name="T30" fmla="*/ 103 w 106"/>
                <a:gd name="T31" fmla="*/ 8 h 111"/>
                <a:gd name="T32" fmla="*/ 94 w 106"/>
                <a:gd name="T33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11">
                  <a:moveTo>
                    <a:pt x="94" y="1"/>
                  </a:moveTo>
                  <a:cubicBezTo>
                    <a:pt x="84" y="8"/>
                    <a:pt x="74" y="14"/>
                    <a:pt x="65" y="27"/>
                  </a:cubicBezTo>
                  <a:cubicBezTo>
                    <a:pt x="60" y="37"/>
                    <a:pt x="57" y="48"/>
                    <a:pt x="50" y="46"/>
                  </a:cubicBezTo>
                  <a:cubicBezTo>
                    <a:pt x="42" y="43"/>
                    <a:pt x="32" y="38"/>
                    <a:pt x="26" y="41"/>
                  </a:cubicBezTo>
                  <a:cubicBezTo>
                    <a:pt x="21" y="39"/>
                    <a:pt x="2" y="54"/>
                    <a:pt x="11" y="57"/>
                  </a:cubicBezTo>
                  <a:cubicBezTo>
                    <a:pt x="19" y="60"/>
                    <a:pt x="26" y="62"/>
                    <a:pt x="32" y="59"/>
                  </a:cubicBezTo>
                  <a:cubicBezTo>
                    <a:pt x="46" y="58"/>
                    <a:pt x="49" y="61"/>
                    <a:pt x="41" y="67"/>
                  </a:cubicBezTo>
                  <a:cubicBezTo>
                    <a:pt x="32" y="76"/>
                    <a:pt x="25" y="83"/>
                    <a:pt x="15" y="92"/>
                  </a:cubicBezTo>
                  <a:cubicBezTo>
                    <a:pt x="8" y="99"/>
                    <a:pt x="0" y="106"/>
                    <a:pt x="9" y="111"/>
                  </a:cubicBezTo>
                  <a:cubicBezTo>
                    <a:pt x="17" y="111"/>
                    <a:pt x="40" y="93"/>
                    <a:pt x="46" y="90"/>
                  </a:cubicBezTo>
                  <a:cubicBezTo>
                    <a:pt x="52" y="86"/>
                    <a:pt x="57" y="78"/>
                    <a:pt x="61" y="71"/>
                  </a:cubicBezTo>
                  <a:cubicBezTo>
                    <a:pt x="64" y="62"/>
                    <a:pt x="67" y="68"/>
                    <a:pt x="81" y="72"/>
                  </a:cubicBezTo>
                  <a:cubicBezTo>
                    <a:pt x="96" y="76"/>
                    <a:pt x="94" y="80"/>
                    <a:pt x="103" y="62"/>
                  </a:cubicBezTo>
                  <a:cubicBezTo>
                    <a:pt x="103" y="54"/>
                    <a:pt x="91" y="61"/>
                    <a:pt x="88" y="61"/>
                  </a:cubicBezTo>
                  <a:cubicBezTo>
                    <a:pt x="80" y="58"/>
                    <a:pt x="72" y="57"/>
                    <a:pt x="71" y="54"/>
                  </a:cubicBezTo>
                  <a:cubicBezTo>
                    <a:pt x="71" y="44"/>
                    <a:pt x="98" y="20"/>
                    <a:pt x="103" y="8"/>
                  </a:cubicBezTo>
                  <a:cubicBezTo>
                    <a:pt x="106" y="0"/>
                    <a:pt x="98" y="0"/>
                    <a:pt x="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8446611" y="2997200"/>
              <a:ext cx="33338" cy="53975"/>
            </a:xfrm>
            <a:custGeom>
              <a:avLst/>
              <a:gdLst>
                <a:gd name="T0" fmla="*/ 8 w 34"/>
                <a:gd name="T1" fmla="*/ 36 h 53"/>
                <a:gd name="T2" fmla="*/ 23 w 34"/>
                <a:gd name="T3" fmla="*/ 51 h 53"/>
                <a:gd name="T4" fmla="*/ 31 w 34"/>
                <a:gd name="T5" fmla="*/ 30 h 53"/>
                <a:gd name="T6" fmla="*/ 21 w 34"/>
                <a:gd name="T7" fmla="*/ 17 h 53"/>
                <a:gd name="T8" fmla="*/ 8 w 34"/>
                <a:gd name="T9" fmla="*/ 3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3">
                  <a:moveTo>
                    <a:pt x="8" y="36"/>
                  </a:moveTo>
                  <a:cubicBezTo>
                    <a:pt x="11" y="42"/>
                    <a:pt x="18" y="49"/>
                    <a:pt x="23" y="51"/>
                  </a:cubicBezTo>
                  <a:cubicBezTo>
                    <a:pt x="27" y="53"/>
                    <a:pt x="34" y="32"/>
                    <a:pt x="31" y="30"/>
                  </a:cubicBezTo>
                  <a:cubicBezTo>
                    <a:pt x="27" y="27"/>
                    <a:pt x="22" y="19"/>
                    <a:pt x="21" y="17"/>
                  </a:cubicBezTo>
                  <a:cubicBezTo>
                    <a:pt x="7" y="0"/>
                    <a:pt x="0" y="22"/>
                    <a:pt x="8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724424" y="3140075"/>
              <a:ext cx="149225" cy="114300"/>
            </a:xfrm>
            <a:custGeom>
              <a:avLst/>
              <a:gdLst>
                <a:gd name="T0" fmla="*/ 56 w 147"/>
                <a:gd name="T1" fmla="*/ 45 h 112"/>
                <a:gd name="T2" fmla="*/ 92 w 147"/>
                <a:gd name="T3" fmla="*/ 5 h 112"/>
                <a:gd name="T4" fmla="*/ 53 w 147"/>
                <a:gd name="T5" fmla="*/ 34 h 112"/>
                <a:gd name="T6" fmla="*/ 37 w 147"/>
                <a:gd name="T7" fmla="*/ 23 h 112"/>
                <a:gd name="T8" fmla="*/ 21 w 147"/>
                <a:gd name="T9" fmla="*/ 39 h 112"/>
                <a:gd name="T10" fmla="*/ 31 w 147"/>
                <a:gd name="T11" fmla="*/ 48 h 112"/>
                <a:gd name="T12" fmla="*/ 65 w 147"/>
                <a:gd name="T13" fmla="*/ 67 h 112"/>
                <a:gd name="T14" fmla="*/ 98 w 147"/>
                <a:gd name="T15" fmla="*/ 96 h 112"/>
                <a:gd name="T16" fmla="*/ 104 w 147"/>
                <a:gd name="T17" fmla="*/ 111 h 112"/>
                <a:gd name="T18" fmla="*/ 124 w 147"/>
                <a:gd name="T19" fmla="*/ 104 h 112"/>
                <a:gd name="T20" fmla="*/ 99 w 147"/>
                <a:gd name="T21" fmla="*/ 82 h 112"/>
                <a:gd name="T22" fmla="*/ 130 w 147"/>
                <a:gd name="T23" fmla="*/ 71 h 112"/>
                <a:gd name="T24" fmla="*/ 146 w 147"/>
                <a:gd name="T25" fmla="*/ 56 h 112"/>
                <a:gd name="T26" fmla="*/ 134 w 147"/>
                <a:gd name="T27" fmla="*/ 45 h 112"/>
                <a:gd name="T28" fmla="*/ 116 w 147"/>
                <a:gd name="T29" fmla="*/ 41 h 112"/>
                <a:gd name="T30" fmla="*/ 120 w 147"/>
                <a:gd name="T31" fmla="*/ 35 h 112"/>
                <a:gd name="T32" fmla="*/ 107 w 147"/>
                <a:gd name="T33" fmla="*/ 31 h 112"/>
                <a:gd name="T34" fmla="*/ 106 w 147"/>
                <a:gd name="T35" fmla="*/ 20 h 112"/>
                <a:gd name="T36" fmla="*/ 93 w 147"/>
                <a:gd name="T37" fmla="*/ 22 h 112"/>
                <a:gd name="T38" fmla="*/ 88 w 147"/>
                <a:gd name="T39" fmla="*/ 21 h 112"/>
                <a:gd name="T40" fmla="*/ 88 w 147"/>
                <a:gd name="T41" fmla="*/ 29 h 112"/>
                <a:gd name="T42" fmla="*/ 74 w 147"/>
                <a:gd name="T43" fmla="*/ 37 h 112"/>
                <a:gd name="T44" fmla="*/ 79 w 147"/>
                <a:gd name="T45" fmla="*/ 44 h 112"/>
                <a:gd name="T46" fmla="*/ 100 w 147"/>
                <a:gd name="T47" fmla="*/ 41 h 112"/>
                <a:gd name="T48" fmla="*/ 87 w 147"/>
                <a:gd name="T49" fmla="*/ 58 h 112"/>
                <a:gd name="T50" fmla="*/ 102 w 147"/>
                <a:gd name="T51" fmla="*/ 55 h 112"/>
                <a:gd name="T52" fmla="*/ 130 w 147"/>
                <a:gd name="T53" fmla="*/ 56 h 112"/>
                <a:gd name="T54" fmla="*/ 95 w 147"/>
                <a:gd name="T55" fmla="*/ 64 h 112"/>
                <a:gd name="T56" fmla="*/ 56 w 147"/>
                <a:gd name="T57" fmla="*/ 4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112">
                  <a:moveTo>
                    <a:pt x="56" y="45"/>
                  </a:moveTo>
                  <a:cubicBezTo>
                    <a:pt x="62" y="35"/>
                    <a:pt x="103" y="12"/>
                    <a:pt x="92" y="5"/>
                  </a:cubicBezTo>
                  <a:cubicBezTo>
                    <a:pt x="83" y="0"/>
                    <a:pt x="62" y="33"/>
                    <a:pt x="53" y="34"/>
                  </a:cubicBezTo>
                  <a:cubicBezTo>
                    <a:pt x="46" y="32"/>
                    <a:pt x="48" y="15"/>
                    <a:pt x="37" y="23"/>
                  </a:cubicBezTo>
                  <a:cubicBezTo>
                    <a:pt x="31" y="28"/>
                    <a:pt x="27" y="34"/>
                    <a:pt x="21" y="39"/>
                  </a:cubicBezTo>
                  <a:cubicBezTo>
                    <a:pt x="0" y="54"/>
                    <a:pt x="21" y="53"/>
                    <a:pt x="31" y="48"/>
                  </a:cubicBezTo>
                  <a:cubicBezTo>
                    <a:pt x="41" y="40"/>
                    <a:pt x="54" y="59"/>
                    <a:pt x="65" y="67"/>
                  </a:cubicBezTo>
                  <a:cubicBezTo>
                    <a:pt x="78" y="82"/>
                    <a:pt x="90" y="82"/>
                    <a:pt x="98" y="96"/>
                  </a:cubicBezTo>
                  <a:cubicBezTo>
                    <a:pt x="103" y="100"/>
                    <a:pt x="77" y="99"/>
                    <a:pt x="104" y="111"/>
                  </a:cubicBezTo>
                  <a:cubicBezTo>
                    <a:pt x="107" y="112"/>
                    <a:pt x="128" y="110"/>
                    <a:pt x="124" y="104"/>
                  </a:cubicBezTo>
                  <a:cubicBezTo>
                    <a:pt x="117" y="96"/>
                    <a:pt x="107" y="90"/>
                    <a:pt x="99" y="82"/>
                  </a:cubicBezTo>
                  <a:cubicBezTo>
                    <a:pt x="70" y="62"/>
                    <a:pt x="106" y="73"/>
                    <a:pt x="130" y="71"/>
                  </a:cubicBezTo>
                  <a:cubicBezTo>
                    <a:pt x="141" y="67"/>
                    <a:pt x="144" y="65"/>
                    <a:pt x="146" y="56"/>
                  </a:cubicBezTo>
                  <a:cubicBezTo>
                    <a:pt x="147" y="47"/>
                    <a:pt x="135" y="44"/>
                    <a:pt x="134" y="45"/>
                  </a:cubicBezTo>
                  <a:cubicBezTo>
                    <a:pt x="127" y="45"/>
                    <a:pt x="121" y="45"/>
                    <a:pt x="116" y="41"/>
                  </a:cubicBezTo>
                  <a:cubicBezTo>
                    <a:pt x="113" y="40"/>
                    <a:pt x="120" y="38"/>
                    <a:pt x="120" y="35"/>
                  </a:cubicBezTo>
                  <a:cubicBezTo>
                    <a:pt x="113" y="26"/>
                    <a:pt x="111" y="37"/>
                    <a:pt x="107" y="31"/>
                  </a:cubicBezTo>
                  <a:cubicBezTo>
                    <a:pt x="99" y="26"/>
                    <a:pt x="113" y="26"/>
                    <a:pt x="106" y="20"/>
                  </a:cubicBezTo>
                  <a:cubicBezTo>
                    <a:pt x="103" y="16"/>
                    <a:pt x="97" y="19"/>
                    <a:pt x="93" y="22"/>
                  </a:cubicBezTo>
                  <a:cubicBezTo>
                    <a:pt x="91" y="24"/>
                    <a:pt x="90" y="19"/>
                    <a:pt x="88" y="21"/>
                  </a:cubicBezTo>
                  <a:cubicBezTo>
                    <a:pt x="85" y="25"/>
                    <a:pt x="93" y="25"/>
                    <a:pt x="88" y="29"/>
                  </a:cubicBezTo>
                  <a:cubicBezTo>
                    <a:pt x="85" y="32"/>
                    <a:pt x="77" y="34"/>
                    <a:pt x="74" y="37"/>
                  </a:cubicBezTo>
                  <a:cubicBezTo>
                    <a:pt x="65" y="47"/>
                    <a:pt x="73" y="51"/>
                    <a:pt x="79" y="44"/>
                  </a:cubicBezTo>
                  <a:cubicBezTo>
                    <a:pt x="83" y="40"/>
                    <a:pt x="109" y="29"/>
                    <a:pt x="100" y="41"/>
                  </a:cubicBezTo>
                  <a:cubicBezTo>
                    <a:pt x="92" y="44"/>
                    <a:pt x="63" y="59"/>
                    <a:pt x="87" y="58"/>
                  </a:cubicBezTo>
                  <a:cubicBezTo>
                    <a:pt x="93" y="58"/>
                    <a:pt x="95" y="57"/>
                    <a:pt x="102" y="55"/>
                  </a:cubicBezTo>
                  <a:cubicBezTo>
                    <a:pt x="112" y="52"/>
                    <a:pt x="113" y="40"/>
                    <a:pt x="130" y="56"/>
                  </a:cubicBezTo>
                  <a:cubicBezTo>
                    <a:pt x="128" y="61"/>
                    <a:pt x="103" y="62"/>
                    <a:pt x="95" y="64"/>
                  </a:cubicBezTo>
                  <a:cubicBezTo>
                    <a:pt x="80" y="69"/>
                    <a:pt x="68" y="63"/>
                    <a:pt x="56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702199" y="3201988"/>
              <a:ext cx="104775" cy="96837"/>
            </a:xfrm>
            <a:custGeom>
              <a:avLst/>
              <a:gdLst>
                <a:gd name="T0" fmla="*/ 51 w 102"/>
                <a:gd name="T1" fmla="*/ 20 h 96"/>
                <a:gd name="T2" fmla="*/ 96 w 102"/>
                <a:gd name="T3" fmla="*/ 32 h 96"/>
                <a:gd name="T4" fmla="*/ 91 w 102"/>
                <a:gd name="T5" fmla="*/ 50 h 96"/>
                <a:gd name="T6" fmla="*/ 87 w 102"/>
                <a:gd name="T7" fmla="*/ 75 h 96"/>
                <a:gd name="T8" fmla="*/ 66 w 102"/>
                <a:gd name="T9" fmla="*/ 66 h 96"/>
                <a:gd name="T10" fmla="*/ 13 w 102"/>
                <a:gd name="T11" fmla="*/ 57 h 96"/>
                <a:gd name="T12" fmla="*/ 49 w 102"/>
                <a:gd name="T13" fmla="*/ 64 h 96"/>
                <a:gd name="T14" fmla="*/ 36 w 102"/>
                <a:gd name="T15" fmla="*/ 44 h 96"/>
                <a:gd name="T16" fmla="*/ 58 w 102"/>
                <a:gd name="T17" fmla="*/ 41 h 96"/>
                <a:gd name="T18" fmla="*/ 71 w 102"/>
                <a:gd name="T19" fmla="*/ 32 h 96"/>
                <a:gd name="T20" fmla="*/ 51 w 102"/>
                <a:gd name="T21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96">
                  <a:moveTo>
                    <a:pt x="51" y="20"/>
                  </a:moveTo>
                  <a:cubicBezTo>
                    <a:pt x="69" y="0"/>
                    <a:pt x="80" y="31"/>
                    <a:pt x="96" y="32"/>
                  </a:cubicBezTo>
                  <a:cubicBezTo>
                    <a:pt x="102" y="33"/>
                    <a:pt x="98" y="50"/>
                    <a:pt x="91" y="50"/>
                  </a:cubicBezTo>
                  <a:cubicBezTo>
                    <a:pt x="52" y="45"/>
                    <a:pt x="97" y="69"/>
                    <a:pt x="87" y="75"/>
                  </a:cubicBezTo>
                  <a:cubicBezTo>
                    <a:pt x="79" y="83"/>
                    <a:pt x="75" y="67"/>
                    <a:pt x="66" y="66"/>
                  </a:cubicBezTo>
                  <a:cubicBezTo>
                    <a:pt x="60" y="73"/>
                    <a:pt x="0" y="96"/>
                    <a:pt x="13" y="57"/>
                  </a:cubicBezTo>
                  <a:cubicBezTo>
                    <a:pt x="24" y="54"/>
                    <a:pt x="21" y="77"/>
                    <a:pt x="49" y="64"/>
                  </a:cubicBezTo>
                  <a:cubicBezTo>
                    <a:pt x="72" y="50"/>
                    <a:pt x="41" y="49"/>
                    <a:pt x="36" y="44"/>
                  </a:cubicBezTo>
                  <a:cubicBezTo>
                    <a:pt x="10" y="18"/>
                    <a:pt x="42" y="24"/>
                    <a:pt x="58" y="41"/>
                  </a:cubicBezTo>
                  <a:cubicBezTo>
                    <a:pt x="68" y="51"/>
                    <a:pt x="84" y="34"/>
                    <a:pt x="71" y="32"/>
                  </a:cubicBezTo>
                  <a:cubicBezTo>
                    <a:pt x="61" y="32"/>
                    <a:pt x="57" y="27"/>
                    <a:pt x="5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7255986" y="2773363"/>
              <a:ext cx="1843088" cy="1844674"/>
            </a:xfrm>
            <a:custGeom>
              <a:avLst/>
              <a:gdLst>
                <a:gd name="T0" fmla="*/ 905 w 1809"/>
                <a:gd name="T1" fmla="*/ 1810 h 1810"/>
                <a:gd name="T2" fmla="*/ 905 w 1809"/>
                <a:gd name="T3" fmla="*/ 53 h 1810"/>
                <a:gd name="T4" fmla="*/ 52 w 1809"/>
                <a:gd name="T5" fmla="*/ 905 h 1810"/>
                <a:gd name="T6" fmla="*/ 1566 w 1809"/>
                <a:gd name="T7" fmla="*/ 905 h 1810"/>
                <a:gd name="T8" fmla="*/ 905 w 1809"/>
                <a:gd name="T9" fmla="*/ 243 h 1810"/>
                <a:gd name="T10" fmla="*/ 905 w 1809"/>
                <a:gd name="T11" fmla="*/ 1523 h 1810"/>
                <a:gd name="T12" fmla="*/ 471 w 1809"/>
                <a:gd name="T13" fmla="*/ 546 h 1810"/>
                <a:gd name="T14" fmla="*/ 516 w 1809"/>
                <a:gd name="T15" fmla="*/ 727 h 1810"/>
                <a:gd name="T16" fmla="*/ 501 w 1809"/>
                <a:gd name="T17" fmla="*/ 1168 h 1810"/>
                <a:gd name="T18" fmla="*/ 631 w 1809"/>
                <a:gd name="T19" fmla="*/ 780 h 1810"/>
                <a:gd name="T20" fmla="*/ 745 w 1809"/>
                <a:gd name="T21" fmla="*/ 813 h 1810"/>
                <a:gd name="T22" fmla="*/ 718 w 1809"/>
                <a:gd name="T23" fmla="*/ 956 h 1810"/>
                <a:gd name="T24" fmla="*/ 663 w 1809"/>
                <a:gd name="T25" fmla="*/ 1124 h 1810"/>
                <a:gd name="T26" fmla="*/ 792 w 1809"/>
                <a:gd name="T27" fmla="*/ 1194 h 1810"/>
                <a:gd name="T28" fmla="*/ 793 w 1809"/>
                <a:gd name="T29" fmla="*/ 694 h 1810"/>
                <a:gd name="T30" fmla="*/ 1042 w 1809"/>
                <a:gd name="T31" fmla="*/ 737 h 1810"/>
                <a:gd name="T32" fmla="*/ 953 w 1809"/>
                <a:gd name="T33" fmla="*/ 922 h 1810"/>
                <a:gd name="T34" fmla="*/ 942 w 1809"/>
                <a:gd name="T35" fmla="*/ 957 h 1810"/>
                <a:gd name="T36" fmla="*/ 1008 w 1809"/>
                <a:gd name="T37" fmla="*/ 1266 h 1810"/>
                <a:gd name="T38" fmla="*/ 990 w 1809"/>
                <a:gd name="T39" fmla="*/ 1014 h 1810"/>
                <a:gd name="T40" fmla="*/ 1084 w 1809"/>
                <a:gd name="T41" fmla="*/ 738 h 1810"/>
                <a:gd name="T42" fmla="*/ 1189 w 1809"/>
                <a:gd name="T43" fmla="*/ 742 h 1810"/>
                <a:gd name="T44" fmla="*/ 1251 w 1809"/>
                <a:gd name="T45" fmla="*/ 778 h 1810"/>
                <a:gd name="T46" fmla="*/ 1225 w 1809"/>
                <a:gd name="T47" fmla="*/ 938 h 1810"/>
                <a:gd name="T48" fmla="*/ 1171 w 1809"/>
                <a:gd name="T49" fmla="*/ 1088 h 1810"/>
                <a:gd name="T50" fmla="*/ 1261 w 1809"/>
                <a:gd name="T51" fmla="*/ 835 h 1810"/>
                <a:gd name="T52" fmla="*/ 1145 w 1809"/>
                <a:gd name="T53" fmla="*/ 470 h 1810"/>
                <a:gd name="T54" fmla="*/ 1370 w 1809"/>
                <a:gd name="T55" fmla="*/ 969 h 1810"/>
                <a:gd name="T56" fmla="*/ 1396 w 1809"/>
                <a:gd name="T57" fmla="*/ 1108 h 1810"/>
                <a:gd name="T58" fmla="*/ 1036 w 1809"/>
                <a:gd name="T59" fmla="*/ 1474 h 1810"/>
                <a:gd name="T60" fmla="*/ 799 w 1809"/>
                <a:gd name="T61" fmla="*/ 1482 h 1810"/>
                <a:gd name="T62" fmla="*/ 576 w 1809"/>
                <a:gd name="T63" fmla="*/ 1368 h 1810"/>
                <a:gd name="T64" fmla="*/ 541 w 1809"/>
                <a:gd name="T65" fmla="*/ 1349 h 1810"/>
                <a:gd name="T66" fmla="*/ 489 w 1809"/>
                <a:gd name="T67" fmla="*/ 622 h 1810"/>
                <a:gd name="T68" fmla="*/ 721 w 1809"/>
                <a:gd name="T69" fmla="*/ 794 h 1810"/>
                <a:gd name="T70" fmla="*/ 610 w 1809"/>
                <a:gd name="T71" fmla="*/ 864 h 1810"/>
                <a:gd name="T72" fmla="*/ 669 w 1809"/>
                <a:gd name="T73" fmla="*/ 958 h 1810"/>
                <a:gd name="T74" fmla="*/ 580 w 1809"/>
                <a:gd name="T75" fmla="*/ 903 h 1810"/>
                <a:gd name="T76" fmla="*/ 537 w 1809"/>
                <a:gd name="T77" fmla="*/ 1197 h 1810"/>
                <a:gd name="T78" fmla="*/ 694 w 1809"/>
                <a:gd name="T79" fmla="*/ 1165 h 1810"/>
                <a:gd name="T80" fmla="*/ 629 w 1809"/>
                <a:gd name="T81" fmla="*/ 1210 h 1810"/>
                <a:gd name="T82" fmla="*/ 726 w 1809"/>
                <a:gd name="T83" fmla="*/ 1275 h 1810"/>
                <a:gd name="T84" fmla="*/ 726 w 1809"/>
                <a:gd name="T85" fmla="*/ 1275 h 1810"/>
                <a:gd name="T86" fmla="*/ 801 w 1809"/>
                <a:gd name="T87" fmla="*/ 1332 h 1810"/>
                <a:gd name="T88" fmla="*/ 865 w 1809"/>
                <a:gd name="T89" fmla="*/ 1170 h 1810"/>
                <a:gd name="T90" fmla="*/ 894 w 1809"/>
                <a:gd name="T91" fmla="*/ 1171 h 1810"/>
                <a:gd name="T92" fmla="*/ 841 w 1809"/>
                <a:gd name="T93" fmla="*/ 1350 h 1810"/>
                <a:gd name="T94" fmla="*/ 854 w 1809"/>
                <a:gd name="T95" fmla="*/ 956 h 1810"/>
                <a:gd name="T96" fmla="*/ 798 w 1809"/>
                <a:gd name="T97" fmla="*/ 919 h 1810"/>
                <a:gd name="T98" fmla="*/ 921 w 1809"/>
                <a:gd name="T99" fmla="*/ 930 h 1810"/>
                <a:gd name="T100" fmla="*/ 1174 w 1809"/>
                <a:gd name="T101" fmla="*/ 924 h 1810"/>
                <a:gd name="T102" fmla="*/ 1140 w 1809"/>
                <a:gd name="T103" fmla="*/ 955 h 1810"/>
                <a:gd name="T104" fmla="*/ 1085 w 1809"/>
                <a:gd name="T105" fmla="*/ 1092 h 1810"/>
                <a:gd name="T106" fmla="*/ 1120 w 1809"/>
                <a:gd name="T107" fmla="*/ 1150 h 1810"/>
                <a:gd name="T108" fmla="*/ 1087 w 1809"/>
                <a:gd name="T109" fmla="*/ 1144 h 1810"/>
                <a:gd name="T110" fmla="*/ 1067 w 1809"/>
                <a:gd name="T111" fmla="*/ 1349 h 1810"/>
                <a:gd name="T112" fmla="*/ 1107 w 1809"/>
                <a:gd name="T113" fmla="*/ 1327 h 1810"/>
                <a:gd name="T114" fmla="*/ 1316 w 1809"/>
                <a:gd name="T115" fmla="*/ 1008 h 1810"/>
                <a:gd name="T116" fmla="*/ 990 w 1809"/>
                <a:gd name="T117" fmla="*/ 1329 h 1810"/>
                <a:gd name="T118" fmla="*/ 997 w 1809"/>
                <a:gd name="T119" fmla="*/ 1336 h 1810"/>
                <a:gd name="T120" fmla="*/ 1339 w 1809"/>
                <a:gd name="T121" fmla="*/ 777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9" h="1810">
                  <a:moveTo>
                    <a:pt x="905" y="0"/>
                  </a:moveTo>
                  <a:cubicBezTo>
                    <a:pt x="1403" y="0"/>
                    <a:pt x="1809" y="407"/>
                    <a:pt x="1809" y="905"/>
                  </a:cubicBezTo>
                  <a:cubicBezTo>
                    <a:pt x="1809" y="1403"/>
                    <a:pt x="1403" y="1810"/>
                    <a:pt x="905" y="1810"/>
                  </a:cubicBezTo>
                  <a:cubicBezTo>
                    <a:pt x="406" y="1810"/>
                    <a:pt x="0" y="1403"/>
                    <a:pt x="0" y="905"/>
                  </a:cubicBezTo>
                  <a:cubicBezTo>
                    <a:pt x="0" y="407"/>
                    <a:pt x="406" y="0"/>
                    <a:pt x="905" y="0"/>
                  </a:cubicBezTo>
                  <a:close/>
                  <a:moveTo>
                    <a:pt x="905" y="53"/>
                  </a:moveTo>
                  <a:cubicBezTo>
                    <a:pt x="1374" y="53"/>
                    <a:pt x="1757" y="436"/>
                    <a:pt x="1757" y="905"/>
                  </a:cubicBezTo>
                  <a:cubicBezTo>
                    <a:pt x="1757" y="1374"/>
                    <a:pt x="1374" y="1757"/>
                    <a:pt x="905" y="1757"/>
                  </a:cubicBezTo>
                  <a:cubicBezTo>
                    <a:pt x="435" y="1757"/>
                    <a:pt x="52" y="1374"/>
                    <a:pt x="52" y="905"/>
                  </a:cubicBezTo>
                  <a:cubicBezTo>
                    <a:pt x="52" y="436"/>
                    <a:pt x="435" y="53"/>
                    <a:pt x="905" y="53"/>
                  </a:cubicBezTo>
                  <a:close/>
                  <a:moveTo>
                    <a:pt x="905" y="243"/>
                  </a:moveTo>
                  <a:cubicBezTo>
                    <a:pt x="1269" y="243"/>
                    <a:pt x="1566" y="541"/>
                    <a:pt x="1566" y="905"/>
                  </a:cubicBezTo>
                  <a:cubicBezTo>
                    <a:pt x="1566" y="1270"/>
                    <a:pt x="1269" y="1567"/>
                    <a:pt x="905" y="1567"/>
                  </a:cubicBezTo>
                  <a:cubicBezTo>
                    <a:pt x="540" y="1567"/>
                    <a:pt x="243" y="1270"/>
                    <a:pt x="243" y="905"/>
                  </a:cubicBezTo>
                  <a:cubicBezTo>
                    <a:pt x="243" y="541"/>
                    <a:pt x="540" y="243"/>
                    <a:pt x="905" y="243"/>
                  </a:cubicBezTo>
                  <a:close/>
                  <a:moveTo>
                    <a:pt x="905" y="287"/>
                  </a:moveTo>
                  <a:cubicBezTo>
                    <a:pt x="1245" y="287"/>
                    <a:pt x="1522" y="565"/>
                    <a:pt x="1522" y="905"/>
                  </a:cubicBezTo>
                  <a:cubicBezTo>
                    <a:pt x="1522" y="1245"/>
                    <a:pt x="1245" y="1523"/>
                    <a:pt x="905" y="1523"/>
                  </a:cubicBezTo>
                  <a:cubicBezTo>
                    <a:pt x="564" y="1523"/>
                    <a:pt x="287" y="1245"/>
                    <a:pt x="287" y="905"/>
                  </a:cubicBezTo>
                  <a:cubicBezTo>
                    <a:pt x="287" y="565"/>
                    <a:pt x="564" y="287"/>
                    <a:pt x="905" y="287"/>
                  </a:cubicBezTo>
                  <a:close/>
                  <a:moveTo>
                    <a:pt x="471" y="546"/>
                  </a:moveTo>
                  <a:cubicBezTo>
                    <a:pt x="549" y="541"/>
                    <a:pt x="593" y="614"/>
                    <a:pt x="512" y="662"/>
                  </a:cubicBezTo>
                  <a:cubicBezTo>
                    <a:pt x="554" y="680"/>
                    <a:pt x="598" y="710"/>
                    <a:pt x="585" y="748"/>
                  </a:cubicBezTo>
                  <a:cubicBezTo>
                    <a:pt x="562" y="757"/>
                    <a:pt x="534" y="728"/>
                    <a:pt x="516" y="727"/>
                  </a:cubicBezTo>
                  <a:cubicBezTo>
                    <a:pt x="512" y="726"/>
                    <a:pt x="488" y="726"/>
                    <a:pt x="474" y="751"/>
                  </a:cubicBezTo>
                  <a:cubicBezTo>
                    <a:pt x="480" y="897"/>
                    <a:pt x="494" y="930"/>
                    <a:pt x="454" y="1056"/>
                  </a:cubicBezTo>
                  <a:cubicBezTo>
                    <a:pt x="439" y="1112"/>
                    <a:pt x="478" y="1146"/>
                    <a:pt x="501" y="1168"/>
                  </a:cubicBezTo>
                  <a:cubicBezTo>
                    <a:pt x="521" y="1167"/>
                    <a:pt x="558" y="1164"/>
                    <a:pt x="579" y="1162"/>
                  </a:cubicBezTo>
                  <a:cubicBezTo>
                    <a:pt x="494" y="1095"/>
                    <a:pt x="483" y="1068"/>
                    <a:pt x="497" y="960"/>
                  </a:cubicBezTo>
                  <a:cubicBezTo>
                    <a:pt x="508" y="867"/>
                    <a:pt x="576" y="835"/>
                    <a:pt x="631" y="780"/>
                  </a:cubicBezTo>
                  <a:cubicBezTo>
                    <a:pt x="558" y="733"/>
                    <a:pt x="616" y="658"/>
                    <a:pt x="664" y="764"/>
                  </a:cubicBezTo>
                  <a:cubicBezTo>
                    <a:pt x="697" y="770"/>
                    <a:pt x="736" y="765"/>
                    <a:pt x="767" y="766"/>
                  </a:cubicBezTo>
                  <a:cubicBezTo>
                    <a:pt x="787" y="779"/>
                    <a:pt x="792" y="813"/>
                    <a:pt x="745" y="813"/>
                  </a:cubicBezTo>
                  <a:cubicBezTo>
                    <a:pt x="734" y="850"/>
                    <a:pt x="723" y="881"/>
                    <a:pt x="713" y="918"/>
                  </a:cubicBezTo>
                  <a:cubicBezTo>
                    <a:pt x="720" y="919"/>
                    <a:pt x="718" y="917"/>
                    <a:pt x="722" y="918"/>
                  </a:cubicBezTo>
                  <a:cubicBezTo>
                    <a:pt x="724" y="923"/>
                    <a:pt x="720" y="948"/>
                    <a:pt x="718" y="956"/>
                  </a:cubicBezTo>
                  <a:cubicBezTo>
                    <a:pt x="715" y="958"/>
                    <a:pt x="705" y="957"/>
                    <a:pt x="702" y="959"/>
                  </a:cubicBezTo>
                  <a:cubicBezTo>
                    <a:pt x="688" y="1011"/>
                    <a:pt x="670" y="1059"/>
                    <a:pt x="656" y="1111"/>
                  </a:cubicBezTo>
                  <a:cubicBezTo>
                    <a:pt x="656" y="1114"/>
                    <a:pt x="660" y="1123"/>
                    <a:pt x="663" y="1124"/>
                  </a:cubicBezTo>
                  <a:cubicBezTo>
                    <a:pt x="685" y="1125"/>
                    <a:pt x="693" y="1123"/>
                    <a:pt x="710" y="1125"/>
                  </a:cubicBezTo>
                  <a:cubicBezTo>
                    <a:pt x="737" y="1136"/>
                    <a:pt x="738" y="1167"/>
                    <a:pt x="746" y="1196"/>
                  </a:cubicBezTo>
                  <a:cubicBezTo>
                    <a:pt x="758" y="1198"/>
                    <a:pt x="780" y="1197"/>
                    <a:pt x="792" y="1194"/>
                  </a:cubicBezTo>
                  <a:cubicBezTo>
                    <a:pt x="799" y="1146"/>
                    <a:pt x="749" y="1106"/>
                    <a:pt x="732" y="1018"/>
                  </a:cubicBezTo>
                  <a:cubicBezTo>
                    <a:pt x="729" y="923"/>
                    <a:pt x="786" y="827"/>
                    <a:pt x="850" y="760"/>
                  </a:cubicBezTo>
                  <a:cubicBezTo>
                    <a:pt x="825" y="724"/>
                    <a:pt x="784" y="765"/>
                    <a:pt x="793" y="694"/>
                  </a:cubicBezTo>
                  <a:cubicBezTo>
                    <a:pt x="810" y="684"/>
                    <a:pt x="820" y="687"/>
                    <a:pt x="835" y="691"/>
                  </a:cubicBezTo>
                  <a:cubicBezTo>
                    <a:pt x="853" y="705"/>
                    <a:pt x="866" y="726"/>
                    <a:pt x="877" y="744"/>
                  </a:cubicBezTo>
                  <a:cubicBezTo>
                    <a:pt x="952" y="729"/>
                    <a:pt x="983" y="719"/>
                    <a:pt x="1042" y="737"/>
                  </a:cubicBezTo>
                  <a:cubicBezTo>
                    <a:pt x="1044" y="748"/>
                    <a:pt x="1044" y="757"/>
                    <a:pt x="1040" y="768"/>
                  </a:cubicBezTo>
                  <a:cubicBezTo>
                    <a:pt x="1029" y="770"/>
                    <a:pt x="1011" y="776"/>
                    <a:pt x="1000" y="779"/>
                  </a:cubicBezTo>
                  <a:cubicBezTo>
                    <a:pt x="982" y="826"/>
                    <a:pt x="970" y="874"/>
                    <a:pt x="953" y="922"/>
                  </a:cubicBezTo>
                  <a:cubicBezTo>
                    <a:pt x="959" y="924"/>
                    <a:pt x="958" y="923"/>
                    <a:pt x="965" y="925"/>
                  </a:cubicBezTo>
                  <a:cubicBezTo>
                    <a:pt x="966" y="940"/>
                    <a:pt x="966" y="946"/>
                    <a:pt x="964" y="953"/>
                  </a:cubicBezTo>
                  <a:cubicBezTo>
                    <a:pt x="956" y="954"/>
                    <a:pt x="951" y="955"/>
                    <a:pt x="942" y="957"/>
                  </a:cubicBezTo>
                  <a:cubicBezTo>
                    <a:pt x="934" y="1008"/>
                    <a:pt x="914" y="1066"/>
                    <a:pt x="906" y="1118"/>
                  </a:cubicBezTo>
                  <a:cubicBezTo>
                    <a:pt x="931" y="1140"/>
                    <a:pt x="973" y="1156"/>
                    <a:pt x="991" y="1178"/>
                  </a:cubicBezTo>
                  <a:cubicBezTo>
                    <a:pt x="998" y="1203"/>
                    <a:pt x="1006" y="1243"/>
                    <a:pt x="1008" y="1266"/>
                  </a:cubicBezTo>
                  <a:cubicBezTo>
                    <a:pt x="1021" y="1258"/>
                    <a:pt x="1034" y="1244"/>
                    <a:pt x="1042" y="1234"/>
                  </a:cubicBezTo>
                  <a:cubicBezTo>
                    <a:pt x="1042" y="1202"/>
                    <a:pt x="1004" y="1176"/>
                    <a:pt x="997" y="1144"/>
                  </a:cubicBezTo>
                  <a:cubicBezTo>
                    <a:pt x="981" y="1092"/>
                    <a:pt x="986" y="1052"/>
                    <a:pt x="990" y="1014"/>
                  </a:cubicBezTo>
                  <a:cubicBezTo>
                    <a:pt x="1005" y="935"/>
                    <a:pt x="1045" y="888"/>
                    <a:pt x="1081" y="822"/>
                  </a:cubicBezTo>
                  <a:cubicBezTo>
                    <a:pt x="1103" y="791"/>
                    <a:pt x="1132" y="783"/>
                    <a:pt x="1153" y="764"/>
                  </a:cubicBezTo>
                  <a:cubicBezTo>
                    <a:pt x="1116" y="737"/>
                    <a:pt x="1101" y="750"/>
                    <a:pt x="1084" y="738"/>
                  </a:cubicBezTo>
                  <a:cubicBezTo>
                    <a:pt x="1071" y="718"/>
                    <a:pt x="1076" y="711"/>
                    <a:pt x="1079" y="706"/>
                  </a:cubicBezTo>
                  <a:cubicBezTo>
                    <a:pt x="1094" y="689"/>
                    <a:pt x="1115" y="692"/>
                    <a:pt x="1138" y="695"/>
                  </a:cubicBezTo>
                  <a:cubicBezTo>
                    <a:pt x="1154" y="705"/>
                    <a:pt x="1172" y="726"/>
                    <a:pt x="1189" y="742"/>
                  </a:cubicBezTo>
                  <a:cubicBezTo>
                    <a:pt x="1226" y="740"/>
                    <a:pt x="1240" y="730"/>
                    <a:pt x="1268" y="741"/>
                  </a:cubicBezTo>
                  <a:cubicBezTo>
                    <a:pt x="1289" y="750"/>
                    <a:pt x="1287" y="760"/>
                    <a:pt x="1276" y="771"/>
                  </a:cubicBezTo>
                  <a:cubicBezTo>
                    <a:pt x="1267" y="774"/>
                    <a:pt x="1257" y="776"/>
                    <a:pt x="1251" y="778"/>
                  </a:cubicBezTo>
                  <a:cubicBezTo>
                    <a:pt x="1236" y="822"/>
                    <a:pt x="1229" y="847"/>
                    <a:pt x="1212" y="908"/>
                  </a:cubicBezTo>
                  <a:cubicBezTo>
                    <a:pt x="1223" y="912"/>
                    <a:pt x="1217" y="910"/>
                    <a:pt x="1224" y="912"/>
                  </a:cubicBezTo>
                  <a:cubicBezTo>
                    <a:pt x="1224" y="917"/>
                    <a:pt x="1227" y="926"/>
                    <a:pt x="1225" y="938"/>
                  </a:cubicBezTo>
                  <a:cubicBezTo>
                    <a:pt x="1224" y="940"/>
                    <a:pt x="1221" y="940"/>
                    <a:pt x="1218" y="942"/>
                  </a:cubicBezTo>
                  <a:cubicBezTo>
                    <a:pt x="1212" y="948"/>
                    <a:pt x="1201" y="958"/>
                    <a:pt x="1197" y="967"/>
                  </a:cubicBezTo>
                  <a:cubicBezTo>
                    <a:pt x="1190" y="1007"/>
                    <a:pt x="1178" y="1048"/>
                    <a:pt x="1171" y="1088"/>
                  </a:cubicBezTo>
                  <a:cubicBezTo>
                    <a:pt x="1186" y="1089"/>
                    <a:pt x="1209" y="1086"/>
                    <a:pt x="1227" y="1085"/>
                  </a:cubicBezTo>
                  <a:cubicBezTo>
                    <a:pt x="1242" y="1091"/>
                    <a:pt x="1243" y="1093"/>
                    <a:pt x="1250" y="1103"/>
                  </a:cubicBezTo>
                  <a:cubicBezTo>
                    <a:pt x="1253" y="1017"/>
                    <a:pt x="1258" y="921"/>
                    <a:pt x="1261" y="835"/>
                  </a:cubicBezTo>
                  <a:cubicBezTo>
                    <a:pt x="1281" y="781"/>
                    <a:pt x="1293" y="763"/>
                    <a:pt x="1341" y="735"/>
                  </a:cubicBezTo>
                  <a:cubicBezTo>
                    <a:pt x="1275" y="594"/>
                    <a:pt x="1211" y="526"/>
                    <a:pt x="1142" y="491"/>
                  </a:cubicBezTo>
                  <a:cubicBezTo>
                    <a:pt x="1124" y="483"/>
                    <a:pt x="1131" y="471"/>
                    <a:pt x="1145" y="470"/>
                  </a:cubicBezTo>
                  <a:cubicBezTo>
                    <a:pt x="1223" y="464"/>
                    <a:pt x="1407" y="650"/>
                    <a:pt x="1428" y="771"/>
                  </a:cubicBezTo>
                  <a:cubicBezTo>
                    <a:pt x="1421" y="823"/>
                    <a:pt x="1413" y="919"/>
                    <a:pt x="1391" y="973"/>
                  </a:cubicBezTo>
                  <a:cubicBezTo>
                    <a:pt x="1384" y="977"/>
                    <a:pt x="1375" y="975"/>
                    <a:pt x="1370" y="969"/>
                  </a:cubicBezTo>
                  <a:cubicBezTo>
                    <a:pt x="1364" y="930"/>
                    <a:pt x="1381" y="877"/>
                    <a:pt x="1368" y="847"/>
                  </a:cubicBezTo>
                  <a:cubicBezTo>
                    <a:pt x="1363" y="833"/>
                    <a:pt x="1348" y="835"/>
                    <a:pt x="1340" y="839"/>
                  </a:cubicBezTo>
                  <a:cubicBezTo>
                    <a:pt x="1321" y="904"/>
                    <a:pt x="1386" y="1024"/>
                    <a:pt x="1396" y="1108"/>
                  </a:cubicBezTo>
                  <a:cubicBezTo>
                    <a:pt x="1370" y="1295"/>
                    <a:pt x="1197" y="1407"/>
                    <a:pt x="1073" y="1435"/>
                  </a:cubicBezTo>
                  <a:cubicBezTo>
                    <a:pt x="1073" y="1444"/>
                    <a:pt x="1074" y="1458"/>
                    <a:pt x="1066" y="1467"/>
                  </a:cubicBezTo>
                  <a:cubicBezTo>
                    <a:pt x="1060" y="1475"/>
                    <a:pt x="1049" y="1488"/>
                    <a:pt x="1036" y="1474"/>
                  </a:cubicBezTo>
                  <a:cubicBezTo>
                    <a:pt x="1032" y="1463"/>
                    <a:pt x="1033" y="1456"/>
                    <a:pt x="1033" y="1443"/>
                  </a:cubicBezTo>
                  <a:cubicBezTo>
                    <a:pt x="961" y="1444"/>
                    <a:pt x="890" y="1448"/>
                    <a:pt x="818" y="1438"/>
                  </a:cubicBezTo>
                  <a:cubicBezTo>
                    <a:pt x="813" y="1452"/>
                    <a:pt x="808" y="1471"/>
                    <a:pt x="799" y="1482"/>
                  </a:cubicBezTo>
                  <a:cubicBezTo>
                    <a:pt x="788" y="1486"/>
                    <a:pt x="780" y="1484"/>
                    <a:pt x="774" y="1476"/>
                  </a:cubicBezTo>
                  <a:cubicBezTo>
                    <a:pt x="772" y="1459"/>
                    <a:pt x="773" y="1452"/>
                    <a:pt x="780" y="1437"/>
                  </a:cubicBezTo>
                  <a:cubicBezTo>
                    <a:pt x="675" y="1427"/>
                    <a:pt x="646" y="1407"/>
                    <a:pt x="576" y="1368"/>
                  </a:cubicBezTo>
                  <a:cubicBezTo>
                    <a:pt x="568" y="1382"/>
                    <a:pt x="565" y="1383"/>
                    <a:pt x="554" y="1388"/>
                  </a:cubicBezTo>
                  <a:cubicBezTo>
                    <a:pt x="537" y="1390"/>
                    <a:pt x="530" y="1382"/>
                    <a:pt x="531" y="1378"/>
                  </a:cubicBezTo>
                  <a:cubicBezTo>
                    <a:pt x="527" y="1373"/>
                    <a:pt x="537" y="1357"/>
                    <a:pt x="541" y="1349"/>
                  </a:cubicBezTo>
                  <a:cubicBezTo>
                    <a:pt x="488" y="1291"/>
                    <a:pt x="444" y="1238"/>
                    <a:pt x="400" y="1166"/>
                  </a:cubicBezTo>
                  <a:cubicBezTo>
                    <a:pt x="360" y="1021"/>
                    <a:pt x="436" y="994"/>
                    <a:pt x="397" y="720"/>
                  </a:cubicBezTo>
                  <a:cubicBezTo>
                    <a:pt x="406" y="682"/>
                    <a:pt x="456" y="649"/>
                    <a:pt x="489" y="622"/>
                  </a:cubicBezTo>
                  <a:cubicBezTo>
                    <a:pt x="497" y="600"/>
                    <a:pt x="485" y="575"/>
                    <a:pt x="471" y="546"/>
                  </a:cubicBezTo>
                  <a:close/>
                  <a:moveTo>
                    <a:pt x="610" y="864"/>
                  </a:moveTo>
                  <a:cubicBezTo>
                    <a:pt x="621" y="830"/>
                    <a:pt x="659" y="788"/>
                    <a:pt x="721" y="794"/>
                  </a:cubicBezTo>
                  <a:cubicBezTo>
                    <a:pt x="708" y="837"/>
                    <a:pt x="688" y="881"/>
                    <a:pt x="682" y="924"/>
                  </a:cubicBezTo>
                  <a:cubicBezTo>
                    <a:pt x="670" y="925"/>
                    <a:pt x="658" y="926"/>
                    <a:pt x="646" y="922"/>
                  </a:cubicBezTo>
                  <a:cubicBezTo>
                    <a:pt x="633" y="907"/>
                    <a:pt x="618" y="886"/>
                    <a:pt x="610" y="864"/>
                  </a:cubicBezTo>
                  <a:close/>
                  <a:moveTo>
                    <a:pt x="580" y="903"/>
                  </a:moveTo>
                  <a:cubicBezTo>
                    <a:pt x="594" y="919"/>
                    <a:pt x="607" y="936"/>
                    <a:pt x="621" y="952"/>
                  </a:cubicBezTo>
                  <a:cubicBezTo>
                    <a:pt x="634" y="960"/>
                    <a:pt x="653" y="958"/>
                    <a:pt x="669" y="958"/>
                  </a:cubicBezTo>
                  <a:cubicBezTo>
                    <a:pt x="653" y="1008"/>
                    <a:pt x="640" y="1058"/>
                    <a:pt x="625" y="1109"/>
                  </a:cubicBezTo>
                  <a:cubicBezTo>
                    <a:pt x="583" y="1107"/>
                    <a:pt x="548" y="1054"/>
                    <a:pt x="548" y="989"/>
                  </a:cubicBezTo>
                  <a:cubicBezTo>
                    <a:pt x="551" y="959"/>
                    <a:pt x="554" y="925"/>
                    <a:pt x="580" y="903"/>
                  </a:cubicBezTo>
                  <a:close/>
                  <a:moveTo>
                    <a:pt x="591" y="1199"/>
                  </a:moveTo>
                  <a:cubicBezTo>
                    <a:pt x="587" y="1223"/>
                    <a:pt x="585" y="1227"/>
                    <a:pt x="576" y="1239"/>
                  </a:cubicBezTo>
                  <a:cubicBezTo>
                    <a:pt x="549" y="1235"/>
                    <a:pt x="539" y="1207"/>
                    <a:pt x="537" y="1197"/>
                  </a:cubicBezTo>
                  <a:cubicBezTo>
                    <a:pt x="544" y="1191"/>
                    <a:pt x="576" y="1190"/>
                    <a:pt x="591" y="1199"/>
                  </a:cubicBezTo>
                  <a:close/>
                  <a:moveTo>
                    <a:pt x="642" y="1159"/>
                  </a:moveTo>
                  <a:cubicBezTo>
                    <a:pt x="661" y="1156"/>
                    <a:pt x="677" y="1157"/>
                    <a:pt x="694" y="1165"/>
                  </a:cubicBezTo>
                  <a:cubicBezTo>
                    <a:pt x="746" y="1217"/>
                    <a:pt x="685" y="1287"/>
                    <a:pt x="645" y="1290"/>
                  </a:cubicBezTo>
                  <a:cubicBezTo>
                    <a:pt x="631" y="1286"/>
                    <a:pt x="621" y="1277"/>
                    <a:pt x="609" y="1268"/>
                  </a:cubicBezTo>
                  <a:cubicBezTo>
                    <a:pt x="613" y="1251"/>
                    <a:pt x="623" y="1226"/>
                    <a:pt x="629" y="1210"/>
                  </a:cubicBezTo>
                  <a:cubicBezTo>
                    <a:pt x="638" y="1209"/>
                    <a:pt x="645" y="1213"/>
                    <a:pt x="654" y="1212"/>
                  </a:cubicBezTo>
                  <a:cubicBezTo>
                    <a:pt x="655" y="1210"/>
                    <a:pt x="675" y="1205"/>
                    <a:pt x="642" y="1159"/>
                  </a:cubicBezTo>
                  <a:close/>
                  <a:moveTo>
                    <a:pt x="726" y="1275"/>
                  </a:moveTo>
                  <a:cubicBezTo>
                    <a:pt x="712" y="1291"/>
                    <a:pt x="704" y="1310"/>
                    <a:pt x="699" y="1324"/>
                  </a:cubicBezTo>
                  <a:cubicBezTo>
                    <a:pt x="717" y="1333"/>
                    <a:pt x="737" y="1332"/>
                    <a:pt x="760" y="1329"/>
                  </a:cubicBezTo>
                  <a:cubicBezTo>
                    <a:pt x="746" y="1321"/>
                    <a:pt x="741" y="1281"/>
                    <a:pt x="726" y="1275"/>
                  </a:cubicBezTo>
                  <a:close/>
                  <a:moveTo>
                    <a:pt x="766" y="1240"/>
                  </a:moveTo>
                  <a:cubicBezTo>
                    <a:pt x="790" y="1244"/>
                    <a:pt x="811" y="1258"/>
                    <a:pt x="829" y="1271"/>
                  </a:cubicBezTo>
                  <a:cubicBezTo>
                    <a:pt x="827" y="1291"/>
                    <a:pt x="829" y="1321"/>
                    <a:pt x="801" y="1332"/>
                  </a:cubicBezTo>
                  <a:cubicBezTo>
                    <a:pt x="791" y="1303"/>
                    <a:pt x="774" y="1269"/>
                    <a:pt x="766" y="1240"/>
                  </a:cubicBezTo>
                  <a:close/>
                  <a:moveTo>
                    <a:pt x="849" y="1153"/>
                  </a:moveTo>
                  <a:cubicBezTo>
                    <a:pt x="856" y="1157"/>
                    <a:pt x="862" y="1162"/>
                    <a:pt x="865" y="1170"/>
                  </a:cubicBezTo>
                  <a:cubicBezTo>
                    <a:pt x="862" y="1182"/>
                    <a:pt x="860" y="1196"/>
                    <a:pt x="849" y="1203"/>
                  </a:cubicBezTo>
                  <a:cubicBezTo>
                    <a:pt x="848" y="1187"/>
                    <a:pt x="847" y="1170"/>
                    <a:pt x="849" y="1153"/>
                  </a:cubicBezTo>
                  <a:close/>
                  <a:moveTo>
                    <a:pt x="894" y="1171"/>
                  </a:moveTo>
                  <a:cubicBezTo>
                    <a:pt x="915" y="1180"/>
                    <a:pt x="945" y="1192"/>
                    <a:pt x="947" y="1210"/>
                  </a:cubicBezTo>
                  <a:cubicBezTo>
                    <a:pt x="954" y="1251"/>
                    <a:pt x="964" y="1270"/>
                    <a:pt x="971" y="1298"/>
                  </a:cubicBezTo>
                  <a:cubicBezTo>
                    <a:pt x="951" y="1323"/>
                    <a:pt x="929" y="1362"/>
                    <a:pt x="841" y="1350"/>
                  </a:cubicBezTo>
                  <a:cubicBezTo>
                    <a:pt x="858" y="1294"/>
                    <a:pt x="877" y="1228"/>
                    <a:pt x="894" y="1171"/>
                  </a:cubicBezTo>
                  <a:close/>
                  <a:moveTo>
                    <a:pt x="798" y="919"/>
                  </a:moveTo>
                  <a:cubicBezTo>
                    <a:pt x="844" y="927"/>
                    <a:pt x="836" y="942"/>
                    <a:pt x="854" y="956"/>
                  </a:cubicBezTo>
                  <a:cubicBezTo>
                    <a:pt x="875" y="962"/>
                    <a:pt x="887" y="964"/>
                    <a:pt x="905" y="966"/>
                  </a:cubicBezTo>
                  <a:cubicBezTo>
                    <a:pt x="892" y="1013"/>
                    <a:pt x="886" y="1063"/>
                    <a:pt x="874" y="1110"/>
                  </a:cubicBezTo>
                  <a:cubicBezTo>
                    <a:pt x="834" y="1079"/>
                    <a:pt x="764" y="1046"/>
                    <a:pt x="798" y="919"/>
                  </a:cubicBezTo>
                  <a:close/>
                  <a:moveTo>
                    <a:pt x="970" y="763"/>
                  </a:moveTo>
                  <a:cubicBezTo>
                    <a:pt x="908" y="750"/>
                    <a:pt x="786" y="825"/>
                    <a:pt x="881" y="919"/>
                  </a:cubicBezTo>
                  <a:cubicBezTo>
                    <a:pt x="892" y="925"/>
                    <a:pt x="908" y="929"/>
                    <a:pt x="921" y="930"/>
                  </a:cubicBezTo>
                  <a:cubicBezTo>
                    <a:pt x="934" y="878"/>
                    <a:pt x="956" y="816"/>
                    <a:pt x="970" y="763"/>
                  </a:cubicBezTo>
                  <a:close/>
                  <a:moveTo>
                    <a:pt x="1219" y="769"/>
                  </a:moveTo>
                  <a:cubicBezTo>
                    <a:pt x="1147" y="789"/>
                    <a:pt x="1085" y="881"/>
                    <a:pt x="1174" y="924"/>
                  </a:cubicBezTo>
                  <a:cubicBezTo>
                    <a:pt x="1187" y="878"/>
                    <a:pt x="1205" y="816"/>
                    <a:pt x="1219" y="769"/>
                  </a:cubicBezTo>
                  <a:close/>
                  <a:moveTo>
                    <a:pt x="1090" y="922"/>
                  </a:moveTo>
                  <a:cubicBezTo>
                    <a:pt x="1117" y="931"/>
                    <a:pt x="1124" y="947"/>
                    <a:pt x="1140" y="955"/>
                  </a:cubicBezTo>
                  <a:cubicBezTo>
                    <a:pt x="1149" y="958"/>
                    <a:pt x="1152" y="960"/>
                    <a:pt x="1165" y="960"/>
                  </a:cubicBezTo>
                  <a:cubicBezTo>
                    <a:pt x="1157" y="1004"/>
                    <a:pt x="1145" y="1050"/>
                    <a:pt x="1137" y="1094"/>
                  </a:cubicBezTo>
                  <a:cubicBezTo>
                    <a:pt x="1122" y="1096"/>
                    <a:pt x="1110" y="1097"/>
                    <a:pt x="1085" y="1092"/>
                  </a:cubicBezTo>
                  <a:cubicBezTo>
                    <a:pt x="1034" y="1066"/>
                    <a:pt x="1063" y="969"/>
                    <a:pt x="1090" y="922"/>
                  </a:cubicBezTo>
                  <a:close/>
                  <a:moveTo>
                    <a:pt x="1087" y="1144"/>
                  </a:moveTo>
                  <a:cubicBezTo>
                    <a:pt x="1107" y="1134"/>
                    <a:pt x="1113" y="1141"/>
                    <a:pt x="1120" y="1150"/>
                  </a:cubicBezTo>
                  <a:cubicBezTo>
                    <a:pt x="1119" y="1166"/>
                    <a:pt x="1114" y="1190"/>
                    <a:pt x="1104" y="1205"/>
                  </a:cubicBezTo>
                  <a:cubicBezTo>
                    <a:pt x="1089" y="1201"/>
                    <a:pt x="1080" y="1176"/>
                    <a:pt x="1078" y="1166"/>
                  </a:cubicBezTo>
                  <a:cubicBezTo>
                    <a:pt x="1079" y="1159"/>
                    <a:pt x="1081" y="1151"/>
                    <a:pt x="1087" y="1144"/>
                  </a:cubicBezTo>
                  <a:close/>
                  <a:moveTo>
                    <a:pt x="1011" y="1316"/>
                  </a:moveTo>
                  <a:cubicBezTo>
                    <a:pt x="1033" y="1292"/>
                    <a:pt x="1067" y="1267"/>
                    <a:pt x="1098" y="1251"/>
                  </a:cubicBezTo>
                  <a:cubicBezTo>
                    <a:pt x="1092" y="1280"/>
                    <a:pt x="1078" y="1318"/>
                    <a:pt x="1067" y="1349"/>
                  </a:cubicBezTo>
                  <a:cubicBezTo>
                    <a:pt x="1048" y="1341"/>
                    <a:pt x="1027" y="1328"/>
                    <a:pt x="1011" y="1316"/>
                  </a:cubicBezTo>
                  <a:close/>
                  <a:moveTo>
                    <a:pt x="1177" y="1133"/>
                  </a:moveTo>
                  <a:cubicBezTo>
                    <a:pt x="1251" y="1085"/>
                    <a:pt x="1313" y="1275"/>
                    <a:pt x="1107" y="1327"/>
                  </a:cubicBezTo>
                  <a:cubicBezTo>
                    <a:pt x="1125" y="1250"/>
                    <a:pt x="1137" y="1205"/>
                    <a:pt x="1146" y="1155"/>
                  </a:cubicBezTo>
                  <a:cubicBezTo>
                    <a:pt x="1155" y="1148"/>
                    <a:pt x="1168" y="1141"/>
                    <a:pt x="1177" y="1133"/>
                  </a:cubicBezTo>
                  <a:close/>
                  <a:moveTo>
                    <a:pt x="1316" y="1008"/>
                  </a:moveTo>
                  <a:cubicBezTo>
                    <a:pt x="1328" y="1034"/>
                    <a:pt x="1357" y="1185"/>
                    <a:pt x="1301" y="1208"/>
                  </a:cubicBezTo>
                  <a:cubicBezTo>
                    <a:pt x="1320" y="1147"/>
                    <a:pt x="1317" y="1067"/>
                    <a:pt x="1316" y="1008"/>
                  </a:cubicBezTo>
                  <a:close/>
                  <a:moveTo>
                    <a:pt x="990" y="1329"/>
                  </a:moveTo>
                  <a:cubicBezTo>
                    <a:pt x="985" y="1336"/>
                    <a:pt x="978" y="1341"/>
                    <a:pt x="970" y="1346"/>
                  </a:cubicBezTo>
                  <a:cubicBezTo>
                    <a:pt x="972" y="1347"/>
                    <a:pt x="973" y="1350"/>
                    <a:pt x="974" y="1351"/>
                  </a:cubicBezTo>
                  <a:cubicBezTo>
                    <a:pt x="982" y="1350"/>
                    <a:pt x="990" y="1344"/>
                    <a:pt x="997" y="1336"/>
                  </a:cubicBezTo>
                  <a:cubicBezTo>
                    <a:pt x="995" y="1332"/>
                    <a:pt x="995" y="1332"/>
                    <a:pt x="990" y="1329"/>
                  </a:cubicBezTo>
                  <a:close/>
                  <a:moveTo>
                    <a:pt x="1304" y="824"/>
                  </a:moveTo>
                  <a:cubicBezTo>
                    <a:pt x="1315" y="814"/>
                    <a:pt x="1333" y="791"/>
                    <a:pt x="1339" y="777"/>
                  </a:cubicBezTo>
                  <a:cubicBezTo>
                    <a:pt x="1348" y="802"/>
                    <a:pt x="1329" y="819"/>
                    <a:pt x="1304" y="8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343299" y="3660775"/>
              <a:ext cx="1674813" cy="874712"/>
            </a:xfrm>
            <a:custGeom>
              <a:avLst/>
              <a:gdLst>
                <a:gd name="T0" fmla="*/ 124 w 1644"/>
                <a:gd name="T1" fmla="*/ 6 h 859"/>
                <a:gd name="T2" fmla="*/ 2 w 1644"/>
                <a:gd name="T3" fmla="*/ 80 h 859"/>
                <a:gd name="T4" fmla="*/ 158 w 1644"/>
                <a:gd name="T5" fmla="*/ 210 h 859"/>
                <a:gd name="T6" fmla="*/ 76 w 1644"/>
                <a:gd name="T7" fmla="*/ 292 h 859"/>
                <a:gd name="T8" fmla="*/ 46 w 1644"/>
                <a:gd name="T9" fmla="*/ 187 h 859"/>
                <a:gd name="T10" fmla="*/ 44 w 1644"/>
                <a:gd name="T11" fmla="*/ 245 h 859"/>
                <a:gd name="T12" fmla="*/ 144 w 1644"/>
                <a:gd name="T13" fmla="*/ 239 h 859"/>
                <a:gd name="T14" fmla="*/ 77 w 1644"/>
                <a:gd name="T15" fmla="*/ 383 h 859"/>
                <a:gd name="T16" fmla="*/ 230 w 1644"/>
                <a:gd name="T17" fmla="*/ 398 h 859"/>
                <a:gd name="T18" fmla="*/ 173 w 1644"/>
                <a:gd name="T19" fmla="*/ 350 h 859"/>
                <a:gd name="T20" fmla="*/ 261 w 1644"/>
                <a:gd name="T21" fmla="*/ 549 h 859"/>
                <a:gd name="T22" fmla="*/ 210 w 1644"/>
                <a:gd name="T23" fmla="*/ 594 h 859"/>
                <a:gd name="T24" fmla="*/ 250 w 1644"/>
                <a:gd name="T25" fmla="*/ 483 h 859"/>
                <a:gd name="T26" fmla="*/ 326 w 1644"/>
                <a:gd name="T27" fmla="*/ 551 h 859"/>
                <a:gd name="T28" fmla="*/ 309 w 1644"/>
                <a:gd name="T29" fmla="*/ 532 h 859"/>
                <a:gd name="T30" fmla="*/ 253 w 1644"/>
                <a:gd name="T31" fmla="*/ 500 h 859"/>
                <a:gd name="T32" fmla="*/ 221 w 1644"/>
                <a:gd name="T33" fmla="*/ 584 h 859"/>
                <a:gd name="T34" fmla="*/ 250 w 1644"/>
                <a:gd name="T35" fmla="*/ 559 h 859"/>
                <a:gd name="T36" fmla="*/ 338 w 1644"/>
                <a:gd name="T37" fmla="*/ 690 h 859"/>
                <a:gd name="T38" fmla="*/ 417 w 1644"/>
                <a:gd name="T39" fmla="*/ 602 h 859"/>
                <a:gd name="T40" fmla="*/ 349 w 1644"/>
                <a:gd name="T41" fmla="*/ 710 h 859"/>
                <a:gd name="T42" fmla="*/ 434 w 1644"/>
                <a:gd name="T43" fmla="*/ 766 h 859"/>
                <a:gd name="T44" fmla="*/ 434 w 1644"/>
                <a:gd name="T45" fmla="*/ 766 h 859"/>
                <a:gd name="T46" fmla="*/ 665 w 1644"/>
                <a:gd name="T47" fmla="*/ 820 h 859"/>
                <a:gd name="T48" fmla="*/ 575 w 1644"/>
                <a:gd name="T49" fmla="*/ 802 h 859"/>
                <a:gd name="T50" fmla="*/ 593 w 1644"/>
                <a:gd name="T51" fmla="*/ 773 h 859"/>
                <a:gd name="T52" fmla="*/ 644 w 1644"/>
                <a:gd name="T53" fmla="*/ 818 h 859"/>
                <a:gd name="T54" fmla="*/ 751 w 1644"/>
                <a:gd name="T55" fmla="*/ 724 h 859"/>
                <a:gd name="T56" fmla="*/ 852 w 1644"/>
                <a:gd name="T57" fmla="*/ 728 h 859"/>
                <a:gd name="T58" fmla="*/ 763 w 1644"/>
                <a:gd name="T59" fmla="*/ 856 h 859"/>
                <a:gd name="T60" fmla="*/ 936 w 1644"/>
                <a:gd name="T61" fmla="*/ 719 h 859"/>
                <a:gd name="T62" fmla="*/ 984 w 1644"/>
                <a:gd name="T63" fmla="*/ 709 h 859"/>
                <a:gd name="T64" fmla="*/ 1074 w 1644"/>
                <a:gd name="T65" fmla="*/ 781 h 859"/>
                <a:gd name="T66" fmla="*/ 1070 w 1644"/>
                <a:gd name="T67" fmla="*/ 820 h 859"/>
                <a:gd name="T68" fmla="*/ 1227 w 1644"/>
                <a:gd name="T69" fmla="*/ 621 h 859"/>
                <a:gd name="T70" fmla="*/ 1248 w 1644"/>
                <a:gd name="T71" fmla="*/ 672 h 859"/>
                <a:gd name="T72" fmla="*/ 1283 w 1644"/>
                <a:gd name="T73" fmla="*/ 722 h 859"/>
                <a:gd name="T74" fmla="*/ 1299 w 1644"/>
                <a:gd name="T75" fmla="*/ 540 h 859"/>
                <a:gd name="T76" fmla="*/ 1366 w 1644"/>
                <a:gd name="T77" fmla="*/ 556 h 859"/>
                <a:gd name="T78" fmla="*/ 1429 w 1644"/>
                <a:gd name="T79" fmla="*/ 594 h 859"/>
                <a:gd name="T80" fmla="*/ 1349 w 1644"/>
                <a:gd name="T81" fmla="*/ 597 h 859"/>
                <a:gd name="T82" fmla="*/ 1360 w 1644"/>
                <a:gd name="T83" fmla="*/ 662 h 859"/>
                <a:gd name="T84" fmla="*/ 1347 w 1644"/>
                <a:gd name="T85" fmla="*/ 569 h 859"/>
                <a:gd name="T86" fmla="*/ 1309 w 1644"/>
                <a:gd name="T87" fmla="*/ 550 h 859"/>
                <a:gd name="T88" fmla="*/ 1445 w 1644"/>
                <a:gd name="T89" fmla="*/ 504 h 859"/>
                <a:gd name="T90" fmla="*/ 1498 w 1644"/>
                <a:gd name="T91" fmla="*/ 473 h 859"/>
                <a:gd name="T92" fmla="*/ 1467 w 1644"/>
                <a:gd name="T93" fmla="*/ 452 h 859"/>
                <a:gd name="T94" fmla="*/ 1395 w 1644"/>
                <a:gd name="T95" fmla="*/ 483 h 859"/>
                <a:gd name="T96" fmla="*/ 1409 w 1644"/>
                <a:gd name="T97" fmla="*/ 406 h 859"/>
                <a:gd name="T98" fmla="*/ 1421 w 1644"/>
                <a:gd name="T99" fmla="*/ 417 h 859"/>
                <a:gd name="T100" fmla="*/ 1415 w 1644"/>
                <a:gd name="T101" fmla="*/ 471 h 859"/>
                <a:gd name="T102" fmla="*/ 1498 w 1644"/>
                <a:gd name="T103" fmla="*/ 435 h 859"/>
                <a:gd name="T104" fmla="*/ 1483 w 1644"/>
                <a:gd name="T105" fmla="*/ 519 h 859"/>
                <a:gd name="T106" fmla="*/ 1446 w 1644"/>
                <a:gd name="T107" fmla="*/ 333 h 859"/>
                <a:gd name="T108" fmla="*/ 1611 w 1644"/>
                <a:gd name="T109" fmla="*/ 252 h 859"/>
                <a:gd name="T110" fmla="*/ 1505 w 1644"/>
                <a:gd name="T111" fmla="*/ 156 h 859"/>
                <a:gd name="T112" fmla="*/ 1611 w 1644"/>
                <a:gd name="T113" fmla="*/ 252 h 859"/>
                <a:gd name="T114" fmla="*/ 1511 w 1644"/>
                <a:gd name="T115" fmla="*/ 99 h 859"/>
                <a:gd name="T116" fmla="*/ 1519 w 1644"/>
                <a:gd name="T117" fmla="*/ 21 h 859"/>
                <a:gd name="T118" fmla="*/ 1642 w 1644"/>
                <a:gd name="T119" fmla="*/ 84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44" h="859">
                  <a:moveTo>
                    <a:pt x="0" y="62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35" y="109"/>
                    <a:pt x="135" y="109"/>
                    <a:pt x="135" y="109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0" y="62"/>
                    <a:pt x="0" y="62"/>
                    <a:pt x="0" y="62"/>
                  </a:cubicBezTo>
                  <a:close/>
                  <a:moveTo>
                    <a:pt x="74" y="170"/>
                  </a:moveTo>
                  <a:cubicBezTo>
                    <a:pt x="95" y="164"/>
                    <a:pt x="112" y="164"/>
                    <a:pt x="127" y="172"/>
                  </a:cubicBezTo>
                  <a:cubicBezTo>
                    <a:pt x="142" y="179"/>
                    <a:pt x="152" y="192"/>
                    <a:pt x="158" y="210"/>
                  </a:cubicBezTo>
                  <a:cubicBezTo>
                    <a:pt x="161" y="221"/>
                    <a:pt x="161" y="233"/>
                    <a:pt x="159" y="244"/>
                  </a:cubicBezTo>
                  <a:cubicBezTo>
                    <a:pt x="156" y="255"/>
                    <a:pt x="151" y="264"/>
                    <a:pt x="142" y="272"/>
                  </a:cubicBezTo>
                  <a:cubicBezTo>
                    <a:pt x="134" y="280"/>
                    <a:pt x="124" y="286"/>
                    <a:pt x="112" y="290"/>
                  </a:cubicBezTo>
                  <a:cubicBezTo>
                    <a:pt x="99" y="294"/>
                    <a:pt x="87" y="294"/>
                    <a:pt x="76" y="292"/>
                  </a:cubicBezTo>
                  <a:cubicBezTo>
                    <a:pt x="64" y="290"/>
                    <a:pt x="55" y="285"/>
                    <a:pt x="47" y="278"/>
                  </a:cubicBezTo>
                  <a:cubicBezTo>
                    <a:pt x="39" y="270"/>
                    <a:pt x="33" y="260"/>
                    <a:pt x="30" y="249"/>
                  </a:cubicBezTo>
                  <a:cubicBezTo>
                    <a:pt x="27" y="238"/>
                    <a:pt x="26" y="226"/>
                    <a:pt x="29" y="215"/>
                  </a:cubicBezTo>
                  <a:cubicBezTo>
                    <a:pt x="32" y="204"/>
                    <a:pt x="37" y="195"/>
                    <a:pt x="46" y="187"/>
                  </a:cubicBezTo>
                  <a:cubicBezTo>
                    <a:pt x="54" y="179"/>
                    <a:pt x="63" y="173"/>
                    <a:pt x="74" y="170"/>
                  </a:cubicBezTo>
                  <a:close/>
                  <a:moveTo>
                    <a:pt x="79" y="187"/>
                  </a:moveTo>
                  <a:cubicBezTo>
                    <a:pt x="64" y="192"/>
                    <a:pt x="54" y="200"/>
                    <a:pt x="48" y="210"/>
                  </a:cubicBezTo>
                  <a:cubicBezTo>
                    <a:pt x="42" y="221"/>
                    <a:pt x="40" y="233"/>
                    <a:pt x="44" y="245"/>
                  </a:cubicBezTo>
                  <a:cubicBezTo>
                    <a:pt x="48" y="257"/>
                    <a:pt x="55" y="266"/>
                    <a:pt x="66" y="272"/>
                  </a:cubicBezTo>
                  <a:cubicBezTo>
                    <a:pt x="77" y="277"/>
                    <a:pt x="91" y="277"/>
                    <a:pt x="107" y="272"/>
                  </a:cubicBezTo>
                  <a:cubicBezTo>
                    <a:pt x="117" y="269"/>
                    <a:pt x="125" y="265"/>
                    <a:pt x="131" y="259"/>
                  </a:cubicBezTo>
                  <a:cubicBezTo>
                    <a:pt x="138" y="253"/>
                    <a:pt x="142" y="246"/>
                    <a:pt x="144" y="239"/>
                  </a:cubicBezTo>
                  <a:cubicBezTo>
                    <a:pt x="146" y="231"/>
                    <a:pt x="146" y="223"/>
                    <a:pt x="144" y="214"/>
                  </a:cubicBezTo>
                  <a:cubicBezTo>
                    <a:pt x="140" y="202"/>
                    <a:pt x="133" y="194"/>
                    <a:pt x="123" y="188"/>
                  </a:cubicBezTo>
                  <a:cubicBezTo>
                    <a:pt x="112" y="182"/>
                    <a:pt x="98" y="181"/>
                    <a:pt x="79" y="187"/>
                  </a:cubicBezTo>
                  <a:close/>
                  <a:moveTo>
                    <a:pt x="77" y="383"/>
                  </a:moveTo>
                  <a:cubicBezTo>
                    <a:pt x="190" y="322"/>
                    <a:pt x="190" y="322"/>
                    <a:pt x="190" y="322"/>
                  </a:cubicBezTo>
                  <a:cubicBezTo>
                    <a:pt x="198" y="337"/>
                    <a:pt x="198" y="337"/>
                    <a:pt x="198" y="337"/>
                  </a:cubicBezTo>
                  <a:cubicBezTo>
                    <a:pt x="141" y="447"/>
                    <a:pt x="141" y="447"/>
                    <a:pt x="141" y="447"/>
                  </a:cubicBezTo>
                  <a:cubicBezTo>
                    <a:pt x="230" y="398"/>
                    <a:pt x="230" y="398"/>
                    <a:pt x="230" y="398"/>
                  </a:cubicBezTo>
                  <a:cubicBezTo>
                    <a:pt x="238" y="413"/>
                    <a:pt x="238" y="413"/>
                    <a:pt x="238" y="413"/>
                  </a:cubicBezTo>
                  <a:cubicBezTo>
                    <a:pt x="124" y="475"/>
                    <a:pt x="124" y="475"/>
                    <a:pt x="124" y="475"/>
                  </a:cubicBezTo>
                  <a:cubicBezTo>
                    <a:pt x="116" y="459"/>
                    <a:pt x="116" y="459"/>
                    <a:pt x="116" y="459"/>
                  </a:cubicBezTo>
                  <a:cubicBezTo>
                    <a:pt x="173" y="350"/>
                    <a:pt x="173" y="350"/>
                    <a:pt x="173" y="350"/>
                  </a:cubicBezTo>
                  <a:cubicBezTo>
                    <a:pt x="84" y="398"/>
                    <a:pt x="84" y="398"/>
                    <a:pt x="84" y="398"/>
                  </a:cubicBezTo>
                  <a:cubicBezTo>
                    <a:pt x="77" y="383"/>
                    <a:pt x="77" y="383"/>
                    <a:pt x="77" y="383"/>
                  </a:cubicBezTo>
                  <a:close/>
                  <a:moveTo>
                    <a:pt x="250" y="559"/>
                  </a:moveTo>
                  <a:cubicBezTo>
                    <a:pt x="261" y="549"/>
                    <a:pt x="261" y="549"/>
                    <a:pt x="261" y="549"/>
                  </a:cubicBezTo>
                  <a:cubicBezTo>
                    <a:pt x="296" y="592"/>
                    <a:pt x="296" y="592"/>
                    <a:pt x="296" y="592"/>
                  </a:cubicBezTo>
                  <a:cubicBezTo>
                    <a:pt x="260" y="623"/>
                    <a:pt x="260" y="623"/>
                    <a:pt x="260" y="623"/>
                  </a:cubicBezTo>
                  <a:cubicBezTo>
                    <a:pt x="249" y="621"/>
                    <a:pt x="240" y="617"/>
                    <a:pt x="232" y="613"/>
                  </a:cubicBezTo>
                  <a:cubicBezTo>
                    <a:pt x="223" y="608"/>
                    <a:pt x="216" y="602"/>
                    <a:pt x="210" y="594"/>
                  </a:cubicBezTo>
                  <a:cubicBezTo>
                    <a:pt x="202" y="585"/>
                    <a:pt x="197" y="574"/>
                    <a:pt x="194" y="562"/>
                  </a:cubicBezTo>
                  <a:cubicBezTo>
                    <a:pt x="192" y="551"/>
                    <a:pt x="193" y="539"/>
                    <a:pt x="197" y="529"/>
                  </a:cubicBezTo>
                  <a:cubicBezTo>
                    <a:pt x="202" y="518"/>
                    <a:pt x="209" y="508"/>
                    <a:pt x="218" y="500"/>
                  </a:cubicBezTo>
                  <a:cubicBezTo>
                    <a:pt x="228" y="492"/>
                    <a:pt x="239" y="486"/>
                    <a:pt x="250" y="483"/>
                  </a:cubicBezTo>
                  <a:cubicBezTo>
                    <a:pt x="262" y="480"/>
                    <a:pt x="273" y="481"/>
                    <a:pt x="283" y="485"/>
                  </a:cubicBezTo>
                  <a:cubicBezTo>
                    <a:pt x="294" y="489"/>
                    <a:pt x="303" y="496"/>
                    <a:pt x="311" y="506"/>
                  </a:cubicBezTo>
                  <a:cubicBezTo>
                    <a:pt x="317" y="513"/>
                    <a:pt x="321" y="521"/>
                    <a:pt x="324" y="529"/>
                  </a:cubicBezTo>
                  <a:cubicBezTo>
                    <a:pt x="327" y="537"/>
                    <a:pt x="327" y="544"/>
                    <a:pt x="326" y="551"/>
                  </a:cubicBezTo>
                  <a:cubicBezTo>
                    <a:pt x="324" y="558"/>
                    <a:pt x="321" y="565"/>
                    <a:pt x="316" y="572"/>
                  </a:cubicBezTo>
                  <a:cubicBezTo>
                    <a:pt x="303" y="563"/>
                    <a:pt x="303" y="563"/>
                    <a:pt x="303" y="563"/>
                  </a:cubicBezTo>
                  <a:cubicBezTo>
                    <a:pt x="306" y="557"/>
                    <a:pt x="309" y="552"/>
                    <a:pt x="310" y="547"/>
                  </a:cubicBezTo>
                  <a:cubicBezTo>
                    <a:pt x="311" y="543"/>
                    <a:pt x="311" y="538"/>
                    <a:pt x="309" y="532"/>
                  </a:cubicBezTo>
                  <a:cubicBezTo>
                    <a:pt x="307" y="526"/>
                    <a:pt x="304" y="521"/>
                    <a:pt x="300" y="516"/>
                  </a:cubicBezTo>
                  <a:cubicBezTo>
                    <a:pt x="295" y="510"/>
                    <a:pt x="290" y="505"/>
                    <a:pt x="284" y="502"/>
                  </a:cubicBezTo>
                  <a:cubicBezTo>
                    <a:pt x="279" y="499"/>
                    <a:pt x="274" y="498"/>
                    <a:pt x="268" y="498"/>
                  </a:cubicBezTo>
                  <a:cubicBezTo>
                    <a:pt x="263" y="498"/>
                    <a:pt x="258" y="498"/>
                    <a:pt x="253" y="500"/>
                  </a:cubicBezTo>
                  <a:cubicBezTo>
                    <a:pt x="245" y="502"/>
                    <a:pt x="238" y="507"/>
                    <a:pt x="230" y="513"/>
                  </a:cubicBezTo>
                  <a:cubicBezTo>
                    <a:pt x="222" y="520"/>
                    <a:pt x="216" y="528"/>
                    <a:pt x="212" y="536"/>
                  </a:cubicBezTo>
                  <a:cubicBezTo>
                    <a:pt x="209" y="545"/>
                    <a:pt x="208" y="553"/>
                    <a:pt x="210" y="561"/>
                  </a:cubicBezTo>
                  <a:cubicBezTo>
                    <a:pt x="212" y="570"/>
                    <a:pt x="216" y="577"/>
                    <a:pt x="221" y="584"/>
                  </a:cubicBezTo>
                  <a:cubicBezTo>
                    <a:pt x="226" y="589"/>
                    <a:pt x="232" y="594"/>
                    <a:pt x="238" y="598"/>
                  </a:cubicBezTo>
                  <a:cubicBezTo>
                    <a:pt x="245" y="601"/>
                    <a:pt x="251" y="604"/>
                    <a:pt x="256" y="604"/>
                  </a:cubicBezTo>
                  <a:cubicBezTo>
                    <a:pt x="274" y="589"/>
                    <a:pt x="274" y="589"/>
                    <a:pt x="274" y="589"/>
                  </a:cubicBezTo>
                  <a:cubicBezTo>
                    <a:pt x="250" y="559"/>
                    <a:pt x="250" y="559"/>
                    <a:pt x="250" y="559"/>
                  </a:cubicBezTo>
                  <a:close/>
                  <a:moveTo>
                    <a:pt x="322" y="651"/>
                  </a:moveTo>
                  <a:cubicBezTo>
                    <a:pt x="336" y="657"/>
                    <a:pt x="336" y="657"/>
                    <a:pt x="336" y="657"/>
                  </a:cubicBezTo>
                  <a:cubicBezTo>
                    <a:pt x="331" y="666"/>
                    <a:pt x="328" y="673"/>
                    <a:pt x="329" y="678"/>
                  </a:cubicBezTo>
                  <a:cubicBezTo>
                    <a:pt x="330" y="683"/>
                    <a:pt x="333" y="687"/>
                    <a:pt x="338" y="690"/>
                  </a:cubicBezTo>
                  <a:cubicBezTo>
                    <a:pt x="341" y="692"/>
                    <a:pt x="345" y="694"/>
                    <a:pt x="349" y="694"/>
                  </a:cubicBezTo>
                  <a:cubicBezTo>
                    <a:pt x="352" y="694"/>
                    <a:pt x="355" y="693"/>
                    <a:pt x="358" y="690"/>
                  </a:cubicBezTo>
                  <a:cubicBezTo>
                    <a:pt x="361" y="688"/>
                    <a:pt x="365" y="684"/>
                    <a:pt x="369" y="678"/>
                  </a:cubicBezTo>
                  <a:cubicBezTo>
                    <a:pt x="417" y="602"/>
                    <a:pt x="417" y="602"/>
                    <a:pt x="417" y="602"/>
                  </a:cubicBezTo>
                  <a:cubicBezTo>
                    <a:pt x="431" y="611"/>
                    <a:pt x="431" y="611"/>
                    <a:pt x="431" y="611"/>
                  </a:cubicBezTo>
                  <a:cubicBezTo>
                    <a:pt x="383" y="686"/>
                    <a:pt x="383" y="686"/>
                    <a:pt x="383" y="686"/>
                  </a:cubicBezTo>
                  <a:cubicBezTo>
                    <a:pt x="377" y="695"/>
                    <a:pt x="372" y="702"/>
                    <a:pt x="366" y="705"/>
                  </a:cubicBezTo>
                  <a:cubicBezTo>
                    <a:pt x="361" y="709"/>
                    <a:pt x="355" y="711"/>
                    <a:pt x="349" y="710"/>
                  </a:cubicBezTo>
                  <a:cubicBezTo>
                    <a:pt x="342" y="710"/>
                    <a:pt x="336" y="707"/>
                    <a:pt x="329" y="703"/>
                  </a:cubicBezTo>
                  <a:cubicBezTo>
                    <a:pt x="320" y="697"/>
                    <a:pt x="315" y="689"/>
                    <a:pt x="313" y="680"/>
                  </a:cubicBezTo>
                  <a:cubicBezTo>
                    <a:pt x="312" y="671"/>
                    <a:pt x="314" y="662"/>
                    <a:pt x="322" y="651"/>
                  </a:cubicBezTo>
                  <a:close/>
                  <a:moveTo>
                    <a:pt x="434" y="766"/>
                  </a:moveTo>
                  <a:cubicBezTo>
                    <a:pt x="492" y="649"/>
                    <a:pt x="492" y="649"/>
                    <a:pt x="492" y="649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449" y="774"/>
                    <a:pt x="449" y="774"/>
                    <a:pt x="449" y="774"/>
                  </a:cubicBezTo>
                  <a:cubicBezTo>
                    <a:pt x="434" y="766"/>
                    <a:pt x="434" y="766"/>
                    <a:pt x="434" y="766"/>
                  </a:cubicBezTo>
                  <a:close/>
                  <a:moveTo>
                    <a:pt x="674" y="713"/>
                  </a:moveTo>
                  <a:cubicBezTo>
                    <a:pt x="691" y="716"/>
                    <a:pt x="691" y="716"/>
                    <a:pt x="691" y="716"/>
                  </a:cubicBezTo>
                  <a:cubicBezTo>
                    <a:pt x="676" y="791"/>
                    <a:pt x="676" y="791"/>
                    <a:pt x="676" y="791"/>
                  </a:cubicBezTo>
                  <a:cubicBezTo>
                    <a:pt x="673" y="803"/>
                    <a:pt x="669" y="813"/>
                    <a:pt x="665" y="820"/>
                  </a:cubicBezTo>
                  <a:cubicBezTo>
                    <a:pt x="660" y="827"/>
                    <a:pt x="654" y="832"/>
                    <a:pt x="646" y="835"/>
                  </a:cubicBezTo>
                  <a:cubicBezTo>
                    <a:pt x="637" y="839"/>
                    <a:pt x="627" y="839"/>
                    <a:pt x="615" y="836"/>
                  </a:cubicBezTo>
                  <a:cubicBezTo>
                    <a:pt x="603" y="834"/>
                    <a:pt x="594" y="830"/>
                    <a:pt x="587" y="824"/>
                  </a:cubicBezTo>
                  <a:cubicBezTo>
                    <a:pt x="580" y="818"/>
                    <a:pt x="576" y="811"/>
                    <a:pt x="575" y="802"/>
                  </a:cubicBezTo>
                  <a:cubicBezTo>
                    <a:pt x="573" y="794"/>
                    <a:pt x="574" y="783"/>
                    <a:pt x="577" y="769"/>
                  </a:cubicBezTo>
                  <a:cubicBezTo>
                    <a:pt x="592" y="695"/>
                    <a:pt x="592" y="695"/>
                    <a:pt x="592" y="695"/>
                  </a:cubicBezTo>
                  <a:cubicBezTo>
                    <a:pt x="609" y="698"/>
                    <a:pt x="609" y="698"/>
                    <a:pt x="609" y="698"/>
                  </a:cubicBezTo>
                  <a:cubicBezTo>
                    <a:pt x="593" y="773"/>
                    <a:pt x="593" y="773"/>
                    <a:pt x="593" y="773"/>
                  </a:cubicBezTo>
                  <a:cubicBezTo>
                    <a:pt x="591" y="784"/>
                    <a:pt x="590" y="792"/>
                    <a:pt x="591" y="798"/>
                  </a:cubicBezTo>
                  <a:cubicBezTo>
                    <a:pt x="592" y="804"/>
                    <a:pt x="595" y="808"/>
                    <a:pt x="599" y="812"/>
                  </a:cubicBezTo>
                  <a:cubicBezTo>
                    <a:pt x="603" y="816"/>
                    <a:pt x="609" y="819"/>
                    <a:pt x="616" y="821"/>
                  </a:cubicBezTo>
                  <a:cubicBezTo>
                    <a:pt x="629" y="823"/>
                    <a:pt x="638" y="822"/>
                    <a:pt x="644" y="818"/>
                  </a:cubicBezTo>
                  <a:cubicBezTo>
                    <a:pt x="651" y="813"/>
                    <a:pt x="656" y="803"/>
                    <a:pt x="659" y="787"/>
                  </a:cubicBezTo>
                  <a:cubicBezTo>
                    <a:pt x="674" y="713"/>
                    <a:pt x="674" y="713"/>
                    <a:pt x="674" y="713"/>
                  </a:cubicBezTo>
                  <a:close/>
                  <a:moveTo>
                    <a:pt x="747" y="856"/>
                  </a:moveTo>
                  <a:cubicBezTo>
                    <a:pt x="751" y="724"/>
                    <a:pt x="751" y="724"/>
                    <a:pt x="751" y="724"/>
                  </a:cubicBezTo>
                  <a:cubicBezTo>
                    <a:pt x="768" y="725"/>
                    <a:pt x="768" y="725"/>
                    <a:pt x="768" y="725"/>
                  </a:cubicBezTo>
                  <a:cubicBezTo>
                    <a:pt x="833" y="830"/>
                    <a:pt x="833" y="830"/>
                    <a:pt x="833" y="830"/>
                  </a:cubicBezTo>
                  <a:cubicBezTo>
                    <a:pt x="836" y="727"/>
                    <a:pt x="836" y="727"/>
                    <a:pt x="836" y="727"/>
                  </a:cubicBezTo>
                  <a:cubicBezTo>
                    <a:pt x="852" y="728"/>
                    <a:pt x="852" y="728"/>
                    <a:pt x="852" y="728"/>
                  </a:cubicBezTo>
                  <a:cubicBezTo>
                    <a:pt x="848" y="859"/>
                    <a:pt x="848" y="859"/>
                    <a:pt x="848" y="859"/>
                  </a:cubicBezTo>
                  <a:cubicBezTo>
                    <a:pt x="830" y="859"/>
                    <a:pt x="830" y="859"/>
                    <a:pt x="830" y="859"/>
                  </a:cubicBezTo>
                  <a:cubicBezTo>
                    <a:pt x="766" y="753"/>
                    <a:pt x="766" y="753"/>
                    <a:pt x="766" y="753"/>
                  </a:cubicBezTo>
                  <a:cubicBezTo>
                    <a:pt x="763" y="856"/>
                    <a:pt x="763" y="856"/>
                    <a:pt x="763" y="856"/>
                  </a:cubicBezTo>
                  <a:cubicBezTo>
                    <a:pt x="747" y="856"/>
                    <a:pt x="747" y="856"/>
                    <a:pt x="747" y="856"/>
                  </a:cubicBezTo>
                  <a:close/>
                  <a:moveTo>
                    <a:pt x="935" y="851"/>
                  </a:moveTo>
                  <a:cubicBezTo>
                    <a:pt x="919" y="721"/>
                    <a:pt x="919" y="721"/>
                    <a:pt x="919" y="721"/>
                  </a:cubicBezTo>
                  <a:cubicBezTo>
                    <a:pt x="936" y="719"/>
                    <a:pt x="936" y="719"/>
                    <a:pt x="936" y="719"/>
                  </a:cubicBezTo>
                  <a:cubicBezTo>
                    <a:pt x="951" y="849"/>
                    <a:pt x="951" y="849"/>
                    <a:pt x="951" y="849"/>
                  </a:cubicBezTo>
                  <a:cubicBezTo>
                    <a:pt x="935" y="851"/>
                    <a:pt x="935" y="851"/>
                    <a:pt x="935" y="851"/>
                  </a:cubicBezTo>
                  <a:close/>
                  <a:moveTo>
                    <a:pt x="1070" y="820"/>
                  </a:moveTo>
                  <a:cubicBezTo>
                    <a:pt x="984" y="709"/>
                    <a:pt x="984" y="709"/>
                    <a:pt x="984" y="709"/>
                  </a:cubicBezTo>
                  <a:cubicBezTo>
                    <a:pt x="1002" y="704"/>
                    <a:pt x="1002" y="704"/>
                    <a:pt x="1002" y="704"/>
                  </a:cubicBezTo>
                  <a:cubicBezTo>
                    <a:pt x="1061" y="785"/>
                    <a:pt x="1061" y="785"/>
                    <a:pt x="1061" y="785"/>
                  </a:cubicBezTo>
                  <a:cubicBezTo>
                    <a:pt x="1066" y="791"/>
                    <a:pt x="1070" y="798"/>
                    <a:pt x="1074" y="803"/>
                  </a:cubicBezTo>
                  <a:cubicBezTo>
                    <a:pt x="1074" y="796"/>
                    <a:pt x="1074" y="788"/>
                    <a:pt x="1074" y="781"/>
                  </a:cubicBezTo>
                  <a:cubicBezTo>
                    <a:pt x="1080" y="679"/>
                    <a:pt x="1080" y="679"/>
                    <a:pt x="1080" y="679"/>
                  </a:cubicBezTo>
                  <a:cubicBezTo>
                    <a:pt x="1097" y="674"/>
                    <a:pt x="1097" y="674"/>
                    <a:pt x="1097" y="674"/>
                  </a:cubicBezTo>
                  <a:cubicBezTo>
                    <a:pt x="1086" y="815"/>
                    <a:pt x="1086" y="815"/>
                    <a:pt x="1086" y="815"/>
                  </a:cubicBezTo>
                  <a:cubicBezTo>
                    <a:pt x="1070" y="820"/>
                    <a:pt x="1070" y="820"/>
                    <a:pt x="1070" y="820"/>
                  </a:cubicBezTo>
                  <a:close/>
                  <a:moveTo>
                    <a:pt x="1198" y="768"/>
                  </a:moveTo>
                  <a:cubicBezTo>
                    <a:pt x="1138" y="652"/>
                    <a:pt x="1138" y="652"/>
                    <a:pt x="1138" y="652"/>
                  </a:cubicBezTo>
                  <a:cubicBezTo>
                    <a:pt x="1220" y="607"/>
                    <a:pt x="1220" y="607"/>
                    <a:pt x="1220" y="607"/>
                  </a:cubicBezTo>
                  <a:cubicBezTo>
                    <a:pt x="1227" y="621"/>
                    <a:pt x="1227" y="621"/>
                    <a:pt x="1227" y="621"/>
                  </a:cubicBezTo>
                  <a:cubicBezTo>
                    <a:pt x="1160" y="657"/>
                    <a:pt x="1160" y="657"/>
                    <a:pt x="1160" y="657"/>
                  </a:cubicBezTo>
                  <a:cubicBezTo>
                    <a:pt x="1178" y="693"/>
                    <a:pt x="1178" y="693"/>
                    <a:pt x="1178" y="693"/>
                  </a:cubicBezTo>
                  <a:cubicBezTo>
                    <a:pt x="1241" y="659"/>
                    <a:pt x="1241" y="659"/>
                    <a:pt x="1241" y="659"/>
                  </a:cubicBezTo>
                  <a:cubicBezTo>
                    <a:pt x="1248" y="672"/>
                    <a:pt x="1248" y="672"/>
                    <a:pt x="1248" y="672"/>
                  </a:cubicBezTo>
                  <a:cubicBezTo>
                    <a:pt x="1185" y="706"/>
                    <a:pt x="1185" y="706"/>
                    <a:pt x="1185" y="706"/>
                  </a:cubicBezTo>
                  <a:cubicBezTo>
                    <a:pt x="1206" y="746"/>
                    <a:pt x="1206" y="746"/>
                    <a:pt x="1206" y="746"/>
                  </a:cubicBezTo>
                  <a:cubicBezTo>
                    <a:pt x="1276" y="708"/>
                    <a:pt x="1276" y="708"/>
                    <a:pt x="1276" y="708"/>
                  </a:cubicBezTo>
                  <a:cubicBezTo>
                    <a:pt x="1283" y="722"/>
                    <a:pt x="1283" y="722"/>
                    <a:pt x="1283" y="722"/>
                  </a:cubicBezTo>
                  <a:cubicBezTo>
                    <a:pt x="1198" y="768"/>
                    <a:pt x="1198" y="768"/>
                    <a:pt x="1198" y="768"/>
                  </a:cubicBezTo>
                  <a:close/>
                  <a:moveTo>
                    <a:pt x="1347" y="675"/>
                  </a:moveTo>
                  <a:cubicBezTo>
                    <a:pt x="1258" y="580"/>
                    <a:pt x="1258" y="580"/>
                    <a:pt x="1258" y="580"/>
                  </a:cubicBezTo>
                  <a:cubicBezTo>
                    <a:pt x="1299" y="540"/>
                    <a:pt x="1299" y="540"/>
                    <a:pt x="1299" y="540"/>
                  </a:cubicBezTo>
                  <a:cubicBezTo>
                    <a:pt x="1307" y="532"/>
                    <a:pt x="1314" y="526"/>
                    <a:pt x="1320" y="524"/>
                  </a:cubicBezTo>
                  <a:cubicBezTo>
                    <a:pt x="1326" y="521"/>
                    <a:pt x="1332" y="521"/>
                    <a:pt x="1339" y="523"/>
                  </a:cubicBezTo>
                  <a:cubicBezTo>
                    <a:pt x="1346" y="524"/>
                    <a:pt x="1351" y="528"/>
                    <a:pt x="1356" y="533"/>
                  </a:cubicBezTo>
                  <a:cubicBezTo>
                    <a:pt x="1363" y="540"/>
                    <a:pt x="1366" y="547"/>
                    <a:pt x="1366" y="556"/>
                  </a:cubicBezTo>
                  <a:cubicBezTo>
                    <a:pt x="1366" y="565"/>
                    <a:pt x="1362" y="574"/>
                    <a:pt x="1355" y="584"/>
                  </a:cubicBezTo>
                  <a:cubicBezTo>
                    <a:pt x="1359" y="583"/>
                    <a:pt x="1363" y="582"/>
                    <a:pt x="1366" y="582"/>
                  </a:cubicBezTo>
                  <a:cubicBezTo>
                    <a:pt x="1373" y="582"/>
                    <a:pt x="1381" y="582"/>
                    <a:pt x="1388" y="584"/>
                  </a:cubicBezTo>
                  <a:cubicBezTo>
                    <a:pt x="1429" y="594"/>
                    <a:pt x="1429" y="594"/>
                    <a:pt x="1429" y="594"/>
                  </a:cubicBezTo>
                  <a:cubicBezTo>
                    <a:pt x="1414" y="609"/>
                    <a:pt x="1414" y="609"/>
                    <a:pt x="1414" y="609"/>
                  </a:cubicBezTo>
                  <a:cubicBezTo>
                    <a:pt x="1383" y="602"/>
                    <a:pt x="1383" y="602"/>
                    <a:pt x="1383" y="602"/>
                  </a:cubicBezTo>
                  <a:cubicBezTo>
                    <a:pt x="1374" y="600"/>
                    <a:pt x="1367" y="598"/>
                    <a:pt x="1362" y="598"/>
                  </a:cubicBezTo>
                  <a:cubicBezTo>
                    <a:pt x="1356" y="597"/>
                    <a:pt x="1352" y="597"/>
                    <a:pt x="1349" y="597"/>
                  </a:cubicBezTo>
                  <a:cubicBezTo>
                    <a:pt x="1346" y="598"/>
                    <a:pt x="1344" y="599"/>
                    <a:pt x="1341" y="600"/>
                  </a:cubicBezTo>
                  <a:cubicBezTo>
                    <a:pt x="1340" y="601"/>
                    <a:pt x="1337" y="603"/>
                    <a:pt x="1334" y="607"/>
                  </a:cubicBezTo>
                  <a:cubicBezTo>
                    <a:pt x="1320" y="621"/>
                    <a:pt x="1320" y="621"/>
                    <a:pt x="1320" y="621"/>
                  </a:cubicBezTo>
                  <a:cubicBezTo>
                    <a:pt x="1360" y="662"/>
                    <a:pt x="1360" y="662"/>
                    <a:pt x="1360" y="662"/>
                  </a:cubicBezTo>
                  <a:cubicBezTo>
                    <a:pt x="1347" y="675"/>
                    <a:pt x="1347" y="675"/>
                    <a:pt x="1347" y="675"/>
                  </a:cubicBezTo>
                  <a:close/>
                  <a:moveTo>
                    <a:pt x="1310" y="610"/>
                  </a:moveTo>
                  <a:cubicBezTo>
                    <a:pt x="1336" y="584"/>
                    <a:pt x="1336" y="584"/>
                    <a:pt x="1336" y="584"/>
                  </a:cubicBezTo>
                  <a:cubicBezTo>
                    <a:pt x="1342" y="578"/>
                    <a:pt x="1345" y="573"/>
                    <a:pt x="1347" y="569"/>
                  </a:cubicBezTo>
                  <a:cubicBezTo>
                    <a:pt x="1349" y="565"/>
                    <a:pt x="1350" y="561"/>
                    <a:pt x="1349" y="556"/>
                  </a:cubicBezTo>
                  <a:cubicBezTo>
                    <a:pt x="1348" y="552"/>
                    <a:pt x="1347" y="549"/>
                    <a:pt x="1344" y="545"/>
                  </a:cubicBezTo>
                  <a:cubicBezTo>
                    <a:pt x="1339" y="541"/>
                    <a:pt x="1334" y="539"/>
                    <a:pt x="1329" y="539"/>
                  </a:cubicBezTo>
                  <a:cubicBezTo>
                    <a:pt x="1323" y="539"/>
                    <a:pt x="1316" y="543"/>
                    <a:pt x="1309" y="550"/>
                  </a:cubicBezTo>
                  <a:cubicBezTo>
                    <a:pt x="1280" y="578"/>
                    <a:pt x="1280" y="578"/>
                    <a:pt x="1280" y="578"/>
                  </a:cubicBezTo>
                  <a:cubicBezTo>
                    <a:pt x="1310" y="610"/>
                    <a:pt x="1310" y="610"/>
                    <a:pt x="1310" y="610"/>
                  </a:cubicBezTo>
                  <a:close/>
                  <a:moveTo>
                    <a:pt x="1437" y="518"/>
                  </a:moveTo>
                  <a:cubicBezTo>
                    <a:pt x="1445" y="504"/>
                    <a:pt x="1445" y="504"/>
                    <a:pt x="1445" y="504"/>
                  </a:cubicBezTo>
                  <a:cubicBezTo>
                    <a:pt x="1450" y="507"/>
                    <a:pt x="1456" y="509"/>
                    <a:pt x="1461" y="509"/>
                  </a:cubicBezTo>
                  <a:cubicBezTo>
                    <a:pt x="1466" y="509"/>
                    <a:pt x="1471" y="507"/>
                    <a:pt x="1476" y="503"/>
                  </a:cubicBezTo>
                  <a:cubicBezTo>
                    <a:pt x="1482" y="500"/>
                    <a:pt x="1486" y="495"/>
                    <a:pt x="1490" y="489"/>
                  </a:cubicBezTo>
                  <a:cubicBezTo>
                    <a:pt x="1494" y="483"/>
                    <a:pt x="1496" y="478"/>
                    <a:pt x="1498" y="473"/>
                  </a:cubicBezTo>
                  <a:cubicBezTo>
                    <a:pt x="1499" y="467"/>
                    <a:pt x="1499" y="463"/>
                    <a:pt x="1497" y="459"/>
                  </a:cubicBezTo>
                  <a:cubicBezTo>
                    <a:pt x="1496" y="455"/>
                    <a:pt x="1493" y="452"/>
                    <a:pt x="1490" y="449"/>
                  </a:cubicBezTo>
                  <a:cubicBezTo>
                    <a:pt x="1487" y="447"/>
                    <a:pt x="1483" y="446"/>
                    <a:pt x="1479" y="446"/>
                  </a:cubicBezTo>
                  <a:cubicBezTo>
                    <a:pt x="1476" y="447"/>
                    <a:pt x="1471" y="448"/>
                    <a:pt x="1467" y="452"/>
                  </a:cubicBezTo>
                  <a:cubicBezTo>
                    <a:pt x="1464" y="454"/>
                    <a:pt x="1458" y="459"/>
                    <a:pt x="1449" y="468"/>
                  </a:cubicBezTo>
                  <a:cubicBezTo>
                    <a:pt x="1440" y="476"/>
                    <a:pt x="1433" y="481"/>
                    <a:pt x="1428" y="484"/>
                  </a:cubicBezTo>
                  <a:cubicBezTo>
                    <a:pt x="1422" y="487"/>
                    <a:pt x="1416" y="489"/>
                    <a:pt x="1410" y="489"/>
                  </a:cubicBezTo>
                  <a:cubicBezTo>
                    <a:pt x="1405" y="489"/>
                    <a:pt x="1400" y="487"/>
                    <a:pt x="1395" y="483"/>
                  </a:cubicBezTo>
                  <a:cubicBezTo>
                    <a:pt x="1389" y="480"/>
                    <a:pt x="1385" y="475"/>
                    <a:pt x="1383" y="468"/>
                  </a:cubicBezTo>
                  <a:cubicBezTo>
                    <a:pt x="1380" y="462"/>
                    <a:pt x="1379" y="455"/>
                    <a:pt x="1381" y="447"/>
                  </a:cubicBezTo>
                  <a:cubicBezTo>
                    <a:pt x="1383" y="440"/>
                    <a:pt x="1386" y="432"/>
                    <a:pt x="1391" y="425"/>
                  </a:cubicBezTo>
                  <a:cubicBezTo>
                    <a:pt x="1396" y="417"/>
                    <a:pt x="1402" y="411"/>
                    <a:pt x="1409" y="406"/>
                  </a:cubicBezTo>
                  <a:cubicBezTo>
                    <a:pt x="1415" y="402"/>
                    <a:pt x="1422" y="400"/>
                    <a:pt x="1429" y="400"/>
                  </a:cubicBezTo>
                  <a:cubicBezTo>
                    <a:pt x="1436" y="400"/>
                    <a:pt x="1443" y="402"/>
                    <a:pt x="1449" y="406"/>
                  </a:cubicBezTo>
                  <a:cubicBezTo>
                    <a:pt x="1441" y="420"/>
                    <a:pt x="1441" y="420"/>
                    <a:pt x="1441" y="420"/>
                  </a:cubicBezTo>
                  <a:cubicBezTo>
                    <a:pt x="1434" y="417"/>
                    <a:pt x="1427" y="416"/>
                    <a:pt x="1421" y="417"/>
                  </a:cubicBezTo>
                  <a:cubicBezTo>
                    <a:pt x="1415" y="419"/>
                    <a:pt x="1409" y="424"/>
                    <a:pt x="1403" y="433"/>
                  </a:cubicBezTo>
                  <a:cubicBezTo>
                    <a:pt x="1398" y="442"/>
                    <a:pt x="1395" y="449"/>
                    <a:pt x="1395" y="455"/>
                  </a:cubicBezTo>
                  <a:cubicBezTo>
                    <a:pt x="1396" y="461"/>
                    <a:pt x="1398" y="466"/>
                    <a:pt x="1403" y="469"/>
                  </a:cubicBezTo>
                  <a:cubicBezTo>
                    <a:pt x="1407" y="472"/>
                    <a:pt x="1411" y="472"/>
                    <a:pt x="1415" y="471"/>
                  </a:cubicBezTo>
                  <a:cubicBezTo>
                    <a:pt x="1419" y="470"/>
                    <a:pt x="1427" y="465"/>
                    <a:pt x="1437" y="455"/>
                  </a:cubicBezTo>
                  <a:cubicBezTo>
                    <a:pt x="1447" y="445"/>
                    <a:pt x="1455" y="438"/>
                    <a:pt x="1460" y="435"/>
                  </a:cubicBezTo>
                  <a:cubicBezTo>
                    <a:pt x="1467" y="431"/>
                    <a:pt x="1474" y="429"/>
                    <a:pt x="1480" y="429"/>
                  </a:cubicBezTo>
                  <a:cubicBezTo>
                    <a:pt x="1486" y="429"/>
                    <a:pt x="1492" y="431"/>
                    <a:pt x="1498" y="435"/>
                  </a:cubicBezTo>
                  <a:cubicBezTo>
                    <a:pt x="1504" y="439"/>
                    <a:pt x="1508" y="444"/>
                    <a:pt x="1511" y="451"/>
                  </a:cubicBezTo>
                  <a:cubicBezTo>
                    <a:pt x="1514" y="457"/>
                    <a:pt x="1514" y="465"/>
                    <a:pt x="1513" y="473"/>
                  </a:cubicBezTo>
                  <a:cubicBezTo>
                    <a:pt x="1512" y="481"/>
                    <a:pt x="1509" y="489"/>
                    <a:pt x="1503" y="497"/>
                  </a:cubicBezTo>
                  <a:cubicBezTo>
                    <a:pt x="1497" y="507"/>
                    <a:pt x="1490" y="514"/>
                    <a:pt x="1483" y="519"/>
                  </a:cubicBezTo>
                  <a:cubicBezTo>
                    <a:pt x="1476" y="523"/>
                    <a:pt x="1468" y="526"/>
                    <a:pt x="1460" y="526"/>
                  </a:cubicBezTo>
                  <a:cubicBezTo>
                    <a:pt x="1452" y="526"/>
                    <a:pt x="1444" y="523"/>
                    <a:pt x="1437" y="518"/>
                  </a:cubicBezTo>
                  <a:close/>
                  <a:moveTo>
                    <a:pt x="1565" y="383"/>
                  </a:moveTo>
                  <a:cubicBezTo>
                    <a:pt x="1446" y="333"/>
                    <a:pt x="1446" y="333"/>
                    <a:pt x="1446" y="333"/>
                  </a:cubicBezTo>
                  <a:cubicBezTo>
                    <a:pt x="1452" y="317"/>
                    <a:pt x="1452" y="317"/>
                    <a:pt x="1452" y="317"/>
                  </a:cubicBezTo>
                  <a:cubicBezTo>
                    <a:pt x="1571" y="367"/>
                    <a:pt x="1571" y="367"/>
                    <a:pt x="1571" y="367"/>
                  </a:cubicBezTo>
                  <a:cubicBezTo>
                    <a:pt x="1565" y="383"/>
                    <a:pt x="1565" y="383"/>
                    <a:pt x="1565" y="383"/>
                  </a:cubicBezTo>
                  <a:close/>
                  <a:moveTo>
                    <a:pt x="1611" y="252"/>
                  </a:moveTo>
                  <a:cubicBezTo>
                    <a:pt x="1503" y="218"/>
                    <a:pt x="1503" y="218"/>
                    <a:pt x="1503" y="218"/>
                  </a:cubicBezTo>
                  <a:cubicBezTo>
                    <a:pt x="1490" y="260"/>
                    <a:pt x="1490" y="260"/>
                    <a:pt x="1490" y="260"/>
                  </a:cubicBezTo>
                  <a:cubicBezTo>
                    <a:pt x="1476" y="255"/>
                    <a:pt x="1476" y="255"/>
                    <a:pt x="1476" y="255"/>
                  </a:cubicBezTo>
                  <a:cubicBezTo>
                    <a:pt x="1505" y="156"/>
                    <a:pt x="1505" y="156"/>
                    <a:pt x="1505" y="156"/>
                  </a:cubicBezTo>
                  <a:cubicBezTo>
                    <a:pt x="1520" y="160"/>
                    <a:pt x="1520" y="160"/>
                    <a:pt x="1520" y="160"/>
                  </a:cubicBezTo>
                  <a:cubicBezTo>
                    <a:pt x="1508" y="202"/>
                    <a:pt x="1508" y="202"/>
                    <a:pt x="1508" y="202"/>
                  </a:cubicBezTo>
                  <a:cubicBezTo>
                    <a:pt x="1616" y="236"/>
                    <a:pt x="1616" y="236"/>
                    <a:pt x="1616" y="236"/>
                  </a:cubicBezTo>
                  <a:cubicBezTo>
                    <a:pt x="1611" y="252"/>
                    <a:pt x="1611" y="252"/>
                    <a:pt x="1611" y="252"/>
                  </a:cubicBezTo>
                  <a:close/>
                  <a:moveTo>
                    <a:pt x="1642" y="84"/>
                  </a:moveTo>
                  <a:cubicBezTo>
                    <a:pt x="1588" y="78"/>
                    <a:pt x="1588" y="78"/>
                    <a:pt x="1588" y="78"/>
                  </a:cubicBezTo>
                  <a:cubicBezTo>
                    <a:pt x="1509" y="120"/>
                    <a:pt x="1509" y="120"/>
                    <a:pt x="1509" y="120"/>
                  </a:cubicBezTo>
                  <a:cubicBezTo>
                    <a:pt x="1511" y="99"/>
                    <a:pt x="1511" y="99"/>
                    <a:pt x="1511" y="99"/>
                  </a:cubicBezTo>
                  <a:cubicBezTo>
                    <a:pt x="1552" y="77"/>
                    <a:pt x="1552" y="77"/>
                    <a:pt x="1552" y="77"/>
                  </a:cubicBezTo>
                  <a:cubicBezTo>
                    <a:pt x="1560" y="74"/>
                    <a:pt x="1567" y="70"/>
                    <a:pt x="1575" y="67"/>
                  </a:cubicBezTo>
                  <a:cubicBezTo>
                    <a:pt x="1569" y="62"/>
                    <a:pt x="1562" y="56"/>
                    <a:pt x="1554" y="50"/>
                  </a:cubicBezTo>
                  <a:cubicBezTo>
                    <a:pt x="1519" y="21"/>
                    <a:pt x="1519" y="21"/>
                    <a:pt x="1519" y="21"/>
                  </a:cubicBezTo>
                  <a:cubicBezTo>
                    <a:pt x="1521" y="0"/>
                    <a:pt x="1521" y="0"/>
                    <a:pt x="1521" y="0"/>
                  </a:cubicBezTo>
                  <a:cubicBezTo>
                    <a:pt x="1589" y="60"/>
                    <a:pt x="1589" y="60"/>
                    <a:pt x="1589" y="60"/>
                  </a:cubicBezTo>
                  <a:cubicBezTo>
                    <a:pt x="1644" y="66"/>
                    <a:pt x="1644" y="66"/>
                    <a:pt x="1644" y="66"/>
                  </a:cubicBezTo>
                  <a:cubicBezTo>
                    <a:pt x="1642" y="84"/>
                    <a:pt x="1642" y="84"/>
                    <a:pt x="1642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973536" y="3170238"/>
              <a:ext cx="58738" cy="96837"/>
            </a:xfrm>
            <a:custGeom>
              <a:avLst/>
              <a:gdLst>
                <a:gd name="T0" fmla="*/ 58 w 58"/>
                <a:gd name="T1" fmla="*/ 91 h 95"/>
                <a:gd name="T2" fmla="*/ 47 w 58"/>
                <a:gd name="T3" fmla="*/ 95 h 95"/>
                <a:gd name="T4" fmla="*/ 21 w 58"/>
                <a:gd name="T5" fmla="*/ 24 h 95"/>
                <a:gd name="T6" fmla="*/ 13 w 58"/>
                <a:gd name="T7" fmla="*/ 35 h 95"/>
                <a:gd name="T8" fmla="*/ 4 w 58"/>
                <a:gd name="T9" fmla="*/ 45 h 95"/>
                <a:gd name="T10" fmla="*/ 0 w 58"/>
                <a:gd name="T11" fmla="*/ 35 h 95"/>
                <a:gd name="T12" fmla="*/ 12 w 58"/>
                <a:gd name="T13" fmla="*/ 18 h 95"/>
                <a:gd name="T14" fmla="*/ 18 w 58"/>
                <a:gd name="T15" fmla="*/ 2 h 95"/>
                <a:gd name="T16" fmla="*/ 25 w 58"/>
                <a:gd name="T17" fmla="*/ 0 h 95"/>
                <a:gd name="T18" fmla="*/ 58 w 58"/>
                <a:gd name="T19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5">
                  <a:moveTo>
                    <a:pt x="58" y="91"/>
                  </a:moveTo>
                  <a:cubicBezTo>
                    <a:pt x="47" y="95"/>
                    <a:pt x="47" y="95"/>
                    <a:pt x="47" y="9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9" y="27"/>
                    <a:pt x="17" y="31"/>
                    <a:pt x="13" y="35"/>
                  </a:cubicBezTo>
                  <a:cubicBezTo>
                    <a:pt x="10" y="39"/>
                    <a:pt x="7" y="43"/>
                    <a:pt x="4" y="4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" y="29"/>
                    <a:pt x="9" y="24"/>
                    <a:pt x="12" y="18"/>
                  </a:cubicBezTo>
                  <a:cubicBezTo>
                    <a:pt x="15" y="12"/>
                    <a:pt x="17" y="7"/>
                    <a:pt x="18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8" y="91"/>
                    <a:pt x="58" y="91"/>
                    <a:pt x="58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8079899" y="3151188"/>
              <a:ext cx="69850" cy="100012"/>
            </a:xfrm>
            <a:custGeom>
              <a:avLst/>
              <a:gdLst>
                <a:gd name="T0" fmla="*/ 11 w 69"/>
                <a:gd name="T1" fmla="*/ 79 h 99"/>
                <a:gd name="T2" fmla="*/ 22 w 69"/>
                <a:gd name="T3" fmla="*/ 76 h 99"/>
                <a:gd name="T4" fmla="*/ 29 w 69"/>
                <a:gd name="T5" fmla="*/ 87 h 99"/>
                <a:gd name="T6" fmla="*/ 40 w 69"/>
                <a:gd name="T7" fmla="*/ 88 h 99"/>
                <a:gd name="T8" fmla="*/ 49 w 69"/>
                <a:gd name="T9" fmla="*/ 84 h 99"/>
                <a:gd name="T10" fmla="*/ 54 w 69"/>
                <a:gd name="T11" fmla="*/ 77 h 99"/>
                <a:gd name="T12" fmla="*/ 57 w 69"/>
                <a:gd name="T13" fmla="*/ 65 h 99"/>
                <a:gd name="T14" fmla="*/ 56 w 69"/>
                <a:gd name="T15" fmla="*/ 50 h 99"/>
                <a:gd name="T16" fmla="*/ 56 w 69"/>
                <a:gd name="T17" fmla="*/ 48 h 99"/>
                <a:gd name="T18" fmla="*/ 48 w 69"/>
                <a:gd name="T19" fmla="*/ 59 h 99"/>
                <a:gd name="T20" fmla="*/ 35 w 69"/>
                <a:gd name="T21" fmla="*/ 64 h 99"/>
                <a:gd name="T22" fmla="*/ 14 w 69"/>
                <a:gd name="T23" fmla="*/ 59 h 99"/>
                <a:gd name="T24" fmla="*/ 2 w 69"/>
                <a:gd name="T25" fmla="*/ 38 h 99"/>
                <a:gd name="T26" fmla="*/ 6 w 69"/>
                <a:gd name="T27" fmla="*/ 14 h 99"/>
                <a:gd name="T28" fmla="*/ 26 w 69"/>
                <a:gd name="T29" fmla="*/ 1 h 99"/>
                <a:gd name="T30" fmla="*/ 44 w 69"/>
                <a:gd name="T31" fmla="*/ 3 h 99"/>
                <a:gd name="T32" fmla="*/ 58 w 69"/>
                <a:gd name="T33" fmla="*/ 15 h 99"/>
                <a:gd name="T34" fmla="*/ 66 w 69"/>
                <a:gd name="T35" fmla="*/ 41 h 99"/>
                <a:gd name="T36" fmla="*/ 68 w 69"/>
                <a:gd name="T37" fmla="*/ 71 h 99"/>
                <a:gd name="T38" fmla="*/ 59 w 69"/>
                <a:gd name="T39" fmla="*/ 89 h 99"/>
                <a:gd name="T40" fmla="*/ 41 w 69"/>
                <a:gd name="T41" fmla="*/ 98 h 99"/>
                <a:gd name="T42" fmla="*/ 22 w 69"/>
                <a:gd name="T43" fmla="*/ 95 h 99"/>
                <a:gd name="T44" fmla="*/ 11 w 69"/>
                <a:gd name="T45" fmla="*/ 79 h 99"/>
                <a:gd name="T46" fmla="*/ 51 w 69"/>
                <a:gd name="T47" fmla="*/ 29 h 99"/>
                <a:gd name="T48" fmla="*/ 43 w 69"/>
                <a:gd name="T49" fmla="*/ 14 h 99"/>
                <a:gd name="T50" fmla="*/ 29 w 69"/>
                <a:gd name="T51" fmla="*/ 10 h 99"/>
                <a:gd name="T52" fmla="*/ 16 w 69"/>
                <a:gd name="T53" fmla="*/ 19 h 99"/>
                <a:gd name="T54" fmla="*/ 14 w 69"/>
                <a:gd name="T55" fmla="*/ 37 h 99"/>
                <a:gd name="T56" fmla="*/ 22 w 69"/>
                <a:gd name="T57" fmla="*/ 50 h 99"/>
                <a:gd name="T58" fmla="*/ 36 w 69"/>
                <a:gd name="T59" fmla="*/ 54 h 99"/>
                <a:gd name="T60" fmla="*/ 48 w 69"/>
                <a:gd name="T61" fmla="*/ 46 h 99"/>
                <a:gd name="T62" fmla="*/ 51 w 69"/>
                <a:gd name="T63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99">
                  <a:moveTo>
                    <a:pt x="11" y="79"/>
                  </a:moveTo>
                  <a:cubicBezTo>
                    <a:pt x="22" y="76"/>
                    <a:pt x="22" y="76"/>
                    <a:pt x="22" y="76"/>
                  </a:cubicBezTo>
                  <a:cubicBezTo>
                    <a:pt x="23" y="81"/>
                    <a:pt x="26" y="85"/>
                    <a:pt x="29" y="87"/>
                  </a:cubicBezTo>
                  <a:cubicBezTo>
                    <a:pt x="32" y="89"/>
                    <a:pt x="36" y="89"/>
                    <a:pt x="40" y="88"/>
                  </a:cubicBezTo>
                  <a:cubicBezTo>
                    <a:pt x="44" y="88"/>
                    <a:pt x="47" y="86"/>
                    <a:pt x="49" y="84"/>
                  </a:cubicBezTo>
                  <a:cubicBezTo>
                    <a:pt x="51" y="82"/>
                    <a:pt x="53" y="80"/>
                    <a:pt x="54" y="77"/>
                  </a:cubicBezTo>
                  <a:cubicBezTo>
                    <a:pt x="56" y="74"/>
                    <a:pt x="56" y="70"/>
                    <a:pt x="57" y="65"/>
                  </a:cubicBezTo>
                  <a:cubicBezTo>
                    <a:pt x="57" y="60"/>
                    <a:pt x="57" y="55"/>
                    <a:pt x="56" y="50"/>
                  </a:cubicBezTo>
                  <a:cubicBezTo>
                    <a:pt x="56" y="50"/>
                    <a:pt x="56" y="49"/>
                    <a:pt x="56" y="48"/>
                  </a:cubicBezTo>
                  <a:cubicBezTo>
                    <a:pt x="54" y="52"/>
                    <a:pt x="51" y="56"/>
                    <a:pt x="48" y="59"/>
                  </a:cubicBezTo>
                  <a:cubicBezTo>
                    <a:pt x="44" y="62"/>
                    <a:pt x="40" y="64"/>
                    <a:pt x="35" y="64"/>
                  </a:cubicBezTo>
                  <a:cubicBezTo>
                    <a:pt x="27" y="66"/>
                    <a:pt x="20" y="64"/>
                    <a:pt x="14" y="59"/>
                  </a:cubicBezTo>
                  <a:cubicBezTo>
                    <a:pt x="7" y="55"/>
                    <a:pt x="3" y="48"/>
                    <a:pt x="2" y="38"/>
                  </a:cubicBezTo>
                  <a:cubicBezTo>
                    <a:pt x="0" y="29"/>
                    <a:pt x="1" y="20"/>
                    <a:pt x="6" y="14"/>
                  </a:cubicBezTo>
                  <a:cubicBezTo>
                    <a:pt x="11" y="7"/>
                    <a:pt x="17" y="3"/>
                    <a:pt x="26" y="1"/>
                  </a:cubicBezTo>
                  <a:cubicBezTo>
                    <a:pt x="32" y="0"/>
                    <a:pt x="38" y="1"/>
                    <a:pt x="44" y="3"/>
                  </a:cubicBezTo>
                  <a:cubicBezTo>
                    <a:pt x="49" y="5"/>
                    <a:pt x="54" y="9"/>
                    <a:pt x="58" y="15"/>
                  </a:cubicBezTo>
                  <a:cubicBezTo>
                    <a:pt x="61" y="21"/>
                    <a:pt x="64" y="29"/>
                    <a:pt x="66" y="41"/>
                  </a:cubicBezTo>
                  <a:cubicBezTo>
                    <a:pt x="69" y="53"/>
                    <a:pt x="69" y="63"/>
                    <a:pt x="68" y="71"/>
                  </a:cubicBezTo>
                  <a:cubicBezTo>
                    <a:pt x="66" y="78"/>
                    <a:pt x="63" y="85"/>
                    <a:pt x="59" y="89"/>
                  </a:cubicBezTo>
                  <a:cubicBezTo>
                    <a:pt x="54" y="94"/>
                    <a:pt x="48" y="97"/>
                    <a:pt x="41" y="98"/>
                  </a:cubicBezTo>
                  <a:cubicBezTo>
                    <a:pt x="34" y="99"/>
                    <a:pt x="28" y="98"/>
                    <a:pt x="22" y="95"/>
                  </a:cubicBezTo>
                  <a:cubicBezTo>
                    <a:pt x="17" y="92"/>
                    <a:pt x="13" y="87"/>
                    <a:pt x="11" y="79"/>
                  </a:cubicBezTo>
                  <a:close/>
                  <a:moveTo>
                    <a:pt x="51" y="29"/>
                  </a:moveTo>
                  <a:cubicBezTo>
                    <a:pt x="50" y="22"/>
                    <a:pt x="47" y="17"/>
                    <a:pt x="43" y="14"/>
                  </a:cubicBezTo>
                  <a:cubicBezTo>
                    <a:pt x="38" y="11"/>
                    <a:pt x="34" y="10"/>
                    <a:pt x="29" y="10"/>
                  </a:cubicBezTo>
                  <a:cubicBezTo>
                    <a:pt x="24" y="11"/>
                    <a:pt x="20" y="14"/>
                    <a:pt x="16" y="19"/>
                  </a:cubicBezTo>
                  <a:cubicBezTo>
                    <a:pt x="13" y="24"/>
                    <a:pt x="12" y="30"/>
                    <a:pt x="14" y="37"/>
                  </a:cubicBezTo>
                  <a:cubicBezTo>
                    <a:pt x="15" y="43"/>
                    <a:pt x="17" y="47"/>
                    <a:pt x="22" y="50"/>
                  </a:cubicBezTo>
                  <a:cubicBezTo>
                    <a:pt x="26" y="53"/>
                    <a:pt x="31" y="55"/>
                    <a:pt x="36" y="54"/>
                  </a:cubicBezTo>
                  <a:cubicBezTo>
                    <a:pt x="42" y="53"/>
                    <a:pt x="46" y="50"/>
                    <a:pt x="48" y="46"/>
                  </a:cubicBezTo>
                  <a:cubicBezTo>
                    <a:pt x="51" y="41"/>
                    <a:pt x="52" y="36"/>
                    <a:pt x="5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8214836" y="3151188"/>
              <a:ext cx="68263" cy="101600"/>
            </a:xfrm>
            <a:custGeom>
              <a:avLst/>
              <a:gdLst>
                <a:gd name="T0" fmla="*/ 3 w 67"/>
                <a:gd name="T1" fmla="*/ 45 h 100"/>
                <a:gd name="T2" fmla="*/ 11 w 67"/>
                <a:gd name="T3" fmla="*/ 18 h 100"/>
                <a:gd name="T4" fmla="*/ 24 w 67"/>
                <a:gd name="T5" fmla="*/ 4 h 100"/>
                <a:gd name="T6" fmla="*/ 43 w 67"/>
                <a:gd name="T7" fmla="*/ 2 h 100"/>
                <a:gd name="T8" fmla="*/ 55 w 67"/>
                <a:gd name="T9" fmla="*/ 7 h 100"/>
                <a:gd name="T10" fmla="*/ 63 w 67"/>
                <a:gd name="T11" fmla="*/ 18 h 100"/>
                <a:gd name="T12" fmla="*/ 67 w 67"/>
                <a:gd name="T13" fmla="*/ 33 h 100"/>
                <a:gd name="T14" fmla="*/ 65 w 67"/>
                <a:gd name="T15" fmla="*/ 56 h 100"/>
                <a:gd name="T16" fmla="*/ 57 w 67"/>
                <a:gd name="T17" fmla="*/ 82 h 100"/>
                <a:gd name="T18" fmla="*/ 44 w 67"/>
                <a:gd name="T19" fmla="*/ 96 h 100"/>
                <a:gd name="T20" fmla="*/ 25 w 67"/>
                <a:gd name="T21" fmla="*/ 98 h 100"/>
                <a:gd name="T22" fmla="*/ 6 w 67"/>
                <a:gd name="T23" fmla="*/ 85 h 100"/>
                <a:gd name="T24" fmla="*/ 3 w 67"/>
                <a:gd name="T25" fmla="*/ 45 h 100"/>
                <a:gd name="T26" fmla="*/ 15 w 67"/>
                <a:gd name="T27" fmla="*/ 47 h 100"/>
                <a:gd name="T28" fmla="*/ 15 w 67"/>
                <a:gd name="T29" fmla="*/ 79 h 100"/>
                <a:gd name="T30" fmla="*/ 27 w 67"/>
                <a:gd name="T31" fmla="*/ 89 h 100"/>
                <a:gd name="T32" fmla="*/ 42 w 67"/>
                <a:gd name="T33" fmla="*/ 83 h 100"/>
                <a:gd name="T34" fmla="*/ 53 w 67"/>
                <a:gd name="T35" fmla="*/ 53 h 100"/>
                <a:gd name="T36" fmla="*/ 53 w 67"/>
                <a:gd name="T37" fmla="*/ 21 h 100"/>
                <a:gd name="T38" fmla="*/ 41 w 67"/>
                <a:gd name="T39" fmla="*/ 11 h 100"/>
                <a:gd name="T40" fmla="*/ 27 w 67"/>
                <a:gd name="T41" fmla="*/ 16 h 100"/>
                <a:gd name="T42" fmla="*/ 15 w 67"/>
                <a:gd name="T43" fmla="*/ 4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00">
                  <a:moveTo>
                    <a:pt x="3" y="45"/>
                  </a:moveTo>
                  <a:cubicBezTo>
                    <a:pt x="5" y="33"/>
                    <a:pt x="8" y="25"/>
                    <a:pt x="11" y="18"/>
                  </a:cubicBezTo>
                  <a:cubicBezTo>
                    <a:pt x="15" y="12"/>
                    <a:pt x="19" y="7"/>
                    <a:pt x="24" y="4"/>
                  </a:cubicBezTo>
                  <a:cubicBezTo>
                    <a:pt x="30" y="1"/>
                    <a:pt x="36" y="0"/>
                    <a:pt x="43" y="2"/>
                  </a:cubicBezTo>
                  <a:cubicBezTo>
                    <a:pt x="48" y="3"/>
                    <a:pt x="52" y="4"/>
                    <a:pt x="55" y="7"/>
                  </a:cubicBezTo>
                  <a:cubicBezTo>
                    <a:pt x="59" y="10"/>
                    <a:pt x="62" y="13"/>
                    <a:pt x="63" y="18"/>
                  </a:cubicBezTo>
                  <a:cubicBezTo>
                    <a:pt x="65" y="22"/>
                    <a:pt x="66" y="27"/>
                    <a:pt x="67" y="33"/>
                  </a:cubicBezTo>
                  <a:cubicBezTo>
                    <a:pt x="67" y="39"/>
                    <a:pt x="67" y="46"/>
                    <a:pt x="65" y="56"/>
                  </a:cubicBezTo>
                  <a:cubicBezTo>
                    <a:pt x="63" y="67"/>
                    <a:pt x="60" y="75"/>
                    <a:pt x="57" y="82"/>
                  </a:cubicBezTo>
                  <a:cubicBezTo>
                    <a:pt x="53" y="88"/>
                    <a:pt x="49" y="93"/>
                    <a:pt x="44" y="96"/>
                  </a:cubicBezTo>
                  <a:cubicBezTo>
                    <a:pt x="39" y="99"/>
                    <a:pt x="32" y="100"/>
                    <a:pt x="25" y="98"/>
                  </a:cubicBezTo>
                  <a:cubicBezTo>
                    <a:pt x="16" y="97"/>
                    <a:pt x="10" y="92"/>
                    <a:pt x="6" y="85"/>
                  </a:cubicBezTo>
                  <a:cubicBezTo>
                    <a:pt x="1" y="76"/>
                    <a:pt x="0" y="62"/>
                    <a:pt x="3" y="45"/>
                  </a:cubicBezTo>
                  <a:close/>
                  <a:moveTo>
                    <a:pt x="15" y="47"/>
                  </a:moveTo>
                  <a:cubicBezTo>
                    <a:pt x="12" y="62"/>
                    <a:pt x="12" y="73"/>
                    <a:pt x="15" y="79"/>
                  </a:cubicBezTo>
                  <a:cubicBezTo>
                    <a:pt x="18" y="85"/>
                    <a:pt x="22" y="88"/>
                    <a:pt x="27" y="89"/>
                  </a:cubicBezTo>
                  <a:cubicBezTo>
                    <a:pt x="33" y="90"/>
                    <a:pt x="37" y="88"/>
                    <a:pt x="42" y="83"/>
                  </a:cubicBezTo>
                  <a:cubicBezTo>
                    <a:pt x="47" y="79"/>
                    <a:pt x="50" y="69"/>
                    <a:pt x="53" y="53"/>
                  </a:cubicBezTo>
                  <a:cubicBezTo>
                    <a:pt x="56" y="38"/>
                    <a:pt x="56" y="27"/>
                    <a:pt x="53" y="21"/>
                  </a:cubicBezTo>
                  <a:cubicBezTo>
                    <a:pt x="50" y="16"/>
                    <a:pt x="46" y="12"/>
                    <a:pt x="41" y="11"/>
                  </a:cubicBezTo>
                  <a:cubicBezTo>
                    <a:pt x="35" y="10"/>
                    <a:pt x="31" y="12"/>
                    <a:pt x="27" y="16"/>
                  </a:cubicBezTo>
                  <a:cubicBezTo>
                    <a:pt x="22" y="21"/>
                    <a:pt x="18" y="31"/>
                    <a:pt x="15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332311" y="3167063"/>
              <a:ext cx="79375" cy="100012"/>
            </a:xfrm>
            <a:custGeom>
              <a:avLst/>
              <a:gdLst>
                <a:gd name="T0" fmla="*/ 16 w 78"/>
                <a:gd name="T1" fmla="*/ 10 h 98"/>
                <a:gd name="T2" fmla="*/ 20 w 78"/>
                <a:gd name="T3" fmla="*/ 0 h 98"/>
                <a:gd name="T4" fmla="*/ 78 w 78"/>
                <a:gd name="T5" fmla="*/ 21 h 98"/>
                <a:gd name="T6" fmla="*/ 75 w 78"/>
                <a:gd name="T7" fmla="*/ 30 h 98"/>
                <a:gd name="T8" fmla="*/ 49 w 78"/>
                <a:gd name="T9" fmla="*/ 48 h 98"/>
                <a:gd name="T10" fmla="*/ 25 w 78"/>
                <a:gd name="T11" fmla="*/ 75 h 98"/>
                <a:gd name="T12" fmla="*/ 12 w 78"/>
                <a:gd name="T13" fmla="*/ 98 h 98"/>
                <a:gd name="T14" fmla="*/ 0 w 78"/>
                <a:gd name="T15" fmla="*/ 94 h 98"/>
                <a:gd name="T16" fmla="*/ 14 w 78"/>
                <a:gd name="T17" fmla="*/ 69 h 98"/>
                <a:gd name="T18" fmla="*/ 36 w 78"/>
                <a:gd name="T19" fmla="*/ 44 h 98"/>
                <a:gd name="T20" fmla="*/ 60 w 78"/>
                <a:gd name="T21" fmla="*/ 27 h 98"/>
                <a:gd name="T22" fmla="*/ 16 w 78"/>
                <a:gd name="T23" fmla="*/ 1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98">
                  <a:moveTo>
                    <a:pt x="16" y="1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4"/>
                    <a:pt x="59" y="40"/>
                    <a:pt x="49" y="48"/>
                  </a:cubicBezTo>
                  <a:cubicBezTo>
                    <a:pt x="40" y="56"/>
                    <a:pt x="32" y="65"/>
                    <a:pt x="25" y="75"/>
                  </a:cubicBezTo>
                  <a:cubicBezTo>
                    <a:pt x="20" y="81"/>
                    <a:pt x="15" y="89"/>
                    <a:pt x="12" y="9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87"/>
                    <a:pt x="7" y="79"/>
                    <a:pt x="14" y="69"/>
                  </a:cubicBezTo>
                  <a:cubicBezTo>
                    <a:pt x="20" y="60"/>
                    <a:pt x="27" y="52"/>
                    <a:pt x="36" y="44"/>
                  </a:cubicBezTo>
                  <a:cubicBezTo>
                    <a:pt x="44" y="37"/>
                    <a:pt x="52" y="31"/>
                    <a:pt x="60" y="27"/>
                  </a:cubicBezTo>
                  <a:cubicBezTo>
                    <a:pt x="16" y="10"/>
                    <a:pt x="16" y="10"/>
                    <a:pt x="1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33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4C2864D6-1B78-447E-AAAC-E9FA554A73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2017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524000" y="1143000"/>
            <a:ext cx="7239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2F2F2F">
                    <a:lumMod val="75000"/>
                    <a:lumOff val="25000"/>
                  </a:srgbClr>
                </a:solidFill>
              </a:rPr>
              <a:t>同济大学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04FF7-34EE-47FD-8789-3E112026E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kumimoji="1" sz="1400" kern="120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655207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4C2864D6-1B78-447E-AAAC-E9FA554A73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8060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buClr>
                <a:srgbClr val="FF0000"/>
              </a:buClr>
              <a:defRPr sz="32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26714DBF-E897-473F-B4DA-AAD750B6E7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685033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26714DBF-E897-473F-B4DA-AAD750B6E7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547005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A9FC8-1035-4A5D-A332-AA827F08489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73575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9842-4602-4C78-961B-92E6EAEAEA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516168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FF6CC-221D-453D-A7EE-D9A52CC596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832865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864D6-1B78-447E-AAAC-E9FA554A73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176121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01E91-7E3F-46C3-8666-4C828D18A03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69244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7216D-9A51-4D6A-815A-DFEBC056885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794171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74638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Tx/>
              <a:buFontTx/>
              <a:buChar char="•"/>
              <a:defRPr kumimoji="1" sz="14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buFontTx/>
              <a:buNone/>
              <a:defRPr/>
            </a:pPr>
            <a:r>
              <a:rPr lang="zh-CN" altLang="en-US" dirty="0"/>
              <a:t>人工智能原理</a:t>
            </a:r>
            <a:endParaRPr lang="en-US" altLang="zh-CN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413500"/>
            <a:ext cx="1008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Tx/>
              <a:buFontTx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ADA29AB-980A-43FC-8119-BD7C09FDD6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285750" y="6248400"/>
            <a:ext cx="8643938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212726"/>
            <a:ext cx="1126499" cy="1133474"/>
          </a:xfrm>
          <a:prstGeom prst="rect">
            <a:avLst/>
          </a:prstGeom>
        </p:spPr>
      </p:pic>
      <p:sp>
        <p:nvSpPr>
          <p:cNvPr id="3088" name="Rectangle 16"/>
          <p:cNvSpPr>
            <a:spLocks noChangeArrowheads="1"/>
          </p:cNvSpPr>
          <p:nvPr userDrawn="1"/>
        </p:nvSpPr>
        <p:spPr bwMode="auto">
          <a:xfrm>
            <a:off x="1214438" y="1285875"/>
            <a:ext cx="7740650" cy="71438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525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26" r:id="rId12"/>
    <p:sldLayoutId id="2147484036" r:id="rId13"/>
  </p:sldLayoutIdLst>
  <p:transition spd="slow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 2" panose="05020102010507070707" pitchFamily="18" charset="2"/>
        <a:buChar char="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4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zhaocairong@tongji.edu.cn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 descr="F:\2015年同济大学教师工作\人脸识别_本科课程_全校通识课_讲课竞赛\2015年新教师讲课竞赛\复赛选中课段准备_ppt\资料收集\人脸认知_依据1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83280" y="3432190"/>
            <a:ext cx="3175000" cy="212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386" name="副标题 2"/>
          <p:cNvSpPr>
            <a:spLocks noGrp="1"/>
          </p:cNvSpPr>
          <p:nvPr>
            <p:ph type="subTitle" idx="1"/>
          </p:nvPr>
        </p:nvSpPr>
        <p:spPr>
          <a:xfrm>
            <a:off x="447675" y="3505200"/>
            <a:ext cx="7570788" cy="28194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3600" b="1" dirty="0">
                <a:latin typeface="KaiTi" charset="-122"/>
                <a:ea typeface="KaiTi" charset="-122"/>
                <a:cs typeface="KaiTi" charset="-122"/>
              </a:rPr>
              <a:t>赵才荣</a:t>
            </a:r>
            <a:endParaRPr lang="en-US" altLang="zh-CN" sz="3600" b="1" dirty="0">
              <a:latin typeface="KaiTi" charset="-122"/>
              <a:ea typeface="KaiTi" charset="-122"/>
              <a:cs typeface="KaiTi" charset="-12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/>
                <a:cs typeface="Times New Roman" panose="02020603050405020304" pitchFamily="18" charset="0"/>
              </a:rPr>
              <a:t>E-mail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/>
                <a:cs typeface="Times New Roman" panose="02020603050405020304" pitchFamily="18" charset="0"/>
                <a:hlinkClick r:id="rId5"/>
              </a:rPr>
              <a:t>zhaocairong@tongji.edu.cn</a:t>
            </a:r>
            <a:endParaRPr lang="en-US" altLang="zh-CN" sz="2000" b="1" dirty="0">
              <a:latin typeface="Times New Roman" panose="02020603050405020304" pitchFamily="18" charset="0"/>
              <a:ea typeface="Adobe Gothic Std B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同济大学，电子与信息工程学院，智信馆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410</a:t>
            </a: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室</a:t>
            </a:r>
            <a:endParaRPr lang="en-US" altLang="zh-CN" sz="20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视觉与智能学习实验室 （</a:t>
            </a:r>
            <a:r>
              <a:rPr lang="en-US" altLang="zh-CN" sz="2000" b="1" dirty="0">
                <a:latin typeface="+mj-ea"/>
                <a:ea typeface="+mj-ea"/>
                <a:cs typeface="Times New Roman" panose="02020603050405020304" pitchFamily="18" charset="0"/>
              </a:rPr>
              <a:t>https://vill.tongji.edu.cn/</a:t>
            </a:r>
            <a:r>
              <a:rPr lang="zh-CN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</a:p>
          <a:p>
            <a:pPr algn="l" eaLnBrk="1" hangingPunct="1">
              <a:lnSpc>
                <a:spcPct val="150000"/>
              </a:lnSpc>
            </a:pPr>
            <a:endParaRPr lang="en-US" altLang="zh-CN" sz="20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600200" y="1628453"/>
            <a:ext cx="891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6000" b="1" kern="0" dirty="0">
                <a:solidFill>
                  <a:srgbClr val="E2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/>
            </a:r>
            <a:br>
              <a:rPr lang="en-US" altLang="zh-CN" sz="6000" b="1" kern="0" dirty="0">
                <a:solidFill>
                  <a:srgbClr val="E2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</a:br>
            <a:r>
              <a:rPr lang="zh-CN" altLang="en-US" sz="4900" b="1" dirty="0">
                <a:solidFill>
                  <a:srgbClr val="E2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有信息搜索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4900" b="1" dirty="0">
              <a:solidFill>
                <a:srgbClr val="E2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57200" y="914400"/>
            <a:ext cx="4495800" cy="85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sz="2400" dirty="0">
                <a:solidFill>
                  <a:srgbClr val="E2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通过搜索进行问题求解</a:t>
            </a:r>
            <a:endParaRPr lang="en-US" altLang="zh-CN" sz="2400" dirty="0">
              <a:solidFill>
                <a:srgbClr val="E2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76200"/>
            <a:ext cx="152400" cy="8382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76200"/>
            <a:ext cx="381000" cy="8382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6800" y="76200"/>
            <a:ext cx="7543800" cy="8382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295400" y="233363"/>
            <a:ext cx="6808788" cy="523875"/>
          </a:xfrm>
          <a:prstGeom prst="rect">
            <a:avLst/>
          </a:prstGeom>
          <a:solidFill>
            <a:srgbClr val="E6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人工智能原理</a:t>
            </a:r>
            <a:r>
              <a:rPr lang="en-US" altLang="zh-CN" sz="28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280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6176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1143000" y="1371600"/>
            <a:ext cx="7620000" cy="4872037"/>
            <a:chOff x="1066800" y="1352536"/>
            <a:chExt cx="7620000" cy="4872038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1352536"/>
              <a:ext cx="7620000" cy="48720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3429000" y="3328974"/>
              <a:ext cx="838200" cy="889000"/>
              <a:chOff x="96" y="1968"/>
              <a:chExt cx="528" cy="560"/>
            </a:xfrm>
          </p:grpSpPr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240" y="1968"/>
                <a:ext cx="384" cy="192"/>
              </a:xfrm>
              <a:prstGeom prst="ellipse">
                <a:avLst/>
              </a:prstGeom>
              <a:noFill/>
              <a:ln w="9525">
                <a:solidFill>
                  <a:srgbClr val="F6332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F6332E"/>
                  </a:solidFill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96" y="2112"/>
                <a:ext cx="240" cy="416"/>
              </a:xfrm>
              <a:prstGeom prst="line">
                <a:avLst/>
              </a:prstGeom>
              <a:noFill/>
              <a:ln w="9525">
                <a:solidFill>
                  <a:srgbClr val="F6332E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181600" y="2566974"/>
              <a:ext cx="838200" cy="876300"/>
              <a:chOff x="2496" y="3216"/>
              <a:chExt cx="528" cy="552"/>
            </a:xfrm>
          </p:grpSpPr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384" cy="192"/>
              </a:xfrm>
              <a:prstGeom prst="ellipse">
                <a:avLst/>
              </a:prstGeom>
              <a:noFill/>
              <a:ln w="9525">
                <a:solidFill>
                  <a:srgbClr val="F6332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F6332E"/>
                  </a:solidFill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2496" y="3384"/>
                <a:ext cx="240" cy="384"/>
              </a:xfrm>
              <a:prstGeom prst="line">
                <a:avLst/>
              </a:prstGeom>
              <a:noFill/>
              <a:ln w="9525">
                <a:solidFill>
                  <a:srgbClr val="F6332E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贪婪最佳优先搜索</a:t>
            </a: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-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案例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7566762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u="sng" dirty="0">
                <a:solidFill>
                  <a:srgbClr val="CC0099"/>
                </a:solidFill>
              </a:rPr>
              <a:t>完备性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>
                <a:solidFill>
                  <a:srgbClr val="CC0099"/>
                </a:solidFill>
              </a:rPr>
              <a:t> </a:t>
            </a:r>
            <a:r>
              <a:rPr lang="en-US" altLang="zh-CN" sz="2800" dirty="0" smtClean="0">
                <a:solidFill>
                  <a:srgbClr val="CC0099"/>
                </a:solidFill>
              </a:rPr>
              <a:t>  </a:t>
            </a:r>
            <a:r>
              <a:rPr lang="zh-CN" altLang="en-US" sz="2400" dirty="0" smtClean="0">
                <a:latin typeface="+mn-ea"/>
                <a:ea typeface="+mn-ea"/>
              </a:rPr>
              <a:t>否</a:t>
            </a:r>
            <a:r>
              <a:rPr lang="en-US" altLang="zh-CN" sz="2400" dirty="0" smtClean="0">
                <a:latin typeface="+mn-ea"/>
                <a:ea typeface="+mn-ea"/>
              </a:rPr>
              <a:t>–</a:t>
            </a:r>
            <a:r>
              <a:rPr lang="zh-CN" altLang="en-US" sz="2400" dirty="0" smtClean="0">
                <a:latin typeface="+mn-ea"/>
                <a:ea typeface="+mn-ea"/>
              </a:rPr>
              <a:t>会</a:t>
            </a:r>
            <a:r>
              <a:rPr lang="zh-CN" altLang="en-US" sz="2400" dirty="0">
                <a:latin typeface="+mn-ea"/>
                <a:ea typeface="+mn-ea"/>
              </a:rPr>
              <a:t>陷入死循环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u="sng" dirty="0">
                <a:solidFill>
                  <a:srgbClr val="CC0099"/>
                </a:solidFill>
              </a:rPr>
              <a:t>最优性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>
                <a:solidFill>
                  <a:srgbClr val="CC0099"/>
                </a:solidFill>
              </a:rPr>
              <a:t> </a:t>
            </a:r>
            <a:r>
              <a:rPr lang="en-US" altLang="zh-CN" sz="2800" dirty="0" smtClean="0">
                <a:solidFill>
                  <a:srgbClr val="CC0099"/>
                </a:solidFill>
              </a:rPr>
              <a:t>  </a:t>
            </a:r>
            <a:r>
              <a:rPr lang="zh-CN" altLang="en-US" sz="2400" dirty="0" smtClean="0">
                <a:latin typeface="+mn-ea"/>
                <a:ea typeface="+mn-ea"/>
              </a:rPr>
              <a:t>否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u="sng" dirty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>
                <a:solidFill>
                  <a:srgbClr val="CC0099"/>
                </a:solidFill>
              </a:rPr>
              <a:t> </a:t>
            </a:r>
            <a:r>
              <a:rPr lang="en-US" altLang="zh-CN" sz="2800" dirty="0" smtClean="0">
                <a:solidFill>
                  <a:srgbClr val="CC0099"/>
                </a:solidFill>
              </a:rPr>
              <a:t>  </a:t>
            </a:r>
            <a:r>
              <a:rPr lang="en-US" altLang="zh-CN" i="1" dirty="0" smtClean="0"/>
              <a:t>O(b</a:t>
            </a:r>
            <a:r>
              <a:rPr lang="en-US" altLang="zh-CN" i="1" baseline="30000" dirty="0" smtClean="0"/>
              <a:t>m</a:t>
            </a:r>
            <a:r>
              <a:rPr lang="en-US" altLang="zh-CN" i="1" dirty="0"/>
              <a:t>)</a:t>
            </a:r>
            <a:r>
              <a:rPr lang="en-US" altLang="zh-CN" dirty="0"/>
              <a:t>, </a:t>
            </a:r>
            <a:r>
              <a:rPr lang="zh-CN" altLang="en-US" sz="2400" dirty="0">
                <a:latin typeface="+mn-ea"/>
                <a:ea typeface="+mn-ea"/>
              </a:rPr>
              <a:t>一个好的启发式函数可以有效降低复杂度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800" u="sng" dirty="0" smtClean="0">
                <a:solidFill>
                  <a:srgbClr val="CC0099"/>
                </a:solidFill>
              </a:rPr>
              <a:t>空</a:t>
            </a:r>
            <a:r>
              <a:rPr lang="zh-CN" altLang="en-US" sz="2800" u="sng" dirty="0">
                <a:solidFill>
                  <a:srgbClr val="CC0099"/>
                </a:solidFill>
              </a:rPr>
              <a:t>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i="1" dirty="0"/>
              <a:t>O(b</a:t>
            </a:r>
            <a:r>
              <a:rPr lang="en-US" altLang="zh-CN" i="1" baseline="30000" dirty="0"/>
              <a:t>m</a:t>
            </a:r>
            <a:r>
              <a:rPr lang="en-US" altLang="zh-CN" i="1" dirty="0"/>
              <a:t>) </a:t>
            </a:r>
          </a:p>
          <a:p>
            <a:endParaRPr kumimoji="1" lang="zh-CN" alt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62000" y="381000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a typeface="宋体"/>
              </a:rPr>
              <a:t>贪婪最佳优先搜索的性能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8526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思</a:t>
            </a:r>
            <a:r>
              <a:rPr lang="zh-CN" altLang="en-US" sz="2400" dirty="0" smtClean="0">
                <a:ea typeface=""/>
              </a:rPr>
              <a:t>路：避</a:t>
            </a:r>
            <a:r>
              <a:rPr lang="zh-CN" altLang="en-US" sz="2400" dirty="0">
                <a:ea typeface=""/>
              </a:rPr>
              <a:t>免扩展耗散值已经很大的路</a:t>
            </a:r>
            <a:r>
              <a:rPr lang="zh-CN" altLang="en-US" sz="2400" dirty="0" smtClean="0">
                <a:ea typeface=""/>
              </a:rPr>
              <a:t>径</a:t>
            </a:r>
            <a:endParaRPr lang="en-US" altLang="zh-CN" dirty="0"/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评估函数</a:t>
            </a:r>
            <a:r>
              <a:rPr lang="en-US" altLang="zh-CN" sz="2400" dirty="0">
                <a:ea typeface=""/>
              </a:rPr>
              <a:t>f(n) = g(n) + h(n</a:t>
            </a:r>
            <a:r>
              <a:rPr lang="en-US" altLang="zh-CN" sz="2400" dirty="0" smtClean="0">
                <a:ea typeface=""/>
              </a:rPr>
              <a:t>)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=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到达此结点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时已经花费的代价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=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从该结点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到目标结点的最小代价路径的估计值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的最小代价解的估计代价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A</a:t>
            </a:r>
            <a:r>
              <a:rPr kumimoji="0" lang="en-US" altLang="zh-CN" sz="4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*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搜索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9110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10" name="Picture 3" descr="astar-progress0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484313"/>
            <a:ext cx="8289925" cy="3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97439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2" descr="astar-progress0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28775"/>
            <a:ext cx="8575675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93364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850" y="207964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3" descr="astar-progress0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557338"/>
            <a:ext cx="8434388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13943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3" descr="astar-progress0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985" y="1447800"/>
            <a:ext cx="8539163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279708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3" descr="astar-progress0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484313"/>
            <a:ext cx="8610600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306401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案例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7" name="Picture 3" descr="astar-progress06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1" y="1524000"/>
            <a:ext cx="8361362" cy="343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99156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  <a:ea typeface="宋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</a:t>
            </a:r>
            <a:r>
              <a:rPr lang="en-US" altLang="zh-CN" kern="0" dirty="0" smtClean="0">
                <a:solidFill>
                  <a:srgbClr val="000000"/>
                </a:solidFill>
                <a:ea typeface="宋体"/>
              </a:rPr>
              <a:t>-</a:t>
            </a:r>
            <a:r>
              <a:rPr lang="zh-CN" altLang="en-US" kern="0" dirty="0" smtClean="0">
                <a:solidFill>
                  <a:srgbClr val="000000"/>
                </a:solidFill>
                <a:ea typeface="宋体"/>
              </a:rPr>
              <a:t>伪代码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447800"/>
            <a:ext cx="6019800" cy="46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906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8133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ea typeface=""/>
              </a:rPr>
              <a:t>想法</a:t>
            </a:r>
            <a:r>
              <a:rPr lang="en-US" altLang="zh-CN" sz="2400" dirty="0">
                <a:ea typeface=""/>
              </a:rPr>
              <a:t>:</a:t>
            </a:r>
            <a:r>
              <a:rPr lang="zh-CN" altLang="en-US" sz="2400" dirty="0">
                <a:ea typeface=""/>
              </a:rPr>
              <a:t>创建一个评估函数</a:t>
            </a:r>
            <a:r>
              <a:rPr lang="en-US" altLang="zh-CN" sz="2400" dirty="0">
                <a:ea typeface=""/>
              </a:rPr>
              <a:t>f(n) </a:t>
            </a:r>
            <a:r>
              <a:rPr lang="zh-CN" altLang="en-US" sz="2400" dirty="0">
                <a:ea typeface=""/>
              </a:rPr>
              <a:t>用于每个结点</a:t>
            </a:r>
            <a:endParaRPr lang="en-US" altLang="zh-CN" sz="2400" dirty="0">
              <a:ea typeface="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可取性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
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扩展最可取的结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endParaRPr lang="en-US" altLang="zh-C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ea typeface=""/>
              </a:rPr>
              <a:t>实现</a:t>
            </a:r>
            <a:r>
              <a:rPr lang="en-US" altLang="zh-CN" sz="2400" dirty="0">
                <a:ea typeface="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按可取性递减的顺序排列未扩展结点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ea typeface=""/>
              </a:rPr>
              <a:t>特殊情况</a:t>
            </a:r>
            <a:r>
              <a:rPr lang="en-US" altLang="zh-CN" sz="2400" dirty="0">
                <a:ea typeface=""/>
              </a:rPr>
              <a:t>: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贪婪最佳优先搜索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最佳优先搜索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0123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2000" y="182034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若对每个结点</a:t>
            </a:r>
            <a:r>
              <a:rPr lang="en-US" altLang="zh-CN" sz="2400" dirty="0">
                <a:ea typeface=""/>
              </a:rPr>
              <a:t>n</a:t>
            </a:r>
            <a:r>
              <a:rPr lang="zh-CN" altLang="en-US" sz="2400" dirty="0">
                <a:ea typeface=""/>
              </a:rPr>
              <a:t>，满足</a:t>
            </a:r>
            <a:r>
              <a:rPr lang="en-US" altLang="zh-CN" sz="2400" i="1" dirty="0"/>
              <a:t>h(n) </a:t>
            </a:r>
            <a:r>
              <a:rPr lang="en-US" altLang="zh-CN" sz="2400" i="1" dirty="0">
                <a:cs typeface="Arial" charset="0"/>
              </a:rPr>
              <a:t>≤</a:t>
            </a:r>
            <a:r>
              <a:rPr lang="en-US" altLang="zh-CN" sz="2400" i="1" dirty="0"/>
              <a:t> h</a:t>
            </a:r>
            <a:r>
              <a:rPr lang="en-US" altLang="zh-CN" sz="2400" i="1" baseline="30000" dirty="0"/>
              <a:t>*</a:t>
            </a:r>
            <a:r>
              <a:rPr lang="en-US" altLang="zh-CN" sz="2400" i="1" dirty="0"/>
              <a:t>(n</a:t>
            </a:r>
            <a:r>
              <a:rPr lang="en-US" altLang="zh-CN" sz="2400" i="1" dirty="0" smtClean="0"/>
              <a:t>),</a:t>
            </a:r>
            <a:r>
              <a:rPr lang="zh-CN" altLang="en-US" sz="2400" dirty="0" smtClean="0">
                <a:ea typeface=""/>
              </a:rPr>
              <a:t>则 </a:t>
            </a:r>
            <a:r>
              <a:rPr lang="en-US" altLang="zh-CN" sz="2400" i="1" dirty="0"/>
              <a:t>h(n)</a:t>
            </a:r>
            <a:r>
              <a:rPr lang="zh-CN" altLang="en-US" sz="2400" dirty="0" smtClean="0">
                <a:ea typeface=""/>
              </a:rPr>
              <a:t>是</a:t>
            </a:r>
            <a:r>
              <a:rPr lang="zh-CN" altLang="en-US" sz="2400" b="1" dirty="0">
                <a:ea typeface=""/>
              </a:rPr>
              <a:t>可采纳的</a:t>
            </a:r>
            <a:r>
              <a:rPr lang="zh-CN" altLang="en-US" sz="2400" dirty="0" smtClean="0">
                <a:ea typeface=""/>
              </a:rPr>
              <a:t>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i="1" dirty="0"/>
              <a:t>	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h*(n)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到达目标结点的真实代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 smtClean="0">
                <a:ea typeface=""/>
              </a:rPr>
              <a:t>可</a:t>
            </a:r>
            <a:r>
              <a:rPr lang="zh-CN" altLang="en-US" sz="2400" dirty="0">
                <a:ea typeface=""/>
              </a:rPr>
              <a:t>采纳启发式不会过高估计到达目标的代价</a:t>
            </a:r>
            <a:r>
              <a:rPr lang="zh-CN" altLang="en-US" sz="2400" dirty="0" smtClean="0">
                <a:ea typeface=""/>
              </a:rPr>
              <a:t>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不会高估真实距离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b="1" dirty="0">
                <a:ea typeface=""/>
              </a:rPr>
              <a:t>定理</a:t>
            </a:r>
            <a:r>
              <a:rPr lang="en-US" altLang="zh-CN" sz="2400" dirty="0">
                <a:ea typeface=""/>
              </a:rPr>
              <a:t>: </a:t>
            </a:r>
            <a:r>
              <a:rPr lang="zh-CN" altLang="en-US" sz="2400" dirty="0">
                <a:ea typeface=""/>
              </a:rPr>
              <a:t>如果</a:t>
            </a:r>
            <a:r>
              <a:rPr lang="en-US" altLang="zh-CN" sz="2400" i="1" dirty="0"/>
              <a:t>h(n)</a:t>
            </a:r>
            <a:r>
              <a:rPr lang="zh-CN" altLang="en-US" sz="2400" dirty="0">
                <a:ea typeface=""/>
              </a:rPr>
              <a:t>是可采纳的</a:t>
            </a:r>
            <a:r>
              <a:rPr lang="en-US" altLang="zh-CN" sz="2400" dirty="0">
                <a:ea typeface=""/>
              </a:rPr>
              <a:t>, A*</a:t>
            </a:r>
            <a:r>
              <a:rPr lang="zh-CN" altLang="en-US" sz="2400" dirty="0">
                <a:ea typeface=""/>
              </a:rPr>
              <a:t>搜索树搜索版本是最优的。</a:t>
            </a:r>
            <a:endParaRPr lang="en-US" altLang="zh-CN" sz="2400" dirty="0">
              <a:ea typeface="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可采纳启发式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3335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95165" y="1434306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ea typeface=""/>
              </a:rPr>
              <a:t>如果对于每个结点</a:t>
            </a:r>
            <a:r>
              <a:rPr lang="en-US" altLang="zh-CN" sz="2400" dirty="0">
                <a:ea typeface=""/>
              </a:rPr>
              <a:t>n</a:t>
            </a:r>
            <a:r>
              <a:rPr lang="zh-CN" altLang="en-US" sz="2400" dirty="0">
                <a:ea typeface=""/>
              </a:rPr>
              <a:t>和通过任一行动</a:t>
            </a:r>
            <a:r>
              <a:rPr lang="en-US" altLang="zh-CN" sz="2400" dirty="0">
                <a:ea typeface=""/>
              </a:rPr>
              <a:t>a</a:t>
            </a:r>
            <a:r>
              <a:rPr lang="zh-CN" altLang="en-US" sz="2400" dirty="0">
                <a:ea typeface=""/>
              </a:rPr>
              <a:t>生成的</a:t>
            </a:r>
            <a:r>
              <a:rPr lang="en-US" altLang="zh-CN" sz="2400" dirty="0">
                <a:ea typeface=""/>
              </a:rPr>
              <a:t>n'</a:t>
            </a:r>
            <a:r>
              <a:rPr lang="zh-CN" altLang="en-US" sz="2400" dirty="0">
                <a:ea typeface=""/>
              </a:rPr>
              <a:t>的每个后继结点满足</a:t>
            </a:r>
            <a:r>
              <a:rPr lang="en-US" altLang="zh-CN" sz="2000" i="1" dirty="0" smtClean="0"/>
              <a:t>h(n) </a:t>
            </a:r>
            <a:r>
              <a:rPr lang="en-US" altLang="zh-CN" sz="2000" i="1" dirty="0" smtClean="0">
                <a:cs typeface="Arial" charset="0"/>
              </a:rPr>
              <a:t>≤</a:t>
            </a:r>
            <a:r>
              <a:rPr lang="en-US" altLang="zh-CN" sz="2000" i="1" dirty="0"/>
              <a:t> c(n,a,n') + h(n')</a:t>
            </a:r>
            <a:r>
              <a:rPr lang="zh-CN" altLang="en-US" sz="2000" i="1" dirty="0" smtClean="0"/>
              <a:t>，</a:t>
            </a:r>
            <a:r>
              <a:rPr lang="zh-CN" altLang="en-US" sz="2400" dirty="0">
                <a:ea typeface=""/>
              </a:rPr>
              <a:t>则称启发式</a:t>
            </a:r>
            <a:r>
              <a:rPr lang="en-US" altLang="zh-CN" sz="2400" i="1" dirty="0">
                <a:ea typeface=""/>
              </a:rPr>
              <a:t>h(n)</a:t>
            </a:r>
            <a:r>
              <a:rPr lang="en-US" altLang="zh-CN" sz="2400" dirty="0">
                <a:ea typeface=""/>
              </a:rPr>
              <a:t> </a:t>
            </a:r>
            <a:r>
              <a:rPr lang="zh-CN" altLang="en-US" sz="2400" dirty="0">
                <a:ea typeface=""/>
              </a:rPr>
              <a:t>是</a:t>
            </a:r>
            <a:r>
              <a:rPr lang="zh-CN" altLang="en-US" sz="2400" b="1" dirty="0">
                <a:ea typeface=""/>
              </a:rPr>
              <a:t>一致的。</a:t>
            </a:r>
            <a:endParaRPr lang="en-US" altLang="zh-CN" sz="2400" b="1" dirty="0">
              <a:ea typeface="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ea typeface=""/>
              </a:rPr>
              <a:t>若</a:t>
            </a:r>
            <a:r>
              <a:rPr lang="en-US" altLang="zh-CN" sz="2400" dirty="0">
                <a:ea typeface=""/>
              </a:rPr>
              <a:t> </a:t>
            </a:r>
            <a:r>
              <a:rPr lang="en-US" altLang="zh-CN" sz="2400" i="1" dirty="0">
                <a:ea typeface=""/>
              </a:rPr>
              <a:t>h</a:t>
            </a:r>
            <a:r>
              <a:rPr lang="en-US" altLang="zh-CN" sz="2400" dirty="0">
                <a:ea typeface=""/>
              </a:rPr>
              <a:t> </a:t>
            </a:r>
            <a:r>
              <a:rPr lang="zh-CN" altLang="en-US" sz="2400" dirty="0">
                <a:ea typeface=""/>
              </a:rPr>
              <a:t>是一致的</a:t>
            </a:r>
            <a:r>
              <a:rPr lang="en-US" altLang="zh-CN" sz="2400" dirty="0">
                <a:ea typeface=""/>
              </a:rPr>
              <a:t>, </a:t>
            </a:r>
            <a:r>
              <a:rPr lang="zh-CN" altLang="en-US" sz="2400" dirty="0">
                <a:ea typeface=""/>
              </a:rPr>
              <a:t>则</a:t>
            </a:r>
            <a:endParaRPr lang="en-US" altLang="zh-CN" sz="2400" dirty="0">
              <a:ea typeface="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/>
              <a:t>	</a:t>
            </a:r>
            <a:r>
              <a:rPr lang="en-US" altLang="zh-CN" sz="2000" i="1" dirty="0" smtClean="0"/>
              <a:t>    f(n</a:t>
            </a:r>
            <a:r>
              <a:rPr lang="en-US" altLang="zh-CN" sz="2000" i="1" dirty="0"/>
              <a:t>')   </a:t>
            </a:r>
            <a:r>
              <a:rPr lang="en-US" altLang="zh-CN" sz="2000" i="1" dirty="0" smtClean="0"/>
              <a:t>= </a:t>
            </a:r>
            <a:r>
              <a:rPr lang="en-US" altLang="zh-CN" sz="2000" i="1" dirty="0"/>
              <a:t>g(n')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/>
              <a:t>      	     = g(n) + c(</a:t>
            </a:r>
            <a:r>
              <a:rPr lang="en-US" altLang="zh-CN" sz="2000" i="1" dirty="0" err="1"/>
              <a:t>n,a,n</a:t>
            </a:r>
            <a:r>
              <a:rPr lang="en-US" altLang="zh-CN" sz="2000" i="1" dirty="0"/>
              <a:t>') + h(n')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/>
              <a:t>      	     ≥ g(n) + h(n)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/>
              <a:t>      	     = f(n)</a:t>
            </a:r>
            <a:r>
              <a:rPr lang="en-US" altLang="zh-CN" sz="2000" dirty="0"/>
              <a:t>
</a:t>
            </a:r>
            <a:r>
              <a:rPr lang="en-US" altLang="zh-CN" sz="20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  i.e</a:t>
            </a:r>
            <a:r>
              <a:rPr lang="en-US" altLang="zh-CN" sz="2000" dirty="0"/>
              <a:t>., </a:t>
            </a:r>
            <a:r>
              <a:rPr lang="en-US" altLang="zh-CN" sz="2000" i="1" dirty="0"/>
              <a:t>f(n)</a:t>
            </a:r>
            <a:r>
              <a:rPr lang="en-US" altLang="zh-CN" sz="2000" dirty="0"/>
              <a:t> </a:t>
            </a:r>
            <a:r>
              <a:rPr lang="zh-CN" altLang="en-US" sz="2000" dirty="0"/>
              <a:t>在任何路径上都是非递减</a:t>
            </a:r>
            <a:r>
              <a:rPr lang="zh-CN" altLang="en-US" sz="2000" dirty="0" smtClean="0"/>
              <a:t>的。</a:t>
            </a:r>
            <a:endParaRPr lang="en-US" altLang="zh-CN" sz="2000" dirty="0"/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b="1" dirty="0">
                <a:latin typeface="+mn-ea"/>
                <a:ea typeface="+mn-ea"/>
              </a:rPr>
              <a:t>定理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zh-CN" altLang="en-US" sz="2400" dirty="0">
                <a:latin typeface="+mn-ea"/>
                <a:ea typeface="+mn-ea"/>
              </a:rPr>
              <a:t>如果</a:t>
            </a:r>
            <a:r>
              <a:rPr lang="en-US" altLang="zh-CN" sz="2400" i="1" dirty="0"/>
              <a:t>h(n)</a:t>
            </a:r>
            <a:r>
              <a:rPr lang="zh-CN" altLang="en-US" sz="2400" dirty="0">
                <a:latin typeface="+mn-ea"/>
                <a:ea typeface="+mn-ea"/>
              </a:rPr>
              <a:t>是一致的</a:t>
            </a:r>
            <a:r>
              <a:rPr lang="en-US" altLang="zh-CN" sz="2400" dirty="0">
                <a:ea typeface=""/>
              </a:rPr>
              <a:t>, A*</a:t>
            </a:r>
            <a:r>
              <a:rPr lang="zh-CN" altLang="en-US" sz="2400" dirty="0">
                <a:latin typeface="+mn-ea"/>
                <a:ea typeface="+mn-ea"/>
              </a:rPr>
              <a:t>搜索图搜索版本是最优的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一致性启发式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  <p:pic>
        <p:nvPicPr>
          <p:cNvPr id="10" name="Picture 4" descr="consistenc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102" y="2971800"/>
            <a:ext cx="19621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89138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600" dirty="0">
                <a:solidFill>
                  <a:srgbClr val="000000"/>
                </a:solidFill>
                <a:effectLst/>
                <a:latin typeface="+mj-ea"/>
              </a:rPr>
              <a:t>A</a:t>
            </a:r>
            <a:r>
              <a:rPr kumimoji="1" lang="zh-CN" altLang="en-US" sz="3600" dirty="0">
                <a:solidFill>
                  <a:srgbClr val="000000"/>
                </a:solidFill>
                <a:effectLst/>
                <a:latin typeface="+mj-ea"/>
              </a:rPr>
              <a:t>*搜索分析</a:t>
            </a:r>
            <a:endParaRPr lang="en-US" altLang="zh-CN" sz="3600" kern="0" dirty="0">
              <a:solidFill>
                <a:srgbClr val="000000"/>
              </a:solidFill>
              <a:effectLst/>
              <a:latin typeface="+mj-ea"/>
              <a:cs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752600"/>
            <a:ext cx="7924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保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证找到最短路径（最优解）的条件，关键在于估价函数</a:t>
            </a: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f(n)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的选取（或者说</a:t>
            </a: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h(n)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的选取</a:t>
            </a: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）。</a:t>
            </a:r>
            <a:endParaRPr lang="en-US" altLang="zh-CN" sz="2000" dirty="0" smtClean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我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们以</a:t>
            </a: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h*(n)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表达状态</a:t>
            </a: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到目标状态的距离，那么</a:t>
            </a: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h(n)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的选取大致有如下三种情况：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h(n)&lt; h*(n) 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，这种情况下，搜索的点数多，搜索范围大，效率低。但能得到最优解。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h(n)= h*(n) 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，即距离估计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h(n)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等于最短距离，那么搜索将严格沿着最短路径进行， 此时的搜索效率是最高的。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 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h(n)&gt; h*(n) 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，搜索的点数少，搜索范围小，效率高，但不能保证得到最优解。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22469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完备性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en-US" altLang="zh-CN" sz="2800" dirty="0"/>
              <a:t> (unless there are infinitely many nodes with f </a:t>
            </a:r>
            <a:r>
              <a:rPr lang="en-US" altLang="zh-CN" sz="2800" i="1" dirty="0">
                <a:cs typeface="Arial" charset="0"/>
              </a:rPr>
              <a:t>≤</a:t>
            </a:r>
            <a:r>
              <a:rPr lang="en-US" altLang="zh-CN" sz="2800" i="1" dirty="0"/>
              <a:t> f(G) 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最佳性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zh-CN" altLang="en-US" sz="2800" dirty="0"/>
              <a:t>指数级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空间复杂度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Keeps all nodes in memory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A*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搜索的性能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47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A*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搜索的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应用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41464" y="1488916"/>
            <a:ext cx="6733262" cy="3692684"/>
          </a:xfrm>
        </p:spPr>
        <p:txBody>
          <a:bodyPr/>
          <a:lstStyle/>
          <a:p>
            <a:pPr eaLnBrk="1" hangingPunct="1"/>
            <a:r>
              <a:rPr lang="en-US" dirty="0"/>
              <a:t>Video games</a:t>
            </a:r>
          </a:p>
          <a:p>
            <a:pPr eaLnBrk="1" hangingPunct="1"/>
            <a:r>
              <a:rPr lang="en-US" dirty="0" err="1"/>
              <a:t>Pathing</a:t>
            </a:r>
            <a:r>
              <a:rPr lang="en-US" dirty="0"/>
              <a:t> / routing problems</a:t>
            </a:r>
          </a:p>
          <a:p>
            <a:pPr eaLnBrk="1" hangingPunct="1"/>
            <a:r>
              <a:rPr lang="en-US" dirty="0"/>
              <a:t>Resource planning problems</a:t>
            </a:r>
          </a:p>
          <a:p>
            <a:pPr eaLnBrk="1" hangingPunct="1"/>
            <a:r>
              <a:rPr lang="en-US" dirty="0"/>
              <a:t>Robot motion planning</a:t>
            </a:r>
          </a:p>
          <a:p>
            <a:pPr eaLnBrk="1" hangingPunct="1"/>
            <a:r>
              <a:rPr lang="en-US" dirty="0"/>
              <a:t>Language analysis</a:t>
            </a:r>
          </a:p>
          <a:p>
            <a:pPr eaLnBrk="1" hangingPunct="1"/>
            <a:r>
              <a:rPr lang="en-US" dirty="0"/>
              <a:t>Machine translation</a:t>
            </a:r>
          </a:p>
          <a:p>
            <a:pPr eaLnBrk="1" hangingPunct="1"/>
            <a:r>
              <a:rPr lang="en-US" dirty="0"/>
              <a:t>Speech recognition</a:t>
            </a:r>
          </a:p>
          <a:p>
            <a:pPr eaLnBrk="1" hangingPunct="1"/>
            <a:r>
              <a:rPr lang="en-US" dirty="0"/>
              <a:t>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6440" y="3335258"/>
            <a:ext cx="3336572" cy="272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0151544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E.g., </a:t>
            </a:r>
            <a:r>
              <a:rPr lang="zh-CN" altLang="en-US" sz="2400" dirty="0"/>
              <a:t>针对八数码问题，有两个常用的可采纳的启发式函数</a:t>
            </a:r>
            <a:r>
              <a:rPr lang="en-US" altLang="zh-CN" sz="2400" dirty="0"/>
              <a:t>: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(n) </a:t>
            </a:r>
            <a:r>
              <a:rPr lang="en-US" altLang="zh-CN" sz="2400" dirty="0"/>
              <a:t>= </a:t>
            </a:r>
            <a:r>
              <a:rPr lang="zh-CN" altLang="en-US" sz="2400" dirty="0"/>
              <a:t>不在位的棋子数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(n) </a:t>
            </a:r>
            <a:r>
              <a:rPr lang="en-US" altLang="zh-CN" sz="2400" dirty="0"/>
              <a:t>=</a:t>
            </a:r>
            <a:r>
              <a:rPr lang="zh-CN" altLang="en-US" sz="2400" dirty="0"/>
              <a:t>所有棋子到其目标位置的距离和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u="sng" dirty="0">
                <a:solidFill>
                  <a:srgbClr val="CC0099"/>
                </a:solidFill>
              </a:rPr>
              <a:t>h</a:t>
            </a:r>
            <a:r>
              <a:rPr lang="en-US" altLang="zh-CN" u="sng" baseline="-25000" dirty="0">
                <a:solidFill>
                  <a:srgbClr val="CC0099"/>
                </a:solidFill>
              </a:rPr>
              <a:t>1</a:t>
            </a:r>
            <a:r>
              <a:rPr lang="en-US" altLang="zh-CN" u="sng" dirty="0">
                <a:solidFill>
                  <a:srgbClr val="CC0099"/>
                </a:solidFill>
              </a:rPr>
              <a:t>(S) = 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u="sng" dirty="0">
                <a:solidFill>
                  <a:srgbClr val="CC0099"/>
                </a:solidFill>
              </a:rPr>
              <a:t>h</a:t>
            </a:r>
            <a:r>
              <a:rPr lang="en-US" altLang="zh-CN" u="sng" baseline="-25000" dirty="0">
                <a:solidFill>
                  <a:srgbClr val="CC0099"/>
                </a:solidFill>
              </a:rPr>
              <a:t>2</a:t>
            </a:r>
            <a:r>
              <a:rPr lang="en-US" altLang="zh-CN" u="sng" dirty="0">
                <a:solidFill>
                  <a:srgbClr val="CC0099"/>
                </a:solidFill>
              </a:rPr>
              <a:t>(S) = ?</a:t>
            </a:r>
            <a:r>
              <a:rPr lang="en-US" altLang="zh-CN" dirty="0"/>
              <a:t> </a:t>
            </a:r>
          </a:p>
          <a:p>
            <a:endParaRPr kumimoji="1" lang="zh-CN" altLang="en-US" sz="24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14313" y="294797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kern="0" dirty="0">
                <a:solidFill>
                  <a:srgbClr val="000000"/>
                </a:solidFill>
                <a:ea typeface="宋体"/>
              </a:rPr>
              <a:t>可采纳的启发式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  <p:pic>
        <p:nvPicPr>
          <p:cNvPr id="10" name="Picture 5" descr="8puzz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4956" y="3657600"/>
            <a:ext cx="4257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1535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3430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E.g., </a:t>
            </a:r>
            <a:r>
              <a:rPr lang="zh-CN" altLang="en-US" sz="2400" dirty="0"/>
              <a:t>针对八数码问题</a:t>
            </a:r>
            <a:r>
              <a:rPr lang="en-US" altLang="zh-CN" sz="2400" dirty="0"/>
              <a:t>: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(n) </a:t>
            </a:r>
            <a:r>
              <a:rPr lang="en-US" altLang="zh-CN" sz="2400" dirty="0"/>
              <a:t>= </a:t>
            </a:r>
            <a:r>
              <a:rPr lang="zh-CN" altLang="en-US" sz="2400" dirty="0"/>
              <a:t>不在位的棋子数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(n) </a:t>
            </a:r>
            <a:r>
              <a:rPr lang="en-US" altLang="zh-CN" sz="2400" dirty="0"/>
              <a:t>=</a:t>
            </a:r>
            <a:r>
              <a:rPr lang="zh-CN" altLang="en-US" sz="2400" dirty="0"/>
              <a:t>所有棋子到其目标位置的距离和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
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u="sng" dirty="0">
                <a:solidFill>
                  <a:srgbClr val="CC0099"/>
                </a:solidFill>
              </a:rPr>
              <a:t>h</a:t>
            </a:r>
            <a:r>
              <a:rPr lang="en-US" altLang="zh-CN" sz="2800" u="sng" baseline="-25000" dirty="0">
                <a:solidFill>
                  <a:srgbClr val="CC0099"/>
                </a:solidFill>
              </a:rPr>
              <a:t>1</a:t>
            </a:r>
            <a:r>
              <a:rPr lang="en-US" altLang="zh-CN" sz="2800" u="sng" dirty="0">
                <a:solidFill>
                  <a:srgbClr val="CC0099"/>
                </a:solidFill>
              </a:rPr>
              <a:t>(S) = ?</a:t>
            </a:r>
            <a:r>
              <a:rPr lang="en-US" altLang="zh-CN" sz="2800" dirty="0"/>
              <a:t> 8</a:t>
            </a:r>
            <a:endParaRPr lang="en-US" altLang="zh-CN" sz="2800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u="sng" dirty="0">
                <a:solidFill>
                  <a:srgbClr val="CC0099"/>
                </a:solidFill>
              </a:rPr>
              <a:t>h</a:t>
            </a:r>
            <a:r>
              <a:rPr lang="en-US" altLang="zh-CN" sz="2800" u="sng" baseline="-25000" dirty="0">
                <a:solidFill>
                  <a:srgbClr val="CC0099"/>
                </a:solidFill>
              </a:rPr>
              <a:t>2</a:t>
            </a:r>
            <a:r>
              <a:rPr lang="en-US" altLang="zh-CN" sz="2800" u="sng" dirty="0">
                <a:solidFill>
                  <a:srgbClr val="CC0099"/>
                </a:solidFill>
              </a:rPr>
              <a:t>(S) = ?</a:t>
            </a:r>
            <a:r>
              <a:rPr lang="en-US" altLang="zh-CN" sz="2800" dirty="0"/>
              <a:t> 3+1+2+2+2+3+3+2 = 18</a:t>
            </a:r>
            <a:r>
              <a:rPr lang="en-US" altLang="zh-CN" sz="2400" dirty="0"/>
              <a:t> </a:t>
            </a:r>
          </a:p>
          <a:p>
            <a:endParaRPr kumimoji="1" lang="zh-CN" altLang="en-US" sz="2400" dirty="0"/>
          </a:p>
        </p:txBody>
      </p:sp>
      <p:pic>
        <p:nvPicPr>
          <p:cNvPr id="10" name="Picture 4" descr="8puzz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1310" y="3476625"/>
            <a:ext cx="4257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E5B4E039-EAD5-422C-8166-AF550C3C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5" y="415529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kern="0" dirty="0">
                <a:solidFill>
                  <a:srgbClr val="000000"/>
                </a:solidFill>
                <a:ea typeface="宋体"/>
              </a:rPr>
              <a:t>可采纳的启发式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6928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 txBox="1">
            <a:spLocks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kumimoji="1" sz="1400" kern="120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"/>
              </a:rPr>
              <a:t>人工智能原理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"/>
            </a:endParaRPr>
          </a:p>
        </p:txBody>
      </p:sp>
      <p:sp>
        <p:nvSpPr>
          <p:cNvPr id="6" name="灯片编号占位符 4"/>
          <p:cNvSpPr txBox="1">
            <a:spLocks/>
          </p:cNvSpPr>
          <p:nvPr/>
        </p:nvSpPr>
        <p:spPr bwMode="auto">
          <a:xfrm>
            <a:off x="7848600" y="6413500"/>
            <a:ext cx="1008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None/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"/>
              </a:rPr>
              <a:t>29</a:t>
            </a:r>
          </a:p>
        </p:txBody>
      </p:sp>
      <p:sp>
        <p:nvSpPr>
          <p:cNvPr id="7" name="日期占位符 5"/>
          <p:cNvSpPr txBox="1">
            <a:spLocks/>
          </p:cNvSpPr>
          <p:nvPr/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"/>
              </a:rPr>
              <a:t>上海市精品课程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245745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D60093"/>
                </a:solidFill>
                <a:latin typeface="宋体" pitchFamily="2" charset="-122"/>
              </a:rPr>
              <a:t>例</a:t>
            </a:r>
            <a:r>
              <a:rPr kumimoji="1" lang="zh-CN" altLang="en-US" sz="2400" b="1">
                <a:solidFill>
                  <a:srgbClr val="0000CC"/>
                </a:solidFill>
                <a:latin typeface="宋体" pitchFamily="2" charset="-122"/>
              </a:rPr>
              <a:t>八数码难题。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pSp>
        <p:nvGrpSpPr>
          <p:cNvPr id="9" name="组合 37"/>
          <p:cNvGrpSpPr>
            <a:grpSpLocks/>
          </p:cNvGrpSpPr>
          <p:nvPr/>
        </p:nvGrpSpPr>
        <p:grpSpPr bwMode="auto">
          <a:xfrm>
            <a:off x="3657600" y="2133600"/>
            <a:ext cx="3505200" cy="1295400"/>
            <a:chOff x="3657600" y="2133600"/>
            <a:chExt cx="3505200" cy="1295400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962400" y="26670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2   3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1   8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638800" y="26670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2   3</a:t>
              </a:r>
            </a:p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1   8   4</a:t>
              </a:r>
            </a:p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4343400" y="2133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4343400" y="2133600"/>
              <a:ext cx="1752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657600" y="2209800"/>
              <a:ext cx="3505200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 g*=2 h*=2           f=6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                f=4</a:t>
              </a:r>
            </a:p>
          </p:txBody>
        </p:sp>
      </p:grpSp>
      <p:grpSp>
        <p:nvGrpSpPr>
          <p:cNvPr id="15" name="组合 41"/>
          <p:cNvGrpSpPr>
            <a:grpSpLocks/>
          </p:cNvGrpSpPr>
          <p:nvPr/>
        </p:nvGrpSpPr>
        <p:grpSpPr bwMode="auto">
          <a:xfrm>
            <a:off x="3981450" y="3429000"/>
            <a:ext cx="1733550" cy="1258888"/>
            <a:chOff x="3962400" y="3429000"/>
            <a:chExt cx="1733550" cy="1258888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343400" y="3429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962400" y="3925888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1   2    3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     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4356100" y="3571876"/>
              <a:ext cx="1339850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g*=3 h*=1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      f=4</a:t>
              </a:r>
            </a:p>
          </p:txBody>
        </p:sp>
      </p:grpSp>
      <p:grpSp>
        <p:nvGrpSpPr>
          <p:cNvPr id="19" name="组合 39"/>
          <p:cNvGrpSpPr>
            <a:grpSpLocks/>
          </p:cNvGrpSpPr>
          <p:nvPr/>
        </p:nvGrpSpPr>
        <p:grpSpPr bwMode="auto">
          <a:xfrm>
            <a:off x="2447925" y="4648200"/>
            <a:ext cx="4211638" cy="1219200"/>
            <a:chOff x="2447925" y="4648200"/>
            <a:chExt cx="4211638" cy="1219200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590800" y="5105400"/>
              <a:ext cx="795338" cy="762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algn="ctr">
                <a:defRPr/>
              </a:pP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1   2    3</a:t>
              </a:r>
            </a:p>
            <a:p>
              <a:pPr marL="457200" indent="-457200" algn="ctr">
                <a:defRPr/>
              </a:pP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8         4</a:t>
              </a:r>
            </a:p>
            <a:p>
              <a:pPr marL="457200" indent="-457200" algn="ctr">
                <a:defRPr/>
              </a:pP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638800" y="50292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1   2    3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7   8    4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6    5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3048000" y="4724400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343400" y="4724400"/>
              <a:ext cx="160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429000" y="4800600"/>
              <a:ext cx="1682750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g*=4 h*=0             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f=4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6019800" y="4648200"/>
              <a:ext cx="6397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f=6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447925" y="4760913"/>
              <a:ext cx="3857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Sg</a:t>
              </a:r>
            </a:p>
          </p:txBody>
        </p:sp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879725" y="6021388"/>
            <a:ext cx="3560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0000CC"/>
                </a:solidFill>
                <a:latin typeface="Times New Roman" pitchFamily="18" charset="0"/>
              </a:rPr>
              <a:t>八数码难题</a:t>
            </a:r>
            <a:r>
              <a:rPr kumimoji="1" lang="en-US" altLang="zh-CN" sz="2000">
                <a:solidFill>
                  <a:srgbClr val="0000CC"/>
                </a:solidFill>
                <a:latin typeface="Times New Roman" pitchFamily="18" charset="0"/>
              </a:rPr>
              <a:t>h(n)=P(n)</a:t>
            </a:r>
            <a:r>
              <a:rPr kumimoji="1" lang="zh-CN" altLang="en-US" sz="2000">
                <a:solidFill>
                  <a:srgbClr val="0000CC"/>
                </a:solidFill>
                <a:latin typeface="Times New Roman" pitchFamily="18" charset="0"/>
              </a:rPr>
              <a:t>的搜索树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79388" y="3213100"/>
            <a:ext cx="2311399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f(n)=d(n)+P(n)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d(n)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深度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P(n):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与目标距离和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显然满足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P(n)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h*(n)</a:t>
            </a:r>
            <a:endParaRPr lang="en-US" altLang="en-US" sz="20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即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f*=g*+h*</a:t>
            </a:r>
          </a:p>
        </p:txBody>
      </p:sp>
      <p:grpSp>
        <p:nvGrpSpPr>
          <p:cNvPr id="29" name="组合 34"/>
          <p:cNvGrpSpPr>
            <a:grpSpLocks/>
          </p:cNvGrpSpPr>
          <p:nvPr/>
        </p:nvGrpSpPr>
        <p:grpSpPr bwMode="auto">
          <a:xfrm>
            <a:off x="2339975" y="981075"/>
            <a:ext cx="5661025" cy="1152525"/>
            <a:chOff x="2339975" y="981075"/>
            <a:chExt cx="5661025" cy="1152525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590800" y="13716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2   8   3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1   4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3962400" y="13716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2 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1    8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5605463" y="1371600"/>
              <a:ext cx="795337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2   8   3</a:t>
              </a:r>
            </a:p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1   4</a:t>
              </a:r>
            </a:p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7205663" y="1371600"/>
              <a:ext cx="795337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2   8   3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1    6   4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7        5</a:t>
              </a: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>
              <a:off x="2895600" y="990600"/>
              <a:ext cx="2209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H="1">
              <a:off x="4343400" y="9906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5105400" y="9906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5105400" y="990600"/>
              <a:ext cx="2514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2339975" y="981075"/>
              <a:ext cx="55451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f=6                       g*=1h*=3      f=6                 f=6</a:t>
              </a:r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4787900" y="1412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CC"/>
                  </a:solidFill>
                </a:rPr>
                <a:t>f=4</a:t>
              </a:r>
            </a:p>
          </p:txBody>
        </p:sp>
      </p:grp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179388" y="188913"/>
            <a:ext cx="3744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3300"/>
                </a:solidFill>
              </a:rPr>
              <a:t>A*</a:t>
            </a:r>
            <a:r>
              <a:rPr lang="zh-CN" altLang="en-US" sz="2800" b="1" dirty="0">
                <a:solidFill>
                  <a:srgbClr val="FF3300"/>
                </a:solidFill>
              </a:rPr>
              <a:t>算法应用举例</a:t>
            </a:r>
          </a:p>
        </p:txBody>
      </p:sp>
      <p:grpSp>
        <p:nvGrpSpPr>
          <p:cNvPr id="41" name="组合 36"/>
          <p:cNvGrpSpPr>
            <a:grpSpLocks/>
          </p:cNvGrpSpPr>
          <p:nvPr/>
        </p:nvGrpSpPr>
        <p:grpSpPr bwMode="auto">
          <a:xfrm>
            <a:off x="4284663" y="152400"/>
            <a:ext cx="2808287" cy="838200"/>
            <a:chOff x="4284663" y="152400"/>
            <a:chExt cx="2808287" cy="838200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4724400" y="2286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2   8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1  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284663" y="152400"/>
              <a:ext cx="431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000" baseline="-2500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  <a:endParaRPr kumimoji="1" lang="en-US" altLang="zh-CN" sz="20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5616575" y="152400"/>
              <a:ext cx="14763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h*=4 f=4</a:t>
              </a:r>
            </a:p>
          </p:txBody>
        </p:sp>
      </p:grpSp>
      <p:sp>
        <p:nvSpPr>
          <p:cNvPr id="45" name="Rectangle 10">
            <a:extLst>
              <a:ext uri="{FF2B5EF4-FFF2-40B4-BE49-F238E27FC236}">
                <a16:creationId xmlns="" xmlns:a16="http://schemas.microsoft.com/office/drawing/2014/main" id="{950AC9EF-15E7-4D6F-9628-DFD4B167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5" y="1181100"/>
            <a:ext cx="795337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1   2    3</a:t>
            </a:r>
          </a:p>
          <a:p>
            <a:pPr marL="457200" indent="-457200" algn="ctr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8         4</a:t>
            </a:r>
          </a:p>
          <a:p>
            <a:pPr marL="457200" indent="-457200" algn="ctr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7   6   5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="" xmlns:a16="http://schemas.microsoft.com/office/drawing/2014/main" id="{BE1ABB03-12BB-4222-BA7D-99BB2B2A2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73112"/>
            <a:ext cx="3857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Sg</a:t>
            </a:r>
          </a:p>
        </p:txBody>
      </p:sp>
    </p:spTree>
    <p:extLst>
      <p:ext uri="{BB962C8B-B14F-4D97-AF65-F5344CB8AC3E}">
        <p14:creationId xmlns:p14="http://schemas.microsoft.com/office/powerpoint/2010/main" val="3655119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页脚占位符 3"/>
          <p:cNvSpPr txBox="1">
            <a:spLocks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kumimoji="1" sz="1400" kern="120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"/>
              </a:rPr>
              <a:t>人工智能原理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"/>
            </a:endParaRPr>
          </a:p>
        </p:txBody>
      </p:sp>
      <p:sp>
        <p:nvSpPr>
          <p:cNvPr id="46" name="灯片编号占位符 4"/>
          <p:cNvSpPr txBox="1">
            <a:spLocks/>
          </p:cNvSpPr>
          <p:nvPr/>
        </p:nvSpPr>
        <p:spPr bwMode="auto">
          <a:xfrm>
            <a:off x="7848600" y="6413500"/>
            <a:ext cx="1008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None/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"/>
              </a:rPr>
              <a:t>30</a:t>
            </a:r>
          </a:p>
        </p:txBody>
      </p:sp>
      <p:sp>
        <p:nvSpPr>
          <p:cNvPr id="47" name="日期占位符 5"/>
          <p:cNvSpPr txBox="1">
            <a:spLocks/>
          </p:cNvSpPr>
          <p:nvPr/>
        </p:nvSpPr>
        <p:spPr>
          <a:xfrm>
            <a:off x="304800" y="6381750"/>
            <a:ext cx="24384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"/>
              </a:rPr>
              <a:t>上海市精品课程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0" y="245745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D60093"/>
                </a:solidFill>
                <a:latin typeface="宋体" pitchFamily="2" charset="-122"/>
              </a:rPr>
              <a:t>例</a:t>
            </a:r>
            <a:r>
              <a:rPr kumimoji="1" lang="zh-CN" altLang="en-US" sz="2400" b="1">
                <a:solidFill>
                  <a:srgbClr val="0000CC"/>
                </a:solidFill>
                <a:latin typeface="宋体" pitchFamily="2" charset="-122"/>
              </a:rPr>
              <a:t>八数码难题。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pSp>
        <p:nvGrpSpPr>
          <p:cNvPr id="49" name="组合 37"/>
          <p:cNvGrpSpPr>
            <a:grpSpLocks/>
          </p:cNvGrpSpPr>
          <p:nvPr/>
        </p:nvGrpSpPr>
        <p:grpSpPr bwMode="auto">
          <a:xfrm>
            <a:off x="4586288" y="2133600"/>
            <a:ext cx="3505200" cy="1295400"/>
            <a:chOff x="3657600" y="2133600"/>
            <a:chExt cx="3505200" cy="1295400"/>
          </a:xfrm>
        </p:grpSpPr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3962400" y="26670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2   3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1   8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638800" y="26670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2   3</a:t>
              </a:r>
            </a:p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1   8   4</a:t>
              </a:r>
            </a:p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4343400" y="2133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4343400" y="2133600"/>
              <a:ext cx="1752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3657600" y="2217735"/>
              <a:ext cx="3505200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 g*=2 h*=2           f=6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                f=4</a:t>
              </a:r>
            </a:p>
          </p:txBody>
        </p:sp>
      </p:grpSp>
      <p:grpSp>
        <p:nvGrpSpPr>
          <p:cNvPr id="55" name="组合 41"/>
          <p:cNvGrpSpPr>
            <a:grpSpLocks/>
          </p:cNvGrpSpPr>
          <p:nvPr/>
        </p:nvGrpSpPr>
        <p:grpSpPr bwMode="auto">
          <a:xfrm>
            <a:off x="4910138" y="3429000"/>
            <a:ext cx="1733550" cy="1258888"/>
            <a:chOff x="3962400" y="3429000"/>
            <a:chExt cx="1733550" cy="1258888"/>
          </a:xfrm>
        </p:grpSpPr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4343400" y="3429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962400" y="3925888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1   2    3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     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4356100" y="3571876"/>
              <a:ext cx="1339850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g*=3 h*=1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      f=4</a:t>
              </a:r>
            </a:p>
          </p:txBody>
        </p:sp>
      </p:grpSp>
      <p:grpSp>
        <p:nvGrpSpPr>
          <p:cNvPr id="59" name="组合 39"/>
          <p:cNvGrpSpPr>
            <a:grpSpLocks/>
          </p:cNvGrpSpPr>
          <p:nvPr/>
        </p:nvGrpSpPr>
        <p:grpSpPr bwMode="auto">
          <a:xfrm>
            <a:off x="3376613" y="4648200"/>
            <a:ext cx="4211637" cy="1219200"/>
            <a:chOff x="2447925" y="4648200"/>
            <a:chExt cx="4211638" cy="1219200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2590800" y="5105400"/>
              <a:ext cx="795337" cy="762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algn="ctr">
                <a:defRPr/>
              </a:pP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1   2    3</a:t>
              </a:r>
            </a:p>
            <a:p>
              <a:pPr marL="457200" indent="-457200" algn="ctr">
                <a:defRPr/>
              </a:pP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8         4</a:t>
              </a:r>
            </a:p>
            <a:p>
              <a:pPr marL="457200" indent="-457200" algn="ctr">
                <a:defRPr/>
              </a:pP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5638800" y="50292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1   2    3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7   8    4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6    5</a:t>
              </a:r>
            </a:p>
          </p:txBody>
        </p:sp>
        <p:sp>
          <p:nvSpPr>
            <p:cNvPr id="62" name="Line 20"/>
            <p:cNvSpPr>
              <a:spLocks noChangeShapeType="1"/>
            </p:cNvSpPr>
            <p:nvPr/>
          </p:nvSpPr>
          <p:spPr bwMode="auto">
            <a:xfrm flipH="1">
              <a:off x="3048000" y="4724400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4343400" y="4724400"/>
              <a:ext cx="160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3429000" y="4800600"/>
              <a:ext cx="1682750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g*=4 h*=0             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f=4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6019800" y="4648200"/>
              <a:ext cx="6397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f=6</a:t>
              </a:r>
            </a:p>
          </p:txBody>
        </p: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2447925" y="4760913"/>
              <a:ext cx="3857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CC"/>
                  </a:solidFill>
                  <a:latin typeface="Times New Roman" pitchFamily="18" charset="0"/>
                </a:rPr>
                <a:t>Sg</a:t>
              </a:r>
            </a:p>
          </p:txBody>
        </p:sp>
      </p:grp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879725" y="6021388"/>
            <a:ext cx="3560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rgbClr val="0000CC"/>
                </a:solidFill>
                <a:latin typeface="Times New Roman" pitchFamily="18" charset="0"/>
              </a:rPr>
              <a:t>八数码难题</a:t>
            </a:r>
            <a:r>
              <a:rPr kumimoji="1" lang="en-US" altLang="zh-CN" sz="2000">
                <a:solidFill>
                  <a:srgbClr val="0000CC"/>
                </a:solidFill>
                <a:latin typeface="Times New Roman" pitchFamily="18" charset="0"/>
              </a:rPr>
              <a:t>h(n)=P(n)</a:t>
            </a:r>
            <a:r>
              <a:rPr kumimoji="1" lang="zh-CN" altLang="en-US" sz="2000">
                <a:solidFill>
                  <a:srgbClr val="0000CC"/>
                </a:solidFill>
                <a:latin typeface="Times New Roman" pitchFamily="18" charset="0"/>
              </a:rPr>
              <a:t>的搜索树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179388" y="3213100"/>
            <a:ext cx="262413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f(n)=d(n)+P(n)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d(n)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深度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P(n):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不在位棋子数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显然满足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P(n)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h*(n)</a:t>
            </a:r>
            <a:endParaRPr lang="en-US" altLang="en-US" sz="20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Times New Roman" pitchFamily="18" charset="0"/>
              </a:rPr>
              <a:t>即</a:t>
            </a: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</a:rPr>
              <a:t>f*=g*+h*</a:t>
            </a:r>
          </a:p>
        </p:txBody>
      </p:sp>
      <p:grpSp>
        <p:nvGrpSpPr>
          <p:cNvPr id="69" name="组合 44"/>
          <p:cNvGrpSpPr>
            <a:grpSpLocks/>
          </p:cNvGrpSpPr>
          <p:nvPr/>
        </p:nvGrpSpPr>
        <p:grpSpPr bwMode="auto">
          <a:xfrm>
            <a:off x="2428875" y="990600"/>
            <a:ext cx="6510338" cy="1143000"/>
            <a:chOff x="2419340" y="990600"/>
            <a:chExt cx="6510378" cy="1143000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2419340" y="13716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FF0066"/>
                  </a:solidFill>
                  <a:latin typeface="Times New Roman" pitchFamily="18" charset="0"/>
                </a:rPr>
                <a:t>2 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8  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4891118" y="13716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2 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1    8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6534181" y="1371600"/>
              <a:ext cx="795337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2   8   3</a:t>
              </a:r>
            </a:p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1   4</a:t>
              </a:r>
            </a:p>
            <a:p>
              <a:pPr marL="457200" indent="-457200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8134381" y="1371600"/>
              <a:ext cx="795337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2   8   3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1    6   4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7        5</a:t>
              </a:r>
            </a:p>
          </p:txBody>
        </p: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 flipH="1">
              <a:off x="2643174" y="990600"/>
              <a:ext cx="3390944" cy="366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 flipH="1">
              <a:off x="5272118" y="9906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>
              <a:off x="6034118" y="9906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>
              <a:off x="6034118" y="990600"/>
              <a:ext cx="2514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3313142" y="1000108"/>
              <a:ext cx="55451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f=4                       g*=1h*=3      f=5               f=5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5716618" y="1412875"/>
              <a:ext cx="5762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CC"/>
                  </a:solidFill>
                </a:rPr>
                <a:t>f=4</a:t>
              </a:r>
            </a:p>
          </p:txBody>
        </p:sp>
      </p:grp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179388" y="188913"/>
            <a:ext cx="3744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3300"/>
                </a:solidFill>
              </a:rPr>
              <a:t>A*</a:t>
            </a:r>
            <a:r>
              <a:rPr lang="zh-CN" altLang="en-US" sz="2800" b="1">
                <a:solidFill>
                  <a:srgbClr val="FF3300"/>
                </a:solidFill>
              </a:rPr>
              <a:t>算法应用举例</a:t>
            </a:r>
          </a:p>
        </p:txBody>
      </p:sp>
      <p:grpSp>
        <p:nvGrpSpPr>
          <p:cNvPr id="81" name="组合 36"/>
          <p:cNvGrpSpPr>
            <a:grpSpLocks/>
          </p:cNvGrpSpPr>
          <p:nvPr/>
        </p:nvGrpSpPr>
        <p:grpSpPr bwMode="auto">
          <a:xfrm>
            <a:off x="5213350" y="152400"/>
            <a:ext cx="2808288" cy="838200"/>
            <a:chOff x="4284663" y="152400"/>
            <a:chExt cx="2808287" cy="838200"/>
          </a:xfrm>
        </p:grpSpPr>
        <p:sp>
          <p:nvSpPr>
            <p:cNvPr id="82" name="Rectangle 3"/>
            <p:cNvSpPr>
              <a:spLocks noChangeArrowheads="1"/>
            </p:cNvSpPr>
            <p:nvPr/>
          </p:nvSpPr>
          <p:spPr bwMode="auto">
            <a:xfrm>
              <a:off x="4724400" y="2286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2   8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1  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83" name="Text Box 22"/>
            <p:cNvSpPr txBox="1">
              <a:spLocks noChangeArrowheads="1"/>
            </p:cNvSpPr>
            <p:nvPr/>
          </p:nvSpPr>
          <p:spPr bwMode="auto">
            <a:xfrm>
              <a:off x="4284663" y="152400"/>
              <a:ext cx="431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00CC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000" baseline="-25000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  <a:endParaRPr kumimoji="1" lang="en-US" altLang="zh-CN" sz="2000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84" name="Text Box 33"/>
            <p:cNvSpPr txBox="1">
              <a:spLocks noChangeArrowheads="1"/>
            </p:cNvSpPr>
            <p:nvPr/>
          </p:nvSpPr>
          <p:spPr bwMode="auto">
            <a:xfrm>
              <a:off x="5616575" y="152400"/>
              <a:ext cx="14763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h*=3 f=3</a:t>
              </a:r>
            </a:p>
          </p:txBody>
        </p:sp>
      </p:grpSp>
      <p:grpSp>
        <p:nvGrpSpPr>
          <p:cNvPr id="85" name="组合 37"/>
          <p:cNvGrpSpPr>
            <a:grpSpLocks/>
          </p:cNvGrpSpPr>
          <p:nvPr/>
        </p:nvGrpSpPr>
        <p:grpSpPr bwMode="auto">
          <a:xfrm>
            <a:off x="2071688" y="2143125"/>
            <a:ext cx="3505200" cy="1295400"/>
            <a:chOff x="3800476" y="2133600"/>
            <a:chExt cx="3505200" cy="1295400"/>
          </a:xfrm>
        </p:grpSpPr>
        <p:sp>
          <p:nvSpPr>
            <p:cNvPr id="86" name="Rectangle 8"/>
            <p:cNvSpPr>
              <a:spLocks noChangeArrowheads="1"/>
            </p:cNvSpPr>
            <p:nvPr/>
          </p:nvSpPr>
          <p:spPr bwMode="auto">
            <a:xfrm>
              <a:off x="3962400" y="26670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3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D60093"/>
                  </a:solidFill>
                  <a:latin typeface="Times New Roman" pitchFamily="18" charset="0"/>
                </a:rPr>
                <a:t>2    1</a:t>
              </a:r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   4</a:t>
              </a:r>
            </a:p>
            <a:p>
              <a:pPr marL="457200" indent="-457200" algn="ctr"/>
              <a:r>
                <a:rPr kumimoji="1" lang="en-US" altLang="zh-CN">
                  <a:solidFill>
                    <a:srgbClr val="0000CC"/>
                  </a:solidFill>
                  <a:latin typeface="Times New Roman" pitchFamily="18" charset="0"/>
                </a:rPr>
                <a:t>7   6   5</a:t>
              </a:r>
            </a:p>
          </p:txBody>
        </p:sp>
        <p:sp>
          <p:nvSpPr>
            <p:cNvPr id="87" name="Rectangle 9"/>
            <p:cNvSpPr>
              <a:spLocks noChangeArrowheads="1"/>
            </p:cNvSpPr>
            <p:nvPr/>
          </p:nvSpPr>
          <p:spPr bwMode="auto">
            <a:xfrm>
              <a:off x="5638800" y="2667000"/>
              <a:ext cx="795338" cy="76200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200" indent="-457200"/>
              <a:r>
                <a:rPr kumimoji="1"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2   8   </a:t>
              </a:r>
              <a:r>
                <a:rPr kumimoji="1" lang="en-US" altLang="zh-CN" dirty="0">
                  <a:solidFill>
                    <a:srgbClr val="0000CC"/>
                  </a:solidFill>
                  <a:latin typeface="Times New Roman" pitchFamily="18" charset="0"/>
                </a:rPr>
                <a:t>3</a:t>
              </a:r>
            </a:p>
            <a:p>
              <a:pPr marL="457200" indent="-457200"/>
              <a:r>
                <a:rPr kumimoji="1"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7   1</a:t>
              </a:r>
              <a:r>
                <a:rPr kumimoji="1" lang="en-US" altLang="zh-CN" dirty="0">
                  <a:solidFill>
                    <a:srgbClr val="0000CC"/>
                  </a:solidFill>
                  <a:latin typeface="Times New Roman" pitchFamily="18" charset="0"/>
                </a:rPr>
                <a:t>   4</a:t>
              </a:r>
            </a:p>
            <a:p>
              <a:pPr marL="457200" indent="-457200"/>
              <a:r>
                <a:rPr kumimoji="1" lang="en-US" altLang="zh-CN" dirty="0">
                  <a:solidFill>
                    <a:srgbClr val="0000CC"/>
                  </a:solidFill>
                  <a:latin typeface="Times New Roman" pitchFamily="18" charset="0"/>
                </a:rPr>
                <a:t>     6   5</a:t>
              </a: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4343400" y="2133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4343400" y="2133600"/>
              <a:ext cx="1752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00476" y="2209800"/>
              <a:ext cx="3505200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 f=5                       f=6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                </a:t>
              </a:r>
            </a:p>
          </p:txBody>
        </p:sp>
      </p:grpSp>
      <p:sp>
        <p:nvSpPr>
          <p:cNvPr id="91" name="Rectangle 10">
            <a:extLst>
              <a:ext uri="{FF2B5EF4-FFF2-40B4-BE49-F238E27FC236}">
                <a16:creationId xmlns="" xmlns:a16="http://schemas.microsoft.com/office/drawing/2014/main" id="{BD0F4273-13CF-49CB-921D-A18A3DA3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5" y="1181100"/>
            <a:ext cx="795337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1   2    3</a:t>
            </a:r>
          </a:p>
          <a:p>
            <a:pPr marL="457200" indent="-457200" algn="ctr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8         4</a:t>
            </a:r>
          </a:p>
          <a:p>
            <a:pPr marL="457200" indent="-457200" algn="ctr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7   6   5</a:t>
            </a:r>
          </a:p>
        </p:txBody>
      </p:sp>
      <p:sp>
        <p:nvSpPr>
          <p:cNvPr id="92" name="Text Box 28">
            <a:extLst>
              <a:ext uri="{FF2B5EF4-FFF2-40B4-BE49-F238E27FC236}">
                <a16:creationId xmlns="" xmlns:a16="http://schemas.microsoft.com/office/drawing/2014/main" id="{4EFCD01B-E5EC-48E0-8E46-85F8882D1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73112"/>
            <a:ext cx="3857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</a:rPr>
              <a:t>Sg</a:t>
            </a:r>
          </a:p>
        </p:txBody>
      </p:sp>
    </p:spTree>
    <p:extLst>
      <p:ext uri="{BB962C8B-B14F-4D97-AF65-F5344CB8AC3E}">
        <p14:creationId xmlns:p14="http://schemas.microsoft.com/office/powerpoint/2010/main" val="3323666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600" dirty="0">
                <a:solidFill>
                  <a:srgbClr val="000000"/>
                </a:solidFill>
                <a:effectLst/>
                <a:latin typeface="+mj-ea"/>
              </a:rPr>
              <a:t>A</a:t>
            </a:r>
            <a:r>
              <a:rPr kumimoji="1" lang="zh-CN" altLang="en-US" sz="3600" dirty="0">
                <a:solidFill>
                  <a:srgbClr val="000000"/>
                </a:solidFill>
                <a:effectLst/>
                <a:latin typeface="+mj-ea"/>
              </a:rPr>
              <a:t>*搜索实验</a:t>
            </a:r>
            <a:endParaRPr lang="en-US" altLang="zh-CN" sz="3600" kern="0" dirty="0">
              <a:solidFill>
                <a:srgbClr val="000000"/>
              </a:solidFill>
              <a:effectLst/>
              <a:latin typeface="+mj-ea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238" y="2743200"/>
            <a:ext cx="2257425" cy="2419350"/>
          </a:xfrm>
          <a:prstGeom prst="rect">
            <a:avLst/>
          </a:prstGeom>
        </p:spPr>
      </p:pic>
      <p:pic>
        <p:nvPicPr>
          <p:cNvPr id="7" name="A star-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7200" y="2743200"/>
            <a:ext cx="5816600" cy="23114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64CA5E2-ED0B-46D0-A6AB-6D18D751F4BB}"/>
              </a:ext>
            </a:extLst>
          </p:cNvPr>
          <p:cNvSpPr/>
          <p:nvPr/>
        </p:nvSpPr>
        <p:spPr>
          <a:xfrm>
            <a:off x="685800" y="1828800"/>
            <a:ext cx="591343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启发函数：</a:t>
            </a:r>
            <a:r>
              <a:rPr lang="zh-CN" altLang="zh-CN" dirty="0"/>
              <a:t>表示所有</a:t>
            </a:r>
            <a:r>
              <a:rPr lang="zh-CN" altLang="en-US" dirty="0"/>
              <a:t>图片</a:t>
            </a:r>
            <a:r>
              <a:rPr lang="zh-CN" altLang="zh-CN" dirty="0"/>
              <a:t>到其目标位置的距离和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9535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400" dirty="0">
              <a:latin typeface="Berlin Sans FB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ea typeface=""/>
              </a:rPr>
              <a:t>启发函数（</a:t>
            </a:r>
            <a:r>
              <a:rPr lang="en-US" altLang="zh-CN" sz="2400" dirty="0">
                <a:ea typeface=""/>
              </a:rPr>
              <a:t>heuristic function </a:t>
            </a:r>
            <a:r>
              <a:rPr lang="zh-CN" altLang="en-US" sz="2400" dirty="0">
                <a:ea typeface=""/>
              </a:rPr>
              <a:t>）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到目标节点的估计耗散值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是目标结点，则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=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最佳优先搜索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02450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600" dirty="0">
                <a:solidFill>
                  <a:srgbClr val="000000"/>
                </a:solidFill>
                <a:effectLst/>
                <a:latin typeface="+mj-ea"/>
              </a:rPr>
              <a:t>A</a:t>
            </a:r>
            <a:r>
              <a:rPr kumimoji="1" lang="zh-CN" altLang="en-US" sz="3600" dirty="0">
                <a:solidFill>
                  <a:srgbClr val="000000"/>
                </a:solidFill>
                <a:effectLst/>
                <a:latin typeface="+mj-ea"/>
              </a:rPr>
              <a:t>*搜索实验</a:t>
            </a:r>
            <a:endParaRPr lang="en-US" altLang="zh-CN" sz="3600" kern="0" dirty="0">
              <a:solidFill>
                <a:srgbClr val="000000"/>
              </a:solidFill>
              <a:effectLst/>
              <a:latin typeface="+mj-ea"/>
              <a:cs typeface="Arial" charset="0"/>
            </a:endParaRPr>
          </a:p>
        </p:txBody>
      </p:sp>
      <p:pic>
        <p:nvPicPr>
          <p:cNvPr id="4" name="A-star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1000" y="2541587"/>
            <a:ext cx="5791200" cy="231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027" y="2486377"/>
            <a:ext cx="2295525" cy="24288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B7D78E4-944F-4339-ABBD-1B5429D16862}"/>
              </a:ext>
            </a:extLst>
          </p:cNvPr>
          <p:cNvSpPr/>
          <p:nvPr/>
        </p:nvSpPr>
        <p:spPr>
          <a:xfrm>
            <a:off x="685800" y="1828800"/>
            <a:ext cx="591343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启发函数：</a:t>
            </a:r>
            <a:r>
              <a:rPr lang="zh-CN" altLang="zh-CN" dirty="0"/>
              <a:t>表示</a:t>
            </a:r>
            <a:r>
              <a:rPr lang="zh-CN" altLang="en-US" dirty="0"/>
              <a:t>不在位的图片数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52081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对于任意结点</a:t>
            </a:r>
            <a:r>
              <a:rPr lang="en-US" altLang="zh-CN" sz="2400" i="1" dirty="0">
                <a:ea typeface=""/>
              </a:rPr>
              <a:t>n</a:t>
            </a:r>
            <a:r>
              <a:rPr lang="zh-CN" altLang="en-US" sz="2400" dirty="0">
                <a:ea typeface=""/>
              </a:rPr>
              <a:t>，</a:t>
            </a:r>
            <a:r>
              <a:rPr lang="en-US" altLang="zh-CN" sz="2400" dirty="0">
                <a:ea typeface=""/>
              </a:rPr>
              <a:t> </a:t>
            </a:r>
            <a:r>
              <a:rPr lang="zh-CN" altLang="en-US" sz="2400" dirty="0" smtClean="0">
                <a:ea typeface=""/>
              </a:rPr>
              <a:t>若</a:t>
            </a:r>
            <a:r>
              <a:rPr lang="en-US" altLang="zh-CN" sz="2000" b="1" i="1" dirty="0" smtClean="0"/>
              <a:t>h</a:t>
            </a:r>
            <a:r>
              <a:rPr lang="en-US" altLang="zh-CN" sz="2000" b="1" i="1" baseline="-25000" dirty="0" smtClean="0"/>
              <a:t>2</a:t>
            </a:r>
            <a:r>
              <a:rPr lang="en-US" altLang="zh-CN" sz="2000" b="1" i="1" dirty="0" smtClean="0"/>
              <a:t>(n) </a:t>
            </a:r>
            <a:r>
              <a:rPr lang="en-US" altLang="zh-CN" sz="2000" b="1" i="1" dirty="0" smtClean="0">
                <a:cs typeface="Arial" pitchFamily="34" charset="0"/>
              </a:rPr>
              <a:t>≥</a:t>
            </a:r>
            <a:r>
              <a:rPr lang="en-US" altLang="zh-CN" sz="2000" b="1" i="1" dirty="0" smtClean="0"/>
              <a:t> h</a:t>
            </a:r>
            <a:r>
              <a:rPr lang="en-US" altLang="zh-CN" sz="2000" b="1" i="1" baseline="-25000" dirty="0" smtClean="0"/>
              <a:t>1</a:t>
            </a:r>
            <a:r>
              <a:rPr lang="en-US" altLang="zh-CN" sz="2000" b="1" i="1" dirty="0" smtClean="0"/>
              <a:t>(n)</a:t>
            </a:r>
            <a:r>
              <a:rPr lang="zh-CN" altLang="en-US" sz="2000" i="1" dirty="0" smtClean="0"/>
              <a:t>，</a:t>
            </a:r>
            <a:r>
              <a:rPr lang="zh-CN" altLang="en-US" sz="2400" dirty="0" smtClean="0">
                <a:ea typeface=""/>
              </a:rPr>
              <a:t>称</a:t>
            </a:r>
            <a:r>
              <a:rPr lang="en-US" altLang="zh-CN" sz="2400" b="1" i="1" dirty="0"/>
              <a:t>h</a:t>
            </a:r>
            <a:r>
              <a:rPr lang="en-US" altLang="zh-CN" sz="2400" b="1" i="1" baseline="-25000" dirty="0"/>
              <a:t>2</a:t>
            </a:r>
            <a:r>
              <a:rPr lang="zh-CN" altLang="en-US" sz="2400" dirty="0" smtClean="0">
                <a:ea typeface=""/>
              </a:rPr>
              <a:t>比</a:t>
            </a:r>
            <a:r>
              <a:rPr lang="en-US" altLang="zh-CN" sz="2400" b="1" i="1" dirty="0"/>
              <a:t>h</a:t>
            </a:r>
            <a:r>
              <a:rPr lang="en-US" altLang="zh-CN" sz="2400" b="1" i="1" baseline="-25000" dirty="0"/>
              <a:t>1</a:t>
            </a:r>
            <a:r>
              <a:rPr lang="zh-CN" altLang="en-US" sz="2400" dirty="0" smtClean="0">
                <a:ea typeface=""/>
              </a:rPr>
              <a:t>占</a:t>
            </a:r>
            <a:r>
              <a:rPr lang="zh-CN" altLang="en-US" sz="2400" dirty="0">
                <a:ea typeface=""/>
              </a:rPr>
              <a:t>优</a:t>
            </a:r>
            <a:r>
              <a:rPr lang="zh-CN" altLang="en-US" sz="2400" dirty="0" smtClean="0">
                <a:ea typeface=""/>
              </a:rPr>
              <a:t>势</a:t>
            </a:r>
            <a:r>
              <a:rPr lang="zh-CN" altLang="en-US" sz="2400" dirty="0">
                <a:ea typeface=""/>
              </a:rPr>
              <a:t>，</a:t>
            </a:r>
            <a:r>
              <a:rPr lang="en-US" altLang="zh-CN" sz="2400" b="1" i="1" dirty="0" smtClean="0"/>
              <a:t>h</a:t>
            </a:r>
            <a:r>
              <a:rPr lang="en-US" altLang="zh-CN" sz="2400" b="1" i="1" baseline="-25000" dirty="0" smtClean="0"/>
              <a:t>2</a:t>
            </a:r>
            <a:r>
              <a:rPr lang="en-US" altLang="zh-CN" sz="2400" dirty="0" smtClean="0">
                <a:ea typeface=""/>
              </a:rPr>
              <a:t> </a:t>
            </a:r>
            <a:r>
              <a:rPr lang="zh-CN" altLang="en-US" sz="2400" dirty="0">
                <a:ea typeface=""/>
              </a:rPr>
              <a:t>更利于搜</a:t>
            </a:r>
            <a:r>
              <a:rPr lang="zh-CN" altLang="en-US" sz="2400" dirty="0" smtClean="0">
                <a:ea typeface=""/>
              </a:rPr>
              <a:t>索。</a:t>
            </a:r>
            <a:endParaRPr lang="en-US" altLang="zh-CN" sz="2400" dirty="0">
              <a:ea typeface="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搜索代价</a:t>
            </a:r>
            <a:r>
              <a:rPr lang="en-US" altLang="zh-CN" sz="2400" dirty="0">
                <a:ea typeface=""/>
              </a:rPr>
              <a:t>(</a:t>
            </a:r>
            <a:r>
              <a:rPr lang="zh-CN" altLang="en-US" sz="2400" dirty="0">
                <a:ea typeface=""/>
              </a:rPr>
              <a:t>扩展的平均结点数</a:t>
            </a:r>
            <a:r>
              <a:rPr lang="en-US" altLang="zh-CN" sz="2400" dirty="0" smtClean="0">
                <a:ea typeface=""/>
              </a:rPr>
              <a:t>):</a:t>
            </a:r>
            <a:endParaRPr lang="en-US" altLang="zh-CN" i="1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d=12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= 3,644,035 nodes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迭代加深搜索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A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227 nodes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A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73 nodes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d=24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= too many nodes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39,135 nodes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1,641 nodes </a:t>
            </a:r>
          </a:p>
          <a:p>
            <a:endParaRPr kumimoji="1" lang="zh-CN" altLang="en-US" sz="20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启发式函数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0510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8153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803969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ea typeface=""/>
              </a:rPr>
              <a:t>减少了行动限制的问题称为</a:t>
            </a:r>
            <a:r>
              <a:rPr lang="zh-CN" altLang="en-US" sz="2400" b="1" dirty="0">
                <a:ea typeface=""/>
              </a:rPr>
              <a:t>松弛问</a:t>
            </a:r>
            <a:r>
              <a:rPr lang="zh-CN" altLang="en-US" sz="2400" b="1" dirty="0" smtClean="0">
                <a:ea typeface=""/>
              </a:rPr>
              <a:t>题。</a:t>
            </a:r>
            <a:endParaRPr lang="en-US" altLang="zh-CN" sz="2800" dirty="0"/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ea typeface=""/>
              </a:rPr>
              <a:t>一个松弛问题的最优解是原有问题的</a:t>
            </a:r>
            <a:r>
              <a:rPr lang="zh-CN" altLang="en-US" sz="2400" b="1" dirty="0">
                <a:ea typeface=""/>
              </a:rPr>
              <a:t>可采纳的启发</a:t>
            </a:r>
            <a:r>
              <a:rPr lang="zh-CN" altLang="en-US" sz="2400" b="1" dirty="0" smtClean="0">
                <a:ea typeface=""/>
              </a:rPr>
              <a:t>式。</a:t>
            </a:r>
            <a:endParaRPr lang="en-US" altLang="zh-CN" sz="2800" b="1" dirty="0"/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>
                <a:ea typeface=""/>
              </a:rPr>
              <a:t>八数码问题松弛问题</a:t>
            </a:r>
            <a:endParaRPr lang="en-US" altLang="zh-CN" sz="2400" b="1" dirty="0">
              <a:ea typeface=""/>
            </a:endParaRPr>
          </a:p>
          <a:p>
            <a:pPr lvl="1" eaLnBrk="1" hangingPunct="1"/>
            <a:r>
              <a:rPr lang="zh-CN" altLang="en-US" sz="2000" dirty="0">
                <a:ea typeface=""/>
              </a:rPr>
              <a:t>棋子可以移动到任一位置</a:t>
            </a:r>
            <a:r>
              <a:rPr lang="en-US" altLang="zh-CN" sz="2000" dirty="0">
                <a:ea typeface=""/>
              </a:rPr>
              <a:t>, </a:t>
            </a:r>
            <a:r>
              <a:rPr lang="zh-CN" altLang="en-US" sz="2000" dirty="0">
                <a:ea typeface="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能够给出最短路径</a:t>
            </a: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解。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棋子可以移动到相邻位置，则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zh-CN" altLang="en-US" sz="2000" dirty="0">
                <a:ea typeface=""/>
              </a:rPr>
              <a:t>能够给出最短路径</a:t>
            </a:r>
            <a:r>
              <a:rPr lang="zh-CN" altLang="en-US" sz="2000" dirty="0" smtClean="0">
                <a:ea typeface=""/>
              </a:rPr>
              <a:t>解。</a:t>
            </a:r>
            <a:endParaRPr lang="en-US" altLang="zh-CN" sz="2000" dirty="0">
              <a:ea typeface=""/>
            </a:endParaRPr>
          </a:p>
          <a:p>
            <a:pPr eaLnBrk="1" hangingPunct="1">
              <a:lnSpc>
                <a:spcPct val="80000"/>
              </a:lnSpc>
            </a:pPr>
            <a:endParaRPr kumimoji="1" lang="zh-CN" altLang="en-US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dirty="0"/>
              <a:t>从松弛问题出发设计可采纳的启发式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82695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"/>
              </a:rPr>
              <a:t>假设</a:t>
            </a:r>
            <a:r>
              <a:rPr lang="en-US" altLang="zh-CN" sz="2800" i="1" dirty="0"/>
              <a:t>h</a:t>
            </a:r>
            <a:r>
              <a:rPr lang="en-US" altLang="zh-CN" sz="2800" i="1" baseline="-25000" dirty="0"/>
              <a:t>3</a:t>
            </a:r>
            <a:r>
              <a:rPr lang="en-US" altLang="zh-CN" sz="2800" i="1" dirty="0"/>
              <a:t>(n) </a:t>
            </a:r>
            <a:r>
              <a:rPr lang="zh-CN" altLang="en-US" sz="2400" dirty="0">
                <a:ea typeface=""/>
              </a:rPr>
              <a:t>是将八数码问题的子问题</a:t>
            </a:r>
            <a:r>
              <a:rPr lang="en-US" altLang="zh-CN" sz="2400" dirty="0">
                <a:ea typeface=""/>
              </a:rPr>
              <a:t>(eg, 1,2,3,4) </a:t>
            </a:r>
            <a:r>
              <a:rPr lang="zh-CN" altLang="en-US" sz="2400" dirty="0">
                <a:ea typeface=""/>
              </a:rPr>
              <a:t>移动到正确位置</a:t>
            </a:r>
            <a:r>
              <a:rPr lang="zh-CN" altLang="en-US" sz="2400" dirty="0" smtClean="0">
                <a:ea typeface=""/>
              </a:rPr>
              <a:t>的代价。</a:t>
            </a:r>
            <a:endParaRPr lang="en-US" altLang="zh-CN" sz="2400" dirty="0" smtClean="0">
              <a:ea typeface="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ea typeface=""/>
              </a:rPr>
              <a:t>对每个可能的子问题实例存储解代价</a:t>
            </a:r>
            <a:r>
              <a:rPr lang="en-US" altLang="zh-CN" sz="2400" dirty="0">
                <a:ea typeface=""/>
              </a:rPr>
              <a:t>– </a:t>
            </a:r>
            <a:r>
              <a:rPr lang="zh-CN" altLang="en-US" sz="2400" dirty="0">
                <a:ea typeface=""/>
              </a:rPr>
              <a:t>模式数据库</a:t>
            </a:r>
            <a:endParaRPr lang="zh-CN" altLang="en-US" sz="2400" dirty="0">
              <a:ea typeface="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01650" y="284164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从子问题出发设计可采纳的启发式</a:t>
            </a:r>
            <a:endParaRPr lang="en-US" altLang="zh-CN" sz="3600" b="1" dirty="0"/>
          </a:p>
        </p:txBody>
      </p:sp>
      <p:pic>
        <p:nvPicPr>
          <p:cNvPr id="9" name="Picture 5" descr="8puzz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2" y="3733800"/>
            <a:ext cx="4257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8707307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2000" b="1" dirty="0"/>
              <a:t>无信息搜索策略</a:t>
            </a:r>
            <a:r>
              <a:rPr lang="en-US" altLang="zh-CN" sz="2000" b="1" dirty="0"/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只使用</a:t>
            </a:r>
            <a:r>
              <a:rPr lang="zh-CN" altLang="zh-CN" sz="2000" dirty="0"/>
              <a:t>问题定义中提供的状态信息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宽度优先搜索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一致代价搜素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深度优先搜索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深度受限搜索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迭代加深搜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</a:t>
            </a:r>
            <a:endParaRPr lang="en-US" altLang="zh-CN" sz="1600" dirty="0"/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sz="2000" b="1" dirty="0"/>
              <a:t>有信息搜索策略</a:t>
            </a:r>
            <a:r>
              <a:rPr lang="en-US" altLang="zh-CN" sz="2000" b="1" dirty="0"/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使用启发式信息指导搜索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最佳优先搜索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贪婪搜索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82550"/>
            <a:ext cx="8642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>
                <a:effectLst/>
                <a:latin typeface="Arial" charset="0"/>
                <a:cs typeface="Arial" charset="0"/>
              </a:rPr>
              <a:t>总结</a:t>
            </a:r>
            <a:r>
              <a:rPr lang="en-US" altLang="zh-CN" kern="0" dirty="0">
                <a:effectLst/>
                <a:latin typeface="Arial" charset="0"/>
                <a:cs typeface="Arial" charset="0"/>
              </a:rPr>
              <a:t> : </a:t>
            </a:r>
            <a:r>
              <a:rPr lang="zh-CN" altLang="en-US" kern="0" dirty="0">
                <a:effectLst/>
                <a:latin typeface="Arial" charset="0"/>
                <a:cs typeface="Arial" charset="0"/>
              </a:rPr>
              <a:t>搜索策略</a:t>
            </a:r>
            <a:endParaRPr lang="en-US" altLang="zh-CN" kern="0" dirty="0"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5363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4281" y="2828835"/>
            <a:ext cx="4493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Thank you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3388760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启发函数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85887"/>
            <a:ext cx="8675688" cy="4405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7201359" y="1567943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26566" y="57912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128144605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ea typeface=""/>
              </a:rPr>
              <a:t>评估函数</a:t>
            </a:r>
            <a:endParaRPr lang="en-US" altLang="zh-CN" sz="2400" dirty="0">
              <a:ea typeface="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h(n)  </a:t>
            </a:r>
            <a:r>
              <a:rPr lang="en-US" altLang="zh-CN" sz="2400" dirty="0" smtClean="0">
                <a:ea typeface="+mn-ea"/>
              </a:rPr>
              <a:t>= </a:t>
            </a:r>
            <a:r>
              <a:rPr lang="zh-CN" altLang="en-US" sz="2400" dirty="0" smtClean="0">
                <a:ea typeface="+mn-ea"/>
              </a:rPr>
              <a:t>评估从当前状态</a:t>
            </a:r>
            <a:r>
              <a:rPr lang="en-US" altLang="zh-CN" sz="2400" dirty="0" smtClean="0">
                <a:ea typeface="+mn-ea"/>
              </a:rPr>
              <a:t>n</a:t>
            </a:r>
            <a:r>
              <a:rPr lang="zh-CN" altLang="en-US" sz="2400" dirty="0" smtClean="0">
                <a:ea typeface="+mn-ea"/>
              </a:rPr>
              <a:t>到目标状态的代价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=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Bucharest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的直线距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 smtClean="0">
                <a:ea typeface=""/>
              </a:rPr>
              <a:t>贪</a:t>
            </a:r>
            <a:r>
              <a:rPr lang="zh-CN" altLang="en-US" sz="2400" dirty="0">
                <a:ea typeface=""/>
              </a:rPr>
              <a:t>婪最佳优先搜索试图扩展离目标结点最近的结点</a:t>
            </a:r>
            <a:endParaRPr lang="en-US" altLang="zh-CN" sz="2400" dirty="0">
              <a:ea typeface="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宋体"/>
                <a:cs typeface="Arial" pitchFamily="34" charset="0"/>
              </a:rPr>
              <a:t>贪婪最佳优先搜索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524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1" hangingPunct="1">
              <a:defRPr/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贪婪最佳优先搜索</a:t>
            </a: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-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案例</a:t>
            </a:r>
            <a:endParaRPr lang="en-US" altLang="zh-CN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宋体"/>
              <a:cs typeface="Arial" pitchFamily="34" charset="0"/>
            </a:endParaRPr>
          </a:p>
        </p:txBody>
      </p:sp>
      <p:pic>
        <p:nvPicPr>
          <p:cNvPr id="11" name="Picture 3" descr="greedy-progress0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73238"/>
            <a:ext cx="7488238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543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贪婪最佳优先搜索</a:t>
            </a: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-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案例</a:t>
            </a:r>
            <a:endParaRPr kumimoji="1" lang="zh-CN" altLang="en-US" sz="3600" dirty="0"/>
          </a:p>
        </p:txBody>
      </p:sp>
      <p:pic>
        <p:nvPicPr>
          <p:cNvPr id="7" name="Picture 2" descr="greedy-progress0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73238"/>
            <a:ext cx="8696325" cy="320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02413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贪婪最佳优先搜索</a:t>
            </a: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-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案例</a:t>
            </a:r>
            <a:endParaRPr kumimoji="1" lang="zh-CN" altLang="en-US" sz="3600" dirty="0"/>
          </a:p>
        </p:txBody>
      </p:sp>
      <p:pic>
        <p:nvPicPr>
          <p:cNvPr id="7" name="Picture 2" descr="greedy-progress0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916113"/>
            <a:ext cx="86264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234212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/>
              <a:t>人工智能原理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848600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384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上海市精品课程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贪婪最佳优先搜索</a:t>
            </a: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-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宋体"/>
                <a:cs typeface="Arial" pitchFamily="34" charset="0"/>
              </a:rPr>
              <a:t>案例</a:t>
            </a:r>
            <a:endParaRPr kumimoji="1" lang="zh-CN" altLang="en-US" sz="3600" dirty="0"/>
          </a:p>
        </p:txBody>
      </p:sp>
      <p:pic>
        <p:nvPicPr>
          <p:cNvPr id="7" name="Picture 2" descr="greedy-progress0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1844675"/>
            <a:ext cx="8888412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47580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>
            <a:alpha val="35001"/>
          </a:srgbClr>
        </a:solidFill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00">
            <a:alpha val="35001"/>
          </a:srgbClr>
        </a:solidFill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7122</TotalTime>
  <Words>3772</Words>
  <Application>Microsoft Office PowerPoint</Application>
  <PresentationFormat>全屏显示(4:3)</PresentationFormat>
  <Paragraphs>448</Paragraphs>
  <Slides>36</Slides>
  <Notes>34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Adobe Gothic Std B</vt:lpstr>
      <vt:lpstr>Berlin Sans FB</vt:lpstr>
      <vt:lpstr>KaiTi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Wingdings 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贪婪最佳优先搜索-案例</vt:lpstr>
      <vt:lpstr>贪婪最佳优先搜索-案例</vt:lpstr>
      <vt:lpstr>贪婪最佳优先搜索-案例</vt:lpstr>
      <vt:lpstr>贪婪最佳优先搜索-案例</vt:lpstr>
      <vt:lpstr>贪婪最佳优先搜索-案例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Liqing Zhang</dc:creator>
  <cp:lastModifiedBy>Windows 用户</cp:lastModifiedBy>
  <cp:revision>377</cp:revision>
  <dcterms:created xsi:type="dcterms:W3CDTF">2003-12-17T02:32:09Z</dcterms:created>
  <dcterms:modified xsi:type="dcterms:W3CDTF">2019-07-11T07:09:33Z</dcterms:modified>
</cp:coreProperties>
</file>