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6"/>
  </p:notesMasterIdLst>
  <p:sldIdLst>
    <p:sldId id="275" r:id="rId3"/>
    <p:sldId id="260" r:id="rId4"/>
    <p:sldId id="261" r:id="rId5"/>
    <p:sldId id="262" r:id="rId6"/>
    <p:sldId id="277" r:id="rId7"/>
    <p:sldId id="263" r:id="rId8"/>
    <p:sldId id="264" r:id="rId9"/>
    <p:sldId id="265" r:id="rId10"/>
    <p:sldId id="266" r:id="rId11"/>
    <p:sldId id="267" r:id="rId12"/>
    <p:sldId id="268" r:id="rId13"/>
    <p:sldId id="269" r:id="rId14"/>
    <p:sldId id="27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a:srgbClr val="484C5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24" y="4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I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1AAF91A7-F62F-4BB9-BD55-C817D596E96C}" type="datetimeFigureOut">
              <a:rPr lang="en-IN"/>
              <a:pPr/>
              <a:t>28-09-2013</a:t>
            </a:fld>
            <a:endParaRPr lang="en-I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I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A0497C96-9012-4394-A73C-C4BA6B971BEE}" type="slidenum">
              <a:rPr lang="en-IN"/>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p:txBody>
          <a:bodyPr/>
          <a:lstStyle/>
          <a:p>
            <a:pPr>
              <a:spcBef>
                <a:spcPct val="0"/>
              </a:spcBef>
            </a:pPr>
            <a:endParaRPr lang="en-IN"/>
          </a:p>
        </p:txBody>
      </p:sp>
      <p:sp>
        <p:nvSpPr>
          <p:cNvPr id="112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E1176E0-E12B-475B-BE05-F0F34FAC999E}" type="slidenum">
              <a:rPr lang="en-US" sz="1200"/>
              <a:pPr algn="r"/>
              <a:t>3</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p:txBody>
          <a:bodyPr/>
          <a:lstStyle/>
          <a:p>
            <a:pPr>
              <a:spcBef>
                <a:spcPct val="0"/>
              </a:spcBef>
            </a:pPr>
            <a:endParaRPr lang="en-IN"/>
          </a:p>
        </p:txBody>
      </p:sp>
      <p:sp>
        <p:nvSpPr>
          <p:cNvPr id="276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49F020D-E095-4A46-A1FA-AF412194327D}" type="slidenum">
              <a:rPr lang="en-US" sz="1200"/>
              <a:pPr algn="r"/>
              <a:t>12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p:txBody>
          <a:bodyPr/>
          <a:lstStyle/>
          <a:p>
            <a:pPr>
              <a:spcBef>
                <a:spcPct val="0"/>
              </a:spcBef>
            </a:pPr>
            <a:endParaRPr lang="en-IN"/>
          </a:p>
        </p:txBody>
      </p:sp>
      <p:sp>
        <p:nvSpPr>
          <p:cNvPr id="133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E0E43B6-A270-4EC8-A9D1-D6A4849C9F9D}" type="slidenum">
              <a:rPr lang="en-US" sz="1200"/>
              <a:pPr algn="r"/>
              <a:t>4</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p:txBody>
          <a:bodyPr/>
          <a:lstStyle/>
          <a:p>
            <a:pPr>
              <a:spcBef>
                <a:spcPct val="0"/>
              </a:spcBef>
            </a:pPr>
            <a:endParaRPr lang="en-IN"/>
          </a:p>
        </p:txBody>
      </p:sp>
      <p:sp>
        <p:nvSpPr>
          <p:cNvPr id="133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E0E43B6-A270-4EC8-A9D1-D6A4849C9F9D}" type="slidenum">
              <a:rPr lang="en-US" sz="1200"/>
              <a:pPr algn="r"/>
              <a:t>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p:txBody>
          <a:bodyPr/>
          <a:lstStyle/>
          <a:p>
            <a:pPr>
              <a:spcBef>
                <a:spcPct val="0"/>
              </a:spcBef>
            </a:pPr>
            <a:endParaRPr lang="en-IN"/>
          </a:p>
        </p:txBody>
      </p:sp>
      <p:sp>
        <p:nvSpPr>
          <p:cNvPr id="153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81BFC36-71DF-4112-A68F-25815A190535}" type="slidenum">
              <a:rPr lang="en-US" sz="1200"/>
              <a:pPr algn="r"/>
              <a:t>6</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p:txBody>
          <a:bodyPr/>
          <a:lstStyle/>
          <a:p>
            <a:pPr>
              <a:spcBef>
                <a:spcPct val="0"/>
              </a:spcBef>
            </a:pPr>
            <a:endParaRPr lang="en-IN"/>
          </a:p>
        </p:txBody>
      </p:sp>
      <p:sp>
        <p:nvSpPr>
          <p:cNvPr id="174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86C86F3-CD48-434B-A167-7F21DCEF09A8}" type="slidenum">
              <a:rPr lang="en-US" sz="1200"/>
              <a:pPr algn="r"/>
              <a:t>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p:txBody>
          <a:bodyPr/>
          <a:lstStyle/>
          <a:p>
            <a:pPr>
              <a:spcBef>
                <a:spcPct val="0"/>
              </a:spcBef>
            </a:pPr>
            <a:endParaRPr lang="en-IN"/>
          </a:p>
        </p:txBody>
      </p:sp>
      <p:sp>
        <p:nvSpPr>
          <p:cNvPr id="194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E2349AB-FEB8-4180-870D-D7CD10C985F1}" type="slidenum">
              <a:rPr lang="en-US" sz="1200"/>
              <a:pPr algn="r"/>
              <a:t>8</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p:txBody>
          <a:bodyPr/>
          <a:lstStyle/>
          <a:p>
            <a:pPr>
              <a:spcBef>
                <a:spcPct val="0"/>
              </a:spcBef>
            </a:pPr>
            <a:endParaRPr lang="en-IN"/>
          </a:p>
        </p:txBody>
      </p:sp>
      <p:sp>
        <p:nvSpPr>
          <p:cNvPr id="215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95596F0-8616-423B-9FAC-C8DB7EF039DA}" type="slidenum">
              <a:rPr lang="en-US" sz="1200"/>
              <a:pPr algn="r"/>
              <a:t>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p:txBody>
          <a:bodyPr/>
          <a:lstStyle/>
          <a:p>
            <a:pPr>
              <a:spcBef>
                <a:spcPct val="0"/>
              </a:spcBef>
            </a:pPr>
            <a:endParaRPr lang="en-IN"/>
          </a:p>
        </p:txBody>
      </p:sp>
      <p:sp>
        <p:nvSpPr>
          <p:cNvPr id="235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9739EC4-8225-4775-8370-9E204C809061}" type="slidenum">
              <a:rPr lang="en-US" sz="1200"/>
              <a:pPr algn="r"/>
              <a:t>10</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p:txBody>
          <a:bodyPr/>
          <a:lstStyle/>
          <a:p>
            <a:pPr>
              <a:spcBef>
                <a:spcPct val="0"/>
              </a:spcBef>
            </a:pPr>
            <a:endParaRPr lang="en-IN"/>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3EDEE26-B504-408B-90C1-8436909CBBC3}" type="slidenum">
              <a:rPr lang="en-US" sz="1200"/>
              <a:pPr algn="r"/>
              <a:t>11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Placeholder 1"/>
          <p:cNvSpPr>
            <a:spLocks noGrp="1"/>
          </p:cNvSpPr>
          <p:nvPr>
            <p:ph type="title"/>
          </p:nvPr>
        </p:nvSpPr>
        <p:spPr>
          <a:xfrm>
            <a:off x="457200" y="336708"/>
            <a:ext cx="8229600" cy="648072"/>
          </a:xfrm>
          <a:prstGeom prst="rect">
            <a:avLst/>
          </a:prstGeom>
        </p:spPr>
        <p:txBody>
          <a:bodyPr rtlCol="0">
            <a:normAutofit/>
          </a:bodyPr>
          <a:lstStyle/>
          <a:p>
            <a:r>
              <a:rPr lang="en-US" dirty="0" smtClean="0"/>
              <a:t>Click to edit Master title style</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0213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1701943"/>
            <a:ext cx="7772400" cy="1500187"/>
          </a:xfrm>
          <a:prstGeom prst="rect">
            <a:avLst/>
          </a:prstGeom>
        </p:spPr>
        <p:txBody>
          <a:bodyPr anchor="b"/>
          <a:lstStyle>
            <a:lvl1pPr marL="0" indent="0">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6550"/>
            <a:ext cx="2057400" cy="5789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6550"/>
            <a:ext cx="6019800" cy="5789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3.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336550"/>
            <a:ext cx="82296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9" name="TextBox 9"/>
          <p:cNvSpPr txBox="1">
            <a:spLocks noChangeArrowheads="1"/>
          </p:cNvSpPr>
          <p:nvPr/>
        </p:nvSpPr>
        <p:spPr bwMode="auto">
          <a:xfrm>
            <a:off x="8596313" y="6423025"/>
            <a:ext cx="334962"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fld id="{49844F10-02BA-4702-8E06-BF5C17BF067A}" type="slidenum">
              <a:rPr lang="en-IN" sz="1000" b="1" smtClean="0">
                <a:solidFill>
                  <a:schemeClr val="bg1"/>
                </a:solidFill>
              </a:rPr>
              <a:pPr>
                <a:defRPr/>
              </a:pPr>
              <a:t>‹#›</a:t>
            </a:fld>
            <a:endParaRPr lang="en-IN" sz="1000" b="1" smtClean="0">
              <a:solidFill>
                <a:schemeClr val="bg1"/>
              </a:solidFill>
            </a:endParaRPr>
          </a:p>
        </p:txBody>
      </p:sp>
      <p:sp>
        <p:nvSpPr>
          <p:cNvPr id="1030" name="TextBox 14"/>
          <p:cNvSpPr txBox="1">
            <a:spLocks noChangeArrowheads="1"/>
          </p:cNvSpPr>
          <p:nvPr/>
        </p:nvSpPr>
        <p:spPr bwMode="auto">
          <a:xfrm>
            <a:off x="258763" y="6480175"/>
            <a:ext cx="28733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900" smtClean="0">
                <a:solidFill>
                  <a:srgbClr val="474B50"/>
                </a:solidFill>
                <a:ea typeface="Calibri" pitchFamily="34" charset="0"/>
                <a:cs typeface="Calibri" pitchFamily="34" charset="0"/>
              </a:rPr>
              <a:t>© CSS Corp  |  Confidential  |  </a:t>
            </a:r>
            <a:r>
              <a:rPr lang="en-US" sz="900" b="1" smtClean="0">
                <a:solidFill>
                  <a:schemeClr val="tx2"/>
                </a:solidFill>
                <a:ea typeface="Calibri" pitchFamily="34" charset="0"/>
                <a:cs typeface="Calibri" pitchFamily="34" charset="0"/>
              </a:rPr>
              <a:t>www.csscorp.com</a:t>
            </a:r>
          </a:p>
          <a:p>
            <a:pPr>
              <a:defRPr/>
            </a:pPr>
            <a:r>
              <a:rPr lang="en-US" sz="900" smtClean="0">
                <a:solidFill>
                  <a:srgbClr val="474B50"/>
                </a:solidFill>
                <a:ea typeface="Calibri" pitchFamily="34" charset="0"/>
                <a:cs typeface="Calibri" pitchFamily="34" charset="0"/>
              </a:rPr>
              <a:t> </a:t>
            </a:r>
            <a:endParaRPr lang="en-US" sz="900" b="1" smtClean="0">
              <a:solidFill>
                <a:schemeClr val="tx2"/>
              </a:solidFill>
              <a:ea typeface="Calibri" pitchFamily="34" charset="0"/>
              <a:cs typeface="Calibri" pitchFamily="34" charset="0"/>
            </a:endParaRPr>
          </a:p>
        </p:txBody>
      </p:sp>
      <p:pic>
        <p:nvPicPr>
          <p:cNvPr id="1031" name="Picture 15"/>
          <p:cNvPicPr>
            <a:picLocks noChangeAspect="1"/>
          </p:cNvPicPr>
          <p:nvPr/>
        </p:nvPicPr>
        <p:blipFill>
          <a:blip r:embed="rId13" cstate="print"/>
          <a:srcRect/>
          <a:stretch>
            <a:fillRect/>
          </a:stretch>
        </p:blipFill>
        <p:spPr bwMode="auto">
          <a:xfrm>
            <a:off x="7102475" y="6450013"/>
            <a:ext cx="1073150"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Lst>
  <p:txStyles>
    <p:titleStyle>
      <a:lvl1pPr algn="l" rtl="0" eaLnBrk="0" fontAlgn="base" hangingPunct="0">
        <a:spcBef>
          <a:spcPct val="0"/>
        </a:spcBef>
        <a:spcAft>
          <a:spcPct val="0"/>
        </a:spcAft>
        <a:defRPr sz="3200" b="1" kern="1200">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Calibri" pitchFamily="34" charset="0"/>
        </a:defRPr>
      </a:lvl2pPr>
      <a:lvl3pPr algn="l" rtl="0" eaLnBrk="0" fontAlgn="base" hangingPunct="0">
        <a:spcBef>
          <a:spcPct val="0"/>
        </a:spcBef>
        <a:spcAft>
          <a:spcPct val="0"/>
        </a:spcAft>
        <a:defRPr sz="3200" b="1">
          <a:solidFill>
            <a:schemeClr val="accent1"/>
          </a:solidFill>
          <a:latin typeface="Calibri" pitchFamily="34" charset="0"/>
        </a:defRPr>
      </a:lvl3pPr>
      <a:lvl4pPr algn="l" rtl="0" eaLnBrk="0" fontAlgn="base" hangingPunct="0">
        <a:spcBef>
          <a:spcPct val="0"/>
        </a:spcBef>
        <a:spcAft>
          <a:spcPct val="0"/>
        </a:spcAft>
        <a:defRPr sz="3200" b="1">
          <a:solidFill>
            <a:schemeClr val="accent1"/>
          </a:solidFill>
          <a:latin typeface="Calibri" pitchFamily="34" charset="0"/>
        </a:defRPr>
      </a:lvl4pPr>
      <a:lvl5pPr algn="l" rtl="0" eaLnBrk="0" fontAlgn="base" hangingPunct="0">
        <a:spcBef>
          <a:spcPct val="0"/>
        </a:spcBef>
        <a:spcAft>
          <a:spcPct val="0"/>
        </a:spcAft>
        <a:defRPr sz="3200" b="1">
          <a:solidFill>
            <a:schemeClr val="accent1"/>
          </a:solidFill>
          <a:latin typeface="Calibri" pitchFamily="34" charset="0"/>
        </a:defRPr>
      </a:lvl5pPr>
      <a:lvl6pPr marL="457200" algn="l" rtl="0" fontAlgn="base">
        <a:spcBef>
          <a:spcPct val="0"/>
        </a:spcBef>
        <a:spcAft>
          <a:spcPct val="0"/>
        </a:spcAft>
        <a:defRPr sz="3200" b="1">
          <a:solidFill>
            <a:schemeClr val="accent1"/>
          </a:solidFill>
          <a:latin typeface="Calibri" pitchFamily="34" charset="0"/>
        </a:defRPr>
      </a:lvl6pPr>
      <a:lvl7pPr marL="914400" algn="l" rtl="0" fontAlgn="base">
        <a:spcBef>
          <a:spcPct val="0"/>
        </a:spcBef>
        <a:spcAft>
          <a:spcPct val="0"/>
        </a:spcAft>
        <a:defRPr sz="3200" b="1">
          <a:solidFill>
            <a:schemeClr val="accent1"/>
          </a:solidFill>
          <a:latin typeface="Calibri" pitchFamily="34" charset="0"/>
        </a:defRPr>
      </a:lvl7pPr>
      <a:lvl8pPr marL="1371600" algn="l" rtl="0" fontAlgn="base">
        <a:spcBef>
          <a:spcPct val="0"/>
        </a:spcBef>
        <a:spcAft>
          <a:spcPct val="0"/>
        </a:spcAft>
        <a:defRPr sz="3200" b="1">
          <a:solidFill>
            <a:schemeClr val="accent1"/>
          </a:solidFill>
          <a:latin typeface="Calibri" pitchFamily="34" charset="0"/>
        </a:defRPr>
      </a:lvl8pPr>
      <a:lvl9pPr marL="1828800" algn="l" rtl="0" fontAlgn="base">
        <a:spcBef>
          <a:spcPct val="0"/>
        </a:spcBef>
        <a:spcAft>
          <a:spcPct val="0"/>
        </a:spcAft>
        <a:defRPr sz="3200" b="1">
          <a:solidFill>
            <a:schemeClr val="accent1"/>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charset="0"/>
        <a:buChar char="•"/>
        <a:defRPr sz="2400" kern="1200">
          <a:solidFill>
            <a:srgbClr val="474B5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kern="1200">
          <a:solidFill>
            <a:srgbClr val="474B5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474B50"/>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rgbClr val="474B5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474B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2"/>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9" name="TextBox 9"/>
          <p:cNvSpPr txBox="1">
            <a:spLocks noChangeArrowheads="1"/>
          </p:cNvSpPr>
          <p:nvPr/>
        </p:nvSpPr>
        <p:spPr bwMode="auto">
          <a:xfrm>
            <a:off x="8596313" y="6423025"/>
            <a:ext cx="334962"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fld id="{2A4964FA-467F-4CC5-8BD8-4C9ADD062371}" type="slidenum">
              <a:rPr lang="en-IN" sz="1000" b="1" smtClean="0">
                <a:solidFill>
                  <a:schemeClr val="bg1"/>
                </a:solidFill>
              </a:rPr>
              <a:pPr>
                <a:defRPr/>
              </a:pPr>
              <a:t>‹#›</a:t>
            </a:fld>
            <a:endParaRPr lang="en-IN" sz="1000" b="1" smtClean="0">
              <a:solidFill>
                <a:schemeClr val="bg1"/>
              </a:solidFill>
            </a:endParaRPr>
          </a:p>
        </p:txBody>
      </p:sp>
      <p:sp>
        <p:nvSpPr>
          <p:cNvPr id="1030" name="TextBox 14"/>
          <p:cNvSpPr txBox="1">
            <a:spLocks noChangeArrowheads="1"/>
          </p:cNvSpPr>
          <p:nvPr/>
        </p:nvSpPr>
        <p:spPr bwMode="auto">
          <a:xfrm>
            <a:off x="258763" y="6480175"/>
            <a:ext cx="28733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900" smtClean="0">
                <a:solidFill>
                  <a:srgbClr val="474B50"/>
                </a:solidFill>
                <a:ea typeface="Calibri" pitchFamily="34" charset="0"/>
                <a:cs typeface="Calibri" pitchFamily="34" charset="0"/>
              </a:rPr>
              <a:t>© CSS Corp  |  Confidential  |  </a:t>
            </a:r>
            <a:r>
              <a:rPr lang="en-US" sz="900" b="1" smtClean="0">
                <a:solidFill>
                  <a:schemeClr val="tx2"/>
                </a:solidFill>
                <a:ea typeface="Calibri" pitchFamily="34" charset="0"/>
                <a:cs typeface="Calibri" pitchFamily="34" charset="0"/>
              </a:rPr>
              <a:t>www.csscorp.com</a:t>
            </a:r>
          </a:p>
          <a:p>
            <a:pPr>
              <a:defRPr/>
            </a:pPr>
            <a:r>
              <a:rPr lang="en-US" sz="900" smtClean="0">
                <a:solidFill>
                  <a:srgbClr val="474B50"/>
                </a:solidFill>
                <a:ea typeface="Calibri" pitchFamily="34" charset="0"/>
                <a:cs typeface="Calibri" pitchFamily="34" charset="0"/>
              </a:rPr>
              <a:t> </a:t>
            </a:r>
            <a:endParaRPr lang="en-US" sz="900" b="1" smtClean="0">
              <a:solidFill>
                <a:schemeClr val="tx2"/>
              </a:solidFill>
              <a:ea typeface="Calibri" pitchFamily="34" charset="0"/>
              <a:cs typeface="Calibri" pitchFamily="34" charset="0"/>
            </a:endParaRPr>
          </a:p>
        </p:txBody>
      </p:sp>
      <p:pic>
        <p:nvPicPr>
          <p:cNvPr id="41989" name="Picture 15"/>
          <p:cNvPicPr>
            <a:picLocks noChangeAspect="1"/>
          </p:cNvPicPr>
          <p:nvPr/>
        </p:nvPicPr>
        <p:blipFill>
          <a:blip r:embed="rId14" cstate="print"/>
          <a:srcRect/>
          <a:stretch>
            <a:fillRect/>
          </a:stretch>
        </p:blipFill>
        <p:spPr bwMode="auto">
          <a:xfrm>
            <a:off x="7102475" y="6450013"/>
            <a:ext cx="1073150" cy="292100"/>
          </a:xfrm>
          <a:prstGeom prst="rect">
            <a:avLst/>
          </a:prstGeom>
          <a:noFill/>
          <a:ln w="9525">
            <a:noFill/>
            <a:miter lim="800000"/>
            <a:headEnd/>
            <a:tailEnd/>
          </a:ln>
        </p:spPr>
      </p:pic>
      <p:sp>
        <p:nvSpPr>
          <p:cNvPr id="8" name="Rectangle 7"/>
          <p:cNvSpPr/>
          <p:nvPr userDrawn="1"/>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41991" name="Picture 11"/>
          <p:cNvPicPr>
            <a:picLocks noChangeAspect="1"/>
          </p:cNvPicPr>
          <p:nvPr userDrawn="1"/>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10" name="Rounded Rectangle 9"/>
          <p:cNvSpPr/>
          <p:nvPr userDrawn="1"/>
        </p:nvSpPr>
        <p:spPr>
          <a:xfrm>
            <a:off x="6738938" y="-303213"/>
            <a:ext cx="1728787" cy="100806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1" name="TextBox 13"/>
          <p:cNvSpPr txBox="1">
            <a:spLocks noChangeArrowheads="1"/>
          </p:cNvSpPr>
          <p:nvPr userDrawn="1"/>
        </p:nvSpPr>
        <p:spPr bwMode="auto">
          <a:xfrm>
            <a:off x="339725" y="6488113"/>
            <a:ext cx="1935163"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900" smtClean="0">
                <a:solidFill>
                  <a:srgbClr val="474B50"/>
                </a:solidFill>
                <a:ea typeface="Calibri" pitchFamily="34" charset="0"/>
                <a:cs typeface="Calibri" pitchFamily="34" charset="0"/>
              </a:rPr>
              <a:t>© CSS Corp  |  Confidential </a:t>
            </a:r>
            <a:endParaRPr lang="en-US" sz="900" b="1" smtClean="0">
              <a:solidFill>
                <a:schemeClr val="tx2"/>
              </a:solidFill>
              <a:ea typeface="Calibri" pitchFamily="34" charset="0"/>
              <a:cs typeface="Calibri" pitchFamily="34" charset="0"/>
            </a:endParaRPr>
          </a:p>
        </p:txBody>
      </p:sp>
      <p:pic>
        <p:nvPicPr>
          <p:cNvPr id="41994" name="Picture 16"/>
          <p:cNvPicPr>
            <a:picLocks noChangeAspect="1"/>
          </p:cNvPicPr>
          <p:nvPr userDrawn="1"/>
        </p:nvPicPr>
        <p:blipFill>
          <a:blip r:embed="rId14" cstate="print"/>
          <a:srcRect/>
          <a:stretch>
            <a:fillRect/>
          </a:stretch>
        </p:blipFill>
        <p:spPr bwMode="auto">
          <a:xfrm>
            <a:off x="6919913" y="180975"/>
            <a:ext cx="1368425" cy="371475"/>
          </a:xfrm>
          <a:prstGeom prst="rect">
            <a:avLst/>
          </a:prstGeom>
          <a:noFill/>
          <a:ln w="9525">
            <a:noFill/>
            <a:miter lim="800000"/>
            <a:headEnd/>
            <a:tailEnd/>
          </a:ln>
        </p:spPr>
      </p:pic>
      <p:sp>
        <p:nvSpPr>
          <p:cNvPr id="13" name="TextBox 17"/>
          <p:cNvSpPr txBox="1">
            <a:spLocks noChangeArrowheads="1"/>
          </p:cNvSpPr>
          <p:nvPr userDrawn="1"/>
        </p:nvSpPr>
        <p:spPr bwMode="auto">
          <a:xfrm>
            <a:off x="6084888" y="6480175"/>
            <a:ext cx="281305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900" b="1" smtClean="0">
                <a:solidFill>
                  <a:schemeClr val="bg1"/>
                </a:solidFill>
                <a:ea typeface="Calibri" pitchFamily="34" charset="0"/>
                <a:cs typeface="Calibri" pitchFamily="34" charset="0"/>
              </a:rPr>
              <a:t>www.csscorp.com</a:t>
            </a:r>
          </a:p>
        </p:txBody>
      </p:sp>
      <p:sp>
        <p:nvSpPr>
          <p:cNvPr id="41996" name="Title Placeholder 1"/>
          <p:cNvSpPr>
            <a:spLocks noGrp="1"/>
          </p:cNvSpPr>
          <p:nvPr>
            <p:ph type="title"/>
          </p:nvPr>
        </p:nvSpPr>
        <p:spPr bwMode="auto">
          <a:xfrm>
            <a:off x="457200" y="336550"/>
            <a:ext cx="82296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41997"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3200" b="1">
          <a:solidFill>
            <a:schemeClr val="accent1"/>
          </a:solidFill>
          <a:latin typeface="+mj-lt"/>
          <a:ea typeface="+mj-ea"/>
          <a:cs typeface="+mj-cs"/>
        </a:defRPr>
      </a:lvl1pPr>
      <a:lvl2pPr algn="l" rtl="0" fontAlgn="base">
        <a:spcBef>
          <a:spcPct val="0"/>
        </a:spcBef>
        <a:spcAft>
          <a:spcPct val="0"/>
        </a:spcAft>
        <a:defRPr sz="3200" b="1">
          <a:solidFill>
            <a:schemeClr val="accent1"/>
          </a:solidFill>
          <a:latin typeface="Calibri" pitchFamily="34" charset="0"/>
          <a:cs typeface="Arial" charset="0"/>
        </a:defRPr>
      </a:lvl2pPr>
      <a:lvl3pPr algn="l" rtl="0" fontAlgn="base">
        <a:spcBef>
          <a:spcPct val="0"/>
        </a:spcBef>
        <a:spcAft>
          <a:spcPct val="0"/>
        </a:spcAft>
        <a:defRPr sz="3200" b="1">
          <a:solidFill>
            <a:schemeClr val="accent1"/>
          </a:solidFill>
          <a:latin typeface="Calibri" pitchFamily="34" charset="0"/>
          <a:cs typeface="Arial" charset="0"/>
        </a:defRPr>
      </a:lvl3pPr>
      <a:lvl4pPr algn="l" rtl="0" fontAlgn="base">
        <a:spcBef>
          <a:spcPct val="0"/>
        </a:spcBef>
        <a:spcAft>
          <a:spcPct val="0"/>
        </a:spcAft>
        <a:defRPr sz="3200" b="1">
          <a:solidFill>
            <a:schemeClr val="accent1"/>
          </a:solidFill>
          <a:latin typeface="Calibri" pitchFamily="34" charset="0"/>
          <a:cs typeface="Arial" charset="0"/>
        </a:defRPr>
      </a:lvl4pPr>
      <a:lvl5pPr algn="l" rtl="0" fontAlgn="base">
        <a:spcBef>
          <a:spcPct val="0"/>
        </a:spcBef>
        <a:spcAft>
          <a:spcPct val="0"/>
        </a:spcAft>
        <a:defRPr sz="3200" b="1">
          <a:solidFill>
            <a:schemeClr val="accent1"/>
          </a:solidFill>
          <a:latin typeface="Calibri" pitchFamily="34" charset="0"/>
          <a:cs typeface="Arial" charset="0"/>
        </a:defRPr>
      </a:lvl5pPr>
      <a:lvl6pPr marL="457200" algn="l" rtl="0" fontAlgn="base">
        <a:spcBef>
          <a:spcPct val="0"/>
        </a:spcBef>
        <a:spcAft>
          <a:spcPct val="0"/>
        </a:spcAft>
        <a:defRPr sz="3200" b="1">
          <a:solidFill>
            <a:schemeClr val="accent1"/>
          </a:solidFill>
          <a:latin typeface="Calibri" pitchFamily="34" charset="0"/>
          <a:cs typeface="Arial" charset="0"/>
        </a:defRPr>
      </a:lvl6pPr>
      <a:lvl7pPr marL="914400" algn="l" rtl="0" fontAlgn="base">
        <a:spcBef>
          <a:spcPct val="0"/>
        </a:spcBef>
        <a:spcAft>
          <a:spcPct val="0"/>
        </a:spcAft>
        <a:defRPr sz="3200" b="1">
          <a:solidFill>
            <a:schemeClr val="accent1"/>
          </a:solidFill>
          <a:latin typeface="Calibri" pitchFamily="34" charset="0"/>
          <a:cs typeface="Arial" charset="0"/>
        </a:defRPr>
      </a:lvl7pPr>
      <a:lvl8pPr marL="1371600" algn="l" rtl="0" fontAlgn="base">
        <a:spcBef>
          <a:spcPct val="0"/>
        </a:spcBef>
        <a:spcAft>
          <a:spcPct val="0"/>
        </a:spcAft>
        <a:defRPr sz="3200" b="1">
          <a:solidFill>
            <a:schemeClr val="accent1"/>
          </a:solidFill>
          <a:latin typeface="Calibri" pitchFamily="34" charset="0"/>
          <a:cs typeface="Arial" charset="0"/>
        </a:defRPr>
      </a:lvl8pPr>
      <a:lvl9pPr marL="1828800" algn="l" rtl="0" fontAlgn="base">
        <a:spcBef>
          <a:spcPct val="0"/>
        </a:spcBef>
        <a:spcAft>
          <a:spcPct val="0"/>
        </a:spcAft>
        <a:defRPr sz="3200" b="1">
          <a:solidFill>
            <a:schemeClr val="accent1"/>
          </a:solidFill>
          <a:latin typeface="Calibri" pitchFamily="34" charset="0"/>
          <a:cs typeface="Arial" charset="0"/>
        </a:defRPr>
      </a:lvl9pPr>
    </p:titleStyle>
    <p:bodyStyle>
      <a:lvl1pPr marL="342900" indent="-342900" algn="l" rtl="0" fontAlgn="base">
        <a:spcBef>
          <a:spcPct val="20000"/>
        </a:spcBef>
        <a:spcAft>
          <a:spcPct val="0"/>
        </a:spcAft>
        <a:buClr>
          <a:schemeClr val="tx2"/>
        </a:buClr>
        <a:buFont typeface="Arial" charset="0"/>
        <a:buChar char="•"/>
        <a:defRPr sz="2400">
          <a:solidFill>
            <a:srgbClr val="474B50"/>
          </a:solidFill>
          <a:latin typeface="+mn-lt"/>
          <a:ea typeface="+mn-ea"/>
          <a:cs typeface="+mn-cs"/>
        </a:defRPr>
      </a:lvl1pPr>
      <a:lvl2pPr marL="742950" indent="-285750" algn="l" rtl="0" fontAlgn="base">
        <a:spcBef>
          <a:spcPct val="20000"/>
        </a:spcBef>
        <a:spcAft>
          <a:spcPct val="0"/>
        </a:spcAft>
        <a:buFont typeface="Arial" charset="0"/>
        <a:buChar char="–"/>
        <a:defRPr sz="2200">
          <a:solidFill>
            <a:srgbClr val="474B50"/>
          </a:solidFill>
          <a:latin typeface="+mn-lt"/>
          <a:cs typeface="+mn-cs"/>
        </a:defRPr>
      </a:lvl2pPr>
      <a:lvl3pPr marL="1143000" indent="-228600" algn="l" rtl="0" fontAlgn="base">
        <a:spcBef>
          <a:spcPct val="20000"/>
        </a:spcBef>
        <a:spcAft>
          <a:spcPct val="0"/>
        </a:spcAft>
        <a:buFont typeface="Arial" charset="0"/>
        <a:buChar char="•"/>
        <a:defRPr sz="2000">
          <a:solidFill>
            <a:srgbClr val="474B50"/>
          </a:solidFill>
          <a:latin typeface="+mn-lt"/>
          <a:cs typeface="+mn-cs"/>
        </a:defRPr>
      </a:lvl3pPr>
      <a:lvl4pPr marL="1600200" indent="-228600" algn="l" rtl="0" fontAlgn="base">
        <a:spcBef>
          <a:spcPct val="20000"/>
        </a:spcBef>
        <a:spcAft>
          <a:spcPct val="0"/>
        </a:spcAft>
        <a:buFont typeface="Arial" charset="0"/>
        <a:buChar char="–"/>
        <a:defRPr>
          <a:solidFill>
            <a:srgbClr val="474B50"/>
          </a:solidFill>
          <a:latin typeface="+mn-lt"/>
          <a:cs typeface="+mn-cs"/>
        </a:defRPr>
      </a:lvl4pPr>
      <a:lvl5pPr marL="2057400" indent="-228600" algn="l" rtl="0" fontAlgn="base">
        <a:spcBef>
          <a:spcPct val="20000"/>
        </a:spcBef>
        <a:spcAft>
          <a:spcPct val="0"/>
        </a:spcAft>
        <a:buFont typeface="Arial" charset="0"/>
        <a:buChar char="»"/>
        <a:defRPr sz="1600">
          <a:solidFill>
            <a:srgbClr val="474B50"/>
          </a:solidFill>
          <a:latin typeface="+mn-lt"/>
          <a:cs typeface="+mn-cs"/>
        </a:defRPr>
      </a:lvl5pPr>
      <a:lvl6pPr marL="2514600" indent="-228600" algn="l" rtl="0" fontAlgn="base">
        <a:spcBef>
          <a:spcPct val="20000"/>
        </a:spcBef>
        <a:spcAft>
          <a:spcPct val="0"/>
        </a:spcAft>
        <a:buFont typeface="Arial" charset="0"/>
        <a:buChar char="»"/>
        <a:defRPr sz="1600">
          <a:solidFill>
            <a:srgbClr val="474B50"/>
          </a:solidFill>
          <a:latin typeface="+mn-lt"/>
          <a:cs typeface="+mn-cs"/>
        </a:defRPr>
      </a:lvl6pPr>
      <a:lvl7pPr marL="2971800" indent="-228600" algn="l" rtl="0" fontAlgn="base">
        <a:spcBef>
          <a:spcPct val="20000"/>
        </a:spcBef>
        <a:spcAft>
          <a:spcPct val="0"/>
        </a:spcAft>
        <a:buFont typeface="Arial" charset="0"/>
        <a:buChar char="»"/>
        <a:defRPr sz="1600">
          <a:solidFill>
            <a:srgbClr val="474B50"/>
          </a:solidFill>
          <a:latin typeface="+mn-lt"/>
          <a:cs typeface="+mn-cs"/>
        </a:defRPr>
      </a:lvl7pPr>
      <a:lvl8pPr marL="3429000" indent="-228600" algn="l" rtl="0" fontAlgn="base">
        <a:spcBef>
          <a:spcPct val="20000"/>
        </a:spcBef>
        <a:spcAft>
          <a:spcPct val="0"/>
        </a:spcAft>
        <a:buFont typeface="Arial" charset="0"/>
        <a:buChar char="»"/>
        <a:defRPr sz="1600">
          <a:solidFill>
            <a:srgbClr val="474B50"/>
          </a:solidFill>
          <a:latin typeface="+mn-lt"/>
          <a:cs typeface="+mn-cs"/>
        </a:defRPr>
      </a:lvl8pPr>
      <a:lvl9pPr marL="3886200" indent="-228600" algn="l" rtl="0" fontAlgn="base">
        <a:spcBef>
          <a:spcPct val="20000"/>
        </a:spcBef>
        <a:spcAft>
          <a:spcPct val="0"/>
        </a:spcAft>
        <a:buFont typeface="Arial" charset="0"/>
        <a:buChar char="»"/>
        <a:defRPr sz="1600">
          <a:solidFill>
            <a:srgbClr val="474B5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idx="4294967295"/>
          </p:nvPr>
        </p:nvSpPr>
        <p:spPr>
          <a:xfrm>
            <a:off x="5580112" y="1756991"/>
            <a:ext cx="3340621" cy="303857"/>
          </a:xfrm>
        </p:spPr>
        <p:txBody>
          <a:bodyPr/>
          <a:lstStyle/>
          <a:p>
            <a:pPr algn="r"/>
            <a:r>
              <a:rPr lang="en-IN" sz="1800" i="1" dirty="0" smtClean="0">
                <a:solidFill>
                  <a:srgbClr val="92D050"/>
                </a:solidFill>
              </a:rPr>
              <a:t>SVN Repository Comparison tool</a:t>
            </a:r>
            <a:endParaRPr lang="en-IN" sz="2000" i="1" dirty="0">
              <a:solidFill>
                <a:srgbClr val="92D050"/>
              </a:solidFill>
            </a:endParaRPr>
          </a:p>
        </p:txBody>
      </p:sp>
      <p:sp>
        <p:nvSpPr>
          <p:cNvPr id="43011" name="Subtitle 2"/>
          <p:cNvSpPr>
            <a:spLocks noGrp="1"/>
          </p:cNvSpPr>
          <p:nvPr>
            <p:ph type="subTitle" idx="4294967295"/>
          </p:nvPr>
        </p:nvSpPr>
        <p:spPr>
          <a:xfrm>
            <a:off x="6156176" y="3956050"/>
            <a:ext cx="2698899" cy="481062"/>
          </a:xfrm>
        </p:spPr>
        <p:txBody>
          <a:bodyPr/>
          <a:lstStyle/>
          <a:p>
            <a:pPr marL="0" indent="0" algn="r">
              <a:buFont typeface="Arial" charset="0"/>
              <a:buNone/>
            </a:pPr>
            <a:r>
              <a:rPr lang="en-US" dirty="0" err="1">
                <a:solidFill>
                  <a:schemeClr val="bg1"/>
                </a:solidFill>
              </a:rPr>
              <a:t>Jayganesh</a:t>
            </a:r>
            <a:r>
              <a:rPr lang="en-US" dirty="0">
                <a:solidFill>
                  <a:schemeClr val="bg1"/>
                </a:solidFill>
              </a:rPr>
              <a:t> </a:t>
            </a:r>
            <a:r>
              <a:rPr lang="en-US" dirty="0" err="1">
                <a:solidFill>
                  <a:schemeClr val="bg1"/>
                </a:solidFill>
              </a:rPr>
              <a:t>Sambath</a:t>
            </a:r>
            <a:endParaRPr lang="en-IN" dirty="0">
              <a:solidFill>
                <a:schemeClr val="bg1"/>
              </a:solidFill>
            </a:endParaRPr>
          </a:p>
        </p:txBody>
      </p:sp>
      <p:pic>
        <p:nvPicPr>
          <p:cNvPr id="43012" name="Picture 4" descr="F:\Automation\SVNAuto\SVN Automation\SVN Automation\Resources\logo.png"/>
          <p:cNvPicPr>
            <a:picLocks noChangeAspect="1" noChangeArrowheads="1"/>
          </p:cNvPicPr>
          <p:nvPr/>
        </p:nvPicPr>
        <p:blipFill>
          <a:blip r:embed="rId2" cstate="print"/>
          <a:srcRect/>
          <a:stretch>
            <a:fillRect/>
          </a:stretch>
        </p:blipFill>
        <p:spPr bwMode="auto">
          <a:xfrm>
            <a:off x="5065771" y="908720"/>
            <a:ext cx="3898717" cy="864096"/>
          </a:xfrm>
          <a:prstGeom prst="rect">
            <a:avLst/>
          </a:prstGeom>
          <a:noFill/>
        </p:spPr>
      </p:pic>
      <p:pic>
        <p:nvPicPr>
          <p:cNvPr id="6" name="Picture 5" descr="icon_big.ico"/>
          <p:cNvPicPr>
            <a:picLocks noChangeAspect="1"/>
          </p:cNvPicPr>
          <p:nvPr/>
        </p:nvPicPr>
        <p:blipFill>
          <a:blip r:embed="rId3" cstate="print"/>
          <a:stretch>
            <a:fillRect/>
          </a:stretch>
        </p:blipFill>
        <p:spPr>
          <a:xfrm>
            <a:off x="4067944" y="908720"/>
            <a:ext cx="864096" cy="864096"/>
          </a:xfrm>
          <a:prstGeom prst="rect">
            <a:avLst/>
          </a:prstGeom>
        </p:spPr>
      </p:pic>
      <p:sp>
        <p:nvSpPr>
          <p:cNvPr id="7" name="Subtitle 2"/>
          <p:cNvSpPr txBox="1">
            <a:spLocks/>
          </p:cNvSpPr>
          <p:nvPr/>
        </p:nvSpPr>
        <p:spPr bwMode="auto">
          <a:xfrm>
            <a:off x="7236296" y="5733256"/>
            <a:ext cx="1618779" cy="288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
                <a:schemeClr val="tx2"/>
              </a:buClr>
              <a:buSzTx/>
              <a:buFont typeface="Arial" charset="0"/>
              <a:buNone/>
              <a:tabLst/>
              <a:defRPr/>
            </a:pPr>
            <a:r>
              <a:rPr lang="en-IN" sz="1600" kern="0" dirty="0" smtClean="0">
                <a:solidFill>
                  <a:schemeClr val="bg1"/>
                </a:solidFill>
                <a:latin typeface="+mn-lt"/>
                <a:cs typeface="+mn-cs"/>
              </a:rPr>
              <a:t>September 2013</a:t>
            </a:r>
            <a:endParaRPr kumimoji="0" lang="en-IN" sz="1600" b="0" i="0" u="none" strike="noStrike" kern="0" cap="none" spc="0" normalizeH="0" baseline="0" noProof="0" dirty="0" smtClean="0">
              <a:ln>
                <a:noFill/>
              </a:ln>
              <a:solidFill>
                <a:schemeClr val="bg1"/>
              </a:solidFill>
              <a:effectLst/>
              <a:uLnTx/>
              <a:uFillTx/>
              <a:latin typeface="+mn-lt"/>
              <a:ea typeface="+mn-ea"/>
              <a:cs typeface="+mn-cs"/>
            </a:endParaRPr>
          </a:p>
        </p:txBody>
      </p:sp>
      <p:sp>
        <p:nvSpPr>
          <p:cNvPr id="8" name="Subtitle 2"/>
          <p:cNvSpPr txBox="1">
            <a:spLocks/>
          </p:cNvSpPr>
          <p:nvPr/>
        </p:nvSpPr>
        <p:spPr bwMode="auto">
          <a:xfrm>
            <a:off x="6660232" y="4293096"/>
            <a:ext cx="2194843" cy="288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
                <a:schemeClr val="tx2"/>
              </a:buClr>
              <a:buSzTx/>
              <a:buFont typeface="Arial" charset="0"/>
              <a:buNone/>
              <a:tabLst/>
              <a:defRPr/>
            </a:pPr>
            <a:r>
              <a:rPr lang="en-IN" sz="2000" kern="0" dirty="0" smtClean="0">
                <a:solidFill>
                  <a:schemeClr val="tx1">
                    <a:lumMod val="85000"/>
                  </a:schemeClr>
                </a:solidFill>
                <a:latin typeface="+mn-lt"/>
                <a:cs typeface="+mn-cs"/>
              </a:rPr>
              <a:t>Thomson Elite</a:t>
            </a:r>
            <a:endParaRPr kumimoji="0" lang="en-IN" sz="2000" b="0" i="0" u="none" strike="noStrike" kern="0" cap="none" spc="0" normalizeH="0" baseline="0" noProof="0" dirty="0" smtClean="0">
              <a:ln>
                <a:noFill/>
              </a:ln>
              <a:solidFill>
                <a:schemeClr val="tx1">
                  <a:lumMod val="8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395288" y="44450"/>
            <a:ext cx="5545137" cy="1008063"/>
          </a:xfrm>
        </p:spPr>
        <p:txBody>
          <a:bodyPr/>
          <a:lstStyle/>
          <a:p>
            <a:pPr eaLnBrk="1" hangingPunct="1"/>
            <a:r>
              <a:rPr lang="en-US" sz="2900" smtClean="0"/>
              <a:t>A Quick VBScript Language Reference	</a:t>
            </a:r>
            <a:endParaRPr lang="en-IN" sz="1600" smtClean="0">
              <a:solidFill>
                <a:srgbClr val="47B9FB"/>
              </a:solidFill>
            </a:endParaRPr>
          </a:p>
        </p:txBody>
      </p:sp>
      <p:sp>
        <p:nvSpPr>
          <p:cNvPr id="22533" name="Text Box 8"/>
          <p:cNvSpPr txBox="1">
            <a:spLocks noChangeArrowheads="1"/>
          </p:cNvSpPr>
          <p:nvPr/>
        </p:nvSpPr>
        <p:spPr bwMode="auto">
          <a:xfrm>
            <a:off x="735013" y="1152525"/>
            <a:ext cx="1266825" cy="366713"/>
          </a:xfrm>
          <a:prstGeom prst="rect">
            <a:avLst/>
          </a:prstGeom>
          <a:noFill/>
          <a:ln w="9525">
            <a:noFill/>
            <a:miter lim="800000"/>
            <a:headEnd/>
            <a:tailEnd/>
          </a:ln>
        </p:spPr>
        <p:txBody>
          <a:bodyPr wrap="none">
            <a:spAutoFit/>
          </a:bodyPr>
          <a:lstStyle/>
          <a:p>
            <a:r>
              <a:rPr lang="en-US">
                <a:solidFill>
                  <a:srgbClr val="035D91"/>
                </a:solidFill>
              </a:rPr>
              <a:t>Continued..</a:t>
            </a:r>
            <a:endParaRPr lang="en-IN">
              <a:solidFill>
                <a:srgbClr val="035D91"/>
              </a:solidFill>
            </a:endParaRPr>
          </a:p>
        </p:txBody>
      </p:sp>
      <p:sp>
        <p:nvSpPr>
          <p:cNvPr id="22534" name="Text Box 9"/>
          <p:cNvSpPr txBox="1">
            <a:spLocks noChangeArrowheads="1"/>
          </p:cNvSpPr>
          <p:nvPr/>
        </p:nvSpPr>
        <p:spPr bwMode="auto">
          <a:xfrm>
            <a:off x="971550" y="4149725"/>
            <a:ext cx="7651750" cy="2125663"/>
          </a:xfrm>
          <a:prstGeom prst="rect">
            <a:avLst/>
          </a:prstGeom>
          <a:noFill/>
          <a:ln w="9525">
            <a:noFill/>
            <a:miter lim="800000"/>
            <a:headEnd/>
            <a:tailEnd/>
          </a:ln>
        </p:spPr>
        <p:txBody>
          <a:bodyPr>
            <a:spAutoFit/>
          </a:bodyPr>
          <a:lstStyle/>
          <a:p>
            <a:pPr>
              <a:lnSpc>
                <a:spcPct val="150000"/>
              </a:lnSpc>
              <a:buFont typeface="Wingdings" pitchFamily="2" charset="2"/>
              <a:buChar char="q"/>
            </a:pPr>
            <a:r>
              <a:rPr lang="en-IN">
                <a:solidFill>
                  <a:srgbClr val="035D91"/>
                </a:solidFill>
              </a:rPr>
              <a:t> Variables by default have “Variant” type, but it is possible to force a particular type (integer, date, etc.) using conversion functions (Cint, CDate, etc.)</a:t>
            </a:r>
          </a:p>
          <a:p>
            <a:pPr>
              <a:lnSpc>
                <a:spcPct val="150000"/>
              </a:lnSpc>
              <a:buFont typeface="Wingdings" pitchFamily="2" charset="2"/>
              <a:buChar char="q"/>
            </a:pPr>
            <a:r>
              <a:rPr lang="en-US">
                <a:solidFill>
                  <a:srgbClr val="035D91"/>
                </a:solidFill>
              </a:rPr>
              <a:t> Comments- Single quote or ‘REM’ keyword</a:t>
            </a:r>
          </a:p>
          <a:p>
            <a:pPr>
              <a:lnSpc>
                <a:spcPct val="150000"/>
              </a:lnSpc>
              <a:buFont typeface="Wingdings" pitchFamily="2" charset="2"/>
              <a:buChar char="q"/>
            </a:pPr>
            <a:r>
              <a:rPr lang="en-US">
                <a:solidFill>
                  <a:srgbClr val="035D91"/>
                </a:solidFill>
              </a:rPr>
              <a:t> </a:t>
            </a:r>
            <a:r>
              <a:rPr lang="en-IN">
                <a:solidFill>
                  <a:srgbClr val="035D91"/>
                </a:solidFill>
              </a:rPr>
              <a:t>User interaction is provided through the functions MsgBox and InputBox </a:t>
            </a:r>
          </a:p>
          <a:p>
            <a:pPr>
              <a:lnSpc>
                <a:spcPct val="150000"/>
              </a:lnSpc>
              <a:buFont typeface="Wingdings" pitchFamily="2" charset="2"/>
              <a:buChar char="q"/>
            </a:pPr>
            <a:r>
              <a:rPr lang="en-IN">
                <a:solidFill>
                  <a:srgbClr val="035D91"/>
                </a:solidFill>
              </a:rPr>
              <a:t> Debugging is done using ‘STOP’ keyword</a:t>
            </a:r>
          </a:p>
        </p:txBody>
      </p:sp>
      <p:pic>
        <p:nvPicPr>
          <p:cNvPr id="22535" name="Picture 10" descr="ref3"/>
          <p:cNvPicPr>
            <a:picLocks noChangeAspect="1" noChangeArrowheads="1"/>
          </p:cNvPicPr>
          <p:nvPr/>
        </p:nvPicPr>
        <p:blipFill>
          <a:blip r:embed="rId3" cstate="print"/>
          <a:srcRect/>
          <a:stretch>
            <a:fillRect/>
          </a:stretch>
        </p:blipFill>
        <p:spPr bwMode="auto">
          <a:xfrm>
            <a:off x="900113" y="2173288"/>
            <a:ext cx="1419225" cy="1543050"/>
          </a:xfrm>
          <a:prstGeom prst="rect">
            <a:avLst/>
          </a:prstGeom>
          <a:noFill/>
          <a:ln w="9525">
            <a:noFill/>
            <a:miter lim="800000"/>
            <a:headEnd/>
            <a:tailEnd/>
          </a:ln>
        </p:spPr>
      </p:pic>
      <p:pic>
        <p:nvPicPr>
          <p:cNvPr id="22536" name="Picture 11" descr="ref4"/>
          <p:cNvPicPr>
            <a:picLocks noChangeAspect="1" noChangeArrowheads="1"/>
          </p:cNvPicPr>
          <p:nvPr/>
        </p:nvPicPr>
        <p:blipFill>
          <a:blip r:embed="rId4" cstate="print"/>
          <a:srcRect/>
          <a:stretch>
            <a:fillRect/>
          </a:stretch>
        </p:blipFill>
        <p:spPr bwMode="auto">
          <a:xfrm>
            <a:off x="2700338" y="1993900"/>
            <a:ext cx="1152525" cy="1866900"/>
          </a:xfrm>
          <a:prstGeom prst="rect">
            <a:avLst/>
          </a:prstGeom>
          <a:noFill/>
          <a:ln w="9525">
            <a:noFill/>
            <a:miter lim="800000"/>
            <a:headEnd/>
            <a:tailEnd/>
          </a:ln>
        </p:spPr>
      </p:pic>
      <p:pic>
        <p:nvPicPr>
          <p:cNvPr id="22537" name="Picture 12" descr="ref5"/>
          <p:cNvPicPr>
            <a:picLocks noChangeAspect="1" noChangeArrowheads="1"/>
          </p:cNvPicPr>
          <p:nvPr/>
        </p:nvPicPr>
        <p:blipFill>
          <a:blip r:embed="rId5" cstate="print"/>
          <a:srcRect/>
          <a:stretch>
            <a:fillRect/>
          </a:stretch>
        </p:blipFill>
        <p:spPr bwMode="auto">
          <a:xfrm>
            <a:off x="4229100" y="1673225"/>
            <a:ext cx="3438525" cy="2476500"/>
          </a:xfrm>
          <a:prstGeom prst="rect">
            <a:avLst/>
          </a:prstGeom>
          <a:noFill/>
          <a:ln w="9525">
            <a:noFill/>
            <a:miter lim="800000"/>
            <a:headEnd/>
            <a:tailEnd/>
          </a:ln>
        </p:spPr>
      </p:pic>
      <p:pic>
        <p:nvPicPr>
          <p:cNvPr id="10" name="Picture 4" descr="F:\Automation\SVNAuto\SVN Automation\SVN Automation\Resources\logo.png"/>
          <p:cNvPicPr>
            <a:picLocks noChangeAspect="1" noChangeArrowheads="1"/>
          </p:cNvPicPr>
          <p:nvPr/>
        </p:nvPicPr>
        <p:blipFill>
          <a:blip r:embed="rId6" cstate="print"/>
          <a:srcRect/>
          <a:stretch>
            <a:fillRect/>
          </a:stretch>
        </p:blipFill>
        <p:spPr bwMode="auto">
          <a:xfrm>
            <a:off x="6079025" y="116632"/>
            <a:ext cx="1949359" cy="432048"/>
          </a:xfrm>
          <a:prstGeom prst="rect">
            <a:avLst/>
          </a:prstGeom>
          <a:noFill/>
        </p:spPr>
      </p:pic>
      <p:pic>
        <p:nvPicPr>
          <p:cNvPr id="11" name="Picture 10" descr="icon_big.ico"/>
          <p:cNvPicPr>
            <a:picLocks noChangeAspect="1"/>
          </p:cNvPicPr>
          <p:nvPr/>
        </p:nvPicPr>
        <p:blipFill>
          <a:blip r:embed="rId7"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5288" y="44450"/>
            <a:ext cx="5545137" cy="1008063"/>
          </a:xfrm>
        </p:spPr>
        <p:txBody>
          <a:bodyPr/>
          <a:lstStyle/>
          <a:p>
            <a:pPr eaLnBrk="1" hangingPunct="1"/>
            <a:r>
              <a:rPr lang="en-US" sz="2900" smtClean="0"/>
              <a:t>A Quick VBScript Language Reference	</a:t>
            </a:r>
            <a:endParaRPr lang="en-IN" sz="1600" smtClean="0">
              <a:solidFill>
                <a:srgbClr val="47B9FB"/>
              </a:solidFill>
            </a:endParaRPr>
          </a:p>
        </p:txBody>
      </p:sp>
      <p:sp>
        <p:nvSpPr>
          <p:cNvPr id="24581" name="Text Box 8"/>
          <p:cNvSpPr txBox="1">
            <a:spLocks noChangeArrowheads="1"/>
          </p:cNvSpPr>
          <p:nvPr/>
        </p:nvSpPr>
        <p:spPr bwMode="auto">
          <a:xfrm>
            <a:off x="735013" y="1152525"/>
            <a:ext cx="3908425" cy="366713"/>
          </a:xfrm>
          <a:prstGeom prst="rect">
            <a:avLst/>
          </a:prstGeom>
          <a:noFill/>
          <a:ln w="9525">
            <a:noFill/>
            <a:miter lim="800000"/>
            <a:headEnd/>
            <a:tailEnd/>
          </a:ln>
        </p:spPr>
        <p:txBody>
          <a:bodyPr>
            <a:spAutoFit/>
          </a:bodyPr>
          <a:lstStyle/>
          <a:p>
            <a:r>
              <a:rPr lang="en-US">
                <a:solidFill>
                  <a:srgbClr val="035D91"/>
                </a:solidFill>
              </a:rPr>
              <a:t>Executing a VBScript program</a:t>
            </a:r>
            <a:endParaRPr lang="en-IN">
              <a:solidFill>
                <a:srgbClr val="035D91"/>
              </a:solidFill>
            </a:endParaRPr>
          </a:p>
        </p:txBody>
      </p:sp>
      <p:sp>
        <p:nvSpPr>
          <p:cNvPr id="33801" name="Text Box 9"/>
          <p:cNvSpPr txBox="1">
            <a:spLocks noChangeArrowheads="1"/>
          </p:cNvSpPr>
          <p:nvPr/>
        </p:nvSpPr>
        <p:spPr bwMode="auto">
          <a:xfrm>
            <a:off x="755650" y="1557338"/>
            <a:ext cx="7488238" cy="3692525"/>
          </a:xfrm>
          <a:prstGeom prst="rect">
            <a:avLst/>
          </a:prstGeom>
          <a:noFill/>
          <a:ln w="9525">
            <a:noFill/>
            <a:miter lim="800000"/>
            <a:headEnd/>
            <a:tailEnd/>
          </a:ln>
          <a:effectLst/>
        </p:spPr>
        <p:txBody>
          <a:bodyPr>
            <a:spAutoFit/>
          </a:bodyPr>
          <a:lstStyle/>
          <a:p>
            <a:pPr>
              <a:buFont typeface="Wingdings" pitchFamily="2" charset="2"/>
              <a:buChar char="q"/>
              <a:defRPr/>
            </a:pPr>
            <a:r>
              <a:rPr lang="en-IN" dirty="0">
                <a:solidFill>
                  <a:srgbClr val="035D91"/>
                </a:solidFill>
              </a:rPr>
              <a:t> </a:t>
            </a:r>
            <a:r>
              <a:rPr lang="en-US" dirty="0">
                <a:solidFill>
                  <a:srgbClr val="035D91"/>
                </a:solidFill>
              </a:rPr>
              <a:t>Stand-alone program</a:t>
            </a:r>
            <a:endParaRPr lang="en-IN" dirty="0">
              <a:solidFill>
                <a:srgbClr val="035D91"/>
              </a:solidFill>
            </a:endParaRPr>
          </a:p>
          <a:p>
            <a:pPr lvl="1">
              <a:buFont typeface="Wingdings" pitchFamily="2" charset="2"/>
              <a:buChar char="v"/>
              <a:defRPr/>
            </a:pPr>
            <a:r>
              <a:rPr lang="en-US" dirty="0">
                <a:solidFill>
                  <a:srgbClr val="035D91"/>
                </a:solidFill>
              </a:rPr>
              <a:t> Two ways:</a:t>
            </a:r>
          </a:p>
          <a:p>
            <a:pPr marL="1257300" lvl="2" indent="-342900">
              <a:buFont typeface="+mj-lt"/>
              <a:buAutoNum type="arabicPeriod"/>
              <a:defRPr/>
            </a:pPr>
            <a:r>
              <a:rPr lang="en-US" dirty="0">
                <a:solidFill>
                  <a:srgbClr val="035D91"/>
                </a:solidFill>
              </a:rPr>
              <a:t>Using “cscript.exe” in Console/ Command line</a:t>
            </a:r>
          </a:p>
          <a:p>
            <a:pPr marL="1257300" lvl="2" indent="-342900">
              <a:buFont typeface="+mj-lt"/>
              <a:buAutoNum type="arabicPeriod"/>
              <a:defRPr/>
            </a:pPr>
            <a:r>
              <a:rPr lang="en-US" dirty="0">
                <a:solidFill>
                  <a:srgbClr val="035D91"/>
                </a:solidFill>
              </a:rPr>
              <a:t>Using “Wscript.exe”</a:t>
            </a:r>
          </a:p>
          <a:p>
            <a:pPr marL="1257300" lvl="2" indent="-342900">
              <a:buFont typeface="+mj-lt"/>
              <a:buAutoNum type="arabicPeriod"/>
              <a:defRPr/>
            </a:pPr>
            <a:endParaRPr lang="en-US" dirty="0">
              <a:solidFill>
                <a:srgbClr val="035D91"/>
              </a:solidFill>
            </a:endParaRPr>
          </a:p>
          <a:p>
            <a:pPr marL="800100" lvl="1" indent="-342900">
              <a:buFont typeface="+mj-lt"/>
              <a:buAutoNum type="arabicPeriod"/>
              <a:defRPr/>
            </a:pPr>
            <a:r>
              <a:rPr lang="en-US" dirty="0">
                <a:solidFill>
                  <a:srgbClr val="035D91"/>
                </a:solidFill>
              </a:rPr>
              <a:t>Using “cscript.exe”: Microsoft’s Console based Script Host ( part of WSH)</a:t>
            </a:r>
          </a:p>
          <a:p>
            <a:pPr marL="800100" lvl="1" indent="-342900">
              <a:buFont typeface="+mj-lt"/>
              <a:buAutoNum type="arabicPeriod"/>
              <a:defRPr/>
            </a:pPr>
            <a:endParaRPr lang="en-US" dirty="0">
              <a:solidFill>
                <a:srgbClr val="035D91"/>
              </a:solidFill>
            </a:endParaRPr>
          </a:p>
          <a:p>
            <a:pPr marL="1257300" lvl="2" indent="-342900">
              <a:buFont typeface="+mj-lt"/>
              <a:buAutoNum type="arabicPeriod"/>
              <a:defRPr/>
            </a:pPr>
            <a:endParaRPr lang="en-US" dirty="0">
              <a:solidFill>
                <a:srgbClr val="035D91"/>
              </a:solidFill>
            </a:endParaRPr>
          </a:p>
          <a:p>
            <a:pPr marL="1257300" lvl="2" indent="-342900">
              <a:buFont typeface="+mj-lt"/>
              <a:buAutoNum type="arabicPeriod"/>
              <a:defRPr/>
            </a:pPr>
            <a:endParaRPr lang="en-US" dirty="0">
              <a:solidFill>
                <a:srgbClr val="035D91"/>
              </a:solidFill>
            </a:endParaRPr>
          </a:p>
          <a:p>
            <a:pPr marL="800100" lvl="1" indent="-342900">
              <a:buFont typeface="+mj-lt"/>
              <a:buAutoNum type="arabicPeriod"/>
              <a:defRPr/>
            </a:pPr>
            <a:endParaRPr lang="en-US" dirty="0">
              <a:solidFill>
                <a:srgbClr val="035D91"/>
              </a:solidFill>
            </a:endParaRPr>
          </a:p>
          <a:p>
            <a:pPr marL="800100" lvl="1" indent="-342900">
              <a:buFont typeface="+mj-lt"/>
              <a:buAutoNum type="arabicPeriod"/>
              <a:defRPr/>
            </a:pPr>
            <a:r>
              <a:rPr lang="en-US" dirty="0">
                <a:solidFill>
                  <a:srgbClr val="035D91"/>
                </a:solidFill>
              </a:rPr>
              <a:t>Using “</a:t>
            </a:r>
            <a:r>
              <a:rPr lang="en-US" dirty="0" err="1">
                <a:solidFill>
                  <a:srgbClr val="035D91"/>
                </a:solidFill>
              </a:rPr>
              <a:t>wscript</a:t>
            </a:r>
            <a:r>
              <a:rPr lang="en-US" dirty="0">
                <a:solidFill>
                  <a:srgbClr val="035D91"/>
                </a:solidFill>
              </a:rPr>
              <a:t>”:  Microsoft Windows Scripting Host (WSH)</a:t>
            </a:r>
          </a:p>
          <a:p>
            <a:pPr marL="800100" lvl="1" indent="-342900">
              <a:buFont typeface="+mj-lt"/>
              <a:buAutoNum type="arabicPeriod"/>
              <a:defRPr/>
            </a:pPr>
            <a:endParaRPr lang="en-US" dirty="0">
              <a:solidFill>
                <a:srgbClr val="035D91"/>
              </a:solidFill>
            </a:endParaRPr>
          </a:p>
        </p:txBody>
      </p:sp>
      <p:graphicFrame>
        <p:nvGraphicFramePr>
          <p:cNvPr id="24599" name="Group 23"/>
          <p:cNvGraphicFramePr>
            <a:graphicFrameLocks noGrp="1"/>
          </p:cNvGraphicFramePr>
          <p:nvPr/>
        </p:nvGraphicFramePr>
        <p:xfrm>
          <a:off x="1547813" y="3573463"/>
          <a:ext cx="6096000" cy="742950"/>
        </p:xfrm>
        <a:graphic>
          <a:graphicData uri="http://schemas.openxmlformats.org/drawingml/2006/table">
            <a:tbl>
              <a:tblPr/>
              <a:tblGrid>
                <a:gridCol w="6096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Arial" charset="0"/>
                        </a:rPr>
                        <a:t>Executing a program using command 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2"/>
                          </a:solidFill>
                          <a:effectLst/>
                          <a:latin typeface="Calibri" pitchFamily="34" charset="0"/>
                          <a:cs typeface="Arial" charset="0"/>
                        </a:rPr>
                        <a:t>C:\&gt; cscript hello.vbs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7E9"/>
                    </a:solidFill>
                  </a:tcPr>
                </a:tc>
              </a:tr>
            </a:tbl>
          </a:graphicData>
        </a:graphic>
      </p:graphicFrame>
      <p:graphicFrame>
        <p:nvGraphicFramePr>
          <p:cNvPr id="11" name="Table 10"/>
          <p:cNvGraphicFramePr>
            <a:graphicFrameLocks noGrp="1"/>
          </p:cNvGraphicFramePr>
          <p:nvPr/>
        </p:nvGraphicFramePr>
        <p:xfrm>
          <a:off x="1619250" y="4941888"/>
          <a:ext cx="6096000" cy="950595"/>
        </p:xfrm>
        <a:graphic>
          <a:graphicData uri="http://schemas.openxmlformats.org/drawingml/2006/table">
            <a:tbl>
              <a:tblPr/>
              <a:tblGrid>
                <a:gridCol w="6096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Arial" charset="0"/>
                        </a:rPr>
                        <a:t>Executing via wscript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35D91"/>
                          </a:solidFill>
                          <a:effectLst/>
                          <a:latin typeface="Calibri" pitchFamily="34" charset="0"/>
                          <a:cs typeface="Arial" charset="0"/>
                        </a:rPr>
                        <a:t>Double clicking the file in Windows Explorer or Desktop, it will be executed.</a:t>
                      </a:r>
                      <a:endParaRPr kumimoji="0" lang="en-US" sz="1600" b="0"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7E9"/>
                    </a:solidFill>
                  </a:tcPr>
                </a:tc>
              </a:tr>
            </a:tbl>
          </a:graphicData>
        </a:graphic>
      </p:graphicFrame>
      <p:pic>
        <p:nvPicPr>
          <p:cNvPr id="9"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10" name="Picture 9"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395288" y="260350"/>
            <a:ext cx="5545137" cy="504825"/>
          </a:xfrm>
        </p:spPr>
        <p:txBody>
          <a:bodyPr/>
          <a:lstStyle/>
          <a:p>
            <a:pPr eaLnBrk="1" hangingPunct="1"/>
            <a:r>
              <a:rPr lang="en-US" sz="2900" smtClean="0"/>
              <a:t>VBScript Demo	</a:t>
            </a:r>
            <a:endParaRPr lang="en-IN" sz="1600" smtClean="0">
              <a:solidFill>
                <a:srgbClr val="47B9FB"/>
              </a:solidFill>
            </a:endParaRPr>
          </a:p>
        </p:txBody>
      </p:sp>
      <p:pic>
        <p:nvPicPr>
          <p:cNvPr id="26627" name="Content Placeholder 3" descr="VBSccript_file_format_icon.png"/>
          <p:cNvPicPr>
            <a:picLocks noChangeAspect="1"/>
          </p:cNvPicPr>
          <p:nvPr/>
        </p:nvPicPr>
        <p:blipFill>
          <a:blip r:embed="rId3" cstate="print"/>
          <a:srcRect/>
          <a:stretch>
            <a:fillRect/>
          </a:stretch>
        </p:blipFill>
        <p:spPr bwMode="auto">
          <a:xfrm>
            <a:off x="8675688" y="333375"/>
            <a:ext cx="304800" cy="304800"/>
          </a:xfrm>
          <a:prstGeom prst="rect">
            <a:avLst/>
          </a:prstGeom>
          <a:noFill/>
          <a:ln w="9525">
            <a:noFill/>
            <a:miter lim="800000"/>
            <a:headEnd/>
            <a:tailEnd/>
          </a:ln>
        </p:spPr>
      </p:pic>
      <p:sp>
        <p:nvSpPr>
          <p:cNvPr id="7" name="TextBox 6"/>
          <p:cNvSpPr txBox="1"/>
          <p:nvPr/>
        </p:nvSpPr>
        <p:spPr>
          <a:xfrm>
            <a:off x="6084888" y="260350"/>
            <a:ext cx="2590800" cy="369888"/>
          </a:xfrm>
          <a:prstGeom prst="rect">
            <a:avLst/>
          </a:prstGeom>
          <a:noFill/>
        </p:spPr>
        <p:txBody>
          <a:bodyPr>
            <a:spAutoFit/>
          </a:bodyPr>
          <a:lstStyle/>
          <a:p>
            <a:pPr>
              <a:defRPr/>
            </a:pPr>
            <a:r>
              <a:rPr lang="en-US" dirty="0">
                <a:solidFill>
                  <a:schemeClr val="accent1">
                    <a:lumMod val="60000"/>
                    <a:lumOff val="40000"/>
                  </a:schemeClr>
                </a:solidFill>
              </a:rPr>
              <a:t>The Greatness of VBScript</a:t>
            </a:r>
            <a:endParaRPr lang="en-US" dirty="0"/>
          </a:p>
        </p:txBody>
      </p:sp>
      <p:sp>
        <p:nvSpPr>
          <p:cNvPr id="26629" name="Text Box 8"/>
          <p:cNvSpPr txBox="1">
            <a:spLocks noChangeArrowheads="1"/>
          </p:cNvSpPr>
          <p:nvPr/>
        </p:nvSpPr>
        <p:spPr bwMode="auto">
          <a:xfrm>
            <a:off x="735013" y="765175"/>
            <a:ext cx="3908425" cy="366713"/>
          </a:xfrm>
          <a:prstGeom prst="rect">
            <a:avLst/>
          </a:prstGeom>
          <a:noFill/>
          <a:ln w="9525">
            <a:noFill/>
            <a:miter lim="800000"/>
            <a:headEnd/>
            <a:tailEnd/>
          </a:ln>
        </p:spPr>
        <p:txBody>
          <a:bodyPr>
            <a:spAutoFit/>
          </a:bodyPr>
          <a:lstStyle/>
          <a:p>
            <a:r>
              <a:rPr lang="en-US">
                <a:solidFill>
                  <a:srgbClr val="035D91"/>
                </a:solidFill>
              </a:rPr>
              <a:t>Executing a VbScript program</a:t>
            </a:r>
            <a:endParaRPr lang="en-IN">
              <a:solidFill>
                <a:srgbClr val="035D91"/>
              </a:solidFill>
            </a:endParaRPr>
          </a:p>
        </p:txBody>
      </p:sp>
      <p:sp>
        <p:nvSpPr>
          <p:cNvPr id="26647" name="Text Box 8"/>
          <p:cNvSpPr txBox="1">
            <a:spLocks noChangeArrowheads="1"/>
          </p:cNvSpPr>
          <p:nvPr/>
        </p:nvSpPr>
        <p:spPr bwMode="auto">
          <a:xfrm>
            <a:off x="733425" y="1125538"/>
            <a:ext cx="3910013" cy="366712"/>
          </a:xfrm>
          <a:prstGeom prst="rect">
            <a:avLst/>
          </a:prstGeom>
          <a:noFill/>
          <a:ln w="9525">
            <a:noFill/>
            <a:miter lim="800000"/>
            <a:headEnd/>
            <a:tailEnd/>
          </a:ln>
        </p:spPr>
        <p:txBody>
          <a:bodyPr>
            <a:spAutoFit/>
          </a:bodyPr>
          <a:lstStyle/>
          <a:p>
            <a:r>
              <a:rPr lang="en-US" i="1">
                <a:solidFill>
                  <a:srgbClr val="035D91"/>
                </a:solidFill>
              </a:rPr>
              <a:t>Example: Using SendKeys</a:t>
            </a:r>
            <a:endParaRPr lang="en-IN" i="1">
              <a:solidFill>
                <a:srgbClr val="035D91"/>
              </a:solidFill>
            </a:endParaRPr>
          </a:p>
        </p:txBody>
      </p:sp>
      <p:graphicFrame>
        <p:nvGraphicFramePr>
          <p:cNvPr id="26682" name="Group 58"/>
          <p:cNvGraphicFramePr>
            <a:graphicFrameLocks noGrp="1"/>
          </p:cNvGraphicFramePr>
          <p:nvPr/>
        </p:nvGraphicFramePr>
        <p:xfrm>
          <a:off x="827088" y="1484313"/>
          <a:ext cx="6096000" cy="4616768"/>
        </p:xfrm>
        <a:graphic>
          <a:graphicData uri="http://schemas.openxmlformats.org/drawingml/2006/table">
            <a:tbl>
              <a:tblPr/>
              <a:tblGrid>
                <a:gridCol w="6096000"/>
              </a:tblGrid>
              <a:tr h="319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Calibri" pitchFamily="34" charset="0"/>
                          <a:cs typeface="Arial" charset="0"/>
                        </a:rPr>
                        <a:t>Opening Notepad using VBScript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6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Set shl = createobject("wscript.shell")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shl.Run "Notepad.exe"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1000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"{ENTER}"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"Welcome"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 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 'Train the Trainers' program!"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"{ENTER}{ENTER}"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"Thank you!"</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"VBSdemo.txt"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"{ENTER}"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wscript.sleep 500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shl.sendkeys "%{F4}"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Shl.popup "Demo is done!",1,"Thank you!"</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cs typeface="Courier New" pitchFamily="49" charset="0"/>
                        </a:rPr>
                        <a:t>set shl= 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7E9"/>
                    </a:solid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p:cNvSpPr txBox="1">
            <a:spLocks/>
          </p:cNvSpPr>
          <p:nvPr/>
        </p:nvSpPr>
        <p:spPr bwMode="auto">
          <a:xfrm>
            <a:off x="5008563" y="2462213"/>
            <a:ext cx="3673475" cy="647700"/>
          </a:xfrm>
          <a:prstGeom prst="rect">
            <a:avLst/>
          </a:prstGeom>
          <a:noFill/>
          <a:ln w="9525">
            <a:noFill/>
            <a:miter lim="800000"/>
            <a:headEnd/>
            <a:tailEnd/>
          </a:ln>
        </p:spPr>
        <p:txBody>
          <a:bodyPr anchor="ctr"/>
          <a:lstStyle/>
          <a:p>
            <a:r>
              <a:rPr lang="en-US" sz="4400" b="1">
                <a:solidFill>
                  <a:schemeClr val="bg1"/>
                </a:solidFill>
              </a:rPr>
              <a:t>Thank You!</a:t>
            </a:r>
          </a:p>
        </p:txBody>
      </p:sp>
      <p:sp>
        <p:nvSpPr>
          <p:cNvPr id="46083" name="TextBox 7"/>
          <p:cNvSpPr txBox="1">
            <a:spLocks noChangeArrowheads="1"/>
          </p:cNvSpPr>
          <p:nvPr/>
        </p:nvSpPr>
        <p:spPr bwMode="auto">
          <a:xfrm>
            <a:off x="5010150" y="3248025"/>
            <a:ext cx="3908425" cy="2432050"/>
          </a:xfrm>
          <a:prstGeom prst="rect">
            <a:avLst/>
          </a:prstGeom>
          <a:noFill/>
          <a:ln w="9525">
            <a:noFill/>
            <a:miter lim="800000"/>
            <a:headEnd/>
            <a:tailEnd/>
          </a:ln>
        </p:spPr>
        <p:txBody>
          <a:bodyPr>
            <a:spAutoFit/>
          </a:bodyPr>
          <a:lstStyle/>
          <a:p>
            <a:pPr algn="just"/>
            <a:r>
              <a:rPr lang="en-US" sz="800">
                <a:solidFill>
                  <a:schemeClr val="bg1"/>
                </a:solidFill>
                <a:latin typeface="Tahoma" pitchFamily="34" charset="0"/>
                <a:cs typeface="Tahoma" pitchFamily="34" charset="0"/>
              </a:rPr>
              <a:t>© CSS Corp – Copyright Notice:</a:t>
            </a:r>
          </a:p>
          <a:p>
            <a:pPr algn="just"/>
            <a:r>
              <a:rPr lang="en-US" sz="800">
                <a:solidFill>
                  <a:schemeClr val="bg1"/>
                </a:solidFill>
                <a:latin typeface="Tahoma" pitchFamily="34" charset="0"/>
                <a:cs typeface="Tahoma" pitchFamily="34" charset="0"/>
              </a:rPr>
              <a:t/>
            </a:r>
            <a:br>
              <a:rPr lang="en-US" sz="800">
                <a:solidFill>
                  <a:schemeClr val="bg1"/>
                </a:solidFill>
                <a:latin typeface="Tahoma" pitchFamily="34" charset="0"/>
                <a:cs typeface="Tahoma" pitchFamily="34" charset="0"/>
              </a:rPr>
            </a:br>
            <a:r>
              <a:rPr lang="en-US" sz="800">
                <a:solidFill>
                  <a:schemeClr val="bg1"/>
                </a:solidFill>
                <a:latin typeface="Tahoma" pitchFamily="34" charset="0"/>
                <a:cs typeface="Tahoma" pitchFamily="34" charset="0"/>
              </a:rPr>
              <a:t>This presentation contains proprietary information of CSS Corp. No part of this presentation may be reproduced, stored, copied, or transmitted in any form or by means of electronic, mechanical, photocopying or otherwise, without the express consent of CSS Corp. This presentation is for a specific intended audience circulation only and not meant for external distribution. Information is classified into 4 levels:</a:t>
            </a:r>
          </a:p>
          <a:p>
            <a:pPr algn="just"/>
            <a:r>
              <a:rPr lang="en-US" sz="800">
                <a:solidFill>
                  <a:schemeClr val="bg1"/>
                </a:solidFill>
                <a:latin typeface="Tahoma" pitchFamily="34" charset="0"/>
                <a:cs typeface="Tahoma" pitchFamily="34" charset="0"/>
              </a:rPr>
              <a:t/>
            </a:r>
            <a:br>
              <a:rPr lang="en-US" sz="800">
                <a:solidFill>
                  <a:schemeClr val="bg1"/>
                </a:solidFill>
                <a:latin typeface="Tahoma" pitchFamily="34" charset="0"/>
                <a:cs typeface="Tahoma" pitchFamily="34" charset="0"/>
              </a:rPr>
            </a:br>
            <a:r>
              <a:rPr lang="en-US" sz="800" b="1">
                <a:solidFill>
                  <a:schemeClr val="bg1"/>
                </a:solidFill>
                <a:latin typeface="Tahoma" pitchFamily="34" charset="0"/>
                <a:cs typeface="Tahoma" pitchFamily="34" charset="0"/>
              </a:rPr>
              <a:t>Confidential:</a:t>
            </a:r>
            <a:r>
              <a:rPr lang="en-US" sz="800">
                <a:solidFill>
                  <a:schemeClr val="bg1"/>
                </a:solidFill>
                <a:latin typeface="Tahoma" pitchFamily="34" charset="0"/>
                <a:cs typeface="Tahoma" pitchFamily="34" charset="0"/>
              </a:rPr>
              <a:t> This is specifically restricted to the Senior Management and specific professional advisers. </a:t>
            </a:r>
          </a:p>
          <a:p>
            <a:pPr algn="just"/>
            <a:r>
              <a:rPr lang="en-US" sz="800">
                <a:solidFill>
                  <a:schemeClr val="bg1"/>
                </a:solidFill>
                <a:latin typeface="Tahoma" pitchFamily="34" charset="0"/>
                <a:cs typeface="Tahoma" pitchFamily="34" charset="0"/>
              </a:rPr>
              <a:t/>
            </a:r>
            <a:br>
              <a:rPr lang="en-US" sz="800">
                <a:solidFill>
                  <a:schemeClr val="bg1"/>
                </a:solidFill>
                <a:latin typeface="Tahoma" pitchFamily="34" charset="0"/>
                <a:cs typeface="Tahoma" pitchFamily="34" charset="0"/>
              </a:rPr>
            </a:br>
            <a:r>
              <a:rPr lang="en-US" sz="800" b="1">
                <a:solidFill>
                  <a:schemeClr val="bg1"/>
                </a:solidFill>
                <a:latin typeface="Tahoma" pitchFamily="34" charset="0"/>
                <a:cs typeface="Tahoma" pitchFamily="34" charset="0"/>
              </a:rPr>
              <a:t>Restricted:</a:t>
            </a:r>
            <a:r>
              <a:rPr lang="en-US" sz="800">
                <a:solidFill>
                  <a:schemeClr val="bg1"/>
                </a:solidFill>
                <a:latin typeface="Tahoma" pitchFamily="34" charset="0"/>
                <a:cs typeface="Tahoma" pitchFamily="34" charset="0"/>
              </a:rPr>
              <a:t> This is restricted to Senior Management (PA’s and assistants can also access subject to respective reporting head’s approval).</a:t>
            </a:r>
          </a:p>
          <a:p>
            <a:pPr algn="just"/>
            <a:r>
              <a:rPr lang="en-US" sz="800">
                <a:solidFill>
                  <a:schemeClr val="bg1"/>
                </a:solidFill>
                <a:latin typeface="Tahoma" pitchFamily="34" charset="0"/>
                <a:cs typeface="Tahoma" pitchFamily="34" charset="0"/>
              </a:rPr>
              <a:t/>
            </a:r>
            <a:br>
              <a:rPr lang="en-US" sz="800">
                <a:solidFill>
                  <a:schemeClr val="bg1"/>
                </a:solidFill>
                <a:latin typeface="Tahoma" pitchFamily="34" charset="0"/>
                <a:cs typeface="Tahoma" pitchFamily="34" charset="0"/>
              </a:rPr>
            </a:br>
            <a:r>
              <a:rPr lang="en-US" sz="800" b="1">
                <a:solidFill>
                  <a:schemeClr val="bg1"/>
                </a:solidFill>
                <a:latin typeface="Tahoma" pitchFamily="34" charset="0"/>
                <a:cs typeface="Tahoma" pitchFamily="34" charset="0"/>
              </a:rPr>
              <a:t>Private:</a:t>
            </a:r>
            <a:r>
              <a:rPr lang="en-US" sz="800">
                <a:solidFill>
                  <a:schemeClr val="bg1"/>
                </a:solidFill>
                <a:latin typeface="Tahoma" pitchFamily="34" charset="0"/>
                <a:cs typeface="Tahoma" pitchFamily="34" charset="0"/>
              </a:rPr>
              <a:t> This covers all information assets that have value but which do not need to fall within either of the other categories. </a:t>
            </a:r>
          </a:p>
          <a:p>
            <a:pPr algn="just"/>
            <a:r>
              <a:rPr lang="en-US" sz="800">
                <a:solidFill>
                  <a:schemeClr val="bg1"/>
                </a:solidFill>
                <a:latin typeface="Tahoma" pitchFamily="34" charset="0"/>
                <a:cs typeface="Tahoma" pitchFamily="34" charset="0"/>
              </a:rPr>
              <a:t/>
            </a:r>
            <a:br>
              <a:rPr lang="en-US" sz="800">
                <a:solidFill>
                  <a:schemeClr val="bg1"/>
                </a:solidFill>
                <a:latin typeface="Tahoma" pitchFamily="34" charset="0"/>
                <a:cs typeface="Tahoma" pitchFamily="34" charset="0"/>
              </a:rPr>
            </a:br>
            <a:r>
              <a:rPr lang="en-US" sz="800" b="1">
                <a:solidFill>
                  <a:schemeClr val="bg1"/>
                </a:solidFill>
                <a:latin typeface="Tahoma" pitchFamily="34" charset="0"/>
                <a:cs typeface="Tahoma" pitchFamily="34" charset="0"/>
              </a:rPr>
              <a:t>Public:</a:t>
            </a:r>
            <a:r>
              <a:rPr lang="en-US" sz="800">
                <a:solidFill>
                  <a:schemeClr val="bg1"/>
                </a:solidFill>
                <a:latin typeface="Tahoma" pitchFamily="34" charset="0"/>
                <a:cs typeface="Tahoma" pitchFamily="34" charset="0"/>
              </a:rPr>
              <a:t> This is information which can be released outside the Organization.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1"/>
          <p:cNvSpPr>
            <a:spLocks noGrp="1"/>
          </p:cNvSpPr>
          <p:nvPr>
            <p:ph type="body" idx="4294967295"/>
          </p:nvPr>
        </p:nvSpPr>
        <p:spPr>
          <a:xfrm>
            <a:off x="1692275" y="404813"/>
            <a:ext cx="1295549" cy="503237"/>
          </a:xfrm>
          <a:ln/>
        </p:spPr>
        <p:style>
          <a:lnRef idx="1">
            <a:schemeClr val="accent3"/>
          </a:lnRef>
          <a:fillRef idx="2">
            <a:schemeClr val="accent3"/>
          </a:fillRef>
          <a:effectRef idx="1">
            <a:schemeClr val="accent3"/>
          </a:effectRef>
          <a:fontRef idx="minor">
            <a:schemeClr val="dk1"/>
          </a:fontRef>
        </p:style>
        <p:txBody>
          <a:bodyPr anchor="b"/>
          <a:lstStyle/>
          <a:p>
            <a:pPr marL="0" indent="0" eaLnBrk="1" hangingPunct="1">
              <a:buFont typeface="Arial" charset="0"/>
              <a:buNone/>
            </a:pPr>
            <a:r>
              <a:rPr lang="en-US" sz="2800" dirty="0" smtClean="0">
                <a:solidFill>
                  <a:schemeClr val="tx2"/>
                </a:solidFill>
              </a:rPr>
              <a:t>Agenda</a:t>
            </a:r>
            <a:endParaRPr lang="en-IN" sz="2800" dirty="0" smtClean="0">
              <a:solidFill>
                <a:schemeClr val="tx2"/>
              </a:solidFill>
            </a:endParaRPr>
          </a:p>
        </p:txBody>
      </p:sp>
      <p:sp>
        <p:nvSpPr>
          <p:cNvPr id="8195" name="Text Box 5"/>
          <p:cNvSpPr txBox="1">
            <a:spLocks noChangeArrowheads="1"/>
          </p:cNvSpPr>
          <p:nvPr/>
        </p:nvSpPr>
        <p:spPr bwMode="auto">
          <a:xfrm>
            <a:off x="1547813" y="1125538"/>
            <a:ext cx="4968403" cy="375126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nSpc>
                <a:spcPct val="150000"/>
              </a:lnSpc>
              <a:buFontTx/>
              <a:buAutoNum type="arabicPeriod"/>
            </a:pPr>
            <a:r>
              <a:rPr lang="en-US" sz="3200" dirty="0">
                <a:solidFill>
                  <a:schemeClr val="accent1"/>
                </a:solidFill>
              </a:rPr>
              <a:t>What is </a:t>
            </a:r>
            <a:r>
              <a:rPr lang="en-US" sz="3200" dirty="0" err="1" smtClean="0">
                <a:solidFill>
                  <a:schemeClr val="accent1"/>
                </a:solidFill>
              </a:rPr>
              <a:t>EasySVNdiff</a:t>
            </a:r>
            <a:r>
              <a:rPr lang="en-US" sz="3200" dirty="0" smtClean="0">
                <a:solidFill>
                  <a:schemeClr val="accent1"/>
                </a:solidFill>
              </a:rPr>
              <a:t>?</a:t>
            </a:r>
            <a:endParaRPr lang="en-US" sz="3200" dirty="0">
              <a:solidFill>
                <a:schemeClr val="accent1"/>
              </a:solidFill>
            </a:endParaRPr>
          </a:p>
          <a:p>
            <a:pPr marL="342900" indent="-342900">
              <a:lnSpc>
                <a:spcPct val="150000"/>
              </a:lnSpc>
              <a:buFontTx/>
              <a:buAutoNum type="arabicPeriod"/>
            </a:pPr>
            <a:r>
              <a:rPr lang="en-US" sz="3200" dirty="0">
                <a:solidFill>
                  <a:schemeClr val="accent1"/>
                </a:solidFill>
              </a:rPr>
              <a:t>General </a:t>
            </a:r>
            <a:r>
              <a:rPr lang="en-US" sz="3200" dirty="0" smtClean="0">
                <a:solidFill>
                  <a:schemeClr val="accent1"/>
                </a:solidFill>
              </a:rPr>
              <a:t>Background</a:t>
            </a:r>
            <a:endParaRPr lang="en-US" sz="3200" dirty="0">
              <a:solidFill>
                <a:schemeClr val="accent1"/>
              </a:solidFill>
            </a:endParaRPr>
          </a:p>
          <a:p>
            <a:pPr marL="342900" indent="-342900">
              <a:lnSpc>
                <a:spcPct val="150000"/>
              </a:lnSpc>
              <a:buFontTx/>
              <a:buAutoNum type="arabicPeriod"/>
            </a:pPr>
            <a:r>
              <a:rPr lang="en-US" sz="3200" dirty="0" smtClean="0">
                <a:solidFill>
                  <a:schemeClr val="accent1"/>
                </a:solidFill>
              </a:rPr>
              <a:t>Benefits of </a:t>
            </a:r>
            <a:r>
              <a:rPr lang="en-US" sz="3200" dirty="0" err="1" smtClean="0">
                <a:solidFill>
                  <a:schemeClr val="accent1"/>
                </a:solidFill>
              </a:rPr>
              <a:t>EasySVNdiff</a:t>
            </a:r>
            <a:endParaRPr lang="en-US" sz="3200" dirty="0">
              <a:solidFill>
                <a:schemeClr val="accent1"/>
              </a:solidFill>
            </a:endParaRPr>
          </a:p>
          <a:p>
            <a:pPr marL="342900" indent="-342900">
              <a:lnSpc>
                <a:spcPct val="150000"/>
              </a:lnSpc>
              <a:buFontTx/>
              <a:buAutoNum type="arabicPeriod"/>
            </a:pPr>
            <a:r>
              <a:rPr lang="en-US" sz="3200" dirty="0" smtClean="0">
                <a:solidFill>
                  <a:schemeClr val="accent1"/>
                </a:solidFill>
              </a:rPr>
              <a:t>Using </a:t>
            </a:r>
            <a:r>
              <a:rPr lang="en-US" sz="3200" dirty="0" err="1" smtClean="0">
                <a:solidFill>
                  <a:schemeClr val="accent1"/>
                </a:solidFill>
              </a:rPr>
              <a:t>EasySVNdiff</a:t>
            </a:r>
            <a:endParaRPr lang="en-US" sz="3200" dirty="0">
              <a:solidFill>
                <a:schemeClr val="accent1"/>
              </a:solidFill>
            </a:endParaRPr>
          </a:p>
          <a:p>
            <a:pPr marL="342900" indent="-342900">
              <a:lnSpc>
                <a:spcPct val="150000"/>
              </a:lnSpc>
              <a:buFontTx/>
              <a:buAutoNum type="arabicPeriod"/>
            </a:pPr>
            <a:r>
              <a:rPr lang="en-US" sz="3200" dirty="0" smtClean="0">
                <a:solidFill>
                  <a:schemeClr val="accent1"/>
                </a:solidFill>
              </a:rPr>
              <a:t>Questions</a:t>
            </a:r>
            <a:endParaRPr lang="en-IN" sz="3200" dirty="0">
              <a:solidFill>
                <a:schemeClr val="accent1"/>
              </a:solidFill>
            </a:endParaRPr>
          </a:p>
        </p:txBody>
      </p:sp>
      <p:pic>
        <p:nvPicPr>
          <p:cNvPr id="4" name="Picture 4" descr="F:\Automation\SVNAuto\SVN Automation\SVN Automation\Resources\logo.png"/>
          <p:cNvPicPr>
            <a:picLocks noChangeAspect="1" noChangeArrowheads="1"/>
          </p:cNvPicPr>
          <p:nvPr/>
        </p:nvPicPr>
        <p:blipFill>
          <a:blip r:embed="rId2" cstate="print"/>
          <a:srcRect/>
          <a:stretch>
            <a:fillRect/>
          </a:stretch>
        </p:blipFill>
        <p:spPr bwMode="auto">
          <a:xfrm>
            <a:off x="6079025" y="116632"/>
            <a:ext cx="1949359" cy="432048"/>
          </a:xfrm>
          <a:prstGeom prst="rect">
            <a:avLst/>
          </a:prstGeom>
          <a:noFill/>
        </p:spPr>
      </p:pic>
      <p:pic>
        <p:nvPicPr>
          <p:cNvPr id="5" name="Picture 4" descr="icon_big.ico"/>
          <p:cNvPicPr>
            <a:picLocks noChangeAspect="1"/>
          </p:cNvPicPr>
          <p:nvPr/>
        </p:nvPicPr>
        <p:blipFill>
          <a:blip r:embed="rId3"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468313" y="0"/>
            <a:ext cx="3959225" cy="765175"/>
          </a:xfrm>
          <a:effectLst>
            <a:glow rad="139700">
              <a:schemeClr val="accent1">
                <a:satMod val="175000"/>
                <a:alpha val="40000"/>
              </a:schemeClr>
            </a:glow>
          </a:effectLst>
        </p:spPr>
        <p:txBody>
          <a:bodyPr>
            <a:noAutofit/>
          </a:bodyPr>
          <a:lstStyle/>
          <a:p>
            <a:pPr eaLnBrk="1" hangingPunct="1"/>
            <a:r>
              <a:rPr lang="en-US" dirty="0" smtClean="0"/>
              <a:t>What is </a:t>
            </a:r>
            <a:r>
              <a:rPr lang="en-US" dirty="0" err="1" smtClean="0"/>
              <a:t>EasySVNdiff</a:t>
            </a:r>
            <a:r>
              <a:rPr lang="en-US" dirty="0" smtClean="0"/>
              <a:t>? </a:t>
            </a:r>
            <a:endParaRPr lang="en-IN" dirty="0" smtClean="0">
              <a:solidFill>
                <a:srgbClr val="47B9FB"/>
              </a:solidFill>
            </a:endParaRPr>
          </a:p>
        </p:txBody>
      </p:sp>
      <p:sp>
        <p:nvSpPr>
          <p:cNvPr id="9220" name="TextBox 5"/>
          <p:cNvSpPr txBox="1">
            <a:spLocks noChangeArrowheads="1"/>
          </p:cNvSpPr>
          <p:nvPr/>
        </p:nvSpPr>
        <p:spPr bwMode="auto">
          <a:xfrm>
            <a:off x="611560" y="1124744"/>
            <a:ext cx="7777163" cy="421653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b="1" dirty="0" err="1" smtClean="0">
                <a:solidFill>
                  <a:srgbClr val="035D91"/>
                </a:solidFill>
              </a:rPr>
              <a:t>EasySVNdiff</a:t>
            </a:r>
            <a:r>
              <a:rPr lang="en-US" sz="2400" b="1" dirty="0" smtClean="0">
                <a:solidFill>
                  <a:srgbClr val="035D91"/>
                </a:solidFill>
              </a:rPr>
              <a:t> </a:t>
            </a:r>
            <a:r>
              <a:rPr lang="en-US" sz="2400" dirty="0" smtClean="0">
                <a:solidFill>
                  <a:srgbClr val="035D91"/>
                </a:solidFill>
              </a:rPr>
              <a:t>is a tool to compare two given SVN Server Repository URLs. </a:t>
            </a:r>
            <a:endParaRPr lang="en-US" sz="2400" dirty="0">
              <a:solidFill>
                <a:srgbClr val="035D91"/>
              </a:solidFill>
            </a:endParaRPr>
          </a:p>
          <a:p>
            <a:pPr algn="just">
              <a:buFont typeface="Wingdings" pitchFamily="2" charset="2"/>
              <a:buChar char="v"/>
            </a:pPr>
            <a:endParaRPr lang="en-US" sz="2800" dirty="0">
              <a:solidFill>
                <a:srgbClr val="035D91"/>
              </a:solidFill>
            </a:endParaRPr>
          </a:p>
          <a:p>
            <a:pPr algn="just"/>
            <a:r>
              <a:rPr lang="en-US" sz="2400" dirty="0" smtClean="0">
                <a:solidFill>
                  <a:srgbClr val="035D91"/>
                </a:solidFill>
              </a:rPr>
              <a:t>It is a stand-alone application that runs on Windows environment.</a:t>
            </a:r>
          </a:p>
          <a:p>
            <a:pPr algn="just"/>
            <a:endParaRPr lang="en-US" sz="2400" dirty="0">
              <a:solidFill>
                <a:srgbClr val="035D91"/>
              </a:solidFill>
            </a:endParaRPr>
          </a:p>
          <a:p>
            <a:pPr algn="just"/>
            <a:r>
              <a:rPr lang="en-US" sz="2400" dirty="0" smtClean="0">
                <a:solidFill>
                  <a:srgbClr val="035D91"/>
                </a:solidFill>
              </a:rPr>
              <a:t>Specifically developed for comparing Backed up SVN repository.</a:t>
            </a:r>
          </a:p>
          <a:p>
            <a:pPr algn="just"/>
            <a:endParaRPr lang="en-US" sz="2400" dirty="0" smtClean="0">
              <a:solidFill>
                <a:srgbClr val="035D91"/>
              </a:solidFill>
            </a:endParaRPr>
          </a:p>
          <a:p>
            <a:pPr algn="just"/>
            <a:r>
              <a:rPr lang="en-US" sz="2400" dirty="0" smtClean="0">
                <a:solidFill>
                  <a:srgbClr val="035D91"/>
                </a:solidFill>
              </a:rPr>
              <a:t>It was developed using Microsoft .NET Framework 4.0 and C# with Visual Studio 2010.</a:t>
            </a:r>
            <a:endParaRPr lang="en-US" sz="2400" dirty="0">
              <a:solidFill>
                <a:srgbClr val="035D91"/>
              </a:solidFill>
            </a:endParaRPr>
          </a:p>
        </p:txBody>
      </p:sp>
      <p:pic>
        <p:nvPicPr>
          <p:cNvPr id="6"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8" name="Picture 7"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395288" y="188913"/>
            <a:ext cx="4392612" cy="792162"/>
          </a:xfrm>
        </p:spPr>
        <p:txBody>
          <a:bodyPr>
            <a:normAutofit/>
          </a:bodyPr>
          <a:lstStyle/>
          <a:p>
            <a:pPr eaLnBrk="1" hangingPunct="1"/>
            <a:r>
              <a:rPr lang="en-US" sz="2900" dirty="0" smtClean="0"/>
              <a:t>General Background	</a:t>
            </a:r>
            <a:endParaRPr lang="en-IN" sz="1600" dirty="0" smtClean="0">
              <a:solidFill>
                <a:srgbClr val="47B9FB"/>
              </a:solidFill>
            </a:endParaRPr>
          </a:p>
        </p:txBody>
      </p:sp>
      <p:sp>
        <p:nvSpPr>
          <p:cNvPr id="12291" name="TextBox 5"/>
          <p:cNvSpPr txBox="1">
            <a:spLocks noChangeArrowheads="1"/>
          </p:cNvSpPr>
          <p:nvPr/>
        </p:nvSpPr>
        <p:spPr bwMode="auto">
          <a:xfrm>
            <a:off x="827088" y="1341439"/>
            <a:ext cx="7777162" cy="4939814"/>
          </a:xfrm>
          <a:prstGeom prst="rect">
            <a:avLst/>
          </a:prstGeom>
          <a:noFill/>
          <a:ln w="9525">
            <a:noFill/>
            <a:miter lim="800000"/>
            <a:headEnd/>
            <a:tailEnd/>
          </a:ln>
        </p:spPr>
        <p:txBody>
          <a:bodyPr wrap="square">
            <a:spAutoFit/>
          </a:bodyPr>
          <a:lstStyle/>
          <a:p>
            <a:pPr algn="just"/>
            <a:r>
              <a:rPr lang="en-US" b="1" dirty="0" smtClean="0">
                <a:solidFill>
                  <a:srgbClr val="035D91"/>
                </a:solidFill>
              </a:rPr>
              <a:t>Problem description</a:t>
            </a:r>
          </a:p>
          <a:p>
            <a:pPr algn="just"/>
            <a:endParaRPr lang="en-US" dirty="0" smtClean="0">
              <a:solidFill>
                <a:srgbClr val="035D91"/>
              </a:solidFill>
            </a:endParaRPr>
          </a:p>
          <a:p>
            <a:pPr lvl="1" algn="just">
              <a:lnSpc>
                <a:spcPct val="150000"/>
              </a:lnSpc>
              <a:buFont typeface="Webdings" pitchFamily="18" charset="2"/>
              <a:buChar char="4"/>
            </a:pPr>
            <a:r>
              <a:rPr lang="en-US" dirty="0" smtClean="0">
                <a:solidFill>
                  <a:srgbClr val="035D91"/>
                </a:solidFill>
              </a:rPr>
              <a:t>Some Projects are using SVN as their Source Control. Repositories of those projects are backed up by IT team on a regular basis.</a:t>
            </a:r>
          </a:p>
          <a:p>
            <a:pPr lvl="1" algn="just">
              <a:lnSpc>
                <a:spcPct val="150000"/>
              </a:lnSpc>
              <a:buFont typeface="Webdings" pitchFamily="18" charset="2"/>
              <a:buChar char="4"/>
            </a:pPr>
            <a:r>
              <a:rPr lang="en-US" dirty="0" smtClean="0">
                <a:solidFill>
                  <a:srgbClr val="035D91"/>
                </a:solidFill>
              </a:rPr>
              <a:t>To ensure that back up data are intact, there is a quality process in place called Backup Restoration Verification.</a:t>
            </a:r>
          </a:p>
          <a:p>
            <a:pPr lvl="1" algn="just">
              <a:lnSpc>
                <a:spcPct val="150000"/>
              </a:lnSpc>
              <a:buFont typeface="Webdings" pitchFamily="18" charset="2"/>
              <a:buChar char="4"/>
            </a:pPr>
            <a:r>
              <a:rPr lang="en-US" dirty="0" smtClean="0">
                <a:solidFill>
                  <a:srgbClr val="035D91"/>
                </a:solidFill>
              </a:rPr>
              <a:t>CLs of Projects have to get the restored data and compare with live data and have to document the activity.</a:t>
            </a:r>
          </a:p>
          <a:p>
            <a:pPr lvl="1" algn="just">
              <a:lnSpc>
                <a:spcPct val="150000"/>
              </a:lnSpc>
              <a:buFont typeface="Webdings" pitchFamily="18" charset="2"/>
              <a:buChar char="4"/>
            </a:pPr>
            <a:r>
              <a:rPr lang="en-US" dirty="0" smtClean="0">
                <a:solidFill>
                  <a:srgbClr val="035D91"/>
                </a:solidFill>
              </a:rPr>
              <a:t>CLs find it difficult in verifying the backup data and ensuring the correctness.</a:t>
            </a:r>
          </a:p>
          <a:p>
            <a:pPr lvl="1" algn="just">
              <a:lnSpc>
                <a:spcPct val="150000"/>
              </a:lnSpc>
              <a:buFont typeface="Webdings" pitchFamily="18" charset="2"/>
              <a:buChar char="4"/>
            </a:pPr>
            <a:r>
              <a:rPr lang="en-US" dirty="0" smtClean="0">
                <a:solidFill>
                  <a:srgbClr val="035D91"/>
                </a:solidFill>
              </a:rPr>
              <a:t>Time taken to do the process is two or more hours.</a:t>
            </a:r>
          </a:p>
          <a:p>
            <a:pPr lvl="1" algn="just">
              <a:buFont typeface="Webdings" pitchFamily="18" charset="2"/>
              <a:buChar char="4"/>
            </a:pPr>
            <a:endParaRPr lang="en-US" dirty="0">
              <a:solidFill>
                <a:srgbClr val="035D91"/>
              </a:solidFill>
            </a:endParaRPr>
          </a:p>
          <a:p>
            <a:pPr lvl="1" algn="just"/>
            <a:r>
              <a:rPr lang="en-US" dirty="0" smtClean="0">
                <a:solidFill>
                  <a:srgbClr val="035D91"/>
                </a:solidFill>
              </a:rPr>
              <a:t> </a:t>
            </a:r>
            <a:endParaRPr lang="en-US" dirty="0">
              <a:solidFill>
                <a:srgbClr val="035D91"/>
              </a:solidFill>
            </a:endParaRPr>
          </a:p>
        </p:txBody>
      </p:sp>
      <p:pic>
        <p:nvPicPr>
          <p:cNvPr id="6"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8" name="Picture 7"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395288" y="188913"/>
            <a:ext cx="4392612" cy="792162"/>
          </a:xfrm>
        </p:spPr>
        <p:txBody>
          <a:bodyPr>
            <a:normAutofit/>
          </a:bodyPr>
          <a:lstStyle/>
          <a:p>
            <a:pPr eaLnBrk="1" hangingPunct="1"/>
            <a:r>
              <a:rPr lang="en-US" sz="2900" dirty="0" smtClean="0"/>
              <a:t>General Background	</a:t>
            </a:r>
            <a:endParaRPr lang="en-IN" sz="1600" dirty="0" smtClean="0">
              <a:solidFill>
                <a:srgbClr val="47B9FB"/>
              </a:solidFill>
            </a:endParaRPr>
          </a:p>
        </p:txBody>
      </p:sp>
      <p:sp>
        <p:nvSpPr>
          <p:cNvPr id="12291" name="TextBox 5"/>
          <p:cNvSpPr txBox="1">
            <a:spLocks noChangeArrowheads="1"/>
          </p:cNvSpPr>
          <p:nvPr/>
        </p:nvSpPr>
        <p:spPr bwMode="auto">
          <a:xfrm>
            <a:off x="827088" y="1341439"/>
            <a:ext cx="7777162" cy="1477328"/>
          </a:xfrm>
          <a:prstGeom prst="rect">
            <a:avLst/>
          </a:prstGeom>
          <a:noFill/>
          <a:ln w="9525">
            <a:noFill/>
            <a:miter lim="800000"/>
            <a:headEnd/>
            <a:tailEnd/>
          </a:ln>
        </p:spPr>
        <p:txBody>
          <a:bodyPr wrap="square">
            <a:spAutoFit/>
          </a:bodyPr>
          <a:lstStyle/>
          <a:p>
            <a:pPr algn="just"/>
            <a:r>
              <a:rPr lang="en-US" b="1" dirty="0" smtClean="0">
                <a:solidFill>
                  <a:srgbClr val="035D91"/>
                </a:solidFill>
              </a:rPr>
              <a:t>Requirements</a:t>
            </a:r>
            <a:endParaRPr lang="en-US" b="1" dirty="0" smtClean="0">
              <a:solidFill>
                <a:srgbClr val="035D91"/>
              </a:solidFill>
            </a:endParaRPr>
          </a:p>
          <a:p>
            <a:pPr algn="just"/>
            <a:endParaRPr lang="en-US" dirty="0" smtClean="0">
              <a:solidFill>
                <a:srgbClr val="035D91"/>
              </a:solidFill>
            </a:endParaRPr>
          </a:p>
          <a:p>
            <a:pPr marL="800100" lvl="1" indent="-342900" algn="just">
              <a:buFont typeface="+mj-lt"/>
              <a:buAutoNum type="romanUcPeriod"/>
            </a:pPr>
            <a:r>
              <a:rPr lang="en-US" dirty="0" smtClean="0">
                <a:solidFill>
                  <a:srgbClr val="035D91"/>
                </a:solidFill>
              </a:rPr>
              <a:t>Compare both repositories thoroughly</a:t>
            </a:r>
          </a:p>
          <a:p>
            <a:pPr marL="800100" lvl="1" indent="-342900" algn="just">
              <a:buFont typeface="+mj-lt"/>
              <a:buAutoNum type="romanUcPeriod"/>
            </a:pPr>
            <a:r>
              <a:rPr lang="en-US" dirty="0" smtClean="0">
                <a:solidFill>
                  <a:srgbClr val="035D91"/>
                </a:solidFill>
              </a:rPr>
              <a:t>Make the task easier</a:t>
            </a:r>
            <a:endParaRPr lang="en-US" dirty="0">
              <a:solidFill>
                <a:srgbClr val="035D91"/>
              </a:solidFill>
            </a:endParaRPr>
          </a:p>
          <a:p>
            <a:pPr lvl="1" algn="just"/>
            <a:r>
              <a:rPr lang="en-US" dirty="0" smtClean="0">
                <a:solidFill>
                  <a:srgbClr val="035D91"/>
                </a:solidFill>
              </a:rPr>
              <a:t> </a:t>
            </a:r>
            <a:endParaRPr lang="en-US" dirty="0">
              <a:solidFill>
                <a:srgbClr val="035D91"/>
              </a:solidFill>
            </a:endParaRPr>
          </a:p>
        </p:txBody>
      </p:sp>
      <p:pic>
        <p:nvPicPr>
          <p:cNvPr id="6"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8" name="Picture 7" descr="icon_big.ico"/>
          <p:cNvPicPr>
            <a:picLocks noChangeAspect="1"/>
          </p:cNvPicPr>
          <p:nvPr/>
        </p:nvPicPr>
        <p:blipFill>
          <a:blip r:embed="rId4" cstate="print"/>
          <a:stretch>
            <a:fillRect/>
          </a:stretch>
        </p:blipFill>
        <p:spPr>
          <a:xfrm>
            <a:off x="5574968" y="116632"/>
            <a:ext cx="432048" cy="432048"/>
          </a:xfrm>
          <a:prstGeom prst="rect">
            <a:avLst/>
          </a:prstGeom>
        </p:spPr>
      </p:pic>
      <p:pic>
        <p:nvPicPr>
          <p:cNvPr id="1027" name="Picture 3"/>
          <p:cNvPicPr>
            <a:picLocks noChangeAspect="1" noChangeArrowheads="1"/>
          </p:cNvPicPr>
          <p:nvPr/>
        </p:nvPicPr>
        <p:blipFill>
          <a:blip r:embed="rId5" cstate="print"/>
          <a:srcRect/>
          <a:stretch>
            <a:fillRect/>
          </a:stretch>
        </p:blipFill>
        <p:spPr bwMode="auto">
          <a:xfrm>
            <a:off x="2699792" y="2636911"/>
            <a:ext cx="3672408" cy="41284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395288" y="188913"/>
            <a:ext cx="4392612" cy="792162"/>
          </a:xfrm>
        </p:spPr>
        <p:txBody>
          <a:bodyPr>
            <a:normAutofit/>
          </a:bodyPr>
          <a:lstStyle/>
          <a:p>
            <a:pPr eaLnBrk="1" hangingPunct="1"/>
            <a:r>
              <a:rPr lang="en-US" sz="2900" dirty="0" smtClean="0"/>
              <a:t>Benefits</a:t>
            </a:r>
            <a:r>
              <a:rPr lang="en-US" sz="2900" dirty="0" smtClean="0"/>
              <a:t>			</a:t>
            </a:r>
            <a:endParaRPr lang="en-IN" sz="1600" dirty="0" smtClean="0">
              <a:solidFill>
                <a:srgbClr val="47B9FB"/>
              </a:solidFill>
            </a:endParaRPr>
          </a:p>
        </p:txBody>
      </p:sp>
      <p:sp>
        <p:nvSpPr>
          <p:cNvPr id="14380" name="Text Box 279"/>
          <p:cNvSpPr txBox="1">
            <a:spLocks noChangeArrowheads="1"/>
          </p:cNvSpPr>
          <p:nvPr/>
        </p:nvSpPr>
        <p:spPr bwMode="auto">
          <a:xfrm>
            <a:off x="1043608" y="1052736"/>
            <a:ext cx="6624736" cy="42165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buFont typeface="Wingdings" pitchFamily="2" charset="2"/>
              <a:buChar char="ü"/>
            </a:pPr>
            <a:r>
              <a:rPr lang="en-IN" sz="2000" dirty="0" smtClean="0">
                <a:solidFill>
                  <a:schemeClr val="accent1"/>
                </a:solidFill>
              </a:rPr>
              <a:t> </a:t>
            </a:r>
            <a:r>
              <a:rPr lang="en-IN" sz="2000" dirty="0" err="1" smtClean="0">
                <a:solidFill>
                  <a:srgbClr val="00B050"/>
                </a:solidFill>
              </a:rPr>
              <a:t>EasySVNdiff</a:t>
            </a:r>
            <a:r>
              <a:rPr lang="en-IN" sz="2000" dirty="0" smtClean="0">
                <a:solidFill>
                  <a:srgbClr val="00B050"/>
                </a:solidFill>
              </a:rPr>
              <a:t> </a:t>
            </a:r>
            <a:r>
              <a:rPr lang="en-IN" sz="2000" dirty="0" smtClean="0">
                <a:solidFill>
                  <a:schemeClr val="accent1"/>
                </a:solidFill>
              </a:rPr>
              <a:t>automates the whole processes</a:t>
            </a:r>
          </a:p>
          <a:p>
            <a:pPr>
              <a:lnSpc>
                <a:spcPct val="150000"/>
              </a:lnSpc>
              <a:buFont typeface="Wingdings" pitchFamily="2" charset="2"/>
              <a:buChar char="ü"/>
            </a:pPr>
            <a:r>
              <a:rPr lang="en-IN" sz="2000" dirty="0" smtClean="0">
                <a:solidFill>
                  <a:schemeClr val="accent1"/>
                </a:solidFill>
              </a:rPr>
              <a:t>Easy to use</a:t>
            </a:r>
          </a:p>
          <a:p>
            <a:pPr>
              <a:lnSpc>
                <a:spcPct val="150000"/>
              </a:lnSpc>
              <a:buFont typeface="Wingdings" pitchFamily="2" charset="2"/>
              <a:buChar char="ü"/>
            </a:pPr>
            <a:r>
              <a:rPr lang="en-IN" sz="2000" dirty="0" smtClean="0">
                <a:solidFill>
                  <a:schemeClr val="accent1"/>
                </a:solidFill>
              </a:rPr>
              <a:t>5 to 10 minutes of efforts required</a:t>
            </a:r>
          </a:p>
          <a:p>
            <a:pPr>
              <a:lnSpc>
                <a:spcPct val="150000"/>
              </a:lnSpc>
              <a:buFont typeface="Wingdings" pitchFamily="2" charset="2"/>
              <a:buChar char="ü"/>
            </a:pPr>
            <a:r>
              <a:rPr lang="en-IN" sz="2000" dirty="0" smtClean="0">
                <a:solidFill>
                  <a:schemeClr val="accent1"/>
                </a:solidFill>
              </a:rPr>
              <a:t>100% guarantee on the </a:t>
            </a:r>
            <a:r>
              <a:rPr lang="en-IN" sz="2000" dirty="0" err="1" smtClean="0">
                <a:solidFill>
                  <a:schemeClr val="accent1"/>
                </a:solidFill>
              </a:rPr>
              <a:t>comparision</a:t>
            </a:r>
            <a:endParaRPr lang="en-IN" sz="2000" dirty="0" smtClean="0">
              <a:solidFill>
                <a:schemeClr val="accent1"/>
              </a:solidFill>
            </a:endParaRPr>
          </a:p>
          <a:p>
            <a:pPr>
              <a:lnSpc>
                <a:spcPct val="150000"/>
              </a:lnSpc>
              <a:buFont typeface="Wingdings" pitchFamily="2" charset="2"/>
              <a:buChar char="ü"/>
            </a:pPr>
            <a:r>
              <a:rPr lang="en-IN" sz="2000" dirty="0" smtClean="0">
                <a:solidFill>
                  <a:schemeClr val="accent1"/>
                </a:solidFill>
              </a:rPr>
              <a:t>Intuitive GUI</a:t>
            </a:r>
          </a:p>
          <a:p>
            <a:pPr>
              <a:lnSpc>
                <a:spcPct val="150000"/>
              </a:lnSpc>
              <a:buFont typeface="Wingdings" pitchFamily="2" charset="2"/>
              <a:buChar char="ü"/>
            </a:pPr>
            <a:r>
              <a:rPr lang="en-IN" sz="2000" dirty="0" smtClean="0">
                <a:solidFill>
                  <a:schemeClr val="accent1"/>
                </a:solidFill>
              </a:rPr>
              <a:t>Option to have detailed process log </a:t>
            </a:r>
          </a:p>
          <a:p>
            <a:pPr>
              <a:lnSpc>
                <a:spcPct val="150000"/>
              </a:lnSpc>
              <a:buFont typeface="Wingdings" pitchFamily="2" charset="2"/>
              <a:buChar char="ü"/>
            </a:pPr>
            <a:r>
              <a:rPr lang="en-IN" sz="2000" dirty="0" smtClean="0">
                <a:solidFill>
                  <a:schemeClr val="accent1"/>
                </a:solidFill>
              </a:rPr>
              <a:t>Easy to know the differences</a:t>
            </a:r>
          </a:p>
          <a:p>
            <a:pPr>
              <a:lnSpc>
                <a:spcPct val="150000"/>
              </a:lnSpc>
              <a:buFont typeface="Wingdings" pitchFamily="2" charset="2"/>
              <a:buChar char="ü"/>
            </a:pPr>
            <a:r>
              <a:rPr lang="en-IN" sz="2000" dirty="0" smtClean="0">
                <a:solidFill>
                  <a:schemeClr val="accent1"/>
                </a:solidFill>
              </a:rPr>
              <a:t>Option to generate the report in HTML format</a:t>
            </a:r>
            <a:endParaRPr lang="en-IN" sz="2000" dirty="0" smtClean="0">
              <a:solidFill>
                <a:schemeClr val="accent1"/>
              </a:solidFill>
            </a:endParaRPr>
          </a:p>
          <a:p>
            <a:pPr>
              <a:buFont typeface="Wingdings" pitchFamily="2" charset="2"/>
              <a:buChar char="ü"/>
            </a:pPr>
            <a:endParaRPr lang="en-IN" sz="2400" dirty="0">
              <a:solidFill>
                <a:schemeClr val="accent1"/>
              </a:solidFill>
            </a:endParaRPr>
          </a:p>
        </p:txBody>
      </p:sp>
      <p:pic>
        <p:nvPicPr>
          <p:cNvPr id="8"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9" name="Picture 8"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395288" y="188913"/>
            <a:ext cx="4392612" cy="792162"/>
          </a:xfrm>
        </p:spPr>
        <p:txBody>
          <a:bodyPr/>
          <a:lstStyle/>
          <a:p>
            <a:pPr eaLnBrk="1" hangingPunct="1"/>
            <a:r>
              <a:rPr lang="en-US" sz="2900" dirty="0" smtClean="0"/>
              <a:t>Using </a:t>
            </a:r>
            <a:r>
              <a:rPr lang="en-US" sz="2900" dirty="0" err="1" smtClean="0"/>
              <a:t>EasySVNdiff</a:t>
            </a:r>
            <a:endParaRPr lang="en-IN" sz="1600" dirty="0" smtClean="0">
              <a:solidFill>
                <a:srgbClr val="47B9FB"/>
              </a:solidFill>
            </a:endParaRPr>
          </a:p>
        </p:txBody>
      </p:sp>
      <p:sp>
        <p:nvSpPr>
          <p:cNvPr id="16387" name="TextBox 5"/>
          <p:cNvSpPr txBox="1">
            <a:spLocks noChangeArrowheads="1"/>
          </p:cNvSpPr>
          <p:nvPr/>
        </p:nvSpPr>
        <p:spPr bwMode="auto">
          <a:xfrm>
            <a:off x="755650" y="1341438"/>
            <a:ext cx="7777163" cy="4800600"/>
          </a:xfrm>
          <a:prstGeom prst="rect">
            <a:avLst/>
          </a:prstGeom>
          <a:noFill/>
          <a:ln w="9525">
            <a:noFill/>
            <a:miter lim="800000"/>
            <a:headEnd/>
            <a:tailEnd/>
          </a:ln>
        </p:spPr>
        <p:txBody>
          <a:bodyPr>
            <a:spAutoFit/>
          </a:bodyPr>
          <a:lstStyle/>
          <a:p>
            <a:pPr algn="just">
              <a:buFont typeface="Wingdings" pitchFamily="2" charset="2"/>
              <a:buChar char="v"/>
            </a:pPr>
            <a:r>
              <a:rPr lang="en-US" dirty="0">
                <a:solidFill>
                  <a:srgbClr val="035D91"/>
                </a:solidFill>
              </a:rPr>
              <a:t> VBScript is a general-purpose scripting language.</a:t>
            </a:r>
          </a:p>
          <a:p>
            <a:pPr algn="just">
              <a:buFont typeface="Wingdings" pitchFamily="2" charset="2"/>
              <a:buChar char="v"/>
            </a:pPr>
            <a:r>
              <a:rPr lang="en-US" dirty="0">
                <a:solidFill>
                  <a:srgbClr val="035D91"/>
                </a:solidFill>
              </a:rPr>
              <a:t> W</a:t>
            </a:r>
            <a:r>
              <a:rPr lang="en-IN" dirty="0" err="1">
                <a:solidFill>
                  <a:srgbClr val="035D91"/>
                </a:solidFill>
              </a:rPr>
              <a:t>idely</a:t>
            </a:r>
            <a:r>
              <a:rPr lang="en-IN" dirty="0">
                <a:solidFill>
                  <a:srgbClr val="035D91"/>
                </a:solidFill>
              </a:rPr>
              <a:t> used among system administrators in the Microsoft environment.</a:t>
            </a:r>
          </a:p>
          <a:p>
            <a:pPr algn="just">
              <a:buFont typeface="Wingdings" pitchFamily="2" charset="2"/>
              <a:buChar char="v"/>
            </a:pPr>
            <a:r>
              <a:rPr lang="en-US" dirty="0">
                <a:solidFill>
                  <a:srgbClr val="035D91"/>
                </a:solidFill>
              </a:rPr>
              <a:t> Preferred scripting language in Test Automation tools e.g. </a:t>
            </a:r>
            <a:r>
              <a:rPr lang="en-US" dirty="0" err="1">
                <a:solidFill>
                  <a:srgbClr val="035D91"/>
                </a:solidFill>
              </a:rPr>
              <a:t>QuickTest</a:t>
            </a:r>
            <a:r>
              <a:rPr lang="en-US" dirty="0">
                <a:solidFill>
                  <a:srgbClr val="035D91"/>
                </a:solidFill>
              </a:rPr>
              <a:t> Pro</a:t>
            </a:r>
          </a:p>
          <a:p>
            <a:pPr algn="just">
              <a:buFont typeface="Wingdings" pitchFamily="2" charset="2"/>
              <a:buChar char="v"/>
            </a:pPr>
            <a:r>
              <a:rPr lang="en-US" dirty="0">
                <a:solidFill>
                  <a:srgbClr val="035D91"/>
                </a:solidFill>
              </a:rPr>
              <a:t> VBScript is simple but powerful; easy to learn and use.</a:t>
            </a:r>
          </a:p>
          <a:p>
            <a:pPr algn="just">
              <a:buFont typeface="Wingdings" pitchFamily="2" charset="2"/>
              <a:buChar char="v"/>
            </a:pPr>
            <a:endParaRPr lang="en-US" dirty="0">
              <a:solidFill>
                <a:srgbClr val="035D91"/>
              </a:solidFill>
            </a:endParaRPr>
          </a:p>
          <a:p>
            <a:pPr algn="just">
              <a:buFont typeface="Wingdings" pitchFamily="2" charset="2"/>
              <a:buChar char="v"/>
            </a:pPr>
            <a:r>
              <a:rPr lang="en-US" dirty="0">
                <a:solidFill>
                  <a:srgbClr val="035D91"/>
                </a:solidFill>
              </a:rPr>
              <a:t> Hosts of VBScript</a:t>
            </a:r>
          </a:p>
          <a:p>
            <a:pPr marL="742950" lvl="1" indent="-285750" algn="just">
              <a:buFont typeface="Wingdings" pitchFamily="2" charset="2"/>
              <a:buChar char="v"/>
            </a:pPr>
            <a:r>
              <a:rPr lang="en-US" dirty="0">
                <a:solidFill>
                  <a:srgbClr val="035D91"/>
                </a:solidFill>
              </a:rPr>
              <a:t>Internet Explorer</a:t>
            </a:r>
          </a:p>
          <a:p>
            <a:pPr marL="742950" lvl="1" indent="-285750" algn="just">
              <a:buFont typeface="Wingdings" pitchFamily="2" charset="2"/>
              <a:buChar char="v"/>
            </a:pPr>
            <a:r>
              <a:rPr lang="en-US" dirty="0">
                <a:solidFill>
                  <a:srgbClr val="035D91"/>
                </a:solidFill>
              </a:rPr>
              <a:t>Internet Information Server</a:t>
            </a:r>
          </a:p>
          <a:p>
            <a:pPr marL="742950" lvl="1" indent="-285750" algn="just">
              <a:buFont typeface="Wingdings" pitchFamily="2" charset="2"/>
              <a:buChar char="v"/>
            </a:pPr>
            <a:r>
              <a:rPr lang="en-US" dirty="0">
                <a:solidFill>
                  <a:srgbClr val="035D91"/>
                </a:solidFill>
              </a:rPr>
              <a:t>Windows Scripting Host </a:t>
            </a:r>
          </a:p>
          <a:p>
            <a:pPr algn="just">
              <a:buFont typeface="Wingdings" pitchFamily="2" charset="2"/>
              <a:buChar char="v"/>
            </a:pPr>
            <a:endParaRPr lang="en-US" dirty="0">
              <a:solidFill>
                <a:srgbClr val="035D91"/>
              </a:solidFill>
            </a:endParaRPr>
          </a:p>
          <a:p>
            <a:pPr algn="just">
              <a:buFont typeface="Wingdings" pitchFamily="2" charset="2"/>
              <a:buChar char="v"/>
            </a:pPr>
            <a:r>
              <a:rPr lang="en-US" dirty="0">
                <a:solidFill>
                  <a:srgbClr val="035D91"/>
                </a:solidFill>
              </a:rPr>
              <a:t>Web development:</a:t>
            </a:r>
          </a:p>
          <a:p>
            <a:pPr marL="742950" lvl="1" indent="-285750" algn="just">
              <a:buFont typeface="Wingdings" pitchFamily="2" charset="2"/>
              <a:buChar char="v"/>
            </a:pPr>
            <a:r>
              <a:rPr lang="en-US" dirty="0">
                <a:solidFill>
                  <a:srgbClr val="035D91"/>
                </a:solidFill>
              </a:rPr>
              <a:t>Similar to JavaScript</a:t>
            </a:r>
          </a:p>
          <a:p>
            <a:pPr marL="742950" lvl="1" indent="-285750" algn="just">
              <a:buFont typeface="Wingdings" pitchFamily="2" charset="2"/>
              <a:buChar char="v"/>
            </a:pPr>
            <a:r>
              <a:rPr lang="en-US" dirty="0">
                <a:solidFill>
                  <a:srgbClr val="035D91"/>
                </a:solidFill>
              </a:rPr>
              <a:t>Form validation</a:t>
            </a:r>
          </a:p>
          <a:p>
            <a:pPr marL="742950" lvl="1" indent="-285750" algn="just">
              <a:buFont typeface="Wingdings" pitchFamily="2" charset="2"/>
              <a:buChar char="v"/>
            </a:pPr>
            <a:r>
              <a:rPr lang="en-US" dirty="0">
                <a:solidFill>
                  <a:srgbClr val="035D91"/>
                </a:solidFill>
              </a:rPr>
              <a:t>Access DOM/ XML</a:t>
            </a:r>
          </a:p>
          <a:p>
            <a:pPr marL="742950" lvl="1" indent="-285750" algn="just">
              <a:buFont typeface="Wingdings" pitchFamily="2" charset="2"/>
              <a:buChar char="v"/>
            </a:pPr>
            <a:r>
              <a:rPr lang="en-US" dirty="0">
                <a:solidFill>
                  <a:srgbClr val="035D91"/>
                </a:solidFill>
              </a:rPr>
              <a:t>Targeted for Internet Explorer</a:t>
            </a:r>
          </a:p>
          <a:p>
            <a:pPr marL="742950" lvl="1" indent="-285750" algn="just">
              <a:buFont typeface="Wingdings" pitchFamily="2" charset="2"/>
              <a:buChar char="v"/>
            </a:pPr>
            <a:r>
              <a:rPr lang="en-US" dirty="0">
                <a:solidFill>
                  <a:srgbClr val="035D91"/>
                </a:solidFill>
              </a:rPr>
              <a:t>Active Server Pages (ASP) fully supports VBScript for server side scripting</a:t>
            </a:r>
          </a:p>
          <a:p>
            <a:pPr marL="742950" lvl="1" indent="-285750" algn="just">
              <a:buFont typeface="Wingdings" pitchFamily="2" charset="2"/>
              <a:buChar char="v"/>
            </a:pPr>
            <a:r>
              <a:rPr lang="en-US" dirty="0">
                <a:solidFill>
                  <a:srgbClr val="035D91"/>
                </a:solidFill>
              </a:rPr>
              <a:t> HTML Applications (HTA)</a:t>
            </a:r>
          </a:p>
        </p:txBody>
      </p:sp>
      <p:pic>
        <p:nvPicPr>
          <p:cNvPr id="6"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8" name="Picture 7"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95288" y="188913"/>
            <a:ext cx="4392612" cy="792162"/>
          </a:xfrm>
        </p:spPr>
        <p:txBody>
          <a:bodyPr/>
          <a:lstStyle/>
          <a:p>
            <a:pPr eaLnBrk="1" hangingPunct="1"/>
            <a:r>
              <a:rPr lang="en-US" sz="2900" smtClean="0"/>
              <a:t>Capabilities of VBScript	</a:t>
            </a:r>
            <a:endParaRPr lang="en-IN" sz="1600" smtClean="0">
              <a:solidFill>
                <a:srgbClr val="47B9FB"/>
              </a:solidFill>
            </a:endParaRPr>
          </a:p>
        </p:txBody>
      </p:sp>
      <p:sp>
        <p:nvSpPr>
          <p:cNvPr id="18435" name="TextBox 5"/>
          <p:cNvSpPr txBox="1">
            <a:spLocks noChangeArrowheads="1"/>
          </p:cNvSpPr>
          <p:nvPr/>
        </p:nvSpPr>
        <p:spPr bwMode="auto">
          <a:xfrm>
            <a:off x="755650" y="1341438"/>
            <a:ext cx="7777163" cy="4524375"/>
          </a:xfrm>
          <a:prstGeom prst="rect">
            <a:avLst/>
          </a:prstGeom>
          <a:noFill/>
          <a:ln w="9525">
            <a:noFill/>
            <a:miter lim="800000"/>
            <a:headEnd/>
            <a:tailEnd/>
          </a:ln>
        </p:spPr>
        <p:txBody>
          <a:bodyPr>
            <a:spAutoFit/>
          </a:bodyPr>
          <a:lstStyle/>
          <a:p>
            <a:pPr algn="just">
              <a:buFont typeface="Wingdings" pitchFamily="2" charset="2"/>
              <a:buChar char="v"/>
            </a:pPr>
            <a:r>
              <a:rPr lang="en-US">
                <a:solidFill>
                  <a:srgbClr val="035D91"/>
                </a:solidFill>
              </a:rPr>
              <a:t> System Administrator’s Favorite Language</a:t>
            </a:r>
          </a:p>
          <a:p>
            <a:pPr marL="742950" lvl="1" indent="-285750" algn="just">
              <a:buFont typeface="Wingdings" pitchFamily="2" charset="2"/>
              <a:buChar char="v"/>
            </a:pPr>
            <a:r>
              <a:rPr lang="en-US">
                <a:solidFill>
                  <a:srgbClr val="035D91"/>
                </a:solidFill>
              </a:rPr>
              <a:t>Access IIS Metabase</a:t>
            </a:r>
          </a:p>
          <a:p>
            <a:pPr marL="742950" lvl="1" indent="-285750" algn="just">
              <a:buFont typeface="Wingdings" pitchFamily="2" charset="2"/>
              <a:buChar char="v"/>
            </a:pPr>
            <a:r>
              <a:rPr lang="en-US">
                <a:solidFill>
                  <a:srgbClr val="035D91"/>
                </a:solidFill>
              </a:rPr>
              <a:t>File System operations- Create/ Copy/ Move/ Delete</a:t>
            </a:r>
          </a:p>
          <a:p>
            <a:pPr marL="742950" lvl="1" indent="-285750" algn="just">
              <a:buFont typeface="Wingdings" pitchFamily="2" charset="2"/>
              <a:buChar char="v"/>
            </a:pPr>
            <a:r>
              <a:rPr lang="en-US">
                <a:solidFill>
                  <a:srgbClr val="035D91"/>
                </a:solidFill>
              </a:rPr>
              <a:t>Work with Binary data using ADODB.Stream</a:t>
            </a:r>
          </a:p>
          <a:p>
            <a:pPr marL="742950" lvl="1" indent="-285750" algn="just">
              <a:buFont typeface="Wingdings" pitchFamily="2" charset="2"/>
              <a:buChar char="v"/>
            </a:pPr>
            <a:r>
              <a:rPr lang="en-US">
                <a:solidFill>
                  <a:srgbClr val="035D91"/>
                </a:solidFill>
              </a:rPr>
              <a:t>Active Directory Maintenance</a:t>
            </a:r>
          </a:p>
          <a:p>
            <a:pPr marL="742950" lvl="1" indent="-285750" algn="just">
              <a:buFont typeface="Wingdings" pitchFamily="2" charset="2"/>
              <a:buChar char="v"/>
            </a:pPr>
            <a:r>
              <a:rPr lang="en-US">
                <a:solidFill>
                  <a:srgbClr val="035D91"/>
                </a:solidFill>
              </a:rPr>
              <a:t>WMI (Windows Management Instrumentation) Scripting</a:t>
            </a:r>
          </a:p>
          <a:p>
            <a:pPr marL="742950" lvl="1" indent="-285750" algn="just">
              <a:buFont typeface="Wingdings" pitchFamily="2" charset="2"/>
              <a:buChar char="v"/>
            </a:pPr>
            <a:r>
              <a:rPr lang="en-US">
                <a:solidFill>
                  <a:srgbClr val="035D91"/>
                </a:solidFill>
              </a:rPr>
              <a:t>Access/ Create MS office documents</a:t>
            </a:r>
          </a:p>
          <a:p>
            <a:pPr marL="1143000" lvl="2" indent="-228600" algn="just">
              <a:buFont typeface="Wingdings" pitchFamily="2" charset="2"/>
              <a:buNone/>
            </a:pPr>
            <a:r>
              <a:rPr lang="en-US">
                <a:solidFill>
                  <a:srgbClr val="035D91"/>
                </a:solidFill>
              </a:rPr>
              <a:t> </a:t>
            </a:r>
          </a:p>
          <a:p>
            <a:pPr algn="just">
              <a:buFont typeface="Wingdings" pitchFamily="2" charset="2"/>
              <a:buChar char="v"/>
            </a:pPr>
            <a:r>
              <a:rPr lang="en-US">
                <a:solidFill>
                  <a:srgbClr val="035D91"/>
                </a:solidFill>
              </a:rPr>
              <a:t> Automation:</a:t>
            </a:r>
          </a:p>
          <a:p>
            <a:pPr marL="742950" lvl="1" indent="-285750" algn="just">
              <a:buFont typeface="Wingdings" pitchFamily="2" charset="2"/>
              <a:buChar char="v"/>
            </a:pPr>
            <a:r>
              <a:rPr lang="en-US">
                <a:solidFill>
                  <a:srgbClr val="035D91"/>
                </a:solidFill>
              </a:rPr>
              <a:t>Automating software applications for repeated activities (e.g. Server Uptime check)</a:t>
            </a:r>
          </a:p>
          <a:p>
            <a:pPr marL="742950" lvl="1" indent="-285750" algn="just">
              <a:buFont typeface="Wingdings" pitchFamily="2" charset="2"/>
              <a:buChar char="v"/>
            </a:pPr>
            <a:r>
              <a:rPr lang="en-US">
                <a:solidFill>
                  <a:srgbClr val="035D91"/>
                </a:solidFill>
              </a:rPr>
              <a:t>Can create stand-alone applications that run directly in Windows under WSH. </a:t>
            </a:r>
          </a:p>
          <a:p>
            <a:pPr marL="742950" lvl="1" indent="-285750" algn="just">
              <a:buFont typeface="Wingdings" pitchFamily="2" charset="2"/>
              <a:buChar char="v"/>
            </a:pPr>
            <a:r>
              <a:rPr lang="en-US">
                <a:solidFill>
                  <a:srgbClr val="035D91"/>
                </a:solidFill>
              </a:rPr>
              <a:t>Software Build automation</a:t>
            </a:r>
          </a:p>
          <a:p>
            <a:pPr marL="742950" lvl="1" indent="-285750" algn="just">
              <a:buFont typeface="Wingdings" pitchFamily="2" charset="2"/>
              <a:buChar char="v"/>
            </a:pPr>
            <a:r>
              <a:rPr lang="en-US">
                <a:solidFill>
                  <a:srgbClr val="035D91"/>
                </a:solidFill>
              </a:rPr>
              <a:t>Testing Automation- QTP and other tools adopted VBScript</a:t>
            </a:r>
          </a:p>
          <a:p>
            <a:pPr marL="742950" lvl="1" indent="-285750" algn="just">
              <a:buFont typeface="Wingdings" pitchFamily="2" charset="2"/>
              <a:buChar char="v"/>
            </a:pPr>
            <a:r>
              <a:rPr lang="en-US">
                <a:solidFill>
                  <a:srgbClr val="035D91"/>
                </a:solidFill>
              </a:rPr>
              <a:t>Access Database using ADO</a:t>
            </a:r>
          </a:p>
        </p:txBody>
      </p:sp>
      <p:pic>
        <p:nvPicPr>
          <p:cNvPr id="6" name="Picture 4" descr="F:\Automation\SVNAuto\SVN Automation\SVN Automation\Resources\logo.png"/>
          <p:cNvPicPr>
            <a:picLocks noChangeAspect="1" noChangeArrowheads="1"/>
          </p:cNvPicPr>
          <p:nvPr/>
        </p:nvPicPr>
        <p:blipFill>
          <a:blip r:embed="rId3" cstate="print"/>
          <a:srcRect/>
          <a:stretch>
            <a:fillRect/>
          </a:stretch>
        </p:blipFill>
        <p:spPr bwMode="auto">
          <a:xfrm>
            <a:off x="6079025" y="116632"/>
            <a:ext cx="1949359" cy="432048"/>
          </a:xfrm>
          <a:prstGeom prst="rect">
            <a:avLst/>
          </a:prstGeom>
          <a:noFill/>
        </p:spPr>
      </p:pic>
      <p:pic>
        <p:nvPicPr>
          <p:cNvPr id="8" name="Picture 7" descr="icon_big.ico"/>
          <p:cNvPicPr>
            <a:picLocks noChangeAspect="1"/>
          </p:cNvPicPr>
          <p:nvPr/>
        </p:nvPicPr>
        <p:blipFill>
          <a:blip r:embed="rId4"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95288" y="44450"/>
            <a:ext cx="5545137" cy="1008063"/>
          </a:xfrm>
        </p:spPr>
        <p:txBody>
          <a:bodyPr/>
          <a:lstStyle/>
          <a:p>
            <a:pPr eaLnBrk="1" hangingPunct="1"/>
            <a:r>
              <a:rPr lang="en-US" sz="2900" smtClean="0"/>
              <a:t>A Quick VBScript Language Reference	</a:t>
            </a:r>
            <a:endParaRPr lang="en-IN" sz="1600" smtClean="0">
              <a:solidFill>
                <a:srgbClr val="47B9FB"/>
              </a:solidFill>
            </a:endParaRPr>
          </a:p>
        </p:txBody>
      </p:sp>
      <p:sp>
        <p:nvSpPr>
          <p:cNvPr id="20485" name="Text Box 6"/>
          <p:cNvSpPr txBox="1">
            <a:spLocks noChangeArrowheads="1"/>
          </p:cNvSpPr>
          <p:nvPr/>
        </p:nvSpPr>
        <p:spPr bwMode="auto">
          <a:xfrm>
            <a:off x="808038" y="1223963"/>
            <a:ext cx="7651750" cy="923925"/>
          </a:xfrm>
          <a:prstGeom prst="rect">
            <a:avLst/>
          </a:prstGeom>
          <a:noFill/>
          <a:ln w="9525">
            <a:noFill/>
            <a:miter lim="800000"/>
            <a:headEnd/>
            <a:tailEnd/>
          </a:ln>
        </p:spPr>
        <p:txBody>
          <a:bodyPr>
            <a:spAutoFit/>
          </a:bodyPr>
          <a:lstStyle/>
          <a:p>
            <a:pPr>
              <a:buFont typeface="Wingdings" pitchFamily="2" charset="2"/>
              <a:buChar char="q"/>
            </a:pPr>
            <a:r>
              <a:rPr lang="en-IN">
                <a:solidFill>
                  <a:srgbClr val="035D91"/>
                </a:solidFill>
              </a:rPr>
              <a:t> VBScript is modelled on Visual Basic language</a:t>
            </a:r>
          </a:p>
          <a:p>
            <a:pPr>
              <a:buFont typeface="Wingdings" pitchFamily="2" charset="2"/>
              <a:buChar char="q"/>
            </a:pPr>
            <a:r>
              <a:rPr lang="en-IN">
                <a:solidFill>
                  <a:srgbClr val="035D91"/>
                </a:solidFill>
              </a:rPr>
              <a:t> Like VB, it’s case-insensitive</a:t>
            </a:r>
          </a:p>
          <a:p>
            <a:pPr>
              <a:buFont typeface="Wingdings" pitchFamily="2" charset="2"/>
              <a:buChar char="q"/>
            </a:pPr>
            <a:r>
              <a:rPr lang="en-IN">
                <a:solidFill>
                  <a:srgbClr val="035D91"/>
                </a:solidFill>
              </a:rPr>
              <a:t> A VBScript program has ‘.vbs’ file extension</a:t>
            </a:r>
            <a:endParaRPr lang="en-IN">
              <a:solidFill>
                <a:srgbClr val="003399"/>
              </a:solidFill>
            </a:endParaRPr>
          </a:p>
        </p:txBody>
      </p:sp>
      <p:pic>
        <p:nvPicPr>
          <p:cNvPr id="20486" name="Picture 12" descr="ref2"/>
          <p:cNvPicPr>
            <a:picLocks noChangeAspect="1" noChangeArrowheads="1"/>
          </p:cNvPicPr>
          <p:nvPr/>
        </p:nvPicPr>
        <p:blipFill>
          <a:blip r:embed="rId3" cstate="print"/>
          <a:srcRect/>
          <a:stretch>
            <a:fillRect/>
          </a:stretch>
        </p:blipFill>
        <p:spPr bwMode="auto">
          <a:xfrm>
            <a:off x="468313" y="2276475"/>
            <a:ext cx="3657600" cy="1485900"/>
          </a:xfrm>
          <a:prstGeom prst="rect">
            <a:avLst/>
          </a:prstGeom>
          <a:noFill/>
          <a:ln w="9525">
            <a:noFill/>
            <a:miter lim="800000"/>
            <a:headEnd/>
            <a:tailEnd/>
          </a:ln>
        </p:spPr>
      </p:pic>
      <p:pic>
        <p:nvPicPr>
          <p:cNvPr id="20487" name="Picture 15" descr="ref"/>
          <p:cNvPicPr>
            <a:picLocks noChangeAspect="1" noChangeArrowheads="1"/>
          </p:cNvPicPr>
          <p:nvPr/>
        </p:nvPicPr>
        <p:blipFill>
          <a:blip r:embed="rId4" cstate="print"/>
          <a:srcRect/>
          <a:stretch>
            <a:fillRect/>
          </a:stretch>
        </p:blipFill>
        <p:spPr bwMode="auto">
          <a:xfrm>
            <a:off x="4211638" y="2301875"/>
            <a:ext cx="4467225" cy="3790950"/>
          </a:xfrm>
          <a:prstGeom prst="rect">
            <a:avLst/>
          </a:prstGeom>
          <a:noFill/>
          <a:ln w="9525">
            <a:noFill/>
            <a:miter lim="800000"/>
            <a:headEnd/>
            <a:tailEnd/>
          </a:ln>
        </p:spPr>
      </p:pic>
      <p:pic>
        <p:nvPicPr>
          <p:cNvPr id="20488" name="Picture 16" descr="ref1"/>
          <p:cNvPicPr>
            <a:picLocks noChangeAspect="1" noChangeArrowheads="1"/>
          </p:cNvPicPr>
          <p:nvPr/>
        </p:nvPicPr>
        <p:blipFill>
          <a:blip r:embed="rId5" cstate="print"/>
          <a:srcRect/>
          <a:stretch>
            <a:fillRect/>
          </a:stretch>
        </p:blipFill>
        <p:spPr bwMode="auto">
          <a:xfrm>
            <a:off x="468313" y="3957638"/>
            <a:ext cx="2562225" cy="1885950"/>
          </a:xfrm>
          <a:prstGeom prst="rect">
            <a:avLst/>
          </a:prstGeom>
          <a:noFill/>
          <a:ln w="9525">
            <a:noFill/>
            <a:miter lim="800000"/>
            <a:headEnd/>
            <a:tailEnd/>
          </a:ln>
        </p:spPr>
      </p:pic>
      <p:pic>
        <p:nvPicPr>
          <p:cNvPr id="9" name="Picture 4" descr="F:\Automation\SVNAuto\SVN Automation\SVN Automation\Resources\logo.png"/>
          <p:cNvPicPr>
            <a:picLocks noChangeAspect="1" noChangeArrowheads="1"/>
          </p:cNvPicPr>
          <p:nvPr/>
        </p:nvPicPr>
        <p:blipFill>
          <a:blip r:embed="rId6" cstate="print"/>
          <a:srcRect/>
          <a:stretch>
            <a:fillRect/>
          </a:stretch>
        </p:blipFill>
        <p:spPr bwMode="auto">
          <a:xfrm>
            <a:off x="6079025" y="116632"/>
            <a:ext cx="1949359" cy="432048"/>
          </a:xfrm>
          <a:prstGeom prst="rect">
            <a:avLst/>
          </a:prstGeom>
          <a:noFill/>
        </p:spPr>
      </p:pic>
      <p:pic>
        <p:nvPicPr>
          <p:cNvPr id="10" name="Picture 9" descr="icon_big.ico"/>
          <p:cNvPicPr>
            <a:picLocks noChangeAspect="1"/>
          </p:cNvPicPr>
          <p:nvPr/>
        </p:nvPicPr>
        <p:blipFill>
          <a:blip r:embed="rId7" cstate="print"/>
          <a:stretch>
            <a:fillRect/>
          </a:stretch>
        </p:blipFill>
        <p:spPr>
          <a:xfrm>
            <a:off x="5574968" y="116632"/>
            <a:ext cx="432048" cy="432048"/>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rgbClr val="FFFFFF"/>
      </a:lt1>
      <a:dk2>
        <a:srgbClr val="047CC1"/>
      </a:dk2>
      <a:lt2>
        <a:srgbClr val="91969D"/>
      </a:lt2>
      <a:accent1>
        <a:srgbClr val="047CC1"/>
      </a:accent1>
      <a:accent2>
        <a:srgbClr val="91969D"/>
      </a:accent2>
      <a:accent3>
        <a:srgbClr val="002F65"/>
      </a:accent3>
      <a:accent4>
        <a:srgbClr val="EF4135"/>
      </a:accent4>
      <a:accent5>
        <a:srgbClr val="F99D2B"/>
      </a:accent5>
      <a:accent6>
        <a:srgbClr val="16A9F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1_Office Theme 1">
      <a:dk1>
        <a:srgbClr val="FFFFFF"/>
      </a:dk1>
      <a:lt1>
        <a:srgbClr val="FFFFFF"/>
      </a:lt1>
      <a:dk2>
        <a:srgbClr val="047CC1"/>
      </a:dk2>
      <a:lt2>
        <a:srgbClr val="91969D"/>
      </a:lt2>
      <a:accent1>
        <a:srgbClr val="047CC1"/>
      </a:accent1>
      <a:accent2>
        <a:srgbClr val="91969D"/>
      </a:accent2>
      <a:accent3>
        <a:srgbClr val="FFFFFF"/>
      </a:accent3>
      <a:accent4>
        <a:srgbClr val="DADADA"/>
      </a:accent4>
      <a:accent5>
        <a:srgbClr val="AABFDD"/>
      </a:accent5>
      <a:accent6>
        <a:srgbClr val="83878E"/>
      </a:accent6>
      <a:hlink>
        <a:srgbClr val="0000FF"/>
      </a:hlink>
      <a:folHlink>
        <a:srgbClr val="800080"/>
      </a:folHlink>
    </a:clrScheme>
    <a:fontScheme name="1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FFFFFF"/>
        </a:dk1>
        <a:lt1>
          <a:srgbClr val="FFFFFF"/>
        </a:lt1>
        <a:dk2>
          <a:srgbClr val="047CC1"/>
        </a:dk2>
        <a:lt2>
          <a:srgbClr val="91969D"/>
        </a:lt2>
        <a:accent1>
          <a:srgbClr val="047CC1"/>
        </a:accent1>
        <a:accent2>
          <a:srgbClr val="91969D"/>
        </a:accent2>
        <a:accent3>
          <a:srgbClr val="FFFFFF"/>
        </a:accent3>
        <a:accent4>
          <a:srgbClr val="DADADA"/>
        </a:accent4>
        <a:accent5>
          <a:srgbClr val="AABFDD"/>
        </a:accent5>
        <a:accent6>
          <a:srgbClr val="83878E"/>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724</Words>
  <Application>Microsoft Office PowerPoint</Application>
  <PresentationFormat>On-screen Show (4:3)</PresentationFormat>
  <Paragraphs>148</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SVN Repository Comparison tool</vt:lpstr>
      <vt:lpstr>Slide 2</vt:lpstr>
      <vt:lpstr>What is EasySVNdiff? </vt:lpstr>
      <vt:lpstr>General Background </vt:lpstr>
      <vt:lpstr>General Background </vt:lpstr>
      <vt:lpstr>Benefits   </vt:lpstr>
      <vt:lpstr>Using EasySVNdiff</vt:lpstr>
      <vt:lpstr>Capabilities of VBScript </vt:lpstr>
      <vt:lpstr>A Quick VBScript Language Reference </vt:lpstr>
      <vt:lpstr>A Quick VBScript Language Reference </vt:lpstr>
      <vt:lpstr>A Quick VBScript Language Reference </vt:lpstr>
      <vt:lpstr>VBScript Demo </vt:lpstr>
      <vt:lpstr>Slide 13</vt:lpstr>
    </vt:vector>
  </TitlesOfParts>
  <Company>CSS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Balakumar Veeraputhiran</dc:creator>
  <cp:lastModifiedBy>jay</cp:lastModifiedBy>
  <cp:revision>64</cp:revision>
  <dcterms:created xsi:type="dcterms:W3CDTF">2011-11-23T16:03:35Z</dcterms:created>
  <dcterms:modified xsi:type="dcterms:W3CDTF">2013-09-28T16:51:06Z</dcterms:modified>
</cp:coreProperties>
</file>