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sldIdLst>
    <p:sldId id="256" r:id="rId2"/>
    <p:sldId id="271" r:id="rId3"/>
    <p:sldId id="262" r:id="rId4"/>
    <p:sldId id="264" r:id="rId5"/>
    <p:sldId id="259" r:id="rId6"/>
    <p:sldId id="260" r:id="rId7"/>
    <p:sldId id="263" r:id="rId8"/>
    <p:sldId id="268" r:id="rId9"/>
    <p:sldId id="269" r:id="rId10"/>
    <p:sldId id="266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C77FC6F5-857C-4EDF-A19A-B28632D54EC1}">
          <p14:sldIdLst>
            <p14:sldId id="256"/>
            <p14:sldId id="271"/>
            <p14:sldId id="262"/>
            <p14:sldId id="264"/>
            <p14:sldId id="259"/>
            <p14:sldId id="260"/>
            <p14:sldId id="263"/>
            <p14:sldId id="268"/>
            <p14:sldId id="269"/>
            <p14:sldId id="266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F89A9B-BD76-B7D6-6BD9-90BA28B8B5A9}" name="Alessandro Demarchi" initials="AD" userId="S::S5193343@studenti.unige.it::c04f16d6-7f39-4eae-8c3f-11e662ddad3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2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729" y="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2:17:51.9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0 24575,'0'9'0,"-2"13"0,2-1 0,1 0 0,0 0 0,2 0 0,0 0 0,2 0 0,0 0 0,13 33 0,-13-43 0,-1 1 0,-1-1 0,0 1 0,0 0 0,-1 1 0,1 17 0,-5 79 0,0-47 0,2 653 0,1-696 0,1 0 0,8 37 0,-5-35 0,-1 0 0,1 27 0,-4-28 0,-1 11 0,2 1 0,10 55 0,-7-60 0,-2 0 0,-1 0 0,-2 45 0,2 28 0,10-35 0,1 4 0,0 16 0,-8-61 0,-1 1 0,1 25 0,-5-14 0,0-22 0,-1-1 0,2 1 0,-1-1 0,2 1 0,0-1 0,1 0 0,0 1 0,1-1 0,7 17 0,-4-14 0,-1 0 0,-1 1 0,0-1 0,-1 1 0,3 30 0,4 17 0,9 21-1365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4:39:18.7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1 751 24575,'1'-30'0,"2"1"0,7-32 0,-5 31 0,4-59 0,-9 62 0,1 0 0,2 0 0,8-36 0,-2 0 0,-8 49 0,1 0 0,0 1 0,1-1 0,0 1 0,1 0 0,8-18 0,-6 16 17,0-1-1,-1 0 1,0 0-1,-1-1 1,2-26-1,6-27-1480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8:08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1535 24575,'0'-18'0,"-1"-6"0,1 0 0,1 0 0,0 0 0,2 1 0,1-1 0,2 1 0,9-30 0,-8 32 0,0 0 0,-2-1 0,5-39 0,2-11 0,-5 44 0,2-9 0,-1 0 0,-2-1 0,1-50 0,-7 65 0,1 0 0,1 0 0,1 0 0,1 0 0,1 1 0,16-43 0,-17 50 0,1 0 0,-2 0 0,0-1 0,0 1 0,-1-20 0,-4-83 0,0 45 0,2-296-1365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5T17:33:12.6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28 24575,'-2'58'0,"0"-38"0,2 0 0,0 1 0,0-1 0,2 0 0,1 0 0,7 28 0,-5-39 0,-1-9 0,1-20 0,-2-30 0,-4 27 45,-1 0-1,-9-40 1,-2-22-1544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2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9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9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8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2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90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01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45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0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4B1F55-A908-4E3C-B2DD-5353AB4FE107}" type="datetimeFigureOut">
              <a:rPr lang="it-IT" smtClean="0"/>
              <a:t>10/09/2024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DAF065-BD3C-47F0-945D-B1680C2AD27A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7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2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6D2C1-E4D9-086B-DF67-D51D2113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305" y="4116863"/>
            <a:ext cx="8053137" cy="92333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Progetto</a:t>
            </a:r>
            <a:r>
              <a:rPr lang="it-IT" sz="3000" b="1" spc="-35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 </a:t>
            </a:r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e</a:t>
            </a:r>
            <a:r>
              <a:rPr lang="it-IT" sz="3000" b="1" spc="-35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 </a:t>
            </a:r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implementazione</a:t>
            </a:r>
            <a:r>
              <a:rPr lang="it-IT" sz="3000" b="1" spc="-35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 </a:t>
            </a:r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di</a:t>
            </a:r>
            <a:r>
              <a:rPr lang="it-IT" sz="3000" b="1" spc="-40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 </a:t>
            </a:r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un</a:t>
            </a:r>
            <a:r>
              <a:rPr lang="it-IT" sz="3000" b="1" spc="-35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 </a:t>
            </a:r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sistema</a:t>
            </a:r>
            <a:r>
              <a:rPr lang="it-IT" sz="3000" b="1" spc="-35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 </a:t>
            </a:r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per</a:t>
            </a:r>
            <a:r>
              <a:rPr lang="it-IT" sz="3000" b="1" spc="-35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 </a:t>
            </a:r>
            <a:r>
              <a:rPr lang="it-IT" sz="3000" b="1" dirty="0">
                <a:solidFill>
                  <a:schemeClr val="tx1"/>
                </a:solidFill>
                <a:effectLst/>
                <a:latin typeface="Trebuchet MS (Corpo)"/>
                <a:ea typeface="Aptos" panose="020B0004020202020204" pitchFamily="34" charset="0"/>
              </a:rPr>
              <a:t>la trasmissione video da dispositivo embedded</a:t>
            </a:r>
            <a:endParaRPr lang="it-IT" sz="3000" b="1" dirty="0">
              <a:solidFill>
                <a:schemeClr val="tx1"/>
              </a:solidFill>
              <a:latin typeface="Trebuchet MS (Corpo)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7E75BD-8746-BC8E-DEA8-5884CEEA3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52" y="2908207"/>
            <a:ext cx="9236692" cy="775845"/>
          </a:xfrm>
        </p:spPr>
        <p:txBody>
          <a:bodyPr anchor="ctr">
            <a:noAutofit/>
          </a:bodyPr>
          <a:lstStyle/>
          <a:p>
            <a:pPr algn="ctr"/>
            <a:r>
              <a:rPr lang="it-IT" sz="2300" dirty="0">
                <a:solidFill>
                  <a:schemeClr val="tx1"/>
                </a:solidFill>
                <a:latin typeface="Trebuchet MS (Corpo)"/>
                <a:ea typeface="Source Sans Pro" panose="020B0503030403020204" pitchFamily="34" charset="0"/>
                <a:cs typeface="Calibri" panose="020F0502020204030204" pitchFamily="34" charset="0"/>
              </a:rPr>
              <a:t>Corso di Laurea in </a:t>
            </a:r>
            <a:r>
              <a:rPr lang="it-IT" sz="2300" b="1" i="1" dirty="0">
                <a:solidFill>
                  <a:schemeClr val="tx1"/>
                </a:solidFill>
                <a:latin typeface="Trebuchet MS (Corpo)"/>
                <a:ea typeface="Source Sans Pro" panose="020B0503030403020204" pitchFamily="34" charset="0"/>
                <a:cs typeface="Calibri" panose="020F0502020204030204" pitchFamily="34" charset="0"/>
              </a:rPr>
              <a:t>Ingegneria Elettronica e Tecnologie dell’Informazione</a:t>
            </a:r>
            <a:endParaRPr lang="it-IT" sz="2300" dirty="0">
              <a:solidFill>
                <a:schemeClr val="tx2"/>
              </a:solidFill>
              <a:latin typeface="Trebuchet MS (Corpo)"/>
              <a:cs typeface="Calibri" panose="020F0502020204030204" pitchFamily="34" charset="0"/>
            </a:endParaRPr>
          </a:p>
        </p:txBody>
      </p:sp>
      <p:pic>
        <p:nvPicPr>
          <p:cNvPr id="7" name="Immagine 6" descr="Immagine che contiene simbolo, emblema, testo, logo&#10;&#10;Descrizione generata automaticamente">
            <a:extLst>
              <a:ext uri="{FF2B5EF4-FFF2-40B4-BE49-F238E27FC236}">
                <a16:creationId xmlns:a16="http://schemas.microsoft.com/office/drawing/2014/main" id="{53D7635D-AEBB-8169-F576-BA162B9F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97" y="211960"/>
            <a:ext cx="4407353" cy="225876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0618077-99CC-B0B0-B9CA-380E31596D05}"/>
              </a:ext>
            </a:extLst>
          </p:cNvPr>
          <p:cNvSpPr txBox="1"/>
          <p:nvPr/>
        </p:nvSpPr>
        <p:spPr>
          <a:xfrm>
            <a:off x="878858" y="5473004"/>
            <a:ext cx="3914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Trebuchet MS (Corpo)"/>
              </a:rPr>
              <a:t>Relatore: Prof. Riccardo Berta</a:t>
            </a:r>
          </a:p>
          <a:p>
            <a:endParaRPr lang="it-IT" dirty="0">
              <a:latin typeface="Trebuchet MS (Corpo)"/>
            </a:endParaRPr>
          </a:p>
          <a:p>
            <a:r>
              <a:rPr lang="it-IT" dirty="0">
                <a:latin typeface="Trebuchet MS (Corpo)"/>
              </a:rPr>
              <a:t>Correlatore: Dott. Matteo Fresta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FF691A-87A2-73EF-ABF0-0E25FC6248B4}"/>
              </a:ext>
            </a:extLst>
          </p:cNvPr>
          <p:cNvSpPr txBox="1"/>
          <p:nvPr/>
        </p:nvSpPr>
        <p:spPr>
          <a:xfrm>
            <a:off x="8400081" y="5473004"/>
            <a:ext cx="37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rebuchet MS (Corpo)"/>
              </a:rPr>
              <a:t>Candidato: Alessandro Demarchi</a:t>
            </a:r>
          </a:p>
        </p:txBody>
      </p:sp>
    </p:spTree>
    <p:extLst>
      <p:ext uri="{BB962C8B-B14F-4D97-AF65-F5344CB8AC3E}">
        <p14:creationId xmlns:p14="http://schemas.microsoft.com/office/powerpoint/2010/main" val="32412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6E204-163A-49C4-30E5-7C991C92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712" y="390525"/>
            <a:ext cx="6124575" cy="993242"/>
          </a:xfrm>
          <a:noFill/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Amasis MT Pro Black" panose="02040A04050005020304" pitchFamily="18" charset="0"/>
              </a:rPr>
              <a:t>Video dimostrativo</a:t>
            </a:r>
          </a:p>
        </p:txBody>
      </p:sp>
      <p:pic>
        <p:nvPicPr>
          <p:cNvPr id="4" name="WhatsApp Video 2024-09-06 at 14.14.43">
            <a:hlinkClick r:id="" action="ppaction://media"/>
            <a:extLst>
              <a:ext uri="{FF2B5EF4-FFF2-40B4-BE49-F238E27FC236}">
                <a16:creationId xmlns:a16="http://schemas.microsoft.com/office/drawing/2014/main" id="{D7BC6354-030A-CF61-8414-98E499584DD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0028" y="1737633"/>
            <a:ext cx="8883650" cy="4022725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AC6F83B-E7B9-3A81-6D7A-E542E31CDC0A}"/>
              </a:ext>
            </a:extLst>
          </p:cNvPr>
          <p:cNvSpPr/>
          <p:nvPr/>
        </p:nvSpPr>
        <p:spPr>
          <a:xfrm>
            <a:off x="1097280" y="1695450"/>
            <a:ext cx="10151745" cy="66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6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3333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4AC3E-057D-91FC-A06E-89227FF3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8039"/>
            <a:ext cx="10774680" cy="799884"/>
          </a:xfrm>
        </p:spPr>
        <p:txBody>
          <a:bodyPr>
            <a:normAutofit/>
          </a:bodyPr>
          <a:lstStyle/>
          <a:p>
            <a:r>
              <a:rPr lang="it-IT" dirty="0"/>
              <a:t>	</a:t>
            </a:r>
            <a:r>
              <a:rPr lang="it-IT" sz="5000" dirty="0">
                <a:solidFill>
                  <a:schemeClr val="tx1"/>
                </a:solidFill>
                <a:latin typeface="Amasis MT Pro Black" panose="02040A04050005020304" pitchFamily="18" charset="0"/>
              </a:rPr>
              <a:t>Considerazioni conclusive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648E87-2A14-DD0A-7AFE-48A34163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F6E29B-F138-7E1C-22F9-6148AC07AD02}"/>
              </a:ext>
            </a:extLst>
          </p:cNvPr>
          <p:cNvSpPr txBox="1"/>
          <p:nvPr/>
        </p:nvSpPr>
        <p:spPr>
          <a:xfrm>
            <a:off x="885825" y="1969343"/>
            <a:ext cx="102698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it-IT" sz="2300" dirty="0">
              <a:latin typeface="Trebuchet MS (Corpo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Il mio contributo personale ha riguardato lo sviluppo del codice per l'acquisizione video e la sua visualizzazione nell'applicazione. Il codice è stato inoltre testato con successo per garantire la corretta funzionalità in vari scenari.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it-IT" sz="2300" dirty="0">
              <a:latin typeface="Trebuchet MS (Corpo)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Un possibile sviluppo futuro potrebbe includere l'implementazione di un algoritmo di rilevamento degli oggetti, in vista di una futura integrazione della guida autonoma nel veicolo.</a:t>
            </a:r>
          </a:p>
          <a:p>
            <a:endParaRPr lang="it-IT" sz="2300" dirty="0">
              <a:latin typeface="Trebuchet MS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87138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1A60FBE-E560-6A6C-E13B-4841EC52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887" y="2717482"/>
            <a:ext cx="11991975" cy="1270635"/>
          </a:xfrm>
        </p:spPr>
        <p:txBody>
          <a:bodyPr>
            <a:noAutofit/>
          </a:bodyPr>
          <a:lstStyle/>
          <a:p>
            <a:r>
              <a:rPr lang="it-IT" sz="7000" dirty="0">
                <a:latin typeface="Amasis MT Pro Black" panose="02040A04050005020304" pitchFamily="18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5610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0901AC-B0E3-389B-07A8-821DA6CF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75" y="206321"/>
            <a:ext cx="4619625" cy="1450757"/>
          </a:xfrm>
        </p:spPr>
        <p:txBody>
          <a:bodyPr>
            <a:noAutofit/>
          </a:bodyPr>
          <a:lstStyle/>
          <a:p>
            <a:r>
              <a:rPr lang="it-IT" sz="4400">
                <a:solidFill>
                  <a:schemeClr val="tx1"/>
                </a:solidFill>
                <a:latin typeface="Amasis MT Pro Black" panose="02040A04050005020304" pitchFamily="18" charset="0"/>
              </a:rPr>
              <a:t>Scopo del progetto di tesi</a:t>
            </a:r>
            <a:endParaRPr lang="it-IT" sz="44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D24D25-E85D-0D11-0E4A-017720D9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43" y="2235509"/>
            <a:ext cx="3795032" cy="40541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500">
                <a:solidFill>
                  <a:schemeClr val="tx1"/>
                </a:solidFill>
                <a:latin typeface="Trebuchet MS (Corpo)"/>
              </a:rPr>
              <a:t>Implementazione di una nuova funzionalità all’interno di un sistema embedded IoT: </a:t>
            </a:r>
          </a:p>
          <a:p>
            <a:pPr marL="0" indent="0">
              <a:buNone/>
            </a:pPr>
            <a:r>
              <a:rPr lang="it-IT" sz="2500">
                <a:solidFill>
                  <a:schemeClr val="tx1"/>
                </a:solidFill>
                <a:latin typeface="Trebuchet MS (Corpo)"/>
              </a:rPr>
              <a:t>interfaccia video per un’applicazione mobile volta al controllo di una macchina radiocomandata.</a:t>
            </a:r>
          </a:p>
          <a:p>
            <a:pPr marL="0" indent="0">
              <a:buNone/>
            </a:pPr>
            <a:r>
              <a:rPr lang="it-IT" sz="2500">
                <a:solidFill>
                  <a:schemeClr val="tx1"/>
                </a:solidFill>
                <a:latin typeface="Trebuchet MS (Corpo)"/>
              </a:rPr>
              <a:t>È stato possibile tramite l’inserimento della scheda ESP-EYE.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ruota, pneumatico, veicolo, Veicolo terrestre&#10;&#10;Descrizione generata automaticamente">
            <a:extLst>
              <a:ext uri="{FF2B5EF4-FFF2-40B4-BE49-F238E27FC236}">
                <a16:creationId xmlns:a16="http://schemas.microsoft.com/office/drawing/2014/main" id="{8D307464-CF17-5B85-BC26-D31C064ED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" y="1701722"/>
            <a:ext cx="6461537" cy="4632594"/>
          </a:xfrm>
          <a:prstGeom prst="rect">
            <a:avLst/>
          </a:prstGeom>
        </p:spPr>
      </p:pic>
      <p:pic>
        <p:nvPicPr>
          <p:cNvPr id="8" name="Immagine 7" descr="Immagine che contiene veicolo, Veicolo terrestre, ruota, Ricambio auto&#10;&#10;Descrizione generata automaticamente">
            <a:extLst>
              <a:ext uri="{FF2B5EF4-FFF2-40B4-BE49-F238E27FC236}">
                <a16:creationId xmlns:a16="http://schemas.microsoft.com/office/drawing/2014/main" id="{BA94AFB3-0885-1CD5-6B66-7E182966E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6" t="22613" r="18755" b="32156"/>
          <a:stretch/>
        </p:blipFill>
        <p:spPr>
          <a:xfrm>
            <a:off x="5297285" y="288237"/>
            <a:ext cx="1940796" cy="23507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CA7A6C46-B5F4-1FCC-CBDC-2A171DB99794}"/>
              </a:ext>
            </a:extLst>
          </p:cNvPr>
          <p:cNvSpPr/>
          <p:nvPr/>
        </p:nvSpPr>
        <p:spPr>
          <a:xfrm>
            <a:off x="5372523" y="4017607"/>
            <a:ext cx="683649" cy="6944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E74530-70D1-EDA6-DD6B-CBC36837CF6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5956054" y="2771963"/>
            <a:ext cx="281590" cy="1347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BAD05CFD-6342-99DE-CA71-2BB6EFD5B90C}"/>
              </a:ext>
            </a:extLst>
          </p:cNvPr>
          <p:cNvSpPr/>
          <p:nvPr/>
        </p:nvSpPr>
        <p:spPr>
          <a:xfrm>
            <a:off x="5304549" y="288237"/>
            <a:ext cx="1940795" cy="2404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60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3CC97-4C3A-671B-48EC-E6345C0F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05" y="361593"/>
            <a:ext cx="9318989" cy="1067514"/>
          </a:xfrm>
        </p:spPr>
        <p:txBody>
          <a:bodyPr>
            <a:noAutofit/>
          </a:bodyPr>
          <a:lstStyle/>
          <a:p>
            <a:pPr algn="ctr"/>
            <a:r>
              <a:rPr lang="it-IT" sz="5000" dirty="0">
                <a:solidFill>
                  <a:schemeClr val="tx1"/>
                </a:solidFill>
                <a:latin typeface="Amasis MT Pro Black" panose="02040A04050005020304" pitchFamily="18" charset="0"/>
              </a:rPr>
              <a:t>Struttura del  sistema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C6A4C85C-C850-DFCE-6D43-6D6818BB2462}"/>
                  </a:ext>
                </a:extLst>
              </p14:cNvPr>
              <p14:cNvContentPartPr/>
              <p14:nvPr/>
            </p14:nvContentPartPr>
            <p14:xfrm>
              <a:off x="1008765" y="5238570"/>
              <a:ext cx="90720" cy="9392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C6A4C85C-C850-DFCE-6D43-6D6818BB24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765" y="5175570"/>
                <a:ext cx="216360" cy="10648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BB3930C-F044-E4FE-45F4-917432362896}"/>
              </a:ext>
            </a:extLst>
          </p:cNvPr>
          <p:cNvSpPr txBox="1">
            <a:spLocks/>
          </p:cNvSpPr>
          <p:nvPr/>
        </p:nvSpPr>
        <p:spPr>
          <a:xfrm>
            <a:off x="7054650" y="1731955"/>
            <a:ext cx="524456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Quattro elementi comunicanti</a:t>
            </a:r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:</a:t>
            </a:r>
          </a:p>
          <a:p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   1: Macchina </a:t>
            </a:r>
            <a:r>
              <a:rPr lang="it-IT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Traxxas</a:t>
            </a:r>
            <a:endParaRPr lang="it-IT" sz="2300" dirty="0">
              <a:solidFill>
                <a:schemeClr val="tx1">
                  <a:lumMod val="95000"/>
                  <a:lumOff val="5000"/>
                </a:schemeClr>
              </a:solidFill>
              <a:latin typeface="Trebuchet MS (Corpo)"/>
            </a:endParaRPr>
          </a:p>
          <a:p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   2: Arduino Nano 33 BLE </a:t>
            </a:r>
            <a:r>
              <a:rPr lang="it-IT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Sense</a:t>
            </a:r>
            <a:endParaRPr lang="it-IT" sz="2300" dirty="0">
              <a:solidFill>
                <a:schemeClr val="tx1">
                  <a:lumMod val="95000"/>
                  <a:lumOff val="5000"/>
                </a:schemeClr>
              </a:solidFill>
              <a:latin typeface="Trebuchet MS (Corpo)"/>
            </a:endParaRPr>
          </a:p>
          <a:p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   3: Dispositivo mobile</a:t>
            </a:r>
          </a:p>
          <a:p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   4: ESP-EYE</a:t>
            </a:r>
          </a:p>
          <a:p>
            <a:endParaRPr lang="it-IT" sz="2300" dirty="0">
              <a:solidFill>
                <a:schemeClr val="tx1">
                  <a:lumMod val="95000"/>
                  <a:lumOff val="5000"/>
                </a:schemeClr>
              </a:solidFill>
              <a:latin typeface="Trebuchet MS (Corpo)"/>
            </a:endParaRPr>
          </a:p>
          <a:p>
            <a:r>
              <a:rPr lang="it-IT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Due canali di comunicazione</a:t>
            </a:r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Bluetooth BLE: connessione e trasmissione dei comandi del veicolo</a:t>
            </a:r>
          </a:p>
          <a:p>
            <a:pPr marL="285750" indent="-285750">
              <a:buFontTx/>
              <a:buChar char="-"/>
            </a:pPr>
            <a:r>
              <a:rPr lang="it-IT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WiFi: rete LAN per trasmissione del flusso video, su cui viene inizializzato il Web </a:t>
            </a:r>
            <a:r>
              <a:rPr lang="it-IT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 (Corpo)"/>
              </a:rPr>
              <a:t>Socket</a:t>
            </a:r>
            <a:endParaRPr lang="it-IT" sz="2300" dirty="0">
              <a:solidFill>
                <a:schemeClr val="tx1">
                  <a:lumMod val="95000"/>
                  <a:lumOff val="5000"/>
                </a:schemeClr>
              </a:solidFill>
              <a:latin typeface="Trebuchet MS (Corpo)"/>
            </a:endParaRPr>
          </a:p>
          <a:p>
            <a:pPr marL="285750" indent="-285750">
              <a:buFontTx/>
              <a:buChar char="-"/>
            </a:pPr>
            <a:endParaRPr lang="it-IT" sz="2300" dirty="0">
              <a:solidFill>
                <a:schemeClr val="tx1">
                  <a:lumMod val="95000"/>
                  <a:lumOff val="5000"/>
                </a:schemeClr>
              </a:solidFill>
              <a:latin typeface="Trebuchet MS (Corpo)"/>
            </a:endParaRPr>
          </a:p>
          <a:p>
            <a:endParaRPr lang="it-IT" sz="2000" dirty="0">
              <a:solidFill>
                <a:schemeClr val="tx1">
                  <a:lumMod val="95000"/>
                  <a:lumOff val="5000"/>
                </a:schemeClr>
              </a:solidFill>
              <a:latin typeface="Trebuchet MS (Corpo)"/>
            </a:endParaRPr>
          </a:p>
          <a:p>
            <a:endParaRPr lang="it-IT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E477262F-C023-951B-7133-F597FE003F34}"/>
                  </a:ext>
                </a:extLst>
              </p14:cNvPr>
              <p14:cNvContentPartPr/>
              <p14:nvPr/>
            </p14:nvContentPartPr>
            <p14:xfrm>
              <a:off x="523320" y="5092050"/>
              <a:ext cx="44640" cy="27072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E477262F-C023-951B-7133-F597FE003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680" y="5029050"/>
                <a:ext cx="1702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C9B64A99-794B-E500-54DF-77CDF19AD68B}"/>
                  </a:ext>
                </a:extLst>
              </p14:cNvPr>
              <p14:cNvContentPartPr/>
              <p14:nvPr/>
            </p14:nvContentPartPr>
            <p14:xfrm>
              <a:off x="608610" y="5543130"/>
              <a:ext cx="59760" cy="55296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C9B64A99-794B-E500-54DF-77CDF19AD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970" y="5480130"/>
                <a:ext cx="185400" cy="678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Segnaposto contenuto 4" descr="Immagine che contiene testo, unità, memoria flash&#10;&#10;Descrizione generata automaticamente">
            <a:extLst>
              <a:ext uri="{FF2B5EF4-FFF2-40B4-BE49-F238E27FC236}">
                <a16:creationId xmlns:a16="http://schemas.microsoft.com/office/drawing/2014/main" id="{07FFF88C-184C-A479-AC72-A6C35040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t="5999" r="11920" b="4993"/>
          <a:stretch/>
        </p:blipFill>
        <p:spPr>
          <a:xfrm>
            <a:off x="227580" y="1879342"/>
            <a:ext cx="6531330" cy="4254758"/>
          </a:xfrm>
        </p:spPr>
      </p:pic>
      <p:pic>
        <p:nvPicPr>
          <p:cNvPr id="2050" name="Picture 2" descr="wi fi simbolo segnale connessione. vettore senza fili Internet tecnologia  cartello. Wi-Fi Rete comunicazione icona. 14868161 Arte vettoriale a  Vecteezy">
            <a:extLst>
              <a:ext uri="{FF2B5EF4-FFF2-40B4-BE49-F238E27FC236}">
                <a16:creationId xmlns:a16="http://schemas.microsoft.com/office/drawing/2014/main" id="{3F574A5E-D792-063C-4811-3F38DC4BF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t="13084" r="10035" b="17698"/>
          <a:stretch/>
        </p:blipFill>
        <p:spPr bwMode="auto">
          <a:xfrm>
            <a:off x="5291528" y="5247675"/>
            <a:ext cx="1123950" cy="65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0E649E58-EDDE-EA09-4CEC-9F7E1CE20D5B}"/>
                  </a:ext>
                </a:extLst>
              </p14:cNvPr>
              <p14:cNvContentPartPr/>
              <p14:nvPr/>
            </p14:nvContentPartPr>
            <p14:xfrm>
              <a:off x="569370" y="5561850"/>
              <a:ext cx="12240" cy="9540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0E649E58-EDDE-EA09-4CEC-9F7E1CE20D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730" y="5498850"/>
                <a:ext cx="137880" cy="221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8FBFEF3-9BAF-8154-B266-32AA1B9792DD}"/>
              </a:ext>
            </a:extLst>
          </p:cNvPr>
          <p:cNvSpPr txBox="1"/>
          <p:nvPr/>
        </p:nvSpPr>
        <p:spPr>
          <a:xfrm>
            <a:off x="227580" y="4768645"/>
            <a:ext cx="4407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3554F6-B96B-781B-4DE3-D4F316351DE4}"/>
              </a:ext>
            </a:extLst>
          </p:cNvPr>
          <p:cNvSpPr txBox="1"/>
          <p:nvPr/>
        </p:nvSpPr>
        <p:spPr>
          <a:xfrm>
            <a:off x="2537972" y="3205862"/>
            <a:ext cx="5014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464602-64B7-40D5-081D-D3EB35CAB202}"/>
              </a:ext>
            </a:extLst>
          </p:cNvPr>
          <p:cNvSpPr txBox="1"/>
          <p:nvPr/>
        </p:nvSpPr>
        <p:spPr>
          <a:xfrm>
            <a:off x="1828032" y="5731534"/>
            <a:ext cx="58509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37A1FF-057A-CD36-66D9-850EBF1828BC}"/>
              </a:ext>
            </a:extLst>
          </p:cNvPr>
          <p:cNvSpPr txBox="1"/>
          <p:nvPr/>
        </p:nvSpPr>
        <p:spPr>
          <a:xfrm>
            <a:off x="5653548" y="3224981"/>
            <a:ext cx="4424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3</a:t>
            </a:r>
          </a:p>
        </p:txBody>
      </p:sp>
      <p:pic>
        <p:nvPicPr>
          <p:cNvPr id="1026" name="Picture 2" descr="storage.googleapis.com/cms-storage-bucket/a9d6ce81...">
            <a:extLst>
              <a:ext uri="{FF2B5EF4-FFF2-40B4-BE49-F238E27FC236}">
                <a16:creationId xmlns:a16="http://schemas.microsoft.com/office/drawing/2014/main" id="{99C4138A-B537-7A04-5023-622502749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32"/>
          <a:stretch/>
        </p:blipFill>
        <p:spPr bwMode="auto">
          <a:xfrm>
            <a:off x="5491163" y="2407334"/>
            <a:ext cx="527826" cy="5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2216329-0E3F-4E04-6D80-9AD5C55A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154"/>
            <a:ext cx="10058400" cy="1450757"/>
          </a:xfrm>
        </p:spPr>
        <p:txBody>
          <a:bodyPr/>
          <a:lstStyle/>
          <a:p>
            <a:r>
              <a:rPr lang="it-IT" dirty="0"/>
              <a:t>	</a:t>
            </a:r>
            <a:r>
              <a:rPr lang="it-IT" sz="50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Due fasi di progettazione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34354D-4A97-CF0E-21B2-D8FBAA87A8FD}"/>
              </a:ext>
            </a:extLst>
          </p:cNvPr>
          <p:cNvSpPr txBox="1"/>
          <p:nvPr/>
        </p:nvSpPr>
        <p:spPr>
          <a:xfrm>
            <a:off x="697856" y="1995212"/>
            <a:ext cx="49377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latin typeface="Trebuchet MS (Corpo)"/>
              </a:rPr>
              <a:t>Fase 1:</a:t>
            </a:r>
            <a:r>
              <a:rPr lang="it-IT" sz="2600" b="1" dirty="0">
                <a:latin typeface="Trebuchet MS (Corpo)"/>
              </a:rPr>
              <a:t> </a:t>
            </a:r>
            <a:r>
              <a:rPr lang="it-IT" sz="2300" dirty="0">
                <a:latin typeface="Trebuchet MS (Corpo)"/>
              </a:rPr>
              <a:t>Acquisizione e trasmissione del video su Web </a:t>
            </a:r>
            <a:r>
              <a:rPr lang="it-IT" sz="2300" dirty="0" err="1">
                <a:latin typeface="Trebuchet MS (Corpo)"/>
              </a:rPr>
              <a:t>Socket</a:t>
            </a:r>
            <a:endParaRPr lang="it-IT" sz="2300" dirty="0">
              <a:latin typeface="Trebuchet MS (Corpo)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CB5B3D3-20D4-7C02-A879-FD96A70F6BBA}"/>
              </a:ext>
            </a:extLst>
          </p:cNvPr>
          <p:cNvSpPr txBox="1"/>
          <p:nvPr/>
        </p:nvSpPr>
        <p:spPr>
          <a:xfrm>
            <a:off x="6096000" y="2041379"/>
            <a:ext cx="56578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latin typeface="Trebuchet MS (Corpo)"/>
              </a:rPr>
              <a:t>Fase 2: </a:t>
            </a:r>
            <a:r>
              <a:rPr lang="it-IT" sz="2300" dirty="0">
                <a:latin typeface="Trebuchet MS (Corpo)"/>
              </a:rPr>
              <a:t>Ricezione e implementazione del video su applicazione mobile</a:t>
            </a:r>
          </a:p>
        </p:txBody>
      </p:sp>
      <p:pic>
        <p:nvPicPr>
          <p:cNvPr id="19" name="Segnaposto contenuto 18" descr="Immagine che contiene Carattere, Elementi grafici, testo, simbolo&#10;&#10;Descrizione generata automaticamente">
            <a:extLst>
              <a:ext uri="{FF2B5EF4-FFF2-40B4-BE49-F238E27FC236}">
                <a16:creationId xmlns:a16="http://schemas.microsoft.com/office/drawing/2014/main" id="{B59F8E49-9005-0DAD-0356-2B7F2BBD0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95" y="3105414"/>
            <a:ext cx="1468755" cy="999570"/>
          </a:xfrm>
        </p:spPr>
      </p:pic>
      <p:pic>
        <p:nvPicPr>
          <p:cNvPr id="1026" name="Picture 2" descr="ESP-EYE Camera Development Board - Espressif Systems | Mouser">
            <a:extLst>
              <a:ext uri="{FF2B5EF4-FFF2-40B4-BE49-F238E27FC236}">
                <a16:creationId xmlns:a16="http://schemas.microsoft.com/office/drawing/2014/main" id="{D176751C-EBCD-65BB-9FD6-F7A43712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4174036"/>
            <a:ext cx="1022038" cy="170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FF305C31-FFB8-4EE6-04ED-7A9DEDE7AD9A}"/>
              </a:ext>
            </a:extLst>
          </p:cNvPr>
          <p:cNvSpPr/>
          <p:nvPr/>
        </p:nvSpPr>
        <p:spPr>
          <a:xfrm>
            <a:off x="2609850" y="4846405"/>
            <a:ext cx="1571625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6F2B85F-1311-E4B2-29D1-77A2AC072F8B}"/>
              </a:ext>
            </a:extLst>
          </p:cNvPr>
          <p:cNvSpPr txBox="1"/>
          <p:nvPr/>
        </p:nvSpPr>
        <p:spPr>
          <a:xfrm>
            <a:off x="4571837" y="4139734"/>
            <a:ext cx="20326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b="1" dirty="0"/>
              <a:t>WEB SOCKET</a:t>
            </a: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D7FBC4A-FE09-308F-DCEE-DC5EF443834A}"/>
              </a:ext>
            </a:extLst>
          </p:cNvPr>
          <p:cNvSpPr/>
          <p:nvPr/>
        </p:nvSpPr>
        <p:spPr>
          <a:xfrm>
            <a:off x="6994836" y="4879806"/>
            <a:ext cx="1571625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Silhouette Shape Mobile Phone Smartphone I Am, Vector Shape I Am Smartphone  Mobile Phone Royalty Free SVG, Cliparts, Vectors, and Stock Illustration.  Image 135702215.">
            <a:extLst>
              <a:ext uri="{FF2B5EF4-FFF2-40B4-BE49-F238E27FC236}">
                <a16:creationId xmlns:a16="http://schemas.microsoft.com/office/drawing/2014/main" id="{931074F6-3824-0500-FE04-A0B7091A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24" y="4139734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-Fi Simbolo Rete Senza - Grafica vettoriale gratuita su Pixabay - Pixabay">
            <a:extLst>
              <a:ext uri="{FF2B5EF4-FFF2-40B4-BE49-F238E27FC236}">
                <a16:creationId xmlns:a16="http://schemas.microsoft.com/office/drawing/2014/main" id="{EEB85AFB-3BAB-787F-7BFB-7EDC3C51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15" y="4783112"/>
            <a:ext cx="1178080" cy="8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DAAE8A6-95C9-B69D-73A1-A1021DB9DB79}"/>
              </a:ext>
            </a:extLst>
          </p:cNvPr>
          <p:cNvCxnSpPr/>
          <p:nvPr/>
        </p:nvCxnSpPr>
        <p:spPr>
          <a:xfrm>
            <a:off x="5588154" y="1733550"/>
            <a:ext cx="0" cy="21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029DBD-119B-DB56-1291-71AFAC3A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23" y="3122730"/>
            <a:ext cx="2539688" cy="7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Segnaposto contenuto 20">
            <a:extLst>
              <a:ext uri="{FF2B5EF4-FFF2-40B4-BE49-F238E27FC236}">
                <a16:creationId xmlns:a16="http://schemas.microsoft.com/office/drawing/2014/main" id="{9EC2D51A-4856-A5F6-0613-20DA68A162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8733" y="4742604"/>
            <a:ext cx="524956" cy="651634"/>
          </a:xfrm>
        </p:spPr>
      </p:pic>
    </p:spTree>
    <p:extLst>
      <p:ext uri="{BB962C8B-B14F-4D97-AF65-F5344CB8AC3E}">
        <p14:creationId xmlns:p14="http://schemas.microsoft.com/office/powerpoint/2010/main" val="24462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6A048-848A-C9AA-42DD-7A4A027C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49" y="192754"/>
            <a:ext cx="10594206" cy="1480185"/>
          </a:xfrm>
        </p:spPr>
        <p:txBody>
          <a:bodyPr>
            <a:normAutofit/>
          </a:bodyPr>
          <a:lstStyle/>
          <a:p>
            <a:pPr algn="ctr"/>
            <a:r>
              <a:rPr lang="it-IT" sz="4500" dirty="0">
                <a:solidFill>
                  <a:schemeClr val="tx1"/>
                </a:solidFill>
                <a:latin typeface="Amasis MT Pro Black" panose="02040A04050005020304" pitchFamily="18" charset="0"/>
              </a:rPr>
              <a:t>Fase 1 - Strumento hardware principale: l’ESP-EYE</a:t>
            </a:r>
          </a:p>
        </p:txBody>
      </p:sp>
      <p:pic>
        <p:nvPicPr>
          <p:cNvPr id="5" name="Segnaposto contenuto 4" descr="Immagine che contiene elettronica, Ingegneria elettronica, Componente elettrico, Componente di circuito&#10;&#10;Descrizione generata automaticamente">
            <a:extLst>
              <a:ext uri="{FF2B5EF4-FFF2-40B4-BE49-F238E27FC236}">
                <a16:creationId xmlns:a16="http://schemas.microsoft.com/office/drawing/2014/main" id="{C02A9D11-BE46-7C90-CCB6-2CEF89A2A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4344650"/>
            <a:ext cx="2401226" cy="1744958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56AF7B-5269-1CF5-50CC-D1C6F01D2F3B}"/>
              </a:ext>
            </a:extLst>
          </p:cNvPr>
          <p:cNvSpPr txBox="1"/>
          <p:nvPr/>
        </p:nvSpPr>
        <p:spPr>
          <a:xfrm>
            <a:off x="3590925" y="2070114"/>
            <a:ext cx="80139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Microcontrollore dotato di: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Chip esp32 </a:t>
            </a:r>
            <a:r>
              <a:rPr lang="it-IT" sz="2300" dirty="0">
                <a:effectLst/>
                <a:latin typeface="Trebuchet MS (Corpo)"/>
                <a:ea typeface="Aptos" panose="020B0004020202020204" pitchFamily="34" charset="0"/>
              </a:rPr>
              <a:t>dual-core a 32-bit con frequenza operativa fino a 240 MHz</a:t>
            </a:r>
            <a:endParaRPr lang="it-IT" sz="2300" dirty="0">
              <a:latin typeface="Trebuchet MS (Corpo)"/>
              <a:ea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Connettività WiFi e Bluetooth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4 MB di memoria flash e 8 MB di PSRAM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Fotocamera OV2640 con risoluzione di 2 Megapixel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Interfaccia USB per una facile alimentazione e debugging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D16121-CA56-75A9-FE03-062058D5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383005" y="2169524"/>
            <a:ext cx="3043392" cy="33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68C3C-7E3F-20A8-B5B5-A192E30F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649" y="38694"/>
            <a:ext cx="10058400" cy="1450757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Amasis MT Pro Black" panose="02040A04050005020304" pitchFamily="18" charset="0"/>
              </a:rPr>
              <a:t>Fase 1 - Codice per l’ESP-EYE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F3A5E1-64EB-7C55-5DC3-54EDE6BA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 dirty="0">
                <a:latin typeface="Trebuchet MS (Corpo)"/>
              </a:rPr>
              <a:t>	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2934B2-B111-509D-62F2-485E4AC84F0B}"/>
              </a:ext>
            </a:extLst>
          </p:cNvPr>
          <p:cNvSpPr txBox="1"/>
          <p:nvPr/>
        </p:nvSpPr>
        <p:spPr>
          <a:xfrm>
            <a:off x="594204" y="2570414"/>
            <a:ext cx="613219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latin typeface="Trebuchet MS (Corpo)"/>
              </a:rPr>
              <a:t>Obiettivi</a:t>
            </a:r>
            <a:r>
              <a:rPr lang="it-IT" sz="2300" dirty="0">
                <a:latin typeface="Trebuchet MS (Corpo)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Gestione della connettività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Inizializzazione del Web </a:t>
            </a:r>
            <a:r>
              <a:rPr lang="it-IT" sz="2300" dirty="0" err="1">
                <a:latin typeface="Trebuchet MS (Corpo)"/>
              </a:rPr>
              <a:t>Socket</a:t>
            </a:r>
            <a:r>
              <a:rPr lang="it-IT" sz="2300" dirty="0">
                <a:latin typeface="Trebuchet MS (Corpo)"/>
              </a:rPr>
              <a:t> sulla porta 81 della rete LAN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dirty="0">
                <a:latin typeface="Trebuchet MS (Corpo)"/>
              </a:rPr>
              <a:t>Acquisizione e trasmissione delle immagini del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300" dirty="0">
              <a:latin typeface="Trebuchet MS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sz="2300" b="1" dirty="0">
                <a:latin typeface="Trebuchet MS (Corpo)"/>
              </a:rPr>
              <a:t>Ambiente di sviluppo</a:t>
            </a:r>
            <a:r>
              <a:rPr lang="it-IT" sz="2300" dirty="0"/>
              <a:t>: </a:t>
            </a:r>
            <a:r>
              <a:rPr lang="it-IT" sz="2300" dirty="0">
                <a:latin typeface="Trebuchet MS (Corpo)"/>
              </a:rPr>
              <a:t>Arduino IDE 2.3.3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062247E-8891-26F4-CADD-53CE78C6B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35" y="1848490"/>
            <a:ext cx="4122114" cy="36281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8E851C-4058-F0EC-9207-B79A5473BA6E}"/>
              </a:ext>
            </a:extLst>
          </p:cNvPr>
          <p:cNvSpPr txBox="1"/>
          <p:nvPr/>
        </p:nvSpPr>
        <p:spPr>
          <a:xfrm>
            <a:off x="7000622" y="5453595"/>
            <a:ext cx="44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 dirty="0">
                <a:latin typeface="Trebuchet MS (Corpo)"/>
              </a:rPr>
              <a:t>Sezione di codice dedicata alla connessione alla rete WiFi</a:t>
            </a:r>
          </a:p>
        </p:txBody>
      </p:sp>
    </p:spTree>
    <p:extLst>
      <p:ext uri="{BB962C8B-B14F-4D97-AF65-F5344CB8AC3E}">
        <p14:creationId xmlns:p14="http://schemas.microsoft.com/office/powerpoint/2010/main" val="37155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9EEAE-1287-6234-E786-105E4E1F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005" y="164554"/>
            <a:ext cx="10058400" cy="1450757"/>
          </a:xfrm>
        </p:spPr>
        <p:txBody>
          <a:bodyPr>
            <a:normAutofit/>
          </a:bodyPr>
          <a:lstStyle/>
          <a:p>
            <a:r>
              <a:rPr lang="it-IT" sz="4500" dirty="0">
                <a:solidFill>
                  <a:schemeClr val="tx1"/>
                </a:solidFill>
                <a:latin typeface="Amasis MT Pro Black" panose="02040A04050005020304" pitchFamily="18" charset="0"/>
              </a:rPr>
              <a:t>Fase 2 – Analisi della struttura della nuova applicazione mobile    </a:t>
            </a:r>
          </a:p>
        </p:txBody>
      </p:sp>
      <p:pic>
        <p:nvPicPr>
          <p:cNvPr id="11" name="Segnaposto contenuto 1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BF388C5-444E-E025-C0F7-A7522BB99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6"/>
          <a:stretch/>
        </p:blipFill>
        <p:spPr>
          <a:xfrm>
            <a:off x="620189" y="3429000"/>
            <a:ext cx="3875611" cy="2390657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25B02C-32D5-DCCC-4827-E7F63DA8C7A2}"/>
              </a:ext>
            </a:extLst>
          </p:cNvPr>
          <p:cNvSpPr txBox="1"/>
          <p:nvPr/>
        </p:nvSpPr>
        <p:spPr>
          <a:xfrm>
            <a:off x="4746309" y="2187894"/>
            <a:ext cx="71913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b="1" dirty="0">
                <a:latin typeface="Trebuchet MS (Corpo)"/>
              </a:rPr>
              <a:t>Default e </a:t>
            </a:r>
            <a:r>
              <a:rPr lang="it-IT" sz="2300" b="1" dirty="0" err="1">
                <a:latin typeface="Trebuchet MS (Corpo)"/>
              </a:rPr>
              <a:t>globals</a:t>
            </a:r>
            <a:r>
              <a:rPr lang="it-IT" sz="2300" dirty="0">
                <a:latin typeface="Trebuchet MS (Corpo)"/>
              </a:rPr>
              <a:t>: file contenenti costanti di default e variabili globali usate dagli altri file.</a:t>
            </a:r>
            <a:endParaRPr lang="it-IT" sz="2300" b="1" dirty="0">
              <a:latin typeface="Trebuchet MS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b="1" dirty="0" err="1">
                <a:latin typeface="Trebuchet MS (Corpo)"/>
              </a:rPr>
              <a:t>Main</a:t>
            </a:r>
            <a:r>
              <a:rPr lang="it-IT" sz="2300" dirty="0">
                <a:latin typeface="Trebuchet MS (Corpo)"/>
              </a:rPr>
              <a:t>: contiene la descrizione della pagina iniziale, dove sono mostrati tutti i dispositivi Bluetooth disponibili alla connessione.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b="1" dirty="0" err="1">
                <a:latin typeface="Trebuchet MS (Corpo)"/>
              </a:rPr>
              <a:t>PeripheralDetailPage</a:t>
            </a:r>
            <a:r>
              <a:rPr lang="it-IT" sz="2300" dirty="0">
                <a:latin typeface="Trebuchet MS (Corpo)"/>
              </a:rPr>
              <a:t>: dedicata alla connessione BLE tra dispositivo mobile e Arduino.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300" b="1" dirty="0">
                <a:latin typeface="Trebuchet MS (Corpo)"/>
              </a:rPr>
              <a:t>Webcam</a:t>
            </a:r>
            <a:r>
              <a:rPr lang="it-IT" sz="2300" dirty="0">
                <a:latin typeface="Trebuchet MS (Corpo)"/>
              </a:rPr>
              <a:t>: interfaccia comandi e integrazione della nuova funzionalità: visione in tempo reale del contesto di guida.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8A06AD-CC27-CD8E-DEED-C311FB8C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" y="2059305"/>
            <a:ext cx="2943225" cy="8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77957-96A4-88DE-33AB-3F8F2C98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5" y="421295"/>
            <a:ext cx="11811000" cy="950057"/>
          </a:xfrm>
        </p:spPr>
        <p:txBody>
          <a:bodyPr>
            <a:normAutofit/>
          </a:bodyPr>
          <a:lstStyle/>
          <a:p>
            <a:r>
              <a:rPr lang="it-IT" sz="4500" dirty="0">
                <a:solidFill>
                  <a:schemeClr val="tx1"/>
                </a:solidFill>
                <a:latin typeface="Amasis MT Pro Black" panose="02040A04050005020304" pitchFamily="18" charset="0"/>
              </a:rPr>
              <a:t>Fase 2 – Progettazione di </a:t>
            </a:r>
            <a:r>
              <a:rPr lang="it-IT" sz="4500" dirty="0" err="1">
                <a:solidFill>
                  <a:schemeClr val="tx1"/>
                </a:solidFill>
                <a:latin typeface="Amasis MT Pro Black" panose="02040A04050005020304" pitchFamily="18" charset="0"/>
              </a:rPr>
              <a:t>webcam.dart</a:t>
            </a:r>
            <a:r>
              <a:rPr lang="it-IT" sz="4500" dirty="0">
                <a:solidFill>
                  <a:schemeClr val="tx1"/>
                </a:solidFill>
                <a:latin typeface="Amasis MT Pro Black" panose="02040A04050005020304" pitchFamily="18" charset="0"/>
              </a:rPr>
              <a:t>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2F238-653B-1319-2B0E-6AE2CB86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830" y="1760758"/>
            <a:ext cx="10058400" cy="4023360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628137-1866-508C-345E-F4522C7DF318}"/>
              </a:ext>
            </a:extLst>
          </p:cNvPr>
          <p:cNvSpPr txBox="1"/>
          <p:nvPr/>
        </p:nvSpPr>
        <p:spPr>
          <a:xfrm>
            <a:off x="5852563" y="1789721"/>
            <a:ext cx="641809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Il layout dell’applicazione prevede come sfondo lo streaming video, con i comandi in semitrasparenza disponibili all’utente.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C3950AE-4A87-8625-90B3-B29465AC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3297826"/>
            <a:ext cx="4164731" cy="298487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F7E7EA-145B-C7EB-7F14-C91A83174FF7}"/>
              </a:ext>
            </a:extLst>
          </p:cNvPr>
          <p:cNvSpPr txBox="1"/>
          <p:nvPr/>
        </p:nvSpPr>
        <p:spPr>
          <a:xfrm>
            <a:off x="309013" y="1782116"/>
            <a:ext cx="55435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Le immagini del video sono ricevute tramite il metodo «</a:t>
            </a:r>
            <a:r>
              <a:rPr lang="it-IT" sz="2300" dirty="0" err="1">
                <a:latin typeface="Trebuchet MS (Corpo)"/>
              </a:rPr>
              <a:t>Image.memory</a:t>
            </a:r>
            <a:r>
              <a:rPr lang="it-IT" sz="2300" dirty="0">
                <a:latin typeface="Trebuchet MS (Corpo)"/>
              </a:rPr>
              <a:t>» che, attraverso gli ultimi byte ricevuti dal Web </a:t>
            </a:r>
            <a:r>
              <a:rPr lang="it-IT" sz="2300" dirty="0" err="1">
                <a:latin typeface="Trebuchet MS (Corpo)"/>
              </a:rPr>
              <a:t>Socket</a:t>
            </a:r>
            <a:r>
              <a:rPr lang="it-IT" sz="2300" dirty="0">
                <a:latin typeface="Trebuchet MS (Corpo)"/>
              </a:rPr>
              <a:t>, ricrea l’immagine. </a:t>
            </a:r>
          </a:p>
          <a:p>
            <a:endParaRPr lang="it-IT" dirty="0"/>
          </a:p>
        </p:txBody>
      </p:sp>
      <p:pic>
        <p:nvPicPr>
          <p:cNvPr id="10" name="Immagine 9" descr="Immagine che contiene testo, schermata, multimediale, computer&#10;&#10;Descrizione generata automaticamente">
            <a:extLst>
              <a:ext uri="{FF2B5EF4-FFF2-40B4-BE49-F238E27FC236}">
                <a16:creationId xmlns:a16="http://schemas.microsoft.com/office/drawing/2014/main" id="{E1D45167-700B-0113-100C-7805229DC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31" y="3058722"/>
            <a:ext cx="6202731" cy="2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267657-0649-9397-1467-0FE74368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3" y="-355004"/>
            <a:ext cx="4576657" cy="2085703"/>
          </a:xfrm>
        </p:spPr>
        <p:txBody>
          <a:bodyPr>
            <a:noAutofit/>
          </a:bodyPr>
          <a:lstStyle/>
          <a:p>
            <a:r>
              <a:rPr lang="it-IT" sz="45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Scelta della risoluzione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926DF-69AF-60D3-A892-DA725BB9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20" y="1797183"/>
            <a:ext cx="4284105" cy="4423922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300" dirty="0">
                <a:solidFill>
                  <a:schemeClr val="tx1"/>
                </a:solidFill>
                <a:latin typeface="Trebuchet MS (Corpo)"/>
              </a:rPr>
              <a:t>Sono stati svolti svariati test per scegliere quale fosse il miglior compromesso tra frame rate e risoluzione, modificando quest’ultima a partire dal codice dell’ESP-EYE.</a:t>
            </a:r>
          </a:p>
          <a:p>
            <a:r>
              <a:rPr lang="it-IT" sz="2300" dirty="0">
                <a:solidFill>
                  <a:schemeClr val="tx1"/>
                </a:solidFill>
                <a:latin typeface="Trebuchet MS (Corpo)"/>
              </a:rPr>
              <a:t>In figura sono riportate 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chemeClr val="tx1"/>
                </a:solidFill>
                <a:latin typeface="Trebuchet MS (Corpo)"/>
              </a:rPr>
              <a:t> QVGA (320 x 240 a 25-30 fps)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chemeClr val="tx1"/>
                </a:solidFill>
                <a:latin typeface="Trebuchet MS (Corpo)"/>
              </a:rPr>
              <a:t> VGA (640 x 480 a 10-15 fps)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testo, schermata, multimediale, gadget&#10;&#10;Descrizione generata automaticamente">
            <a:extLst>
              <a:ext uri="{FF2B5EF4-FFF2-40B4-BE49-F238E27FC236}">
                <a16:creationId xmlns:a16="http://schemas.microsoft.com/office/drawing/2014/main" id="{78387348-FC21-1218-C6AE-E04260B65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8" y="3301355"/>
            <a:ext cx="6227054" cy="2800350"/>
          </a:xfrm>
          <a:prstGeom prst="rect">
            <a:avLst/>
          </a:prstGeom>
        </p:spPr>
      </p:pic>
      <p:pic>
        <p:nvPicPr>
          <p:cNvPr id="7" name="Immagine 6" descr="Immagine che contiene testo, elettronica, multimediale, schermata&#10;&#10;Descrizione generata automaticamente">
            <a:extLst>
              <a:ext uri="{FF2B5EF4-FFF2-40B4-BE49-F238E27FC236}">
                <a16:creationId xmlns:a16="http://schemas.microsoft.com/office/drawing/2014/main" id="{4066A862-D8C1-6EAB-626E-B1647863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8" y="216583"/>
            <a:ext cx="6227054" cy="28003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0BAD0E-89A4-4AD5-222E-0722947A17B5}"/>
              </a:ext>
            </a:extLst>
          </p:cNvPr>
          <p:cNvSpPr txBox="1"/>
          <p:nvPr/>
        </p:nvSpPr>
        <p:spPr>
          <a:xfrm>
            <a:off x="3077496" y="216583"/>
            <a:ext cx="20057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QVGA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57A933-8E50-2237-8944-5712BAB61400}"/>
              </a:ext>
            </a:extLst>
          </p:cNvPr>
          <p:cNvSpPr txBox="1"/>
          <p:nvPr/>
        </p:nvSpPr>
        <p:spPr>
          <a:xfrm>
            <a:off x="3077496" y="3301355"/>
            <a:ext cx="15829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>
                <a:latin typeface="Trebuchet MS (Corpo)"/>
              </a:rPr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21489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3852</TotalTime>
  <Words>530</Words>
  <Application>Microsoft Office PowerPoint</Application>
  <PresentationFormat>Widescreen</PresentationFormat>
  <Paragraphs>69</Paragraphs>
  <Slides>12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Amasis MT Pro Black</vt:lpstr>
      <vt:lpstr>Arial</vt:lpstr>
      <vt:lpstr>Calibri</vt:lpstr>
      <vt:lpstr>Calibri Light</vt:lpstr>
      <vt:lpstr>Trebuchet MS (Corpo)</vt:lpstr>
      <vt:lpstr>Retrospettivo</vt:lpstr>
      <vt:lpstr>Progetto e implementazione di un sistema per la trasmissione video da dispositivo embedded</vt:lpstr>
      <vt:lpstr>Scopo del progetto di tesi</vt:lpstr>
      <vt:lpstr>Struttura del  sistema </vt:lpstr>
      <vt:lpstr> Due fasi di progettazione</vt:lpstr>
      <vt:lpstr>Fase 1 - Strumento hardware principale: l’ESP-EYE</vt:lpstr>
      <vt:lpstr>Fase 1 - Codice per l’ESP-EYE</vt:lpstr>
      <vt:lpstr>Fase 2 – Analisi della struttura della nuova applicazione mobile    </vt:lpstr>
      <vt:lpstr>Fase 2 – Progettazione di webcam.dart  </vt:lpstr>
      <vt:lpstr>Scelta della risoluzione </vt:lpstr>
      <vt:lpstr>Video dimostrativo</vt:lpstr>
      <vt:lpstr> Considerazioni conclusive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Demarchi</dc:creator>
  <cp:lastModifiedBy>Alessandro Demarchi</cp:lastModifiedBy>
  <cp:revision>15</cp:revision>
  <dcterms:created xsi:type="dcterms:W3CDTF">2024-09-03T15:47:02Z</dcterms:created>
  <dcterms:modified xsi:type="dcterms:W3CDTF">2024-09-10T12:44:50Z</dcterms:modified>
</cp:coreProperties>
</file>