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60" r:id="rId5"/>
    <p:sldId id="265" r:id="rId6"/>
    <p:sldId id="266" r:id="rId7"/>
    <p:sldId id="267" r:id="rId8"/>
    <p:sldId id="264" r:id="rId9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507"/>
  </p:normalViewPr>
  <p:slideViewPr>
    <p:cSldViewPr snapToGrid="0">
      <p:cViewPr>
        <p:scale>
          <a:sx n="125" d="100"/>
          <a:sy n="125" d="100"/>
        </p:scale>
        <p:origin x="99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01/02/2017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01/02/2017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 smtClean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6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platzhalter 1"/>
          <p:cNvSpPr>
            <a:spLocks noGrp="1"/>
          </p:cNvSpPr>
          <p:nvPr>
            <p:ph type="ctrTitle"/>
          </p:nvPr>
        </p:nvSpPr>
        <p:spPr>
          <a:xfrm>
            <a:off x="358775" y="2130425"/>
            <a:ext cx="8421688" cy="1470025"/>
          </a:xfrm>
        </p:spPr>
        <p:txBody>
          <a:bodyPr/>
          <a:lstStyle>
            <a:lvl1pPr>
              <a:defRPr sz="2800" smtClean="0"/>
            </a:lvl1pPr>
          </a:lstStyle>
          <a:p>
            <a:r>
              <a:rPr lang="de-DE" noProof="0" smtClean="0"/>
              <a:t>Mastertitelformat bearbeiten</a:t>
            </a:r>
          </a:p>
        </p:txBody>
      </p:sp>
      <p:sp>
        <p:nvSpPr>
          <p:cNvPr id="8195" name="Textplatzhalter 2"/>
          <p:cNvSpPr>
            <a:spLocks noGrp="1"/>
          </p:cNvSpPr>
          <p:nvPr>
            <p:ph type="subTitle" idx="1"/>
          </p:nvPr>
        </p:nvSpPr>
        <p:spPr>
          <a:xfrm>
            <a:off x="358775" y="3886200"/>
            <a:ext cx="8421688" cy="1752600"/>
          </a:xfrm>
        </p:spPr>
        <p:txBody>
          <a:bodyPr/>
          <a:lstStyle>
            <a:lvl1pPr>
              <a:defRPr sz="2400" smtClean="0"/>
            </a:lvl1pPr>
          </a:lstStyle>
          <a:p>
            <a:r>
              <a:rPr lang="de-DE" noProof="0" smtClean="0"/>
              <a:t>Master-Untertitelformat bearbeiten</a:t>
            </a:r>
          </a:p>
        </p:txBody>
      </p:sp>
      <p:pic>
        <p:nvPicPr>
          <p:cNvPr id="8200" name="Picture 8" descr="TUMLogo_oZ_Vollfl_blau_RG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7838" y="358775"/>
            <a:ext cx="682625" cy="360363"/>
          </a:xfrm>
          <a:prstGeom prst="rect">
            <a:avLst/>
          </a:prstGeom>
          <a:noFill/>
        </p:spPr>
      </p:pic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B7C283-201E-4B8D-9E8D-4CD249A6725A}" type="datetime1">
              <a:rPr lang="de-DE" noProof="0" smtClean="0"/>
              <a:pPr>
                <a:defRPr/>
              </a:pPr>
              <a:t>01.02.17</a:t>
            </a:fld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‹Nr.›</a:t>
            </a:fld>
            <a:endParaRPr lang="de-DE" noProof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775" y="989495"/>
            <a:ext cx="7427913" cy="360000"/>
          </a:xfrm>
        </p:spPr>
        <p:txBody>
          <a:bodyPr>
            <a:noAutofit/>
          </a:bodyPr>
          <a:lstStyle>
            <a:lvl1pPr>
              <a:lnSpc>
                <a:spcPct val="125000"/>
              </a:lnSpc>
              <a:defRPr sz="2000"/>
            </a:lvl1pPr>
          </a:lstStyle>
          <a:p>
            <a:r>
              <a:rPr lang="de-DE" noProof="0" smtClean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8775" y="1850400"/>
            <a:ext cx="8421688" cy="4417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/>
            </a:lvl1pPr>
            <a:lvl2pPr marL="176213" indent="-176213">
              <a:lnSpc>
                <a:spcPct val="125000"/>
              </a:lnSpc>
              <a:spcBef>
                <a:spcPts val="0"/>
              </a:spcBef>
              <a:buFont typeface="Arial" pitchFamily="34" charset="0"/>
              <a:buChar char="•"/>
              <a:defRPr sz="1400"/>
            </a:lvl2pPr>
            <a:lvl3pPr marL="360363" indent="-18415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Font typeface="Symbol" pitchFamily="18" charset="2"/>
              <a:buChar char="-"/>
              <a:defRPr sz="1400"/>
            </a:lvl5pPr>
          </a:lstStyle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C7919-F5F3-4113-9207-0047F9F02ABD}" type="datetime1">
              <a:rPr lang="de-DE" noProof="0" smtClean="0"/>
              <a:pPr>
                <a:defRPr/>
              </a:pPr>
              <a:t>01.02.17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‹Nr.›</a:t>
            </a:fld>
            <a:endParaRPr lang="de-DE" noProof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396168"/>
            <a:ext cx="7426800" cy="2952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de-DE" noProof="0" smtClean="0"/>
              <a:t>Untertitel durch Klicken hinzufügen</a:t>
            </a:r>
            <a:endParaRPr lang="de-DE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Mastertitelformat bearbeiten</a:t>
            </a:r>
            <a:endParaRPr lang="de-DE" noProof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0000" y="1848851"/>
            <a:ext cx="4140000" cy="4415591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50400"/>
            <a:ext cx="4140000" cy="4417200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smtClean="0"/>
              <a:t>Mastertextformat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/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2F22C-2894-4160-930B-A993A28CD1BC}" type="datetime1">
              <a:rPr lang="de-DE" noProof="0" smtClean="0"/>
              <a:pPr>
                <a:defRPr/>
              </a:pPr>
              <a:t>01.02.17</a:t>
            </a:fld>
            <a:endParaRPr lang="de-DE" noProof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noProof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2CAAA-E400-486A-B891-EF523BE3AA0A}" type="slidenum">
              <a:rPr lang="de-DE" noProof="0" smtClean="0"/>
              <a:pPr>
                <a:defRPr/>
              </a:pPr>
              <a:t>‹Nr.›</a:t>
            </a:fld>
            <a:endParaRPr lang="de-DE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396800"/>
            <a:ext cx="7426800" cy="295200"/>
          </a:xfrm>
        </p:spPr>
        <p:txBody>
          <a:bodyPr>
            <a:noAutofit/>
          </a:bodyPr>
          <a:lstStyle>
            <a:lvl1pPr>
              <a:defRPr sz="1600"/>
            </a:lvl1pPr>
          </a:lstStyle>
          <a:p>
            <a:pPr lvl="0"/>
            <a:r>
              <a:rPr lang="de-DE" noProof="0" smtClean="0"/>
              <a:t>Untertitel durch Klicken hinzufügen</a:t>
            </a:r>
            <a:endParaRPr lang="de-DE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58775" y="990000"/>
            <a:ext cx="742791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58775" y="1850400"/>
            <a:ext cx="8421688" cy="441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5877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384EB82-1E31-4A5B-9698-2E36AAB9EBDA}" type="datetime1">
              <a:rPr lang="de-DE" noProof="0" smtClean="0"/>
              <a:pPr>
                <a:defRPr/>
              </a:pPr>
              <a:t>01.02.17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2613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64686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8FB26A-4A1D-4CBA-95DD-CE808CCC0A38}" type="slidenum">
              <a:rPr lang="de-DE" noProof="0" smtClean="0"/>
              <a:pPr>
                <a:defRPr/>
              </a:pPr>
              <a:t>‹Nr.›</a:t>
            </a:fld>
            <a:endParaRPr lang="de-DE" noProof="0"/>
          </a:p>
        </p:txBody>
      </p:sp>
      <p:pic>
        <p:nvPicPr>
          <p:cNvPr id="1033" name="Picture 9" descr="TUMLogo_oZ_Vollfl_blau_RGB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97838" y="358775"/>
            <a:ext cx="682625" cy="3603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hf sldNum="0"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Automated Attendance Tracking (AAT) system</a:t>
            </a:r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Timo</a:t>
            </a:r>
            <a:r>
              <a:rPr lang="en-GB" dirty="0" smtClean="0"/>
              <a:t> </a:t>
            </a:r>
            <a:r>
              <a:rPr lang="en-GB" dirty="0" err="1" smtClean="0"/>
              <a:t>Löhr</a:t>
            </a:r>
            <a:r>
              <a:rPr lang="en-GB" dirty="0" smtClean="0"/>
              <a:t>, Thomas </a:t>
            </a:r>
            <a:r>
              <a:rPr lang="en-GB" dirty="0" err="1" smtClean="0"/>
              <a:t>Mauerer</a:t>
            </a:r>
            <a:r>
              <a:rPr lang="en-GB" dirty="0" smtClean="0"/>
              <a:t>, Robin Jespersen, Lukas Hoff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1062125" y="2074395"/>
            <a:ext cx="2014780" cy="252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de-DE" sz="1200" dirty="0" smtClean="0"/>
              <a:t>:</a:t>
            </a:r>
            <a:r>
              <a:rPr lang="de-DE" sz="1200" dirty="0" err="1" smtClean="0"/>
              <a:t>WebServer</a:t>
            </a:r>
            <a:endParaRPr lang="de-DE" sz="1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Components &amp; Interactions</a:t>
            </a:r>
            <a:endParaRPr lang="de-DE" dirty="0"/>
          </a:p>
        </p:txBody>
      </p:sp>
      <p:grpSp>
        <p:nvGrpSpPr>
          <p:cNvPr id="10" name="Gruppierung 9"/>
          <p:cNvGrpSpPr/>
          <p:nvPr/>
        </p:nvGrpSpPr>
        <p:grpSpPr>
          <a:xfrm>
            <a:off x="1207176" y="2414524"/>
            <a:ext cx="1691236" cy="461246"/>
            <a:chOff x="962953" y="4159306"/>
            <a:chExt cx="1691236" cy="461246"/>
          </a:xfrm>
        </p:grpSpPr>
        <p:pic>
          <p:nvPicPr>
            <p:cNvPr id="8" name="Bild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0427" y="4198193"/>
              <a:ext cx="155322" cy="155322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962953" y="4159306"/>
              <a:ext cx="1691236" cy="461246"/>
            </a:xfrm>
            <a:prstGeom prst="rect">
              <a:avLst/>
            </a:prstGeom>
            <a:noFill/>
            <a:ln w="158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Student </a:t>
              </a:r>
              <a:r>
                <a:rPr lang="de-DE" sz="1200" dirty="0" err="1" smtClean="0"/>
                <a:t>administration</a:t>
              </a:r>
              <a:endParaRPr lang="de-DE" sz="1200" dirty="0" smtClean="0"/>
            </a:p>
          </p:txBody>
        </p:sp>
      </p:grpSp>
      <p:grpSp>
        <p:nvGrpSpPr>
          <p:cNvPr id="12" name="Gruppierung 11"/>
          <p:cNvGrpSpPr/>
          <p:nvPr/>
        </p:nvGrpSpPr>
        <p:grpSpPr>
          <a:xfrm>
            <a:off x="1204090" y="2971356"/>
            <a:ext cx="1691236" cy="461665"/>
            <a:chOff x="962953" y="4159306"/>
            <a:chExt cx="1691236" cy="461665"/>
          </a:xfrm>
        </p:grpSpPr>
        <p:pic>
          <p:nvPicPr>
            <p:cNvPr id="13" name="Bild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0427" y="4198193"/>
              <a:ext cx="155322" cy="155322"/>
            </a:xfrm>
            <a:prstGeom prst="rect">
              <a:avLst/>
            </a:prstGeom>
          </p:spPr>
        </p:pic>
        <p:sp>
          <p:nvSpPr>
            <p:cNvPr id="14" name="Textfeld 13"/>
            <p:cNvSpPr txBox="1"/>
            <p:nvPr/>
          </p:nvSpPr>
          <p:spPr>
            <a:xfrm>
              <a:off x="962953" y="4159306"/>
              <a:ext cx="1691236" cy="461665"/>
            </a:xfrm>
            <a:prstGeom prst="rect">
              <a:avLst/>
            </a:prstGeom>
            <a:noFill/>
            <a:ln w="158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String </a:t>
              </a:r>
              <a:r>
                <a:rPr lang="de-DE" sz="1200" dirty="0" err="1" smtClean="0"/>
                <a:t>generation</a:t>
              </a:r>
              <a:r>
                <a:rPr lang="de-DE" sz="1200" dirty="0" smtClean="0"/>
                <a:t> </a:t>
              </a:r>
            </a:p>
            <a:p>
              <a:r>
                <a:rPr lang="de-DE" sz="1200" dirty="0" err="1"/>
                <a:t>f</a:t>
              </a:r>
              <a:r>
                <a:rPr lang="de-DE" sz="1200" dirty="0" err="1" smtClean="0"/>
                <a:t>or</a:t>
              </a:r>
              <a:r>
                <a:rPr lang="de-DE" sz="1200" dirty="0" smtClean="0"/>
                <a:t> QR-Code</a:t>
              </a:r>
              <a:endParaRPr lang="de-DE" sz="1200" dirty="0" smtClean="0"/>
            </a:p>
          </p:txBody>
        </p:sp>
      </p:grpSp>
      <p:sp>
        <p:nvSpPr>
          <p:cNvPr id="16" name="Rechteck 15"/>
          <p:cNvSpPr/>
          <p:nvPr/>
        </p:nvSpPr>
        <p:spPr>
          <a:xfrm>
            <a:off x="3828252" y="2076201"/>
            <a:ext cx="2014780" cy="252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de-DE" sz="1200" dirty="0" smtClean="0"/>
              <a:t>&lt;&lt;</a:t>
            </a:r>
            <a:r>
              <a:rPr lang="de-DE" sz="1200" dirty="0" err="1" smtClean="0"/>
              <a:t>device</a:t>
            </a:r>
            <a:r>
              <a:rPr lang="de-DE" sz="1200" dirty="0" smtClean="0"/>
              <a:t>&gt;&gt;</a:t>
            </a:r>
          </a:p>
          <a:p>
            <a:pPr algn="ctr"/>
            <a:r>
              <a:rPr lang="de-DE" sz="1200" dirty="0"/>
              <a:t>Android App</a:t>
            </a:r>
          </a:p>
        </p:txBody>
      </p:sp>
      <p:cxnSp>
        <p:nvCxnSpPr>
          <p:cNvPr id="18" name="Gerade Verbindung 17"/>
          <p:cNvCxnSpPr>
            <a:stCxn id="6" idx="3"/>
            <a:endCxn id="16" idx="1"/>
          </p:cNvCxnSpPr>
          <p:nvPr/>
        </p:nvCxnSpPr>
        <p:spPr>
          <a:xfrm>
            <a:off x="3076905" y="3334395"/>
            <a:ext cx="751347" cy="180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3064045" y="2975137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/>
              <a:t>&lt;&lt;</a:t>
            </a:r>
            <a:r>
              <a:rPr lang="de-DE" sz="800" dirty="0" err="1" smtClean="0"/>
              <a:t>protocol</a:t>
            </a:r>
            <a:r>
              <a:rPr lang="de-DE" sz="800" dirty="0" smtClean="0"/>
              <a:t>&gt;&gt;</a:t>
            </a:r>
          </a:p>
          <a:p>
            <a:pPr algn="ctr"/>
            <a:r>
              <a:rPr lang="de-DE" sz="800" dirty="0" smtClean="0"/>
              <a:t>REST</a:t>
            </a:r>
            <a:endParaRPr lang="de-DE" sz="800" dirty="0" smtClean="0"/>
          </a:p>
        </p:txBody>
      </p:sp>
      <p:grpSp>
        <p:nvGrpSpPr>
          <p:cNvPr id="20" name="Gruppierung 19"/>
          <p:cNvGrpSpPr/>
          <p:nvPr/>
        </p:nvGrpSpPr>
        <p:grpSpPr>
          <a:xfrm>
            <a:off x="3994811" y="2580397"/>
            <a:ext cx="1691236" cy="461665"/>
            <a:chOff x="962953" y="4159306"/>
            <a:chExt cx="1691236" cy="461665"/>
          </a:xfrm>
        </p:grpSpPr>
        <p:pic>
          <p:nvPicPr>
            <p:cNvPr id="21" name="Bild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0427" y="4198193"/>
              <a:ext cx="155322" cy="155322"/>
            </a:xfrm>
            <a:prstGeom prst="rect">
              <a:avLst/>
            </a:prstGeom>
          </p:spPr>
        </p:pic>
        <p:sp>
          <p:nvSpPr>
            <p:cNvPr id="22" name="Textfeld 21"/>
            <p:cNvSpPr txBox="1"/>
            <p:nvPr/>
          </p:nvSpPr>
          <p:spPr>
            <a:xfrm>
              <a:off x="962953" y="4159306"/>
              <a:ext cx="1691236" cy="461665"/>
            </a:xfrm>
            <a:prstGeom prst="rect">
              <a:avLst/>
            </a:prstGeom>
            <a:noFill/>
            <a:ln w="158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Student </a:t>
              </a:r>
              <a:r>
                <a:rPr lang="de-DE" sz="1200" dirty="0" err="1" smtClean="0"/>
                <a:t>login</a:t>
              </a:r>
              <a:endParaRPr lang="de-DE" sz="1200" dirty="0" smtClean="0"/>
            </a:p>
            <a:p>
              <a:endParaRPr lang="de-DE" sz="1200" dirty="0" smtClean="0"/>
            </a:p>
          </p:txBody>
        </p:sp>
      </p:grpSp>
      <p:grpSp>
        <p:nvGrpSpPr>
          <p:cNvPr id="27" name="Gruppierung 26"/>
          <p:cNvGrpSpPr/>
          <p:nvPr/>
        </p:nvGrpSpPr>
        <p:grpSpPr>
          <a:xfrm>
            <a:off x="3994811" y="3166868"/>
            <a:ext cx="1691236" cy="461665"/>
            <a:chOff x="962953" y="4159306"/>
            <a:chExt cx="1691236" cy="461665"/>
          </a:xfrm>
        </p:grpSpPr>
        <p:pic>
          <p:nvPicPr>
            <p:cNvPr id="28" name="Bild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0427" y="4198193"/>
              <a:ext cx="155322" cy="155322"/>
            </a:xfrm>
            <a:prstGeom prst="rect">
              <a:avLst/>
            </a:prstGeom>
          </p:spPr>
        </p:pic>
        <p:sp>
          <p:nvSpPr>
            <p:cNvPr id="29" name="Textfeld 28"/>
            <p:cNvSpPr txBox="1"/>
            <p:nvPr/>
          </p:nvSpPr>
          <p:spPr>
            <a:xfrm>
              <a:off x="962953" y="4159306"/>
              <a:ext cx="1691236" cy="461665"/>
            </a:xfrm>
            <a:prstGeom prst="rect">
              <a:avLst/>
            </a:prstGeom>
            <a:noFill/>
            <a:ln w="158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QR-Code </a:t>
              </a:r>
            </a:p>
            <a:p>
              <a:r>
                <a:rPr lang="de-DE" sz="1200" dirty="0" err="1"/>
                <a:t>g</a:t>
              </a:r>
              <a:r>
                <a:rPr lang="de-DE" sz="1200" dirty="0" err="1" smtClean="0"/>
                <a:t>eneration</a:t>
              </a:r>
              <a:r>
                <a:rPr lang="de-DE" sz="1200" dirty="0" smtClean="0"/>
                <a:t>/ </a:t>
              </a:r>
              <a:r>
                <a:rPr lang="de-DE" sz="1200" dirty="0" err="1" smtClean="0"/>
                <a:t>display</a:t>
              </a:r>
              <a:endParaRPr lang="de-DE" sz="1200" dirty="0" smtClean="0"/>
            </a:p>
          </p:txBody>
        </p:sp>
      </p:grpSp>
      <p:sp>
        <p:nvSpPr>
          <p:cNvPr id="30" name="Rechteck 29"/>
          <p:cNvSpPr/>
          <p:nvPr/>
        </p:nvSpPr>
        <p:spPr>
          <a:xfrm>
            <a:off x="6594379" y="2074395"/>
            <a:ext cx="2014780" cy="252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de-DE" sz="1200" dirty="0" smtClean="0"/>
              <a:t>&lt;&lt;</a:t>
            </a:r>
            <a:r>
              <a:rPr lang="de-DE" sz="1200" dirty="0" err="1" smtClean="0"/>
              <a:t>device</a:t>
            </a:r>
            <a:r>
              <a:rPr lang="de-DE" sz="1200" dirty="0" smtClean="0"/>
              <a:t>&gt;&gt;</a:t>
            </a:r>
          </a:p>
          <a:p>
            <a:pPr algn="ctr"/>
            <a:r>
              <a:rPr lang="de-DE" sz="1200" dirty="0" err="1"/>
              <a:t>Raspberry</a:t>
            </a:r>
            <a:r>
              <a:rPr lang="de-DE" sz="1200" dirty="0"/>
              <a:t> Pi</a:t>
            </a:r>
          </a:p>
        </p:txBody>
      </p:sp>
      <p:grpSp>
        <p:nvGrpSpPr>
          <p:cNvPr id="31" name="Gruppierung 30"/>
          <p:cNvGrpSpPr/>
          <p:nvPr/>
        </p:nvGrpSpPr>
        <p:grpSpPr>
          <a:xfrm>
            <a:off x="6756152" y="2574535"/>
            <a:ext cx="1691236" cy="276999"/>
            <a:chOff x="962953" y="4159306"/>
            <a:chExt cx="1691236" cy="276999"/>
          </a:xfrm>
        </p:grpSpPr>
        <p:pic>
          <p:nvPicPr>
            <p:cNvPr id="32" name="Bild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0427" y="4198193"/>
              <a:ext cx="155322" cy="155322"/>
            </a:xfrm>
            <a:prstGeom prst="rect">
              <a:avLst/>
            </a:prstGeom>
          </p:spPr>
        </p:pic>
        <p:sp>
          <p:nvSpPr>
            <p:cNvPr id="33" name="Textfeld 32"/>
            <p:cNvSpPr txBox="1"/>
            <p:nvPr/>
          </p:nvSpPr>
          <p:spPr>
            <a:xfrm>
              <a:off x="962953" y="4159306"/>
              <a:ext cx="1691236" cy="276999"/>
            </a:xfrm>
            <a:prstGeom prst="rect">
              <a:avLst/>
            </a:prstGeom>
            <a:noFill/>
            <a:ln w="158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QR-Code </a:t>
              </a:r>
              <a:r>
                <a:rPr lang="de-DE" sz="1200" dirty="0" err="1" smtClean="0"/>
                <a:t>scan</a:t>
              </a:r>
              <a:endParaRPr lang="de-DE" sz="1200" dirty="0" smtClean="0"/>
            </a:p>
          </p:txBody>
        </p:sp>
      </p:grpSp>
      <p:grpSp>
        <p:nvGrpSpPr>
          <p:cNvPr id="34" name="Gruppierung 33"/>
          <p:cNvGrpSpPr/>
          <p:nvPr/>
        </p:nvGrpSpPr>
        <p:grpSpPr>
          <a:xfrm>
            <a:off x="6756152" y="3299479"/>
            <a:ext cx="1691236" cy="276999"/>
            <a:chOff x="962953" y="4159306"/>
            <a:chExt cx="1691236" cy="276999"/>
          </a:xfrm>
        </p:grpSpPr>
        <p:pic>
          <p:nvPicPr>
            <p:cNvPr id="35" name="Bild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0427" y="4198193"/>
              <a:ext cx="155322" cy="155322"/>
            </a:xfrm>
            <a:prstGeom prst="rect">
              <a:avLst/>
            </a:prstGeom>
          </p:spPr>
        </p:pic>
        <p:sp>
          <p:nvSpPr>
            <p:cNvPr id="36" name="Textfeld 35"/>
            <p:cNvSpPr txBox="1"/>
            <p:nvPr/>
          </p:nvSpPr>
          <p:spPr>
            <a:xfrm>
              <a:off x="962953" y="4159306"/>
              <a:ext cx="1691236" cy="276999"/>
            </a:xfrm>
            <a:prstGeom prst="rect">
              <a:avLst/>
            </a:prstGeom>
            <a:noFill/>
            <a:ln w="158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QR-Code send</a:t>
              </a:r>
            </a:p>
          </p:txBody>
        </p:sp>
      </p:grpSp>
      <p:cxnSp>
        <p:nvCxnSpPr>
          <p:cNvPr id="37" name="Gerade Verbindung 36"/>
          <p:cNvCxnSpPr/>
          <p:nvPr/>
        </p:nvCxnSpPr>
        <p:spPr>
          <a:xfrm>
            <a:off x="5811795" y="3334612"/>
            <a:ext cx="751347" cy="180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5962894" y="2918627"/>
            <a:ext cx="511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de-DE" sz="800" dirty="0" smtClean="0"/>
          </a:p>
          <a:p>
            <a:pPr algn="ctr"/>
            <a:r>
              <a:rPr lang="de-DE" sz="800" dirty="0" smtClean="0"/>
              <a:t>optisch</a:t>
            </a:r>
            <a:endParaRPr lang="de-DE" sz="800" dirty="0" smtClean="0"/>
          </a:p>
        </p:txBody>
      </p:sp>
      <p:cxnSp>
        <p:nvCxnSpPr>
          <p:cNvPr id="40" name="Gewinkelte Verbindung 39"/>
          <p:cNvCxnSpPr>
            <a:stCxn id="30" idx="2"/>
          </p:cNvCxnSpPr>
          <p:nvPr/>
        </p:nvCxnSpPr>
        <p:spPr>
          <a:xfrm rot="5400000">
            <a:off x="4632997" y="2050349"/>
            <a:ext cx="424727" cy="5512818"/>
          </a:xfrm>
          <a:prstGeom prst="bentConnector2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/>
          <p:nvPr/>
        </p:nvCxnSpPr>
        <p:spPr>
          <a:xfrm flipV="1">
            <a:off x="2102137" y="4558901"/>
            <a:ext cx="0" cy="460221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4246635" y="4988645"/>
            <a:ext cx="7889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smtClean="0"/>
              <a:t>&lt;&lt;</a:t>
            </a:r>
            <a:r>
              <a:rPr lang="de-DE" sz="800" dirty="0" err="1" smtClean="0"/>
              <a:t>protocol</a:t>
            </a:r>
            <a:r>
              <a:rPr lang="de-DE" sz="800" dirty="0" smtClean="0"/>
              <a:t>&gt;&gt;</a:t>
            </a:r>
          </a:p>
          <a:p>
            <a:pPr algn="ctr"/>
            <a:r>
              <a:rPr lang="de-DE" sz="800" dirty="0" smtClean="0"/>
              <a:t>REST</a:t>
            </a:r>
            <a:endParaRPr lang="de-DE" sz="800" dirty="0" smtClean="0"/>
          </a:p>
        </p:txBody>
      </p:sp>
      <p:sp>
        <p:nvSpPr>
          <p:cNvPr id="48" name="Textfeld 47"/>
          <p:cNvSpPr txBox="1"/>
          <p:nvPr/>
        </p:nvSpPr>
        <p:spPr>
          <a:xfrm>
            <a:off x="1202000" y="3549799"/>
            <a:ext cx="1691236" cy="276999"/>
          </a:xfrm>
          <a:prstGeom prst="rect">
            <a:avLst/>
          </a:prstGeom>
          <a:noFill/>
          <a:ln w="158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Validation </a:t>
            </a:r>
            <a:r>
              <a:rPr lang="de-DE" sz="1200" dirty="0" err="1" smtClean="0"/>
              <a:t>of</a:t>
            </a:r>
            <a:r>
              <a:rPr lang="de-DE" sz="1200" dirty="0" smtClean="0"/>
              <a:t> QR-Code</a:t>
            </a:r>
            <a:endParaRPr lang="de-DE" sz="1200" dirty="0" smtClean="0"/>
          </a:p>
        </p:txBody>
      </p:sp>
      <p:sp>
        <p:nvSpPr>
          <p:cNvPr id="53" name="Textfeld 52"/>
          <p:cNvSpPr txBox="1"/>
          <p:nvPr/>
        </p:nvSpPr>
        <p:spPr>
          <a:xfrm>
            <a:off x="1202000" y="3932562"/>
            <a:ext cx="1691236" cy="276999"/>
          </a:xfrm>
          <a:prstGeom prst="rect">
            <a:avLst/>
          </a:prstGeom>
          <a:noFill/>
          <a:ln w="158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smtClean="0"/>
              <a:t>Bonus </a:t>
            </a:r>
            <a:r>
              <a:rPr lang="de-DE" sz="1200" dirty="0" err="1" smtClean="0"/>
              <a:t>calculation</a:t>
            </a:r>
            <a:endParaRPr lang="de-DE" sz="1200" dirty="0" smtClean="0"/>
          </a:p>
        </p:txBody>
      </p:sp>
      <p:grpSp>
        <p:nvGrpSpPr>
          <p:cNvPr id="55" name="Gruppierung 54"/>
          <p:cNvGrpSpPr/>
          <p:nvPr/>
        </p:nvGrpSpPr>
        <p:grpSpPr>
          <a:xfrm>
            <a:off x="3994811" y="3753339"/>
            <a:ext cx="1691236" cy="461665"/>
            <a:chOff x="962953" y="4159306"/>
            <a:chExt cx="1691236" cy="461665"/>
          </a:xfrm>
        </p:grpSpPr>
        <p:pic>
          <p:nvPicPr>
            <p:cNvPr id="56" name="Bild 5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0427" y="4198193"/>
              <a:ext cx="155322" cy="155322"/>
            </a:xfrm>
            <a:prstGeom prst="rect">
              <a:avLst/>
            </a:prstGeom>
          </p:spPr>
        </p:pic>
        <p:sp>
          <p:nvSpPr>
            <p:cNvPr id="57" name="Textfeld 56"/>
            <p:cNvSpPr txBox="1"/>
            <p:nvPr/>
          </p:nvSpPr>
          <p:spPr>
            <a:xfrm>
              <a:off x="962953" y="4159306"/>
              <a:ext cx="1691236" cy="461665"/>
            </a:xfrm>
            <a:prstGeom prst="rect">
              <a:avLst/>
            </a:prstGeom>
            <a:noFill/>
            <a:ln w="158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QR-Code </a:t>
              </a:r>
            </a:p>
            <a:p>
              <a:r>
                <a:rPr lang="de-DE" sz="1200" dirty="0" err="1" smtClean="0"/>
                <a:t>g</a:t>
              </a:r>
              <a:r>
                <a:rPr lang="de-DE" sz="1200" dirty="0" err="1" smtClean="0"/>
                <a:t>eneration</a:t>
              </a:r>
              <a:endParaRPr lang="de-DE" sz="1200" dirty="0" smtClean="0"/>
            </a:p>
          </p:txBody>
        </p:sp>
      </p:grpSp>
      <p:grpSp>
        <p:nvGrpSpPr>
          <p:cNvPr id="59" name="Gruppierung 58"/>
          <p:cNvGrpSpPr/>
          <p:nvPr/>
        </p:nvGrpSpPr>
        <p:grpSpPr>
          <a:xfrm>
            <a:off x="6756151" y="2944801"/>
            <a:ext cx="1691236" cy="276999"/>
            <a:chOff x="962953" y="4159306"/>
            <a:chExt cx="1691236" cy="276999"/>
          </a:xfrm>
        </p:grpSpPr>
        <p:pic>
          <p:nvPicPr>
            <p:cNvPr id="60" name="Bild 5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0427" y="4198193"/>
              <a:ext cx="155322" cy="155322"/>
            </a:xfrm>
            <a:prstGeom prst="rect">
              <a:avLst/>
            </a:prstGeom>
          </p:spPr>
        </p:pic>
        <p:sp>
          <p:nvSpPr>
            <p:cNvPr id="61" name="Textfeld 60"/>
            <p:cNvSpPr txBox="1"/>
            <p:nvPr/>
          </p:nvSpPr>
          <p:spPr>
            <a:xfrm>
              <a:off x="962953" y="4159306"/>
              <a:ext cx="1691236" cy="276999"/>
            </a:xfrm>
            <a:prstGeom prst="rect">
              <a:avLst/>
            </a:prstGeom>
            <a:noFill/>
            <a:ln w="158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 smtClean="0"/>
                <a:t>QR-Code save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923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r>
              <a:rPr lang="de-DE" dirty="0" smtClean="0"/>
              <a:t> </a:t>
            </a:r>
            <a:r>
              <a:rPr lang="de-DE" dirty="0" err="1" smtClean="0"/>
              <a:t>Diagram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Example:Android</a:t>
            </a:r>
            <a:r>
              <a:rPr lang="de-DE" dirty="0"/>
              <a:t> </a:t>
            </a:r>
            <a:r>
              <a:rPr lang="de-DE" dirty="0" err="1"/>
              <a:t>Deployment</a:t>
            </a:r>
            <a:endParaRPr lang="de-DE" dirty="0"/>
          </a:p>
        </p:txBody>
      </p:sp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650" y="1958975"/>
            <a:ext cx="5722701" cy="4118610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526347" y="6502400"/>
            <a:ext cx="40913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/>
              <a:t>Source: http://</a:t>
            </a:r>
            <a:r>
              <a:rPr lang="de-DE" sz="700" dirty="0" err="1"/>
              <a:t>www.uml-diagrams.org</a:t>
            </a:r>
            <a:r>
              <a:rPr lang="de-DE" sz="700" dirty="0"/>
              <a:t>/</a:t>
            </a:r>
            <a:r>
              <a:rPr lang="de-DE" sz="700" dirty="0" err="1"/>
              <a:t>android</a:t>
            </a:r>
            <a:r>
              <a:rPr lang="de-DE" sz="700" dirty="0"/>
              <a:t>-</a:t>
            </a:r>
            <a:r>
              <a:rPr lang="de-DE" sz="700" dirty="0" err="1"/>
              <a:t>application</a:t>
            </a:r>
            <a:r>
              <a:rPr lang="de-DE" sz="700" dirty="0"/>
              <a:t>-</a:t>
            </a:r>
            <a:r>
              <a:rPr lang="de-DE" sz="700" dirty="0" err="1"/>
              <a:t>uml</a:t>
            </a:r>
            <a:r>
              <a:rPr lang="de-DE" sz="700" dirty="0"/>
              <a:t>-</a:t>
            </a:r>
            <a:r>
              <a:rPr lang="de-DE" sz="700" dirty="0" err="1"/>
              <a:t>deployment</a:t>
            </a:r>
            <a:r>
              <a:rPr lang="de-DE" sz="700" dirty="0"/>
              <a:t>-diagram-</a:t>
            </a:r>
            <a:r>
              <a:rPr lang="de-DE" sz="700" dirty="0" err="1"/>
              <a:t>example.html</a:t>
            </a:r>
            <a:endParaRPr lang="de-DE" sz="700" dirty="0" smtClean="0"/>
          </a:p>
        </p:txBody>
      </p:sp>
    </p:spTree>
    <p:extLst>
      <p:ext uri="{BB962C8B-B14F-4D97-AF65-F5344CB8AC3E}">
        <p14:creationId xmlns:p14="http://schemas.microsoft.com/office/powerpoint/2010/main" val="81195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Learnings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Trade-Offs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="1" dirty="0" err="1" smtClean="0"/>
              <a:t>Learnings</a:t>
            </a:r>
            <a:r>
              <a:rPr lang="de-DE" b="1" dirty="0" smtClean="0"/>
              <a:t>: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Android App/ Google App Engine/ Python </a:t>
            </a:r>
            <a:r>
              <a:rPr lang="de-DE" dirty="0" err="1" smtClean="0"/>
              <a:t>programming</a:t>
            </a:r>
            <a:endParaRPr lang="de-DE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 err="1" smtClean="0"/>
              <a:t>Issue</a:t>
            </a:r>
            <a:r>
              <a:rPr lang="de-DE" dirty="0" smtClean="0"/>
              <a:t> </a:t>
            </a:r>
            <a:r>
              <a:rPr lang="de-DE" dirty="0" err="1" smtClean="0"/>
              <a:t>solving</a:t>
            </a:r>
            <a:r>
              <a:rPr lang="de-DE" dirty="0" smtClean="0"/>
              <a:t> in </a:t>
            </a:r>
            <a:r>
              <a:rPr lang="de-DE" dirty="0" err="1" smtClean="0"/>
              <a:t>regards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synchronization</a:t>
            </a:r>
            <a:endParaRPr lang="de-DE" dirty="0" smtClean="0"/>
          </a:p>
          <a:p>
            <a:pPr marL="342900" lvl="0" indent="-342900" fontAlgn="auto">
              <a:lnSpc>
                <a:spcPct val="100000"/>
              </a:lnSpc>
              <a:spcAft>
                <a:spcPts val="0"/>
              </a:spcAft>
              <a:buFont typeface="Arial" charset="0"/>
              <a:buChar char="•"/>
            </a:pPr>
            <a:r>
              <a:rPr lang="de-DE" dirty="0" err="1" smtClean="0"/>
              <a:t>Developing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multiple </a:t>
            </a:r>
            <a:r>
              <a:rPr lang="de-DE" dirty="0" err="1" smtClean="0"/>
              <a:t>platforms</a:t>
            </a:r>
            <a:endParaRPr lang="de-DE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 smtClean="0"/>
              <a:t>Time </a:t>
            </a:r>
            <a:r>
              <a:rPr lang="de-DE" dirty="0" err="1" smtClean="0"/>
              <a:t>management</a:t>
            </a:r>
            <a:endParaRPr lang="de-DE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 smtClean="0"/>
              <a:t>Team </a:t>
            </a:r>
            <a:r>
              <a:rPr lang="de-DE" dirty="0" err="1" smtClean="0"/>
              <a:t>management</a:t>
            </a:r>
            <a:endParaRPr lang="de-DE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de-DE" b="1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de-DE" b="1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="1" dirty="0" smtClean="0"/>
              <a:t>Trade-Offs: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 smtClean="0"/>
              <a:t>Time-</a:t>
            </a:r>
            <a:r>
              <a:rPr lang="de-DE" dirty="0" err="1" smtClean="0"/>
              <a:t>to</a:t>
            </a:r>
            <a:r>
              <a:rPr lang="de-DE" dirty="0" smtClean="0"/>
              <a:t>-</a:t>
            </a:r>
            <a:r>
              <a:rPr lang="de-DE" dirty="0" err="1" smtClean="0"/>
              <a:t>market</a:t>
            </a:r>
            <a:r>
              <a:rPr lang="de-DE" dirty="0" smtClean="0"/>
              <a:t> vs. Security/ Privacy</a:t>
            </a:r>
          </a:p>
          <a:p>
            <a:pPr marL="342900" lvl="0" indent="-342900" fontAlgn="auto">
              <a:lnSpc>
                <a:spcPct val="100000"/>
              </a:lnSpc>
              <a:spcAft>
                <a:spcPts val="0"/>
              </a:spcAft>
              <a:buFont typeface="Arial" charset="0"/>
              <a:buChar char="•"/>
            </a:pPr>
            <a:r>
              <a:rPr lang="de-DE" dirty="0"/>
              <a:t>Time-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market</a:t>
            </a:r>
            <a:r>
              <a:rPr lang="de-DE" dirty="0"/>
              <a:t> vs</a:t>
            </a:r>
            <a:r>
              <a:rPr lang="de-DE" dirty="0" smtClean="0"/>
              <a:t>. Usability</a:t>
            </a:r>
          </a:p>
          <a:p>
            <a:pPr marL="342900" lvl="0" indent="-342900" fontAlgn="auto">
              <a:lnSpc>
                <a:spcPct val="100000"/>
              </a:lnSpc>
              <a:spcAft>
                <a:spcPts val="0"/>
              </a:spcAft>
              <a:buFont typeface="Arial" charset="0"/>
              <a:buChar char="•"/>
            </a:pPr>
            <a:r>
              <a:rPr lang="de-DE" dirty="0" err="1" smtClean="0"/>
              <a:t>Predefined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vs. </a:t>
            </a:r>
            <a:r>
              <a:rPr lang="de-DE" dirty="0" err="1" smtClean="0"/>
              <a:t>Easier</a:t>
            </a:r>
            <a:r>
              <a:rPr lang="de-DE" dirty="0" smtClean="0"/>
              <a:t> Implementation (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smartphone</a:t>
            </a:r>
            <a:r>
              <a:rPr lang="de-DE" dirty="0" smtClean="0"/>
              <a:t> </a:t>
            </a:r>
            <a:r>
              <a:rPr lang="de-DE" dirty="0" err="1" smtClean="0"/>
              <a:t>instead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Pi)</a:t>
            </a:r>
          </a:p>
          <a:p>
            <a:pPr marL="342900" lvl="0" indent="-342900" fontAlgn="auto">
              <a:lnSpc>
                <a:spcPct val="100000"/>
              </a:lnSpc>
              <a:spcAft>
                <a:spcPts val="0"/>
              </a:spcAft>
              <a:buFont typeface="Arial" charset="0"/>
              <a:buChar char="•"/>
            </a:pPr>
            <a:endParaRPr lang="de-DE" b="1" dirty="0" smtClean="0"/>
          </a:p>
          <a:p>
            <a:pPr marL="342900" lvl="0" indent="-342900" fontAlgn="auto">
              <a:lnSpc>
                <a:spcPct val="100000"/>
              </a:lnSpc>
              <a:spcAft>
                <a:spcPts val="0"/>
              </a:spcAft>
              <a:buFont typeface="Arial" charset="0"/>
              <a:buChar char="•"/>
            </a:pPr>
            <a:endParaRPr lang="de-DE" b="1" dirty="0" smtClean="0"/>
          </a:p>
          <a:p>
            <a:pPr marL="342900" lvl="0" indent="-342900" fontAlgn="auto">
              <a:lnSpc>
                <a:spcPct val="100000"/>
              </a:lnSpc>
              <a:spcAft>
                <a:spcPts val="0"/>
              </a:spcAft>
              <a:buFont typeface="Arial" charset="0"/>
              <a:buChar char="•"/>
            </a:pPr>
            <a:endParaRPr lang="de-DE" b="1" dirty="0" smtClean="0"/>
          </a:p>
          <a:p>
            <a:pPr marL="342900" lvl="0" indent="-342900" fontAlgn="auto">
              <a:lnSpc>
                <a:spcPct val="100000"/>
              </a:lnSpc>
              <a:spcAft>
                <a:spcPts val="0"/>
              </a:spcAft>
              <a:buFont typeface="Arial" charset="0"/>
              <a:buChar char="•"/>
            </a:pPr>
            <a:endParaRPr lang="de-DE" b="1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783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Safety</a:t>
            </a:r>
            <a:r>
              <a:rPr lang="de-DE" dirty="0"/>
              <a:t>, Security </a:t>
            </a:r>
            <a:r>
              <a:rPr lang="de-DE" dirty="0" err="1"/>
              <a:t>and</a:t>
            </a:r>
            <a:r>
              <a:rPr lang="de-DE" dirty="0"/>
              <a:t> Privacy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de-DE" b="1" dirty="0" err="1" smtClean="0"/>
              <a:t>Safety</a:t>
            </a:r>
            <a:r>
              <a:rPr lang="de-DE" b="1" dirty="0" smtClean="0"/>
              <a:t>:</a:t>
            </a:r>
            <a:endParaRPr lang="de-DE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paper</a:t>
            </a:r>
            <a:r>
              <a:rPr lang="de-DE" dirty="0" smtClean="0"/>
              <a:t> </a:t>
            </a:r>
            <a:r>
              <a:rPr lang="de-DE" dirty="0" err="1" smtClean="0"/>
              <a:t>cuts</a:t>
            </a:r>
            <a:r>
              <a:rPr lang="de-DE" dirty="0" smtClean="0"/>
              <a:t> due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prehistoric</a:t>
            </a:r>
            <a:r>
              <a:rPr lang="de-DE" dirty="0" smtClean="0"/>
              <a:t> </a:t>
            </a:r>
            <a:r>
              <a:rPr lang="de-DE" dirty="0" err="1" smtClean="0"/>
              <a:t>paper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</a:t>
            </a:r>
            <a:r>
              <a:rPr lang="de-DE" dirty="0" smtClean="0">
                <a:sym typeface="Wingdings"/>
              </a:rPr>
              <a:t>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de-DE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de-DE" b="1" dirty="0" smtClean="0"/>
              <a:t>Security: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 smtClean="0"/>
              <a:t>Student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possibility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login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student</a:t>
            </a:r>
            <a:r>
              <a:rPr lang="de-DE" dirty="0" smtClean="0"/>
              <a:t> ID </a:t>
            </a:r>
            <a:r>
              <a:rPr lang="de-DE" dirty="0" err="1" smtClean="0"/>
              <a:t>once</a:t>
            </a:r>
            <a:r>
              <a:rPr lang="de-DE" dirty="0" smtClean="0"/>
              <a:t>, </a:t>
            </a:r>
            <a:r>
              <a:rPr lang="de-DE" dirty="0" err="1" smtClean="0"/>
              <a:t>securing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attendance</a:t>
            </a:r>
            <a:r>
              <a:rPr lang="de-DE" dirty="0" smtClean="0"/>
              <a:t> </a:t>
            </a:r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forged</a:t>
            </a:r>
            <a:endParaRPr lang="de-DE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 smtClean="0"/>
              <a:t>Time </a:t>
            </a:r>
            <a:r>
              <a:rPr lang="de-DE" dirty="0" err="1" smtClean="0"/>
              <a:t>stamp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added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unique</a:t>
            </a:r>
            <a:r>
              <a:rPr lang="de-DE" dirty="0" smtClean="0"/>
              <a:t> user-string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sure</a:t>
            </a:r>
            <a:r>
              <a:rPr lang="de-DE" dirty="0" smtClean="0"/>
              <a:t>, </a:t>
            </a:r>
            <a:r>
              <a:rPr lang="de-DE" dirty="0" err="1" smtClean="0"/>
              <a:t>student</a:t>
            </a:r>
            <a:r>
              <a:rPr lang="de-DE" dirty="0" smtClean="0"/>
              <a:t> </a:t>
            </a:r>
            <a:r>
              <a:rPr lang="de-DE" dirty="0" err="1" smtClean="0"/>
              <a:t>actually</a:t>
            </a:r>
            <a:r>
              <a:rPr lang="de-DE" dirty="0" smtClean="0"/>
              <a:t> </a:t>
            </a:r>
            <a:r>
              <a:rPr lang="de-DE" dirty="0" err="1" smtClean="0"/>
              <a:t>attended</a:t>
            </a:r>
            <a:r>
              <a:rPr lang="de-DE" dirty="0" smtClean="0"/>
              <a:t> </a:t>
            </a:r>
            <a:r>
              <a:rPr lang="de-DE" dirty="0" err="1" smtClean="0"/>
              <a:t>tutorial</a:t>
            </a:r>
            <a:endParaRPr lang="de-DE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 smtClean="0"/>
              <a:t>High </a:t>
            </a:r>
            <a:r>
              <a:rPr lang="de-DE" dirty="0" err="1" smtClean="0"/>
              <a:t>availability</a:t>
            </a:r>
            <a:r>
              <a:rPr lang="de-DE" dirty="0" smtClean="0"/>
              <a:t> due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cloud</a:t>
            </a:r>
            <a:r>
              <a:rPr lang="de-DE" dirty="0" smtClean="0"/>
              <a:t> </a:t>
            </a:r>
            <a:r>
              <a:rPr lang="de-DE" dirty="0" err="1" smtClean="0"/>
              <a:t>infrastructure</a:t>
            </a:r>
            <a:endParaRPr lang="de-DE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 err="1" smtClean="0"/>
              <a:t>Auditability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time </a:t>
            </a:r>
            <a:r>
              <a:rPr lang="de-DE" dirty="0" err="1" smtClean="0"/>
              <a:t>stamps</a:t>
            </a:r>
            <a:endParaRPr lang="de-DE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de-DE" b="1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de-DE" b="1" dirty="0" smtClean="0"/>
              <a:t>Privacy: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android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permissions</a:t>
            </a:r>
            <a:r>
              <a:rPr lang="de-DE" dirty="0" smtClean="0"/>
              <a:t> </a:t>
            </a:r>
            <a:r>
              <a:rPr lang="de-DE" dirty="0" err="1" smtClean="0"/>
              <a:t>needed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 err="1" smtClean="0"/>
              <a:t>Confidentiality</a:t>
            </a:r>
            <a:r>
              <a:rPr lang="de-DE" dirty="0" smtClean="0"/>
              <a:t>: Information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attendance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publicly</a:t>
            </a:r>
            <a:r>
              <a:rPr lang="de-DE" dirty="0" smtClean="0"/>
              <a:t> </a:t>
            </a:r>
            <a:r>
              <a:rPr lang="de-DE" dirty="0" err="1" smtClean="0"/>
              <a:t>displayed</a:t>
            </a:r>
            <a:r>
              <a:rPr lang="de-DE" dirty="0" smtClean="0"/>
              <a:t>, but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shown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tutor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respective</a:t>
            </a:r>
            <a:r>
              <a:rPr lang="de-DE" dirty="0" smtClean="0"/>
              <a:t> </a:t>
            </a:r>
            <a:r>
              <a:rPr lang="de-DE" dirty="0" err="1" smtClean="0"/>
              <a:t>student</a:t>
            </a:r>
            <a:endParaRPr lang="de-DE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 err="1" smtClean="0"/>
              <a:t>No</a:t>
            </a:r>
            <a:r>
              <a:rPr lang="de-DE" dirty="0" smtClean="0"/>
              <a:t> private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collected</a:t>
            </a:r>
            <a:r>
              <a:rPr lang="de-DE" dirty="0" smtClean="0"/>
              <a:t>,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student</a:t>
            </a:r>
            <a:r>
              <a:rPr lang="de-DE" dirty="0" smtClean="0"/>
              <a:t> ID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 err="1" smtClean="0"/>
              <a:t>Anonymity</a:t>
            </a:r>
            <a:r>
              <a:rPr lang="de-DE" dirty="0" smtClean="0"/>
              <a:t>: Privacy </a:t>
            </a:r>
            <a:r>
              <a:rPr lang="de-DE" dirty="0" err="1" smtClean="0"/>
              <a:t>improvement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paper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069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 Distribution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de-DE" b="1" dirty="0" smtClean="0"/>
              <a:t>Thomas Mauerer: </a:t>
            </a:r>
            <a:r>
              <a:rPr lang="de-DE" dirty="0" smtClean="0"/>
              <a:t>Android App, Python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de-DE" b="1" dirty="0" smtClean="0"/>
              <a:t>Timo Löhr: </a:t>
            </a:r>
            <a:r>
              <a:rPr lang="de-DE" dirty="0" smtClean="0"/>
              <a:t>Server (GAE), Android App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de-DE" b="1" dirty="0" smtClean="0"/>
              <a:t>Robin Jespersen: </a:t>
            </a:r>
            <a:r>
              <a:rPr lang="de-DE" dirty="0" smtClean="0"/>
              <a:t>Android App, Python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de-DE" b="1" dirty="0" smtClean="0"/>
              <a:t>Lukas Hoff: </a:t>
            </a:r>
            <a:r>
              <a:rPr lang="de-DE" dirty="0" smtClean="0"/>
              <a:t>Android App, </a:t>
            </a:r>
            <a:r>
              <a:rPr lang="de-DE" dirty="0" err="1" smtClean="0"/>
              <a:t>Presentation</a:t>
            </a:r>
            <a:endParaRPr lang="de-DE" dirty="0" smtClean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732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Idea</a:t>
            </a:r>
            <a:r>
              <a:rPr lang="de-DE" dirty="0"/>
              <a:t> vs. </a:t>
            </a:r>
            <a:r>
              <a:rPr lang="de-DE" dirty="0" err="1"/>
              <a:t>Actual</a:t>
            </a:r>
            <a:r>
              <a:rPr lang="de-DE" dirty="0"/>
              <a:t> System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login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endParaRPr lang="de-DE" dirty="0" smtClean="0"/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participation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r>
              <a:rPr lang="de-DE" dirty="0" smtClean="0"/>
              <a:t> </a:t>
            </a: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graphical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/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smtClean="0"/>
              <a:t>management</a:t>
            </a:r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0115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03263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dirty="0" err="1" smtClean="0"/>
              <a:t>Enjoy</a:t>
            </a:r>
            <a:r>
              <a:rPr lang="de-DE" dirty="0" smtClean="0"/>
              <a:t>!</a:t>
            </a:r>
            <a:endParaRPr lang="de-DE" dirty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Sprint </a:t>
            </a:r>
            <a:r>
              <a:rPr lang="de-DE" dirty="0" err="1" smtClean="0"/>
              <a:t>planning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994816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TUM">
      <a:dk1>
        <a:srgbClr val="000000"/>
      </a:dk1>
      <a:lt1>
        <a:srgbClr val="FFFFFF"/>
      </a:lt1>
      <a:dk2>
        <a:srgbClr val="0065BD"/>
      </a:dk2>
      <a:lt2>
        <a:srgbClr val="DAD7CB"/>
      </a:lt2>
      <a:accent1>
        <a:srgbClr val="003359"/>
      </a:accent1>
      <a:accent2>
        <a:srgbClr val="005293"/>
      </a:accent2>
      <a:accent3>
        <a:srgbClr val="0073CF"/>
      </a:accent3>
      <a:accent4>
        <a:srgbClr val="64A0C8"/>
      </a:accent4>
      <a:accent5>
        <a:srgbClr val="A2AD00"/>
      </a:accent5>
      <a:accent6>
        <a:srgbClr val="E37222"/>
      </a:accent6>
      <a:hlink>
        <a:srgbClr val="98C6EA"/>
      </a:hlink>
      <a:folHlink>
        <a:srgbClr val="A2AD00"/>
      </a:folHlink>
    </a:clrScheme>
    <a:fontScheme name="TUM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TUM-Praesentationsvorlage_2007er-Version</Template>
  <TotalTime>0</TotalTime>
  <Words>298</Words>
  <Application>Microsoft Macintosh PowerPoint</Application>
  <PresentationFormat>Bildschirmpräsentation (4:3)</PresentationFormat>
  <Paragraphs>74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Calibri</vt:lpstr>
      <vt:lpstr>Courier New</vt:lpstr>
      <vt:lpstr>Symbol</vt:lpstr>
      <vt:lpstr>Wingdings</vt:lpstr>
      <vt:lpstr>Arial</vt:lpstr>
      <vt:lpstr>Standarddesign</vt:lpstr>
      <vt:lpstr>Automated Attendance Tracking (AAT) system</vt:lpstr>
      <vt:lpstr>System Architecture</vt:lpstr>
      <vt:lpstr>Deployment Diagram</vt:lpstr>
      <vt:lpstr>Learnings and Trade-Offs</vt:lpstr>
      <vt:lpstr>Safety, Security and Privacy</vt:lpstr>
      <vt:lpstr>Work Distribution</vt:lpstr>
      <vt:lpstr>Idea vs. Actual System </vt:lpstr>
      <vt:lpstr>Demo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Attendance Tracking (AAT) system</dc:title>
  <dc:creator>Lukas Hoff</dc:creator>
  <cp:lastModifiedBy>Lukas Hoff</cp:lastModifiedBy>
  <cp:revision>220</cp:revision>
  <dcterms:created xsi:type="dcterms:W3CDTF">2016-12-05T13:25:18Z</dcterms:created>
  <dcterms:modified xsi:type="dcterms:W3CDTF">2017-02-01T11:06:25Z</dcterms:modified>
</cp:coreProperties>
</file>