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media/image1.jpeg" ContentType="image/jpeg"/>
  <Override PartName="/ppt/media/image2.jpeg" ContentType="image/jpeg"/>
  <Override PartName="/ppt/media/image3.jpeg" ContentType="image/jpeg"/>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media/image4.jpeg" ContentType="image/jpeg"/>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b="def" i="def"/>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b="def" i="def"/>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b="def" i="def"/>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73" name="Shape 73"/>
          <p:cNvSpPr/>
          <p:nvPr>
            <p:ph type="sldImg"/>
          </p:nvPr>
        </p:nvSpPr>
        <p:spPr>
          <a:xfrm>
            <a:off x="1143000" y="685800"/>
            <a:ext cx="4572000" cy="3429000"/>
          </a:xfrm>
          <a:prstGeom prst="rect">
            <a:avLst/>
          </a:prstGeom>
        </p:spPr>
        <p:txBody>
          <a:bodyPr/>
          <a:lstStyle/>
          <a:p>
            <a:pPr/>
          </a:p>
        </p:txBody>
      </p:sp>
      <p:sp>
        <p:nvSpPr>
          <p:cNvPr id="74" name="Shape 7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0" name="Shape 80"/>
          <p:cNvSpPr/>
          <p:nvPr>
            <p:ph type="sldImg"/>
          </p:nvPr>
        </p:nvSpPr>
        <p:spPr>
          <a:prstGeom prst="rect">
            <a:avLst/>
          </a:prstGeom>
        </p:spPr>
        <p:txBody>
          <a:bodyPr/>
          <a:lstStyle/>
          <a:p>
            <a:pPr/>
          </a:p>
        </p:txBody>
      </p:sp>
      <p:sp>
        <p:nvSpPr>
          <p:cNvPr id="81" name="Shape 81"/>
          <p:cNvSpPr/>
          <p:nvPr>
            <p:ph type="body" sz="quarter" idx="1"/>
          </p:nvPr>
        </p:nvSpPr>
        <p:spPr>
          <a:prstGeom prst="rect">
            <a:avLst/>
          </a:prstGeom>
        </p:spPr>
        <p:txBody>
          <a:bodyPr/>
          <a:lstStyle/>
          <a:p>
            <a:pPr>
              <a:defRPr sz="1900"/>
            </a:pPr>
            <a:r>
              <a:t>Kubernetes is a portable, extensible open-source platform for managing containerized workloads and services, that facilitates both declarative configuration and automation. It was developed by Google, and announced in mid-2014</a:t>
            </a:r>
          </a:p>
          <a:p>
            <a:pPr>
              <a:defRPr sz="1900"/>
            </a:pPr>
            <a:r>
              <a:t>You don’t have to worry about every instance you own. Nor, do you need to worry about whether the containers are running. If an instance fails, Kubernetes will re-create the containers of the failed instance on one that’s running.</a:t>
            </a:r>
          </a:p>
          <a:p>
            <a:pPr>
              <a:defRPr sz="1900"/>
            </a:pPr>
            <a:r>
              <a:t>Minikube is a tool that makes it easy to run Kubernetes locally. Minikube runs a single-node Kubernetes cluster inside a Virtual Machine (VM) on your laptop for users looking to try out Kubernetes or develop with it day-to-day.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9" name="Shape 139"/>
          <p:cNvSpPr/>
          <p:nvPr>
            <p:ph type="sldImg"/>
          </p:nvPr>
        </p:nvSpPr>
        <p:spPr>
          <a:prstGeom prst="rect">
            <a:avLst/>
          </a:prstGeom>
        </p:spPr>
        <p:txBody>
          <a:bodyPr/>
          <a:lstStyle/>
          <a:p>
            <a:pPr/>
          </a:p>
        </p:txBody>
      </p:sp>
      <p:sp>
        <p:nvSpPr>
          <p:cNvPr id="140" name="Shape 140"/>
          <p:cNvSpPr/>
          <p:nvPr>
            <p:ph type="body" sz="quarter" idx="1"/>
          </p:nvPr>
        </p:nvSpPr>
        <p:spPr>
          <a:prstGeom prst="rect">
            <a:avLst/>
          </a:prstGeom>
        </p:spPr>
        <p:txBody>
          <a:bodyPr/>
          <a:lstStyle/>
          <a:p>
            <a:pPr>
              <a:defRPr sz="1700"/>
            </a:pPr>
            <a:r>
              <a:t>Minikube has a set of built in addons that can be used enabled, disabled, and opened inside of the local k8s environment.</a:t>
            </a:r>
          </a:p>
          <a:p>
            <a:pPr>
              <a:defRPr sz="1700"/>
            </a:pPr>
            <a:r>
              <a:t>Run Heapster in a Kubernetes cluster with an InfluxDB backend and a Grafana UI - different example use case of our previous demo</a:t>
            </a:r>
          </a:p>
          <a:p>
            <a:pPr>
              <a:defRPr sz="1700"/>
            </a:pPr>
            <a:r>
              <a:t>kubectl get deployment -n kube-system to get the yaml code</a:t>
            </a:r>
          </a:p>
          <a:p>
            <a:pPr>
              <a:defRPr sz="1700"/>
            </a:pPr>
            <a:r>
              <a:t>minikube config view vm configuration details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5" name="Shape 85"/>
          <p:cNvSpPr/>
          <p:nvPr>
            <p:ph type="sldImg"/>
          </p:nvPr>
        </p:nvSpPr>
        <p:spPr>
          <a:prstGeom prst="rect">
            <a:avLst/>
          </a:prstGeom>
        </p:spPr>
        <p:txBody>
          <a:bodyPr/>
          <a:lstStyle/>
          <a:p>
            <a:pPr/>
          </a:p>
        </p:txBody>
      </p:sp>
      <p:sp>
        <p:nvSpPr>
          <p:cNvPr id="86" name="Shape 86"/>
          <p:cNvSpPr/>
          <p:nvPr>
            <p:ph type="body" sz="quarter" idx="1"/>
          </p:nvPr>
        </p:nvSpPr>
        <p:spPr>
          <a:prstGeom prst="rect">
            <a:avLst/>
          </a:prstGeom>
        </p:spPr>
        <p:txBody>
          <a:bodyPr/>
          <a:lstStyle/>
          <a:p>
            <a:pPr>
              <a:defRPr sz="1900"/>
            </a:pPr>
            <a:r>
              <a:t>Kubernetes is a portable, extensible open-source platform for managing containerized workloads and services, that facilitates both declarative configuration and automation. It was developed by Google, and announced in mid-2014</a:t>
            </a:r>
          </a:p>
          <a:p>
            <a:pPr>
              <a:defRPr sz="1900"/>
            </a:pPr>
            <a:r>
              <a:t>You don’t have to worry about every instance you own. Nor, do you need to worry about whether the containers are running. If an instance fails, Kubernetes will re-create the containers of the failed instance on one that’s running.</a:t>
            </a:r>
          </a:p>
          <a:p>
            <a:pPr>
              <a:defRPr sz="1900"/>
            </a:pPr>
            <a:r>
              <a:t>Minikube is a tool that makes it easy to run Kubernetes locally. Minikube runs a single-node Kubernetes cluster inside a Virtual Machine (VM) on your laptop for users looking to try out Kubernetes or develop with it day-to-day.</a:t>
            </a:r>
          </a:p>
          <a:p>
            <a:pPr>
              <a:defRPr sz="1900"/>
            </a:pPr>
          </a:p>
          <a:p>
            <a:pPr>
              <a:defRPr sz="1900"/>
            </a:pPr>
            <a:r>
              <a:t>https://www.bmc.com/blogs/what-is-kubernetes/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5" name="Shape 95"/>
          <p:cNvSpPr/>
          <p:nvPr>
            <p:ph type="sldImg"/>
          </p:nvPr>
        </p:nvSpPr>
        <p:spPr>
          <a:prstGeom prst="rect">
            <a:avLst/>
          </a:prstGeom>
        </p:spPr>
        <p:txBody>
          <a:bodyPr/>
          <a:lstStyle/>
          <a:p>
            <a:pPr/>
          </a:p>
        </p:txBody>
      </p:sp>
      <p:sp>
        <p:nvSpPr>
          <p:cNvPr id="96" name="Shape 96"/>
          <p:cNvSpPr/>
          <p:nvPr>
            <p:ph type="body" sz="quarter" idx="1"/>
          </p:nvPr>
        </p:nvSpPr>
        <p:spPr>
          <a:prstGeom prst="rect">
            <a:avLst/>
          </a:prstGeom>
        </p:spPr>
        <p:txBody>
          <a:bodyPr/>
          <a:lstStyle/>
          <a:p>
            <a:pPr>
              <a:defRPr sz="1800"/>
            </a:pPr>
            <a:r>
              <a:t>In our previous presentations we demonstrated  running kubernetes in Google cloud platform.</a:t>
            </a:r>
          </a:p>
          <a:p>
            <a:pPr>
              <a:defRPr sz="1800"/>
            </a:pPr>
            <a:r>
              <a:t>AWS Managed Services unburdens you from infrastructure operations so you can direct resources toward differentiating your business</a:t>
            </a:r>
          </a:p>
          <a:p>
            <a:pPr>
              <a:defRPr sz="1800"/>
            </a:pPr>
            <a:r>
              <a:t>HL k8s and our previous presentations, example of what/how you can do staff.</a:t>
            </a:r>
          </a:p>
          <a:p>
            <a:pPr>
              <a:defRPr sz="1800"/>
            </a:pPr>
          </a:p>
          <a:p>
            <a:pPr>
              <a:defRPr sz="1800"/>
            </a:pPr>
            <a:r>
              <a:t>To begin to understand Kubernetes usefulness, we have to first understand two other concepts. Immutable Infrastructure and Containers. Well what are those? Immutable infrastructure is the concept where servers are never modified after deployment. The idea is that if something needs to be changed, it’s never modified directly on the server, instead a new server is built from a base image with all changes needed baked in with it so that we can just replace new server with the old one without any further modification. Containers are a way to package your code, runtime, system tools, system libraries and configs so that it can be shipped as a lightweight, standalone executable. The idea is that your application will behave the same every time no matter where (e.g Ubuntu or Windows) it is running. It is worth mentioning that containerization is not a new concept, it was just made popular with the rise of microservices and Docker.</a:t>
            </a:r>
          </a:p>
          <a:p>
            <a:pPr>
              <a:defRPr sz="1800"/>
            </a:pPr>
          </a:p>
          <a:p>
            <a:pPr>
              <a:defRPr sz="1800"/>
            </a:pPr>
            <a:r>
              <a:t>Now that we understand those two concepts we can answer our question, which is what is Kubernetes? I will define it as a container or microservice platform that orchestrates computing, networking, and storage infrastructure workloads for us. As you can see from the definition, Kubernetes extends how we scale containerized application so that we can enjoy all the benefits of a true immutable infrastructure.</a:t>
            </a:r>
          </a:p>
          <a:p>
            <a:pPr>
              <a:defRPr sz="1800"/>
            </a:pPr>
          </a:p>
          <a:p>
            <a:pPr>
              <a:defRPr sz="1800"/>
            </a:pPr>
            <a:r>
              <a:t>If you are like me and wondering where the name “Kubernetes” -κυβερνήτης- came from, it is a Greek word, meaning helmsman or pilot and K8s is an abbreviation derived by replacing the 8 letters “ubernete” with “8”.</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1" name="Shape 101"/>
          <p:cNvSpPr/>
          <p:nvPr>
            <p:ph type="sldImg"/>
          </p:nvPr>
        </p:nvSpPr>
        <p:spPr>
          <a:prstGeom prst="rect">
            <a:avLst/>
          </a:prstGeom>
        </p:spPr>
        <p:txBody>
          <a:bodyPr/>
          <a:lstStyle/>
          <a:p>
            <a:pPr/>
          </a:p>
        </p:txBody>
      </p:sp>
      <p:sp>
        <p:nvSpPr>
          <p:cNvPr id="102" name="Shape 102"/>
          <p:cNvSpPr/>
          <p:nvPr>
            <p:ph type="body" sz="quarter" idx="1"/>
          </p:nvPr>
        </p:nvSpPr>
        <p:spPr>
          <a:prstGeom prst="rect">
            <a:avLst/>
          </a:prstGeom>
        </p:spPr>
        <p:txBody>
          <a:bodyPr/>
          <a:lstStyle/>
          <a:p>
            <a:pPr>
              <a:defRPr sz="1900"/>
            </a:pPr>
            <a:r>
              <a:t>Kubernetes is a portable, extensible open-source platform for managing containerized workloads and services, that facilitates both declarative configuration and automation. It was developed by Google, and announced in mid-2014</a:t>
            </a:r>
          </a:p>
          <a:p>
            <a:pPr>
              <a:defRPr sz="1900"/>
            </a:pPr>
          </a:p>
          <a:p>
            <a:pPr>
              <a:defRPr sz="1900"/>
            </a:pPr>
            <a:r>
              <a:t>You don’t have to worry about every instance you own. Nor, do you need to worry about whether the containers are running. If an instance fails, Kubernetes will re-create the containers of the failed instance on one that’s running.</a:t>
            </a:r>
          </a:p>
          <a:p>
            <a:pPr>
              <a:defRPr sz="1900"/>
            </a:pPr>
          </a:p>
          <a:p>
            <a:pPr>
              <a:defRPr sz="1900"/>
            </a:pPr>
            <a:r>
              <a:t>Minikube is a tool that makes it easy to run Kubernetes locally. Minikube runs a single-node Kubernetes cluster inside a Virtual Machine (VM) on your laptop for users looking to try out Kubernetes or develop with it day-to-day.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9" name="Shape 109"/>
          <p:cNvSpPr/>
          <p:nvPr>
            <p:ph type="sldImg"/>
          </p:nvPr>
        </p:nvSpPr>
        <p:spPr>
          <a:prstGeom prst="rect">
            <a:avLst/>
          </a:prstGeom>
        </p:spPr>
        <p:txBody>
          <a:bodyPr/>
          <a:lstStyle/>
          <a:p>
            <a:pPr/>
          </a:p>
        </p:txBody>
      </p:sp>
      <p:sp>
        <p:nvSpPr>
          <p:cNvPr id="110" name="Shape 110"/>
          <p:cNvSpPr/>
          <p:nvPr>
            <p:ph type="body" sz="quarter" idx="1"/>
          </p:nvPr>
        </p:nvSpPr>
        <p:spPr>
          <a:prstGeom prst="rect">
            <a:avLst/>
          </a:prstGeom>
        </p:spPr>
        <p:txBody>
          <a:bodyPr/>
          <a:lstStyle/>
          <a:p>
            <a:pPr marL="228600" indent="-228600">
              <a:buSzPct val="100000"/>
              <a:buChar char="•"/>
              <a:defRPr sz="1800"/>
            </a:pPr>
            <a:r>
              <a:t>Pod — a group of one or more containers (such as Docker containers), with shared storage/network, and a specification for how to run the containers. Even if the pod has several containers, they will all be reachable in the network through a single IP address.</a:t>
            </a:r>
          </a:p>
          <a:p>
            <a:pPr marL="228600" indent="-228600">
              <a:buSzPct val="100000"/>
              <a:buChar char="•"/>
              <a:defRPr sz="1800"/>
            </a:pPr>
            <a:r>
              <a:t>Service — an abstraction which defines a logical set of Pods and a policy by which to access them. Pods have a life cycle. They get created and die. We need a way to make them accessible on a regular basis, even if they are re-created. By giving Pods a certain label we use a Service to route traffic to all Pods with that particular label. Voila! Reliable access to Pods even if they are re-created.</a:t>
            </a:r>
          </a:p>
          <a:p>
            <a:pPr marL="228600" indent="-228600">
              <a:buSzPct val="100000"/>
              <a:buChar char="•"/>
              <a:defRPr sz="1800"/>
            </a:pPr>
            <a:r>
              <a:t>ReplicaSet — give Pods a label and control their replication. Nowadays they are only used through Deployments.</a:t>
            </a:r>
          </a:p>
          <a:p>
            <a:pPr marL="228600" indent="-228600">
              <a:buSzPct val="100000"/>
              <a:buChar char="•"/>
              <a:defRPr sz="1800"/>
            </a:pPr>
            <a:r>
              <a:t>Deployment — describes the desired state and makes sure to change the actual state to the desired state if needed. A deployment manages Pods and ReplicaSets so you don’t have to.</a:t>
            </a:r>
          </a:p>
          <a:p>
            <a:pPr>
              <a:defRPr sz="1800"/>
            </a:pPr>
          </a:p>
          <a:p>
            <a:pPr marL="228600" indent="-228600">
              <a:buSzPct val="100000"/>
              <a:buChar char="•"/>
              <a:defRPr sz="1800"/>
            </a:pPr>
            <a:r>
              <a:t>Horizontal scaling – Scale your application up and down from command line or UI.</a:t>
            </a:r>
          </a:p>
          <a:p>
            <a:pPr marL="228600" indent="-228600">
              <a:buSzPct val="100000"/>
              <a:buChar char="•"/>
              <a:defRPr sz="1800"/>
            </a:pPr>
            <a:r>
              <a:t>Automated rollouts and rollbacks – Rolls outs changes will monitor the health of your application to ensure all instances does not go down at the same time. If something goes wrong, k8s will rollback the change automatically.</a:t>
            </a:r>
          </a:p>
          <a:p>
            <a:pPr marL="228600" indent="-228600">
              <a:buSzPct val="100000"/>
              <a:buChar char="•"/>
              <a:defRPr sz="1800"/>
            </a:pPr>
            <a:r>
              <a:t>Service discovery and load balancing – Containers will get their own IP and you can put a set of containers behinds a single DNS name to be load-balanced.</a:t>
            </a:r>
          </a:p>
          <a:p>
            <a:pPr marL="228600" indent="-228600">
              <a:buSzPct val="100000"/>
              <a:buChar char="•"/>
              <a:defRPr sz="1800"/>
            </a:pPr>
            <a:r>
              <a:t>Storage orchestration – Auto mount local, public cloud or a network storage.</a:t>
            </a:r>
          </a:p>
          <a:p>
            <a:pPr marL="228600" indent="-228600">
              <a:buSzPct val="100000"/>
              <a:buChar char="•"/>
              <a:defRPr sz="1800"/>
            </a:pPr>
            <a:r>
              <a:t>Secret and configuration management – Create and Update secrets and configs without rebuilding your image.</a:t>
            </a:r>
          </a:p>
          <a:p>
            <a:pPr marL="228600" indent="-228600">
              <a:buSzPct val="100000"/>
              <a:buChar char="•"/>
              <a:defRPr sz="1800"/>
            </a:pPr>
            <a:r>
              <a:t>Self-healing – Restarts failed containers, replaces and reschedules containers when nodes die, kills containers that don’t respond to your user-defined health check, and doesn’t advertise them to clients until they are ready to serve.</a:t>
            </a:r>
          </a:p>
          <a:p>
            <a:pPr marL="228600" indent="-228600">
              <a:buSzPct val="100000"/>
              <a:buChar char="•"/>
              <a:defRPr sz="1800"/>
            </a:pPr>
            <a:r>
              <a:t>Batch execution – Manage your batch and Continuous Integration workloads. It also makes sure it replaces failed containers.</a:t>
            </a:r>
          </a:p>
          <a:p>
            <a:pPr marL="228600" indent="-228600">
              <a:buSzPct val="100000"/>
              <a:buChar char="•"/>
              <a:defRPr sz="1800"/>
            </a:pPr>
            <a:r>
              <a:t>Automatic binpacking – k8s is smart enough to schedule containers based on resource requirements and other constraints.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5" name="Shape 115"/>
          <p:cNvSpPr/>
          <p:nvPr>
            <p:ph type="sldImg"/>
          </p:nvPr>
        </p:nvSpPr>
        <p:spPr>
          <a:prstGeom prst="rect">
            <a:avLst/>
          </a:prstGeom>
        </p:spPr>
        <p:txBody>
          <a:bodyPr/>
          <a:lstStyle/>
          <a:p>
            <a:pPr/>
          </a:p>
        </p:txBody>
      </p:sp>
      <p:sp>
        <p:nvSpPr>
          <p:cNvPr id="116" name="Shape 116"/>
          <p:cNvSpPr/>
          <p:nvPr>
            <p:ph type="body" sz="quarter" idx="1"/>
          </p:nvPr>
        </p:nvSpPr>
        <p:spPr>
          <a:prstGeom prst="rect">
            <a:avLst/>
          </a:prstGeom>
        </p:spPr>
        <p:txBody>
          <a:bodyPr/>
          <a:lstStyle/>
          <a:p>
            <a:pPr/>
            <a:r>
              <a:t>kube-apiserver</a:t>
            </a:r>
          </a:p>
          <a:p>
            <a:pPr/>
            <a:r>
              <a:t>Component on the master that exposes the Kubernetes API. It is the front-end for the Kubernetes control plane. It is designed to scale horizontally – that is, it scales by deploying more instances. See Building High-Availability Clusters.</a:t>
            </a:r>
          </a:p>
          <a:p>
            <a:pPr/>
          </a:p>
          <a:p>
            <a:pPr/>
            <a:r>
              <a:t>etcd</a:t>
            </a:r>
          </a:p>
          <a:p>
            <a:pPr/>
            <a:r>
              <a:t>Consistent and highly-available key value store used as Kubernetes’ backing store for all cluster data.If your Kubernetes cluster uses etcd as its backing store, make sure you have a back up plan for those data.</a:t>
            </a:r>
          </a:p>
          <a:p>
            <a:pPr/>
          </a:p>
          <a:p>
            <a:pPr/>
            <a:r>
              <a:t>kube-scheduler</a:t>
            </a:r>
          </a:p>
          <a:p>
            <a:pPr/>
            <a:r>
              <a:t>Component on the master that watches newly created pods that have no node assigned, and selects a node for them to run on. Factors taken into account for scheduling decisions include individual and collective resource requirements, hardware/software/policy constraints, affinity and anti-affinity specifications, data locality, inter-workload interference and deadlines.</a:t>
            </a:r>
          </a:p>
          <a:p>
            <a:pPr/>
          </a:p>
          <a:p>
            <a:pPr/>
            <a:r>
              <a:t>kube-controller-manager</a:t>
            </a:r>
          </a:p>
          <a:p>
            <a:pPr/>
            <a:r>
              <a:t>Component on the master that runs controllers . Logically, each controller is a separate process, but to reduce complexity, they are all compiled into a single binary and run in a single process.</a:t>
            </a:r>
          </a:p>
          <a:p>
            <a:pPr/>
          </a:p>
          <a:p>
            <a:pPr/>
            <a:r>
              <a:t>These controllers include:</a:t>
            </a:r>
          </a:p>
          <a:p>
            <a:pPr/>
          </a:p>
          <a:p>
            <a:pPr marL="228600" indent="-228600">
              <a:buSzPct val="100000"/>
              <a:buChar char="•"/>
            </a:pPr>
            <a:r>
              <a:t>Node Controller: Responsible for noticing and responding when nodes go down.</a:t>
            </a:r>
          </a:p>
          <a:p>
            <a:pPr marL="228600" indent="-228600">
              <a:buSzPct val="100000"/>
              <a:buChar char="•"/>
            </a:pPr>
            <a:r>
              <a:t>Replication Controller: Responsible for maintaining the correct number of pods for every replication controller object in the system.</a:t>
            </a:r>
          </a:p>
          <a:p>
            <a:pPr marL="228600" indent="-228600">
              <a:buSzPct val="100000"/>
              <a:buChar char="•"/>
            </a:pPr>
            <a:r>
              <a:t>Endpoints Controller: Populates the Endpoints object (that is, joins Services &amp; Pods).</a:t>
            </a:r>
          </a:p>
          <a:p>
            <a:pPr marL="228600" indent="-228600">
              <a:buSzPct val="100000"/>
              <a:buChar char="•"/>
            </a:pPr>
            <a:r>
              <a:t>Service Account &amp; Token Controllers: Create default accounts and API access tokens for new namespaces.</a:t>
            </a:r>
          </a:p>
          <a:p>
            <a:pPr/>
            <a:r>
              <a:t>———————————</a:t>
            </a:r>
          </a:p>
          <a:p>
            <a:pPr/>
            <a:r>
              <a:t>kubelet</a:t>
            </a:r>
          </a:p>
          <a:p>
            <a:pPr/>
            <a:r>
              <a:t>An agent that runs on each node in the cluster. It makes sure that containers are running in a pod. The kubelet takes a set of PodSpecs that are provided through various mechanisms and ensures that the containers described in those PodSpecs are running and healthy. The kubelet doesn’t manage containers which were not created by Kubernetes.</a:t>
            </a:r>
          </a:p>
          <a:p>
            <a:pPr/>
          </a:p>
          <a:p>
            <a:pPr/>
            <a:r>
              <a:t>kube-proxy</a:t>
            </a:r>
          </a:p>
          <a:p>
            <a:pPr/>
            <a:r>
              <a:t>kube-proxy enables the Kubernetes service abstraction by maintaining network rules on the host and performing connection forwarding.</a:t>
            </a:r>
          </a:p>
          <a:p>
            <a:pPr/>
          </a:p>
          <a:p>
            <a:pPr/>
            <a:r>
              <a:t>Container Runtime</a:t>
            </a:r>
          </a:p>
          <a:p>
            <a:pPr/>
            <a:r>
              <a:t>The container runtime is the software that is responsible for running containers. Kubernetes supports several runtimes: Docker, containerd, cri-o, rktlet and any implementation of the Kubernetes CRI (Container Runtime Interface).</a:t>
            </a:r>
          </a:p>
          <a:p>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Shape 122"/>
          <p:cNvSpPr/>
          <p:nvPr>
            <p:ph type="sldImg"/>
          </p:nvPr>
        </p:nvSpPr>
        <p:spPr>
          <a:prstGeom prst="rect">
            <a:avLst/>
          </a:prstGeom>
        </p:spPr>
        <p:txBody>
          <a:bodyPr/>
          <a:lstStyle/>
          <a:p>
            <a:pPr/>
          </a:p>
        </p:txBody>
      </p:sp>
      <p:sp>
        <p:nvSpPr>
          <p:cNvPr id="123" name="Shape 123"/>
          <p:cNvSpPr/>
          <p:nvPr>
            <p:ph type="body" sz="quarter" idx="1"/>
          </p:nvPr>
        </p:nvSpPr>
        <p:spPr>
          <a:prstGeom prst="rect">
            <a:avLst/>
          </a:prstGeom>
        </p:spPr>
        <p:txBody>
          <a:bodyPr/>
          <a:lstStyle/>
          <a:p>
            <a:pPr>
              <a:defRPr sz="1600"/>
            </a:pPr>
            <a:r>
              <a:t>Helm: the package manager for k8s</a:t>
            </a:r>
          </a:p>
          <a:p>
            <a:pPr>
              <a:defRPr sz="1600"/>
            </a:pPr>
          </a:p>
          <a:p>
            <a:pPr>
              <a:defRPr sz="1600"/>
            </a:pPr>
            <a:r>
              <a:t>Helm helps you manage Kubernetes applications — Helm Charts help you define, install, and upgrade even the most complex Kubernetes application.</a:t>
            </a:r>
          </a:p>
          <a:p>
            <a:pPr>
              <a:defRPr sz="1600"/>
            </a:pPr>
            <a:r>
              <a:t>Charts are easy to create, version, share, and publish — so start using Helm and stop the copy-and-paste. The latest version of Helm is maintained by the CNCF - in collaboration with Microsoft, Google, Bitnami and the Helm contributor community.</a:t>
            </a:r>
          </a:p>
          <a:p>
            <a:pPr>
              <a:defRPr sz="1600"/>
            </a:pPr>
          </a:p>
          <a:p>
            <a:pPr>
              <a:defRPr sz="1600"/>
            </a:pPr>
            <a:r>
              <a:t>Tiller: is the in-cluster component of Helm. It interacts directly with the Kubernetes API server to install, upgrade, query, and remove Kubernetes resources. It also stores the objects that represent releases.</a:t>
            </a:r>
          </a:p>
          <a:p>
            <a:pPr>
              <a:defRPr sz="1600"/>
            </a:pPr>
          </a:p>
          <a:p>
            <a:pPr>
              <a:defRPr sz="1600"/>
            </a:pPr>
            <a:r>
              <a:t>During the Helm 2 development cycle, we introduced Tiller as part of our integration with Google’s Deployment Manager. Tiller played an important role for teams working on a shared cluster - it made it possible for multiple different operators to interact with the same set of releases.</a:t>
            </a:r>
          </a:p>
          <a:p>
            <a:pPr>
              <a:defRPr sz="1600"/>
            </a:pPr>
          </a:p>
          <a:p>
            <a:pPr>
              <a:defRPr sz="1600"/>
            </a:pPr>
            <a:r>
              <a:t>With Tiller gone, the security model for Helm is radically simplified. Helm 3 now supports all the modern security, identity, and authorization features of modern Kubernetes. Helm’s permissions are evaluated using your kubeconfig file. Cluster administrators can restrict user permissions at whatever granularity they see fit. Releases are still recorded in-cluster, and the rest of Helm’s functionality remains.</a:t>
            </a:r>
          </a:p>
          <a:p>
            <a:pPr>
              <a:defRPr sz="1600"/>
            </a:pPr>
          </a:p>
          <a:p>
            <a:pPr>
              <a:defRPr sz="1600"/>
            </a:pPr>
            <a:r>
              <a:t>With role-based access controls (RBAC) enabled by default in Kubernetes 1.6, locking down Tiller for use in a production scenario became more difficult to manage. Due to the vast number of possible security policies, our stance was to provide a permissive default configuration. This allowed first-time users to start experimenting with Helm and Kubernetes without having to dive headfirst into the security controls. Unfortunately, this permissive configuration could grant a user a broad range of permissions they weren’t intended to have.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7" name="Shape 127"/>
          <p:cNvSpPr/>
          <p:nvPr>
            <p:ph type="sldImg"/>
          </p:nvPr>
        </p:nvSpPr>
        <p:spPr>
          <a:prstGeom prst="rect">
            <a:avLst/>
          </a:prstGeom>
        </p:spPr>
        <p:txBody>
          <a:bodyPr/>
          <a:lstStyle/>
          <a:p>
            <a:pPr/>
          </a:p>
        </p:txBody>
      </p:sp>
      <p:sp>
        <p:nvSpPr>
          <p:cNvPr id="128" name="Shape 128"/>
          <p:cNvSpPr/>
          <p:nvPr>
            <p:ph type="body" sz="quarter" idx="1"/>
          </p:nvPr>
        </p:nvSpPr>
        <p:spPr>
          <a:prstGeom prst="rect">
            <a:avLst/>
          </a:prstGeom>
        </p:spPr>
        <p:txBody>
          <a:bodyPr/>
          <a:lstStyle/>
          <a:p>
            <a:pPr>
              <a:defRPr sz="1700"/>
            </a:pPr>
            <a:r>
              <a:t>Charts: Helm uses a packaging format called charts. A chart is a collection of files that describe a related set of Kubernetes resources. A single chart might be used to deploy something simple, like a memcached pod, or something complex, like a full web app stack with HTTP servers, databases, caches, and so on.</a:t>
            </a:r>
          </a:p>
          <a:p>
            <a:pPr>
              <a:defRPr sz="1700"/>
            </a:pPr>
          </a:p>
          <a:p>
            <a:pPr>
              <a:defRPr sz="1700"/>
            </a:pPr>
            <a:r>
              <a:t>Charts are created as files laid out in a particular directory tree, then they can be packaged into versioned archives to be deployed</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4" name="Shape 134"/>
          <p:cNvSpPr/>
          <p:nvPr>
            <p:ph type="sldImg"/>
          </p:nvPr>
        </p:nvSpPr>
        <p:spPr>
          <a:prstGeom prst="rect">
            <a:avLst/>
          </a:prstGeom>
        </p:spPr>
        <p:txBody>
          <a:bodyPr/>
          <a:lstStyle/>
          <a:p>
            <a:pPr/>
          </a:p>
        </p:txBody>
      </p:sp>
      <p:sp>
        <p:nvSpPr>
          <p:cNvPr id="135" name="Shape 135"/>
          <p:cNvSpPr/>
          <p:nvPr>
            <p:ph type="body" sz="quarter" idx="1"/>
          </p:nvPr>
        </p:nvSpPr>
        <p:spPr>
          <a:prstGeom prst="rect">
            <a:avLst/>
          </a:prstGeom>
        </p:spPr>
        <p:txBody>
          <a:bodyPr/>
          <a:lstStyle/>
          <a:p>
            <a:pPr>
              <a:defRPr sz="1800"/>
            </a:pPr>
            <a:r>
              <a:t>Minikube is the name of a go program that builds a Kubernetes cluster in a single host with a set of small resources to run a small kubernetes deployment. It is meant for testing scenarios of kubernetes (creating pods, services, managing storage, network ingress rules, etc) but in the local environment for the developer or administrator to test.</a:t>
            </a:r>
          </a:p>
          <a:p>
            <a:pPr>
              <a:defRPr sz="1800"/>
            </a:pPr>
          </a:p>
          <a:p>
            <a:pPr>
              <a:defRPr sz="1800"/>
            </a:pPr>
            <a:r>
              <a:t>Kubectl is the command line interface for Kubernetes. From kubectl you can manage a big majority of the kubernetes resources. Kubectl exposes sub commands for each part of the cluster. The CLI calls Kubernetes API server to modify the desired state or query the current state of the cluster.</a:t>
            </a:r>
          </a:p>
          <a:p>
            <a:pPr>
              <a:defRPr sz="1800"/>
            </a:pPr>
          </a:p>
          <a:p>
            <a:pPr>
              <a:defRPr sz="1800"/>
            </a:pPr>
            <a:r>
              <a:t>Kubelet is an internal node agent running on all the nodes of the cluster. It's job is to assure that a podspec provided by the api server is healthy. In simpler words, it is a container that is constantly checking the statuses of the pods in the node it is running to verify the desired pod specification is met.</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3.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p:bg>
      <p:bgPr>
        <a:blipFill rotWithShape="1">
          <a:blip r:embed="rId2"/>
          <a:srcRect l="0" t="0" r="0" b="0"/>
          <a:stretch>
            <a:fillRect/>
          </a:stretch>
        </a:blipFill>
      </p:bgPr>
    </p:bg>
    <p:spTree>
      <p:nvGrpSpPr>
        <p:cNvPr id="1" name=""/>
        <p:cNvGrpSpPr/>
        <p:nvPr/>
      </p:nvGrpSpPr>
      <p:grpSpPr>
        <a:xfrm>
          <a:off x="0" y="0"/>
          <a:ext cx="0" cy="0"/>
          <a:chOff x="0" y="0"/>
          <a:chExt cx="0" cy="0"/>
        </a:xfrm>
      </p:grpSpPr>
      <p:pic>
        <p:nvPicPr>
          <p:cNvPr id="12" name="Google Shape;11;p2" descr="Google Shape;11;p2"/>
          <p:cNvPicPr>
            <a:picLocks noChangeAspect="1"/>
          </p:cNvPicPr>
          <p:nvPr/>
        </p:nvPicPr>
        <p:blipFill>
          <a:blip r:embed="rId3">
            <a:extLst/>
          </a:blip>
          <a:stretch>
            <a:fillRect/>
          </a:stretch>
        </p:blipFill>
        <p:spPr>
          <a:xfrm>
            <a:off x="5855148" y="4235024"/>
            <a:ext cx="2937402" cy="642302"/>
          </a:xfrm>
          <a:prstGeom prst="rect">
            <a:avLst/>
          </a:prstGeom>
          <a:ln w="12700">
            <a:miter lim="400000"/>
          </a:ln>
        </p:spPr>
      </p:pic>
      <p:sp>
        <p:nvSpPr>
          <p:cNvPr id="13" name="Title Text"/>
          <p:cNvSpPr txBox="1"/>
          <p:nvPr>
            <p:ph type="title"/>
          </p:nvPr>
        </p:nvSpPr>
        <p:spPr>
          <a:xfrm>
            <a:off x="418000" y="1791024"/>
            <a:ext cx="8145900" cy="2001903"/>
          </a:xfrm>
          <a:prstGeom prst="rect">
            <a:avLst/>
          </a:prstGeom>
        </p:spPr>
        <p:txBody>
          <a:bodyPr/>
          <a:lstStyle>
            <a:lvl1pPr>
              <a:defRPr sz="3600">
                <a:solidFill>
                  <a:srgbClr val="FFFFFF"/>
                </a:solidFill>
              </a:defRPr>
            </a:lvl1pPr>
          </a:lstStyle>
          <a:p>
            <a:pPr/>
            <a:r>
              <a:t>Title Text</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spTree>
      <p:nvGrpSpPr>
        <p:cNvPr id="1" name=""/>
        <p:cNvGrpSpPr/>
        <p:nvPr/>
      </p:nvGrpSpPr>
      <p:grpSpPr>
        <a:xfrm>
          <a:off x="0" y="0"/>
          <a:ext cx="0" cy="0"/>
          <a:chOff x="0" y="0"/>
          <a:chExt cx="0" cy="0"/>
        </a:xfrm>
      </p:grpSpPr>
      <p:sp>
        <p:nvSpPr>
          <p:cNvPr id="21" name="Title Text"/>
          <p:cNvSpPr txBox="1"/>
          <p:nvPr>
            <p:ph type="title"/>
          </p:nvPr>
        </p:nvSpPr>
        <p:spPr>
          <a:xfrm>
            <a:off x="311698" y="2150848"/>
            <a:ext cx="8520603" cy="841802"/>
          </a:xfrm>
          <a:prstGeom prst="rect">
            <a:avLst/>
          </a:prstGeom>
        </p:spPr>
        <p:txBody>
          <a:bodyPr anchor="ctr"/>
          <a:lstStyle>
            <a:lvl1pPr algn="ctr">
              <a:defRPr sz="3600">
                <a:latin typeface="Roboto"/>
                <a:ea typeface="Roboto"/>
                <a:cs typeface="Roboto"/>
                <a:sym typeface="Roboto"/>
              </a:defRPr>
            </a:lvl1pPr>
          </a:lstStyle>
          <a:p>
            <a:pPr/>
            <a:r>
              <a:t>Title Text</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spTree>
      <p:nvGrpSpPr>
        <p:cNvPr id="1" name=""/>
        <p:cNvGrpSpPr/>
        <p:nvPr/>
      </p:nvGrpSpPr>
      <p:grpSpPr>
        <a:xfrm>
          <a:off x="0" y="0"/>
          <a:ext cx="0" cy="0"/>
          <a:chOff x="0" y="0"/>
          <a:chExt cx="0" cy="0"/>
        </a:xfrm>
      </p:grpSpPr>
      <p:sp>
        <p:nvSpPr>
          <p:cNvPr id="29" name="Title Text"/>
          <p:cNvSpPr txBox="1"/>
          <p:nvPr>
            <p:ph type="title"/>
          </p:nvPr>
        </p:nvSpPr>
        <p:spPr>
          <a:prstGeom prst="rect">
            <a:avLst/>
          </a:prstGeom>
        </p:spPr>
        <p:txBody>
          <a:bodyPr/>
          <a:lstStyle/>
          <a:p>
            <a:pPr/>
            <a:r>
              <a:t>Title Text</a:t>
            </a:r>
          </a:p>
        </p:txBody>
      </p:sp>
      <p:sp>
        <p:nvSpPr>
          <p:cNvPr id="30"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ONLY">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38" name="Title Text"/>
          <p:cNvSpPr txBox="1"/>
          <p:nvPr>
            <p:ph type="title"/>
          </p:nvPr>
        </p:nvSpPr>
        <p:spPr>
          <a:xfrm>
            <a:off x="418000" y="1791024"/>
            <a:ext cx="5093400" cy="2001903"/>
          </a:xfrm>
          <a:prstGeom prst="rect">
            <a:avLst/>
          </a:prstGeom>
        </p:spPr>
        <p:txBody>
          <a:bodyPr/>
          <a:lstStyle>
            <a:lvl1pPr>
              <a:defRPr sz="3600">
                <a:solidFill>
                  <a:srgbClr val="FFFFFF"/>
                </a:solidFill>
              </a:defRPr>
            </a:lvl1pPr>
          </a:lstStyle>
          <a:p>
            <a:pPr/>
            <a:r>
              <a:t>Title Text</a:t>
            </a:r>
          </a:p>
        </p:txBody>
      </p:sp>
      <p:sp>
        <p:nvSpPr>
          <p:cNvPr id="3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NE_COLUMN_TEX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46" name="Title Text"/>
          <p:cNvSpPr txBox="1"/>
          <p:nvPr>
            <p:ph type="title"/>
          </p:nvPr>
        </p:nvSpPr>
        <p:spPr>
          <a:xfrm>
            <a:off x="311698" y="292623"/>
            <a:ext cx="8520603" cy="572704"/>
          </a:xfrm>
          <a:prstGeom prst="rect">
            <a:avLst/>
          </a:prstGeom>
        </p:spPr>
        <p:txBody>
          <a:bodyPr/>
          <a:lstStyle>
            <a:lvl1pPr>
              <a:defRPr>
                <a:solidFill>
                  <a:srgbClr val="FFFFFF"/>
                </a:solidFill>
              </a:defRPr>
            </a:lvl1pPr>
          </a:lstStyle>
          <a:p>
            <a:pPr/>
            <a:r>
              <a:t>Title Text</a:t>
            </a:r>
          </a:p>
        </p:txBody>
      </p:sp>
      <p:pic>
        <p:nvPicPr>
          <p:cNvPr id="47" name="Google Shape;37;p8" descr="Google Shape;37;p8"/>
          <p:cNvPicPr>
            <a:picLocks noChangeAspect="1"/>
          </p:cNvPicPr>
          <p:nvPr/>
        </p:nvPicPr>
        <p:blipFill>
          <a:blip r:embed="rId3">
            <a:extLst/>
          </a:blip>
          <a:stretch>
            <a:fillRect/>
          </a:stretch>
        </p:blipFill>
        <p:spPr>
          <a:xfrm>
            <a:off x="7374521" y="4645071"/>
            <a:ext cx="1510254" cy="333228"/>
          </a:xfrm>
          <a:prstGeom prst="rect">
            <a:avLst/>
          </a:prstGeom>
          <a:ln w="12700">
            <a:miter lim="400000"/>
          </a:ln>
        </p:spPr>
      </p:pic>
      <p:sp>
        <p:nvSpPr>
          <p:cNvPr id="4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MAIN_POIN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55" name="Title Text"/>
          <p:cNvSpPr txBox="1"/>
          <p:nvPr>
            <p:ph type="title"/>
          </p:nvPr>
        </p:nvSpPr>
        <p:spPr>
          <a:xfrm>
            <a:off x="490250" y="1181723"/>
            <a:ext cx="6367801" cy="2514902"/>
          </a:xfrm>
          <a:prstGeom prst="rect">
            <a:avLst/>
          </a:prstGeom>
        </p:spPr>
        <p:txBody>
          <a:bodyPr anchor="ctr"/>
          <a:lstStyle>
            <a:lvl1pPr>
              <a:defRPr sz="4800"/>
            </a:lvl1pPr>
          </a:lstStyle>
          <a:p>
            <a:pPr/>
            <a:r>
              <a:t>Title Text</a:t>
            </a:r>
          </a:p>
        </p:txBody>
      </p:sp>
      <p:pic>
        <p:nvPicPr>
          <p:cNvPr id="56" name="Google Shape;41;p9" descr="Google Shape;41;p9"/>
          <p:cNvPicPr>
            <a:picLocks noChangeAspect="1"/>
          </p:cNvPicPr>
          <p:nvPr/>
        </p:nvPicPr>
        <p:blipFill>
          <a:blip r:embed="rId3">
            <a:extLst/>
          </a:blip>
          <a:stretch>
            <a:fillRect/>
          </a:stretch>
        </p:blipFill>
        <p:spPr>
          <a:xfrm>
            <a:off x="7374521" y="4645071"/>
            <a:ext cx="1510254" cy="333228"/>
          </a:xfrm>
          <a:prstGeom prst="rect">
            <a:avLst/>
          </a:prstGeom>
          <a:ln w="12700">
            <a:miter lim="400000"/>
          </a:ln>
        </p:spPr>
      </p:pic>
      <p:sp>
        <p:nvSpPr>
          <p:cNvPr id="5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APTION_ONLY">
    <p:bg>
      <p:bgPr>
        <a:blipFill rotWithShape="1">
          <a:blip r:embed="rId2"/>
          <a:srcRect l="0" t="0" r="0" b="0"/>
          <a:stretch>
            <a:fillRect/>
          </a:stretch>
        </a:blipFill>
      </p:bgPr>
    </p:bg>
    <p:spTree>
      <p:nvGrpSpPr>
        <p:cNvPr id="1" name=""/>
        <p:cNvGrpSpPr/>
        <p:nvPr/>
      </p:nvGrpSpPr>
      <p:grpSpPr>
        <a:xfrm>
          <a:off x="0" y="0"/>
          <a:ext cx="0" cy="0"/>
          <a:chOff x="0" y="0"/>
          <a:chExt cx="0" cy="0"/>
        </a:xfrm>
      </p:grpSpPr>
      <p:pic>
        <p:nvPicPr>
          <p:cNvPr id="64" name="Google Shape;44;p10" descr="Google Shape;44;p10"/>
          <p:cNvPicPr>
            <a:picLocks noChangeAspect="1"/>
          </p:cNvPicPr>
          <p:nvPr/>
        </p:nvPicPr>
        <p:blipFill>
          <a:blip r:embed="rId3">
            <a:extLst/>
          </a:blip>
          <a:stretch>
            <a:fillRect/>
          </a:stretch>
        </p:blipFill>
        <p:spPr>
          <a:xfrm>
            <a:off x="7374521" y="4645071"/>
            <a:ext cx="1510254" cy="333228"/>
          </a:xfrm>
          <a:prstGeom prst="rect">
            <a:avLst/>
          </a:prstGeom>
          <a:ln w="12700">
            <a:miter lim="400000"/>
          </a:ln>
        </p:spPr>
      </p:pic>
      <p:sp>
        <p:nvSpPr>
          <p:cNvPr id="65" name="Title Text"/>
          <p:cNvSpPr txBox="1"/>
          <p:nvPr>
            <p:ph type="title"/>
          </p:nvPr>
        </p:nvSpPr>
        <p:spPr>
          <a:xfrm>
            <a:off x="311698" y="292623"/>
            <a:ext cx="8520603" cy="572704"/>
          </a:xfrm>
          <a:prstGeom prst="rect">
            <a:avLst/>
          </a:prstGeom>
        </p:spPr>
        <p:txBody>
          <a:bodyPr/>
          <a:lstStyle>
            <a:lvl1pPr>
              <a:defRPr>
                <a:solidFill>
                  <a:srgbClr val="FFFFFF"/>
                </a:solidFill>
              </a:defRPr>
            </a:lvl1pPr>
          </a:lstStyle>
          <a:p>
            <a:pPr/>
            <a:r>
              <a:t>Title Text</a:t>
            </a:r>
          </a:p>
        </p:txBody>
      </p:sp>
      <p:sp>
        <p:nvSpPr>
          <p:cNvPr id="66"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6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pic>
        <p:nvPicPr>
          <p:cNvPr id="2" name="Google Shape;24;p5" descr="Google Shape;24;p5"/>
          <p:cNvPicPr>
            <a:picLocks noChangeAspect="1"/>
          </p:cNvPicPr>
          <p:nvPr/>
        </p:nvPicPr>
        <p:blipFill>
          <a:blip r:embed="rId3">
            <a:extLst/>
          </a:blip>
          <a:stretch>
            <a:fillRect/>
          </a:stretch>
        </p:blipFill>
        <p:spPr>
          <a:xfrm>
            <a:off x="8536085" y="4532676"/>
            <a:ext cx="405714" cy="393601"/>
          </a:xfrm>
          <a:prstGeom prst="rect">
            <a:avLst/>
          </a:prstGeom>
          <a:ln w="12700">
            <a:miter lim="400000"/>
          </a:ln>
        </p:spPr>
      </p:pic>
      <p:sp>
        <p:nvSpPr>
          <p:cNvPr id="3" name="Title Text"/>
          <p:cNvSpPr txBox="1"/>
          <p:nvPr>
            <p:ph type="title"/>
          </p:nvPr>
        </p:nvSpPr>
        <p:spPr>
          <a:xfrm>
            <a:off x="311698" y="445025"/>
            <a:ext cx="8520603" cy="57270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a:r>
              <a:t>Title Text</a:t>
            </a:r>
          </a:p>
        </p:txBody>
      </p:sp>
      <p:sp>
        <p:nvSpPr>
          <p:cNvPr id="4" name="Body Level One…"/>
          <p:cNvSpPr txBox="1"/>
          <p:nvPr>
            <p:ph type="body" idx="1"/>
          </p:nvPr>
        </p:nvSpPr>
        <p:spPr>
          <a:xfrm>
            <a:off x="311698" y="1152475"/>
            <a:ext cx="8520603" cy="3416400"/>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129993" y="4606478"/>
            <a:ext cx="336811" cy="318394"/>
          </a:xfrm>
          <a:prstGeom prst="rect">
            <a:avLst/>
          </a:prstGeom>
          <a:ln w="12700">
            <a:miter lim="400000"/>
          </a:ln>
        </p:spPr>
        <p:txBody>
          <a:bodyPr wrap="none" lIns="91423" tIns="91423" rIns="91423" bIns="91423" anchor="ctr">
            <a:spAutoFit/>
          </a:bodyPr>
          <a:lstStyle>
            <a:lvl1pPr algn="r">
              <a:defRPr sz="1000">
                <a:solidFill>
                  <a:srgbClr val="999999"/>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585858"/>
          </a:solidFill>
          <a:uFillTx/>
          <a:latin typeface="Roboto Medium"/>
          <a:ea typeface="Roboto Medium"/>
          <a:cs typeface="Roboto Medium"/>
          <a:sym typeface="Roboto Medium"/>
        </a:defRPr>
      </a:lvl1pPr>
      <a:lvl2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585858"/>
          </a:solidFill>
          <a:uFillTx/>
          <a:latin typeface="Roboto Medium"/>
          <a:ea typeface="Roboto Medium"/>
          <a:cs typeface="Roboto Medium"/>
          <a:sym typeface="Roboto Medium"/>
        </a:defRPr>
      </a:lvl2pPr>
      <a:lvl3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585858"/>
          </a:solidFill>
          <a:uFillTx/>
          <a:latin typeface="Roboto Medium"/>
          <a:ea typeface="Roboto Medium"/>
          <a:cs typeface="Roboto Medium"/>
          <a:sym typeface="Roboto Medium"/>
        </a:defRPr>
      </a:lvl3pPr>
      <a:lvl4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585858"/>
          </a:solidFill>
          <a:uFillTx/>
          <a:latin typeface="Roboto Medium"/>
          <a:ea typeface="Roboto Medium"/>
          <a:cs typeface="Roboto Medium"/>
          <a:sym typeface="Roboto Medium"/>
        </a:defRPr>
      </a:lvl4pPr>
      <a:lvl5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585858"/>
          </a:solidFill>
          <a:uFillTx/>
          <a:latin typeface="Roboto Medium"/>
          <a:ea typeface="Roboto Medium"/>
          <a:cs typeface="Roboto Medium"/>
          <a:sym typeface="Roboto Medium"/>
        </a:defRPr>
      </a:lvl5pPr>
      <a:lvl6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585858"/>
          </a:solidFill>
          <a:uFillTx/>
          <a:latin typeface="Roboto Medium"/>
          <a:ea typeface="Roboto Medium"/>
          <a:cs typeface="Roboto Medium"/>
          <a:sym typeface="Roboto Medium"/>
        </a:defRPr>
      </a:lvl6pPr>
      <a:lvl7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585858"/>
          </a:solidFill>
          <a:uFillTx/>
          <a:latin typeface="Roboto Medium"/>
          <a:ea typeface="Roboto Medium"/>
          <a:cs typeface="Roboto Medium"/>
          <a:sym typeface="Roboto Medium"/>
        </a:defRPr>
      </a:lvl7pPr>
      <a:lvl8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585858"/>
          </a:solidFill>
          <a:uFillTx/>
          <a:latin typeface="Roboto Medium"/>
          <a:ea typeface="Roboto Medium"/>
          <a:cs typeface="Roboto Medium"/>
          <a:sym typeface="Roboto Medium"/>
        </a:defRPr>
      </a:lvl8pPr>
      <a:lvl9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585858"/>
          </a:solidFill>
          <a:uFillTx/>
          <a:latin typeface="Roboto Medium"/>
          <a:ea typeface="Roboto Medium"/>
          <a:cs typeface="Roboto Medium"/>
          <a:sym typeface="Roboto Medium"/>
        </a:defRPr>
      </a:lvl9pPr>
    </p:titleStyle>
    <p:bodyStyle>
      <a:lvl1pPr marL="457200" marR="0" indent="-342900" algn="l" defTabSz="914400" rtl="0" latinLnBrk="0">
        <a:lnSpc>
          <a:spcPct val="115000"/>
        </a:lnSpc>
        <a:spcBef>
          <a:spcPts val="0"/>
        </a:spcBef>
        <a:spcAft>
          <a:spcPts val="0"/>
        </a:spcAft>
        <a:buClr>
          <a:srgbClr val="585858"/>
        </a:buClr>
        <a:buSzPts val="1800"/>
        <a:buFont typeface="Helvetica"/>
        <a:buChar char="●"/>
        <a:tabLst/>
        <a:defRPr b="0" baseline="0" cap="none" i="0" spc="0" strike="noStrike" sz="1800" u="none">
          <a:ln>
            <a:noFill/>
          </a:ln>
          <a:solidFill>
            <a:srgbClr val="585858"/>
          </a:solidFill>
          <a:uFillTx/>
          <a:latin typeface="Roboto"/>
          <a:ea typeface="Roboto"/>
          <a:cs typeface="Roboto"/>
          <a:sym typeface="Roboto"/>
        </a:defRPr>
      </a:lvl1pPr>
      <a:lvl2pPr marL="1005114" marR="0" indent="-408213" algn="l" defTabSz="914400" rtl="0" latinLnBrk="0">
        <a:lnSpc>
          <a:spcPct val="115000"/>
        </a:lnSpc>
        <a:spcBef>
          <a:spcPts val="0"/>
        </a:spcBef>
        <a:spcAft>
          <a:spcPts val="0"/>
        </a:spcAft>
        <a:buClr>
          <a:srgbClr val="585858"/>
        </a:buClr>
        <a:buSzPts val="1800"/>
        <a:buFont typeface="Helvetica"/>
        <a:buChar char="○"/>
        <a:tabLst/>
        <a:defRPr b="0" baseline="0" cap="none" i="0" spc="0" strike="noStrike" sz="1800" u="none">
          <a:ln>
            <a:noFill/>
          </a:ln>
          <a:solidFill>
            <a:srgbClr val="585858"/>
          </a:solidFill>
          <a:uFillTx/>
          <a:latin typeface="Roboto"/>
          <a:ea typeface="Roboto"/>
          <a:cs typeface="Roboto"/>
          <a:sym typeface="Roboto"/>
        </a:defRPr>
      </a:lvl2pPr>
      <a:lvl3pPr marL="1462314" marR="0" indent="-408214" algn="l" defTabSz="914400" rtl="0" latinLnBrk="0">
        <a:lnSpc>
          <a:spcPct val="115000"/>
        </a:lnSpc>
        <a:spcBef>
          <a:spcPts val="0"/>
        </a:spcBef>
        <a:spcAft>
          <a:spcPts val="0"/>
        </a:spcAft>
        <a:buClr>
          <a:srgbClr val="585858"/>
        </a:buClr>
        <a:buSzPts val="1800"/>
        <a:buFont typeface="Helvetica"/>
        <a:buChar char="■"/>
        <a:tabLst/>
        <a:defRPr b="0" baseline="0" cap="none" i="0" spc="0" strike="noStrike" sz="1800" u="none">
          <a:ln>
            <a:noFill/>
          </a:ln>
          <a:solidFill>
            <a:srgbClr val="585858"/>
          </a:solidFill>
          <a:uFillTx/>
          <a:latin typeface="Roboto"/>
          <a:ea typeface="Roboto"/>
          <a:cs typeface="Roboto"/>
          <a:sym typeface="Roboto"/>
        </a:defRPr>
      </a:lvl3pPr>
      <a:lvl4pPr marL="1919514" marR="0" indent="-408214" algn="l" defTabSz="914400" rtl="0" latinLnBrk="0">
        <a:lnSpc>
          <a:spcPct val="115000"/>
        </a:lnSpc>
        <a:spcBef>
          <a:spcPts val="0"/>
        </a:spcBef>
        <a:spcAft>
          <a:spcPts val="0"/>
        </a:spcAft>
        <a:buClr>
          <a:srgbClr val="585858"/>
        </a:buClr>
        <a:buSzPts val="1800"/>
        <a:buFont typeface="Helvetica"/>
        <a:buChar char="●"/>
        <a:tabLst/>
        <a:defRPr b="0" baseline="0" cap="none" i="0" spc="0" strike="noStrike" sz="1800" u="none">
          <a:ln>
            <a:noFill/>
          </a:ln>
          <a:solidFill>
            <a:srgbClr val="585858"/>
          </a:solidFill>
          <a:uFillTx/>
          <a:latin typeface="Roboto"/>
          <a:ea typeface="Roboto"/>
          <a:cs typeface="Roboto"/>
          <a:sym typeface="Roboto"/>
        </a:defRPr>
      </a:lvl4pPr>
      <a:lvl5pPr marL="2376714" marR="0" indent="-408214" algn="l" defTabSz="914400" rtl="0" latinLnBrk="0">
        <a:lnSpc>
          <a:spcPct val="115000"/>
        </a:lnSpc>
        <a:spcBef>
          <a:spcPts val="0"/>
        </a:spcBef>
        <a:spcAft>
          <a:spcPts val="0"/>
        </a:spcAft>
        <a:buClr>
          <a:srgbClr val="585858"/>
        </a:buClr>
        <a:buSzPts val="1800"/>
        <a:buFont typeface="Helvetica"/>
        <a:buChar char="○"/>
        <a:tabLst/>
        <a:defRPr b="0" baseline="0" cap="none" i="0" spc="0" strike="noStrike" sz="1800" u="none">
          <a:ln>
            <a:noFill/>
          </a:ln>
          <a:solidFill>
            <a:srgbClr val="585858"/>
          </a:solidFill>
          <a:uFillTx/>
          <a:latin typeface="Roboto"/>
          <a:ea typeface="Roboto"/>
          <a:cs typeface="Roboto"/>
          <a:sym typeface="Roboto"/>
        </a:defRPr>
      </a:lvl5pPr>
      <a:lvl6pPr marL="2833914" marR="0" indent="-408214" algn="l" defTabSz="914400" rtl="0" latinLnBrk="0">
        <a:lnSpc>
          <a:spcPct val="115000"/>
        </a:lnSpc>
        <a:spcBef>
          <a:spcPts val="0"/>
        </a:spcBef>
        <a:spcAft>
          <a:spcPts val="0"/>
        </a:spcAft>
        <a:buClr>
          <a:srgbClr val="585858"/>
        </a:buClr>
        <a:buSzPts val="1800"/>
        <a:buFont typeface="Helvetica"/>
        <a:buChar char="■"/>
        <a:tabLst/>
        <a:defRPr b="0" baseline="0" cap="none" i="0" spc="0" strike="noStrike" sz="1800" u="none">
          <a:ln>
            <a:noFill/>
          </a:ln>
          <a:solidFill>
            <a:srgbClr val="585858"/>
          </a:solidFill>
          <a:uFillTx/>
          <a:latin typeface="Roboto"/>
          <a:ea typeface="Roboto"/>
          <a:cs typeface="Roboto"/>
          <a:sym typeface="Roboto"/>
        </a:defRPr>
      </a:lvl6pPr>
      <a:lvl7pPr marL="3291113" marR="0" indent="-408214" algn="l" defTabSz="914400" rtl="0" latinLnBrk="0">
        <a:lnSpc>
          <a:spcPct val="115000"/>
        </a:lnSpc>
        <a:spcBef>
          <a:spcPts val="0"/>
        </a:spcBef>
        <a:spcAft>
          <a:spcPts val="0"/>
        </a:spcAft>
        <a:buClr>
          <a:srgbClr val="585858"/>
        </a:buClr>
        <a:buSzPts val="1800"/>
        <a:buFont typeface="Helvetica"/>
        <a:buChar char="●"/>
        <a:tabLst/>
        <a:defRPr b="0" baseline="0" cap="none" i="0" spc="0" strike="noStrike" sz="1800" u="none">
          <a:ln>
            <a:noFill/>
          </a:ln>
          <a:solidFill>
            <a:srgbClr val="585858"/>
          </a:solidFill>
          <a:uFillTx/>
          <a:latin typeface="Roboto"/>
          <a:ea typeface="Roboto"/>
          <a:cs typeface="Roboto"/>
          <a:sym typeface="Roboto"/>
        </a:defRPr>
      </a:lvl7pPr>
      <a:lvl8pPr marL="3748313" marR="0" indent="-408213" algn="l" defTabSz="914400" rtl="0" latinLnBrk="0">
        <a:lnSpc>
          <a:spcPct val="115000"/>
        </a:lnSpc>
        <a:spcBef>
          <a:spcPts val="0"/>
        </a:spcBef>
        <a:spcAft>
          <a:spcPts val="0"/>
        </a:spcAft>
        <a:buClr>
          <a:srgbClr val="585858"/>
        </a:buClr>
        <a:buSzPts val="1800"/>
        <a:buFont typeface="Helvetica"/>
        <a:buChar char="○"/>
        <a:tabLst/>
        <a:defRPr b="0" baseline="0" cap="none" i="0" spc="0" strike="noStrike" sz="1800" u="none">
          <a:ln>
            <a:noFill/>
          </a:ln>
          <a:solidFill>
            <a:srgbClr val="585858"/>
          </a:solidFill>
          <a:uFillTx/>
          <a:latin typeface="Roboto"/>
          <a:ea typeface="Roboto"/>
          <a:cs typeface="Roboto"/>
          <a:sym typeface="Roboto"/>
        </a:defRPr>
      </a:lvl8pPr>
      <a:lvl9pPr marL="4205513" marR="0" indent="-408213" algn="l" defTabSz="914400" rtl="0" latinLnBrk="0">
        <a:lnSpc>
          <a:spcPct val="115000"/>
        </a:lnSpc>
        <a:spcBef>
          <a:spcPts val="0"/>
        </a:spcBef>
        <a:spcAft>
          <a:spcPts val="0"/>
        </a:spcAft>
        <a:buClr>
          <a:srgbClr val="585858"/>
        </a:buClr>
        <a:buSzPts val="1800"/>
        <a:buFont typeface="Helvetica"/>
        <a:buChar char="■"/>
        <a:tabLst/>
        <a:defRPr b="0" baseline="0" cap="none" i="0" spc="0" strike="noStrike" sz="1800" u="none">
          <a:ln>
            <a:noFill/>
          </a:ln>
          <a:solidFill>
            <a:srgbClr val="585858"/>
          </a:solidFill>
          <a:uFillTx/>
          <a:latin typeface="Roboto"/>
          <a:ea typeface="Roboto"/>
          <a:cs typeface="Roboto"/>
          <a:sym typeface="Robot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6" name="Google Shape;51;p11"/>
          <p:cNvSpPr txBox="1"/>
          <p:nvPr>
            <p:ph type="title"/>
          </p:nvPr>
        </p:nvSpPr>
        <p:spPr>
          <a:xfrm>
            <a:off x="418000" y="1791024"/>
            <a:ext cx="8145899" cy="2001903"/>
          </a:xfrm>
          <a:prstGeom prst="rect">
            <a:avLst/>
          </a:prstGeom>
        </p:spPr>
        <p:txBody>
          <a:bodyPr/>
          <a:lstStyle/>
          <a:p>
            <a:pPr>
              <a:defRPr sz="2800"/>
            </a:pPr>
            <a:r>
              <a:t>Kubernetes with Minikube and Helm Charts</a:t>
            </a:r>
            <a:b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8" name="Google Shape;74;p15"/>
          <p:cNvSpPr txBox="1"/>
          <p:nvPr>
            <p:ph type="title"/>
          </p:nvPr>
        </p:nvSpPr>
        <p:spPr>
          <a:prstGeom prst="rect">
            <a:avLst/>
          </a:prstGeom>
        </p:spPr>
        <p:txBody>
          <a:bodyPr/>
          <a:lstStyle/>
          <a:p>
            <a:pPr/>
            <a:r>
              <a:t>Sailing on…</a:t>
            </a:r>
            <a:br/>
            <a:r>
              <a:t>    with Helm and Tiller</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0" name="Google Shape;79;p16"/>
          <p:cNvSpPr txBox="1"/>
          <p:nvPr>
            <p:ph type="title"/>
          </p:nvPr>
        </p:nvSpPr>
        <p:spPr>
          <a:xfrm>
            <a:off x="311699" y="292623"/>
            <a:ext cx="8520602" cy="572704"/>
          </a:xfrm>
          <a:prstGeom prst="rect">
            <a:avLst/>
          </a:prstGeom>
        </p:spPr>
        <p:txBody>
          <a:bodyPr/>
          <a:lstStyle>
            <a:lvl1pPr defTabSz="822958">
              <a:defRPr sz="2500"/>
            </a:lvl1pPr>
          </a:lstStyle>
          <a:p>
            <a:pPr/>
            <a:r>
              <a:t>Adding Helm and Tiller</a:t>
            </a:r>
          </a:p>
        </p:txBody>
      </p:sp>
      <p:sp>
        <p:nvSpPr>
          <p:cNvPr id="121" name="Google Shape;80;p16"/>
          <p:cNvSpPr txBox="1"/>
          <p:nvPr>
            <p:ph type="body" idx="1"/>
          </p:nvPr>
        </p:nvSpPr>
        <p:spPr>
          <a:xfrm>
            <a:off x="311699" y="1152475"/>
            <a:ext cx="8520602" cy="3416400"/>
          </a:xfrm>
          <a:prstGeom prst="rect">
            <a:avLst/>
          </a:prstGeom>
        </p:spPr>
        <p:txBody>
          <a:bodyPr/>
          <a:lstStyle/>
          <a:p>
            <a:pPr marL="0" indent="114300">
              <a:buSzTx/>
              <a:buNone/>
              <a:defRPr sz="2100">
                <a:solidFill>
                  <a:schemeClr val="accent2">
                    <a:lumOff val="-2588"/>
                  </a:schemeClr>
                </a:solidFill>
              </a:defRPr>
            </a:pPr>
            <a:r>
              <a:t>Helm: Helm is a tool that streamlines installing and managing Kubernetes applications. Helm runs on your laptop, CI/CD, or wherever you want it to run</a:t>
            </a:r>
          </a:p>
          <a:p>
            <a:pPr marL="0" indent="114300">
              <a:buSzTx/>
              <a:buNone/>
              <a:defRPr sz="2100">
                <a:solidFill>
                  <a:schemeClr val="accent2">
                    <a:lumOff val="-2588"/>
                  </a:schemeClr>
                </a:solidFill>
              </a:defRPr>
            </a:pPr>
          </a:p>
          <a:p>
            <a:pPr marL="0" indent="114300">
              <a:buSzTx/>
              <a:buNone/>
              <a:defRPr sz="2100">
                <a:solidFill>
                  <a:schemeClr val="accent2">
                    <a:lumOff val="-2588"/>
                  </a:schemeClr>
                </a:solidFill>
              </a:defRPr>
            </a:pPr>
            <a:r>
              <a:t>Tiller: Tiller runs inside of your Kubernetes cluster, and manages releases (installations) of your charts</a:t>
            </a:r>
          </a:p>
          <a:p>
            <a:pPr marL="0" indent="114300">
              <a:buSzTx/>
              <a:buNone/>
              <a:defRPr sz="2100">
                <a:solidFill>
                  <a:schemeClr val="accent2">
                    <a:lumOff val="-2588"/>
                  </a:schemeClr>
                </a:solidFill>
              </a:defRPr>
            </a:pPr>
          </a:p>
          <a:p>
            <a:pPr marL="0" indent="114300">
              <a:buSzTx/>
              <a:buNone/>
              <a:defRPr sz="2100">
                <a:solidFill>
                  <a:schemeClr val="accent2">
                    <a:lumOff val="-2588"/>
                  </a:schemeClr>
                </a:solidFill>
              </a:defRPr>
            </a:pPr>
            <a:r>
              <a:t>A Gentle Farewell to Tiller, from Helm 3.</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Google Shape;79;p16"/>
          <p:cNvSpPr txBox="1"/>
          <p:nvPr>
            <p:ph type="title"/>
          </p:nvPr>
        </p:nvSpPr>
        <p:spPr>
          <a:xfrm>
            <a:off x="311699" y="292623"/>
            <a:ext cx="8520602" cy="572704"/>
          </a:xfrm>
          <a:prstGeom prst="rect">
            <a:avLst/>
          </a:prstGeom>
        </p:spPr>
        <p:txBody>
          <a:bodyPr/>
          <a:lstStyle>
            <a:lvl1pPr defTabSz="822958">
              <a:defRPr sz="2500"/>
            </a:lvl1pPr>
          </a:lstStyle>
          <a:p>
            <a:pPr/>
            <a:r>
              <a:t>Helm Charts</a:t>
            </a:r>
          </a:p>
        </p:txBody>
      </p:sp>
      <p:sp>
        <p:nvSpPr>
          <p:cNvPr id="126" name="Google Shape;80;p16"/>
          <p:cNvSpPr txBox="1"/>
          <p:nvPr>
            <p:ph type="body" idx="1"/>
          </p:nvPr>
        </p:nvSpPr>
        <p:spPr>
          <a:xfrm>
            <a:off x="311699" y="1152475"/>
            <a:ext cx="8520602" cy="3416400"/>
          </a:xfrm>
          <a:prstGeom prst="rect">
            <a:avLst/>
          </a:prstGeom>
        </p:spPr>
        <p:txBody>
          <a:bodyPr/>
          <a:lstStyle/>
          <a:p>
            <a:pPr marL="0" indent="104013" defTabSz="832104">
              <a:buSzTx/>
              <a:buNone/>
              <a:defRPr sz="2093">
                <a:solidFill>
                  <a:schemeClr val="accent2">
                    <a:lumOff val="-2588"/>
                  </a:schemeClr>
                </a:solidFill>
              </a:defRPr>
            </a:pPr>
            <a:r>
              <a:t>Chart: Chart is a Helm package that contains information sufficient for installing a set of Kubernetes resources into a Kubernetes cluster </a:t>
            </a:r>
          </a:p>
          <a:p>
            <a:pPr marL="0" indent="104013" defTabSz="832104">
              <a:buSzTx/>
              <a:buNone/>
              <a:defRPr sz="2093">
                <a:solidFill>
                  <a:schemeClr val="accent2">
                    <a:lumOff val="-2588"/>
                  </a:schemeClr>
                </a:solidFill>
              </a:defRPr>
            </a:pPr>
          </a:p>
          <a:p>
            <a:pPr marL="0" indent="104013" defTabSz="832104">
              <a:buSzTx/>
              <a:buNone/>
              <a:defRPr sz="2093">
                <a:solidFill>
                  <a:schemeClr val="accent2">
                    <a:lumOff val="-2588"/>
                  </a:schemeClr>
                </a:solidFill>
              </a:defRPr>
            </a:pPr>
            <a:r>
              <a:t>Charts contain a Chart.yaml file as well as templates, default values (values.yaml), and dependencies.</a:t>
            </a:r>
          </a:p>
          <a:p>
            <a:pPr marL="0" indent="104013" defTabSz="832104">
              <a:buSzTx/>
              <a:buNone/>
              <a:defRPr sz="2093">
                <a:solidFill>
                  <a:schemeClr val="accent2">
                    <a:lumOff val="-2588"/>
                  </a:schemeClr>
                </a:solidFill>
              </a:defRPr>
            </a:pPr>
          </a:p>
          <a:p>
            <a:pPr marL="0" indent="104013" defTabSz="832104">
              <a:buSzTx/>
              <a:buNone/>
              <a:defRPr sz="2093">
                <a:solidFill>
                  <a:schemeClr val="accent2">
                    <a:lumOff val="-2588"/>
                  </a:schemeClr>
                </a:solidFill>
              </a:defRPr>
            </a:pPr>
            <a:r>
              <a:t>Charts are developed in a well-defined directory structure, and then packaged into an archive format called a chart archive</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 name="Google Shape;74;p15"/>
          <p:cNvSpPr txBox="1"/>
          <p:nvPr>
            <p:ph type="title"/>
          </p:nvPr>
        </p:nvSpPr>
        <p:spPr>
          <a:prstGeom prst="rect">
            <a:avLst/>
          </a:prstGeom>
        </p:spPr>
        <p:txBody>
          <a:bodyPr/>
          <a:lstStyle/>
          <a:p>
            <a:pPr/>
            <a:r>
              <a:t>Minikube</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 name="Google Shape;79;p16"/>
          <p:cNvSpPr txBox="1"/>
          <p:nvPr>
            <p:ph type="title"/>
          </p:nvPr>
        </p:nvSpPr>
        <p:spPr>
          <a:xfrm>
            <a:off x="311699" y="292623"/>
            <a:ext cx="8520602" cy="572704"/>
          </a:xfrm>
          <a:prstGeom prst="rect">
            <a:avLst/>
          </a:prstGeom>
        </p:spPr>
        <p:txBody>
          <a:bodyPr/>
          <a:lstStyle>
            <a:lvl1pPr defTabSz="822958">
              <a:defRPr sz="2500"/>
            </a:lvl1pPr>
          </a:lstStyle>
          <a:p>
            <a:pPr/>
            <a:r>
              <a:t>Minikube, VirtualBox and kubectl</a:t>
            </a:r>
          </a:p>
        </p:txBody>
      </p:sp>
      <p:sp>
        <p:nvSpPr>
          <p:cNvPr id="133" name="Google Shape;80;p16"/>
          <p:cNvSpPr txBox="1"/>
          <p:nvPr>
            <p:ph type="body" idx="1"/>
          </p:nvPr>
        </p:nvSpPr>
        <p:spPr>
          <a:xfrm>
            <a:off x="311699" y="1457275"/>
            <a:ext cx="8520602" cy="2931444"/>
          </a:xfrm>
          <a:prstGeom prst="rect">
            <a:avLst/>
          </a:prstGeom>
        </p:spPr>
        <p:txBody>
          <a:bodyPr/>
          <a:lstStyle/>
          <a:p>
            <a:pPr marL="457199" indent="-342899" algn="just">
              <a:buClr>
                <a:srgbClr val="666666"/>
              </a:buClr>
              <a:buSzPts val="2100"/>
              <a:defRPr sz="2100">
                <a:solidFill>
                  <a:schemeClr val="accent2">
                    <a:lumOff val="-2588"/>
                  </a:schemeClr>
                </a:solidFill>
              </a:defRPr>
            </a:pPr>
            <a:r>
              <a:t>Minikube is an open source tool that enables you to run Kubernetes on your laptop or other local machine. It runs a single-node cluster inside a virtual machine on your local machine</a:t>
            </a:r>
          </a:p>
          <a:p>
            <a:pPr marL="457199" indent="-342899" algn="just">
              <a:buClr>
                <a:srgbClr val="666666"/>
              </a:buClr>
              <a:buSzPts val="2100"/>
              <a:defRPr sz="2100">
                <a:solidFill>
                  <a:schemeClr val="accent2">
                    <a:lumOff val="-2588"/>
                  </a:schemeClr>
                </a:solidFill>
              </a:defRPr>
            </a:pPr>
          </a:p>
          <a:p>
            <a:pPr marL="457199" indent="-342899" algn="just">
              <a:buClr>
                <a:srgbClr val="666666"/>
              </a:buClr>
              <a:buSzPts val="2100"/>
              <a:defRPr sz="2100">
                <a:solidFill>
                  <a:schemeClr val="accent2">
                    <a:lumOff val="-2588"/>
                  </a:schemeClr>
                </a:solidFill>
              </a:defRPr>
            </a:pPr>
            <a:r>
              <a:t>Kubeadm provides support for most clouds and bare metal with Ansible employed to treat provisioning and orchestration matters</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 name="Google Shape;79;p16"/>
          <p:cNvSpPr txBox="1"/>
          <p:nvPr>
            <p:ph type="title"/>
          </p:nvPr>
        </p:nvSpPr>
        <p:spPr>
          <a:xfrm>
            <a:off x="311699" y="292623"/>
            <a:ext cx="8520602" cy="572704"/>
          </a:xfrm>
          <a:prstGeom prst="rect">
            <a:avLst/>
          </a:prstGeom>
        </p:spPr>
        <p:txBody>
          <a:bodyPr/>
          <a:lstStyle>
            <a:lvl1pPr defTabSz="822958">
              <a:defRPr sz="2500"/>
            </a:lvl1pPr>
          </a:lstStyle>
          <a:p>
            <a:pPr/>
            <a:r>
              <a:t>My First Cluster</a:t>
            </a:r>
          </a:p>
        </p:txBody>
      </p:sp>
      <p:sp>
        <p:nvSpPr>
          <p:cNvPr id="138" name="Google Shape;80;p16"/>
          <p:cNvSpPr txBox="1"/>
          <p:nvPr>
            <p:ph type="body" idx="1"/>
          </p:nvPr>
        </p:nvSpPr>
        <p:spPr>
          <a:xfrm>
            <a:off x="311699" y="1152475"/>
            <a:ext cx="8520602" cy="3630493"/>
          </a:xfrm>
          <a:prstGeom prst="rect">
            <a:avLst/>
          </a:prstGeom>
        </p:spPr>
        <p:txBody>
          <a:bodyPr/>
          <a:lstStyle/>
          <a:p>
            <a:pPr marL="0" indent="106298" defTabSz="850391">
              <a:buSzTx/>
              <a:buNone/>
              <a:defRPr sz="1953">
                <a:solidFill>
                  <a:schemeClr val="accent2">
                    <a:lumOff val="-2588"/>
                  </a:schemeClr>
                </a:solidFill>
              </a:defRPr>
            </a:pPr>
            <a:r>
              <a:t>We’re first going to setup our components</a:t>
            </a:r>
          </a:p>
          <a:p>
            <a:pPr marL="0" indent="106298" defTabSz="850391">
              <a:buSzTx/>
              <a:buNone/>
              <a:defRPr sz="1953">
                <a:solidFill>
                  <a:schemeClr val="accent2">
                    <a:lumOff val="-2588"/>
                  </a:schemeClr>
                </a:solidFill>
              </a:defRPr>
            </a:pPr>
          </a:p>
          <a:p>
            <a:pPr marL="274139" indent="-167840" defTabSz="850391">
              <a:buClrTx/>
              <a:buSzPct val="100000"/>
              <a:buFontTx/>
              <a:buChar char="•"/>
              <a:defRPr sz="1953">
                <a:solidFill>
                  <a:schemeClr val="accent2">
                    <a:lumOff val="-2588"/>
                  </a:schemeClr>
                </a:solidFill>
              </a:defRPr>
            </a:pPr>
            <a:r>
              <a:t>Setup VirtualBox, kubectl, minikube</a:t>
            </a:r>
          </a:p>
          <a:p>
            <a:pPr marL="274139" indent="-167840" defTabSz="850391">
              <a:buClrTx/>
              <a:buSzPct val="100000"/>
              <a:buFontTx/>
              <a:buChar char="•"/>
              <a:defRPr sz="1953">
                <a:solidFill>
                  <a:schemeClr val="accent2">
                    <a:lumOff val="-2588"/>
                  </a:schemeClr>
                </a:solidFill>
              </a:defRPr>
            </a:pPr>
            <a:r>
              <a:t>Start our cluster</a:t>
            </a:r>
          </a:p>
          <a:p>
            <a:pPr marL="274139" indent="-167840" defTabSz="850391">
              <a:buClrTx/>
              <a:buSzPct val="100000"/>
              <a:buFontTx/>
              <a:buChar char="•"/>
              <a:defRPr sz="1953">
                <a:solidFill>
                  <a:schemeClr val="accent2">
                    <a:lumOff val="-2588"/>
                  </a:schemeClr>
                </a:solidFill>
              </a:defRPr>
            </a:pPr>
            <a:r>
              <a:t>ssh in our cluster</a:t>
            </a:r>
          </a:p>
          <a:p>
            <a:pPr marL="274139" indent="-167840" defTabSz="850391">
              <a:buClrTx/>
              <a:buSzPct val="100000"/>
              <a:buFontTx/>
              <a:buChar char="•"/>
              <a:defRPr sz="1953">
                <a:solidFill>
                  <a:schemeClr val="accent2">
                    <a:lumOff val="-2588"/>
                  </a:schemeClr>
                </a:solidFill>
              </a:defRPr>
            </a:pPr>
            <a:r>
              <a:t>Examine our docker running containers</a:t>
            </a:r>
          </a:p>
          <a:p>
            <a:pPr marL="274139" indent="-167840" defTabSz="850391">
              <a:buClrTx/>
              <a:buSzPct val="100000"/>
              <a:buFontTx/>
              <a:buChar char="•"/>
              <a:defRPr sz="1953">
                <a:solidFill>
                  <a:schemeClr val="accent2">
                    <a:lumOff val="-2588"/>
                  </a:schemeClr>
                </a:solidFill>
              </a:defRPr>
            </a:pPr>
            <a:r>
              <a:t>Examine our cluster</a:t>
            </a:r>
          </a:p>
          <a:p>
            <a:pPr marL="274139" indent="-167840" defTabSz="850391">
              <a:buClrTx/>
              <a:buSzPct val="100000"/>
              <a:buFontTx/>
              <a:buChar char="•"/>
              <a:defRPr sz="1953">
                <a:solidFill>
                  <a:schemeClr val="accent2">
                    <a:lumOff val="-2588"/>
                  </a:schemeClr>
                </a:solidFill>
              </a:defRPr>
            </a:pPr>
            <a:r>
              <a:t>Examine some minikube add ons</a:t>
            </a:r>
          </a:p>
          <a:p>
            <a:pPr marL="274139" indent="-167840" defTabSz="850391">
              <a:buClrTx/>
              <a:buSzPct val="100000"/>
              <a:buFontTx/>
              <a:buChar char="•"/>
              <a:defRPr sz="1953">
                <a:solidFill>
                  <a:schemeClr val="accent2">
                    <a:lumOff val="-2588"/>
                  </a:schemeClr>
                </a:solidFill>
              </a:defRPr>
            </a:pPr>
            <a:r>
              <a:t>Examine minikube dashboard</a:t>
            </a:r>
          </a:p>
          <a:p>
            <a:pPr marL="274139" indent="-167840" defTabSz="850391">
              <a:buClrTx/>
              <a:buSzPct val="100000"/>
              <a:buFontTx/>
              <a:buChar char="•"/>
              <a:defRPr sz="1953">
                <a:solidFill>
                  <a:schemeClr val="accent2">
                    <a:lumOff val="-2588"/>
                  </a:schemeClr>
                </a:solidFill>
              </a:defRPr>
            </a:pPr>
            <a:r>
              <a:t>Take a look at kubectl command line</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2" name="Google Shape;79;p16"/>
          <p:cNvSpPr txBox="1"/>
          <p:nvPr>
            <p:ph type="title"/>
          </p:nvPr>
        </p:nvSpPr>
        <p:spPr>
          <a:xfrm>
            <a:off x="311699" y="292623"/>
            <a:ext cx="8520602" cy="572704"/>
          </a:xfrm>
          <a:prstGeom prst="rect">
            <a:avLst/>
          </a:prstGeom>
        </p:spPr>
        <p:txBody>
          <a:bodyPr/>
          <a:lstStyle>
            <a:lvl1pPr defTabSz="822958">
              <a:defRPr sz="2500"/>
            </a:lvl1pPr>
          </a:lstStyle>
          <a:p>
            <a:pPr/>
            <a:r>
              <a:t>Hello (k8s) World</a:t>
            </a:r>
          </a:p>
        </p:txBody>
      </p:sp>
      <p:sp>
        <p:nvSpPr>
          <p:cNvPr id="143" name="Google Shape;80;p16"/>
          <p:cNvSpPr txBox="1"/>
          <p:nvPr>
            <p:ph type="body" idx="1"/>
          </p:nvPr>
        </p:nvSpPr>
        <p:spPr>
          <a:xfrm>
            <a:off x="311699" y="1152475"/>
            <a:ext cx="8520602" cy="3416400"/>
          </a:xfrm>
          <a:prstGeom prst="rect">
            <a:avLst/>
          </a:prstGeom>
        </p:spPr>
        <p:txBody>
          <a:bodyPr/>
          <a:lstStyle/>
          <a:p>
            <a:pPr marL="0" indent="114300">
              <a:buSzTx/>
              <a:buNone/>
              <a:defRPr sz="2100">
                <a:solidFill>
                  <a:schemeClr val="accent2">
                    <a:lumOff val="-2588"/>
                  </a:schemeClr>
                </a:solidFill>
              </a:defRPr>
            </a:pPr>
            <a:r>
              <a:t>Example app – deploy "Hello World" nginx docker image</a:t>
            </a:r>
          </a:p>
          <a:p>
            <a:pPr marL="0" indent="114300">
              <a:buSzTx/>
              <a:buNone/>
              <a:defRPr sz="2100">
                <a:solidFill>
                  <a:schemeClr val="accent2">
                    <a:lumOff val="-2588"/>
                  </a:schemeClr>
                </a:solidFill>
              </a:defRPr>
            </a:pPr>
          </a:p>
          <a:p>
            <a:pPr marL="342900" indent="-228600">
              <a:buSzPct val="100000"/>
              <a:buChar char="•"/>
              <a:defRPr sz="2100">
                <a:solidFill>
                  <a:schemeClr val="accent2">
                    <a:lumOff val="-2588"/>
                  </a:schemeClr>
                </a:solidFill>
              </a:defRPr>
            </a:pPr>
            <a:r>
              <a:t>Run hello-nginx</a:t>
            </a:r>
          </a:p>
          <a:p>
            <a:pPr marL="342900" indent="-228600">
              <a:buSzPct val="100000"/>
              <a:buChar char="•"/>
              <a:defRPr sz="2100">
                <a:solidFill>
                  <a:schemeClr val="accent2">
                    <a:lumOff val="-2588"/>
                  </a:schemeClr>
                </a:solidFill>
              </a:defRPr>
            </a:pPr>
            <a:r>
              <a:t>Get pods</a:t>
            </a:r>
          </a:p>
          <a:p>
            <a:pPr marL="342900" indent="-228600">
              <a:buSzPct val="100000"/>
              <a:buChar char="•"/>
              <a:defRPr sz="2100">
                <a:solidFill>
                  <a:schemeClr val="accent2">
                    <a:lumOff val="-2588"/>
                  </a:schemeClr>
                </a:solidFill>
              </a:defRPr>
            </a:pPr>
            <a:r>
              <a:t>Expose deployment</a:t>
            </a:r>
          </a:p>
          <a:p>
            <a:pPr marL="342900" indent="-228600">
              <a:buSzPct val="100000"/>
              <a:buChar char="•"/>
              <a:defRPr sz="2100">
                <a:solidFill>
                  <a:schemeClr val="accent2">
                    <a:lumOff val="-2588"/>
                  </a:schemeClr>
                </a:solidFill>
              </a:defRPr>
            </a:pPr>
            <a:r>
              <a:t>Get the service url</a:t>
            </a:r>
          </a:p>
          <a:p>
            <a:pPr marL="342900" indent="-228600">
              <a:buSzPct val="100000"/>
              <a:buChar char="•"/>
              <a:defRPr sz="2100">
                <a:solidFill>
                  <a:schemeClr val="accent2">
                    <a:lumOff val="-2588"/>
                  </a:schemeClr>
                </a:solidFill>
              </a:defRPr>
            </a:pPr>
            <a:r>
              <a:t>Get pods</a:t>
            </a:r>
          </a:p>
          <a:p>
            <a:pPr marL="342900" indent="-228600">
              <a:buSzPct val="100000"/>
              <a:buChar char="•"/>
              <a:defRPr sz="2100">
                <a:solidFill>
                  <a:schemeClr val="accent2">
                    <a:lumOff val="-2588"/>
                  </a:schemeClr>
                </a:solidFill>
              </a:defRPr>
            </a:pPr>
            <a:r>
              <a:t>Scale cluster pods</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5" name="Bonus demo"/>
          <p:cNvSpPr txBox="1"/>
          <p:nvPr>
            <p:ph type="title"/>
          </p:nvPr>
        </p:nvSpPr>
        <p:spPr>
          <a:prstGeom prst="rect">
            <a:avLst/>
          </a:prstGeom>
        </p:spPr>
        <p:txBody>
          <a:bodyPr/>
          <a:lstStyle>
            <a:lvl1pPr defTabSz="822959">
              <a:defRPr sz="2520"/>
            </a:lvl1pPr>
          </a:lstStyle>
          <a:p>
            <a:pPr/>
            <a:r>
              <a:t>Bonus demo</a:t>
            </a:r>
          </a:p>
        </p:txBody>
      </p:sp>
      <p:sp>
        <p:nvSpPr>
          <p:cNvPr id="146" name="Use Helm to deploy Wordpress with MariaDB and Jenkins on our k8s cluster…"/>
          <p:cNvSpPr txBox="1"/>
          <p:nvPr>
            <p:ph type="body" idx="1"/>
          </p:nvPr>
        </p:nvSpPr>
        <p:spPr>
          <a:prstGeom prst="rect">
            <a:avLst/>
          </a:prstGeom>
        </p:spPr>
        <p:txBody>
          <a:bodyPr/>
          <a:lstStyle/>
          <a:p>
            <a:pPr marL="0" indent="114300">
              <a:buSzTx/>
              <a:buNone/>
            </a:pPr>
            <a:r>
              <a:t>Use Helm to deploy Wordpress with MariaDB and Jenkins on our k8s cluster</a:t>
            </a:r>
          </a:p>
          <a:p>
            <a:pPr marL="0" indent="114300">
              <a:buSzTx/>
              <a:buNone/>
            </a:pPr>
          </a:p>
          <a:p>
            <a:pPr/>
            <a:r>
              <a:t>Deploy Jenkins</a:t>
            </a:r>
          </a:p>
          <a:p>
            <a:pPr/>
            <a:r>
              <a:t>Deploy Wordpress w/MariaDB</a:t>
            </a:r>
          </a:p>
          <a:p>
            <a:pPr/>
            <a:r>
              <a:t>Helm ls</a:t>
            </a:r>
          </a:p>
          <a:p>
            <a:pPr/>
            <a:r>
              <a:t>Helm install</a:t>
            </a:r>
          </a:p>
          <a:p>
            <a:pPr/>
            <a:r>
              <a:t>Help service </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8" name="Google Shape;74;p15"/>
          <p:cNvSpPr txBox="1"/>
          <p:nvPr>
            <p:ph type="title"/>
          </p:nvPr>
        </p:nvSpPr>
        <p:spPr>
          <a:xfrm>
            <a:off x="417997" y="1791024"/>
            <a:ext cx="5784455" cy="2001903"/>
          </a:xfrm>
          <a:prstGeom prst="rect">
            <a:avLst/>
          </a:prstGeom>
        </p:spPr>
        <p:txBody>
          <a:bodyPr/>
          <a:lstStyle/>
          <a:p>
            <a:pPr/>
            <a:r>
              <a:t>Summary of all the things</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0" name="Google Shape;79;p16"/>
          <p:cNvSpPr txBox="1"/>
          <p:nvPr>
            <p:ph type="title"/>
          </p:nvPr>
        </p:nvSpPr>
        <p:spPr>
          <a:xfrm>
            <a:off x="311699" y="292623"/>
            <a:ext cx="8520602" cy="572704"/>
          </a:xfrm>
          <a:prstGeom prst="rect">
            <a:avLst/>
          </a:prstGeom>
        </p:spPr>
        <p:txBody>
          <a:bodyPr/>
          <a:lstStyle>
            <a:lvl1pPr defTabSz="822958">
              <a:defRPr sz="2500"/>
            </a:lvl1pPr>
          </a:lstStyle>
          <a:p>
            <a:pPr/>
            <a:r>
              <a:t>What did we do?</a:t>
            </a:r>
          </a:p>
        </p:txBody>
      </p:sp>
      <p:sp>
        <p:nvSpPr>
          <p:cNvPr id="151" name="Google Shape;80;p16"/>
          <p:cNvSpPr txBox="1"/>
          <p:nvPr>
            <p:ph type="body" idx="1"/>
          </p:nvPr>
        </p:nvSpPr>
        <p:spPr>
          <a:xfrm>
            <a:off x="311699" y="1152475"/>
            <a:ext cx="8520602" cy="3416400"/>
          </a:xfrm>
          <a:prstGeom prst="rect">
            <a:avLst/>
          </a:prstGeom>
        </p:spPr>
        <p:txBody>
          <a:bodyPr/>
          <a:lstStyle/>
          <a:p>
            <a:pPr marL="0" indent="114300">
              <a:buSzTx/>
              <a:buNone/>
              <a:defRPr>
                <a:solidFill>
                  <a:srgbClr val="666666"/>
                </a:solidFill>
              </a:defRPr>
            </a:pPr>
          </a:p>
          <a:p>
            <a:pPr marL="342900" indent="-228600">
              <a:buSzPct val="100000"/>
              <a:buChar char="•"/>
              <a:defRPr sz="2100">
                <a:solidFill>
                  <a:schemeClr val="accent2">
                    <a:lumOff val="-2588"/>
                  </a:schemeClr>
                </a:solidFill>
              </a:defRPr>
            </a:pPr>
            <a:r>
              <a:t>Introduction to K8s</a:t>
            </a:r>
          </a:p>
          <a:p>
            <a:pPr marL="342900" indent="-228600">
              <a:buSzPct val="100000"/>
              <a:buChar char="•"/>
              <a:defRPr sz="2100">
                <a:solidFill>
                  <a:schemeClr val="accent2">
                    <a:lumOff val="-2588"/>
                  </a:schemeClr>
                </a:solidFill>
              </a:defRPr>
            </a:pPr>
            <a:r>
              <a:t>k8s components</a:t>
            </a:r>
          </a:p>
          <a:p>
            <a:pPr marL="342900" indent="-228600">
              <a:buSzPct val="100000"/>
              <a:buChar char="•"/>
              <a:defRPr sz="2100">
                <a:solidFill>
                  <a:schemeClr val="accent2">
                    <a:lumOff val="-2588"/>
                  </a:schemeClr>
                </a:solidFill>
              </a:defRPr>
            </a:pPr>
            <a:r>
              <a:t>k8s on your dev laptop</a:t>
            </a:r>
          </a:p>
          <a:p>
            <a:pPr marL="342900" indent="-228600">
              <a:buSzPct val="100000"/>
              <a:buChar char="•"/>
              <a:defRPr sz="2100">
                <a:solidFill>
                  <a:schemeClr val="accent2">
                    <a:lumOff val="-2588"/>
                  </a:schemeClr>
                </a:solidFill>
              </a:defRPr>
            </a:pPr>
            <a:r>
              <a:t>Start our first cluster</a:t>
            </a:r>
          </a:p>
          <a:p>
            <a:pPr marL="342900" indent="-228600">
              <a:buSzPct val="100000"/>
              <a:buChar char="•"/>
              <a:defRPr sz="2100">
                <a:solidFill>
                  <a:schemeClr val="accent2">
                    <a:lumOff val="-2588"/>
                  </a:schemeClr>
                </a:solidFill>
              </a:defRPr>
            </a:pPr>
            <a:r>
              <a:t>Deploy nginx</a:t>
            </a:r>
          </a:p>
          <a:p>
            <a:pPr marL="342900" indent="-228600">
              <a:buSzPct val="100000"/>
              <a:buChar char="•"/>
              <a:defRPr sz="2100">
                <a:solidFill>
                  <a:schemeClr val="accent2">
                    <a:lumOff val="-2588"/>
                  </a:schemeClr>
                </a:solidFill>
              </a:defRPr>
            </a:pPr>
            <a:r>
              <a:t>Increase pod count</a:t>
            </a:r>
          </a:p>
          <a:p>
            <a:pPr marL="342900" indent="-228600">
              <a:buSzPct val="100000"/>
              <a:buChar char="•"/>
              <a:defRPr>
                <a:solidFill>
                  <a:srgbClr val="FF0000"/>
                </a:solidFill>
              </a:defRPr>
            </a:pPr>
            <a:r>
              <a:rPr sz="2100">
                <a:solidFill>
                  <a:schemeClr val="accent2">
                    <a:lumOff val="-2588"/>
                  </a:schemeClr>
                </a:solidFill>
              </a:rPr>
              <a:t>Deploy Jenkins</a:t>
            </a:r>
            <a:r>
              <a:t> </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8" name="Google Shape;79;p16"/>
          <p:cNvSpPr txBox="1"/>
          <p:nvPr>
            <p:ph type="title"/>
          </p:nvPr>
        </p:nvSpPr>
        <p:spPr>
          <a:xfrm>
            <a:off x="311699" y="292623"/>
            <a:ext cx="8520602" cy="572704"/>
          </a:xfrm>
          <a:prstGeom prst="rect">
            <a:avLst/>
          </a:prstGeom>
        </p:spPr>
        <p:txBody>
          <a:bodyPr/>
          <a:lstStyle>
            <a:lvl1pPr defTabSz="822958">
              <a:defRPr sz="2500"/>
            </a:lvl1pPr>
          </a:lstStyle>
          <a:p>
            <a:pPr/>
            <a:r>
              <a:t>Introductions</a:t>
            </a:r>
          </a:p>
        </p:txBody>
      </p:sp>
      <p:sp>
        <p:nvSpPr>
          <p:cNvPr id="79" name="Google Shape;80;p16"/>
          <p:cNvSpPr txBox="1"/>
          <p:nvPr>
            <p:ph type="body" idx="1"/>
          </p:nvPr>
        </p:nvSpPr>
        <p:spPr>
          <a:xfrm>
            <a:off x="1899132" y="1169691"/>
            <a:ext cx="5345736" cy="3722590"/>
          </a:xfrm>
          <a:prstGeom prst="rect">
            <a:avLst/>
          </a:prstGeom>
        </p:spPr>
        <p:txBody>
          <a:bodyPr/>
          <a:lstStyle/>
          <a:p>
            <a:pPr marL="0" indent="0" algn="ctr" defTabSz="804672">
              <a:buClrTx/>
              <a:buSzTx/>
              <a:buFontTx/>
              <a:buNone/>
              <a:defRPr sz="1848">
                <a:solidFill>
                  <a:srgbClr val="666666"/>
                </a:solidFill>
              </a:defRPr>
            </a:pPr>
          </a:p>
          <a:p>
            <a:pPr marL="0" indent="0" algn="ctr" defTabSz="804672">
              <a:buClrTx/>
              <a:buSzTx/>
              <a:buFontTx/>
              <a:buNone/>
              <a:defRPr sz="2376">
                <a:solidFill>
                  <a:srgbClr val="666666"/>
                </a:solidFill>
              </a:defRPr>
            </a:pPr>
            <a:r>
              <a:t>Donald Simpson - John Pikoulas</a:t>
            </a:r>
          </a:p>
          <a:p>
            <a:pPr marL="0" indent="0" algn="ctr" defTabSz="804672">
              <a:buClrTx/>
              <a:buSzTx/>
              <a:buFontTx/>
              <a:buNone/>
              <a:defRPr sz="1848">
                <a:solidFill>
                  <a:srgbClr val="666666"/>
                </a:solidFill>
              </a:defRPr>
            </a:pPr>
            <a:br>
              <a:rPr sz="2376"/>
            </a:br>
            <a:r>
              <a:rPr sz="2376"/>
              <a:t>www.automateditsolutions.com</a:t>
            </a:r>
            <a:br>
              <a:rPr sz="2376"/>
            </a:br>
            <a:br>
              <a:rPr sz="2376"/>
            </a:br>
            <a:r>
              <a:rPr sz="2376"/>
              <a:t>Peoples Postcode Lottery</a:t>
            </a:r>
            <a:br>
              <a:rPr sz="2376"/>
            </a:br>
            <a:br>
              <a:rPr sz="2376"/>
            </a:br>
            <a:r>
              <a:rPr sz="2376"/>
              <a:t>Hays </a:t>
            </a:r>
            <a:b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3" name="Google Shape;74;p15"/>
          <p:cNvSpPr txBox="1"/>
          <p:nvPr>
            <p:ph type="title"/>
          </p:nvPr>
        </p:nvSpPr>
        <p:spPr>
          <a:prstGeom prst="rect">
            <a:avLst/>
          </a:prstGeom>
        </p:spPr>
        <p:txBody>
          <a:bodyPr/>
          <a:lstStyle/>
          <a:p>
            <a:pPr/>
            <a:r>
              <a:t>Next steps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3" name="Google Shape;79;p16"/>
          <p:cNvSpPr txBox="1"/>
          <p:nvPr>
            <p:ph type="title"/>
          </p:nvPr>
        </p:nvSpPr>
        <p:spPr>
          <a:xfrm>
            <a:off x="311699" y="292623"/>
            <a:ext cx="8520602" cy="572704"/>
          </a:xfrm>
          <a:prstGeom prst="rect">
            <a:avLst/>
          </a:prstGeom>
        </p:spPr>
        <p:txBody>
          <a:bodyPr/>
          <a:lstStyle>
            <a:lvl1pPr defTabSz="822958">
              <a:defRPr sz="2500"/>
            </a:lvl1pPr>
          </a:lstStyle>
          <a:p>
            <a:pPr/>
            <a:r>
              <a:t>Agenda</a:t>
            </a:r>
          </a:p>
        </p:txBody>
      </p:sp>
      <p:sp>
        <p:nvSpPr>
          <p:cNvPr id="84" name="Google Shape;80;p16"/>
          <p:cNvSpPr txBox="1"/>
          <p:nvPr>
            <p:ph type="body" idx="1"/>
          </p:nvPr>
        </p:nvSpPr>
        <p:spPr>
          <a:xfrm>
            <a:off x="65172" y="1225646"/>
            <a:ext cx="5813142" cy="3722590"/>
          </a:xfrm>
          <a:prstGeom prst="rect">
            <a:avLst/>
          </a:prstGeom>
        </p:spPr>
        <p:txBody>
          <a:bodyPr/>
          <a:lstStyle/>
          <a:p>
            <a:pPr marL="228600" indent="-228600">
              <a:buClrTx/>
              <a:buSzPct val="100000"/>
              <a:buFontTx/>
              <a:buChar char="•"/>
              <a:defRPr sz="2100">
                <a:solidFill>
                  <a:srgbClr val="666666"/>
                </a:solidFill>
              </a:defRPr>
            </a:pPr>
            <a:r>
              <a:t>Recap of previous sessions</a:t>
            </a:r>
          </a:p>
          <a:p>
            <a:pPr marL="228600" indent="-228600">
              <a:buClrTx/>
              <a:buSzPct val="100000"/>
              <a:buFontTx/>
              <a:buChar char="•"/>
              <a:defRPr sz="2100">
                <a:solidFill>
                  <a:srgbClr val="666666"/>
                </a:solidFill>
              </a:defRPr>
            </a:pPr>
            <a:r>
              <a:t>Kubernetes: options, concepts and components</a:t>
            </a:r>
          </a:p>
          <a:p>
            <a:pPr marL="228600" indent="-228600">
              <a:buClrTx/>
              <a:buSzPct val="100000"/>
              <a:buFontTx/>
              <a:buChar char="•"/>
              <a:defRPr sz="2100">
                <a:solidFill>
                  <a:srgbClr val="666666"/>
                </a:solidFill>
              </a:defRPr>
            </a:pPr>
            <a:r>
              <a:t>Minikube setup – kubectl and VirtualBox</a:t>
            </a:r>
          </a:p>
          <a:p>
            <a:pPr marL="228600" indent="-228600">
              <a:buClrTx/>
              <a:buSzPct val="100000"/>
              <a:buFontTx/>
              <a:buChar char="•"/>
              <a:defRPr sz="2100">
                <a:solidFill>
                  <a:srgbClr val="666666"/>
                </a:solidFill>
              </a:defRPr>
            </a:pPr>
            <a:r>
              <a:t>My First Cluster and Hello k8s World</a:t>
            </a:r>
          </a:p>
          <a:p>
            <a:pPr marL="228600" indent="-228600">
              <a:buClrTx/>
              <a:buSzPct val="100000"/>
              <a:buFontTx/>
              <a:buChar char="•"/>
              <a:defRPr sz="2100">
                <a:solidFill>
                  <a:srgbClr val="666666"/>
                </a:solidFill>
              </a:defRPr>
            </a:pPr>
            <a:r>
              <a:t>Helm and Tiller, Helm Charts</a:t>
            </a:r>
          </a:p>
          <a:p>
            <a:pPr marL="228600" indent="-228600">
              <a:buClrTx/>
              <a:buSzPct val="100000"/>
              <a:buFontTx/>
              <a:buChar char="•"/>
              <a:defRPr sz="2100">
                <a:solidFill>
                  <a:srgbClr val="666666"/>
                </a:solidFill>
              </a:defRPr>
            </a:pPr>
            <a:r>
              <a:t>Some basic examples</a:t>
            </a:r>
          </a:p>
          <a:p>
            <a:pPr marL="228600" indent="-228600">
              <a:buClrTx/>
              <a:buSzPct val="100000"/>
              <a:buFontTx/>
              <a:buChar char="•"/>
              <a:defRPr sz="2100">
                <a:solidFill>
                  <a:srgbClr val="666666"/>
                </a:solidFill>
              </a:defRPr>
            </a:pPr>
            <a:r>
              <a:t>Next steps…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8" name="Google Shape;74;p15"/>
          <p:cNvSpPr txBox="1"/>
          <p:nvPr>
            <p:ph type="title"/>
          </p:nvPr>
        </p:nvSpPr>
        <p:spPr>
          <a:prstGeom prst="rect">
            <a:avLst/>
          </a:prstGeom>
        </p:spPr>
        <p:txBody>
          <a:bodyPr/>
          <a:lstStyle/>
          <a:p>
            <a:pPr/>
            <a:r>
              <a:t>Previously….</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0" name="Google Shape;79;p16"/>
          <p:cNvSpPr txBox="1"/>
          <p:nvPr>
            <p:ph type="title"/>
          </p:nvPr>
        </p:nvSpPr>
        <p:spPr>
          <a:xfrm>
            <a:off x="311699" y="292623"/>
            <a:ext cx="8520602" cy="572704"/>
          </a:xfrm>
          <a:prstGeom prst="rect">
            <a:avLst/>
          </a:prstGeom>
        </p:spPr>
        <p:txBody>
          <a:bodyPr/>
          <a:lstStyle>
            <a:lvl1pPr defTabSz="822958">
              <a:defRPr sz="2500"/>
            </a:lvl1pPr>
          </a:lstStyle>
          <a:p>
            <a:pPr/>
            <a:r>
              <a:t>Kubernetes – options, options…</a:t>
            </a:r>
          </a:p>
        </p:txBody>
      </p:sp>
      <p:sp>
        <p:nvSpPr>
          <p:cNvPr id="91" name="Google Shape;80;p16"/>
          <p:cNvSpPr txBox="1"/>
          <p:nvPr>
            <p:ph type="body" idx="1"/>
          </p:nvPr>
        </p:nvSpPr>
        <p:spPr>
          <a:xfrm>
            <a:off x="311699" y="1152475"/>
            <a:ext cx="8520602" cy="3416400"/>
          </a:xfrm>
          <a:prstGeom prst="rect">
            <a:avLst/>
          </a:prstGeom>
        </p:spPr>
        <p:txBody>
          <a:bodyPr/>
          <a:lstStyle/>
          <a:p>
            <a:pPr>
              <a:buClr>
                <a:srgbClr val="666666"/>
              </a:buClr>
              <a:defRPr>
                <a:solidFill>
                  <a:srgbClr val="666666"/>
                </a:solidFill>
              </a:defRPr>
            </a:pPr>
            <a:r>
              <a:t>GCP or AWS managed? DIY? Cloud? On Prem? </a:t>
            </a:r>
          </a:p>
          <a:p>
            <a:pPr>
              <a:buClr>
                <a:srgbClr val="666666"/>
              </a:buClr>
              <a:defRPr>
                <a:solidFill>
                  <a:srgbClr val="666666"/>
                </a:solidFill>
              </a:defRPr>
            </a:pPr>
            <a:r>
              <a:t>Hybrid?</a:t>
            </a:r>
          </a:p>
        </p:txBody>
      </p:sp>
      <p:pic>
        <p:nvPicPr>
          <p:cNvPr id="92" name="Picture 2" descr="Picture 2"/>
          <p:cNvPicPr>
            <a:picLocks noChangeAspect="1"/>
          </p:cNvPicPr>
          <p:nvPr/>
        </p:nvPicPr>
        <p:blipFill>
          <a:blip r:embed="rId3">
            <a:extLst/>
          </a:blip>
          <a:stretch>
            <a:fillRect/>
          </a:stretch>
        </p:blipFill>
        <p:spPr>
          <a:xfrm>
            <a:off x="1869126" y="2041610"/>
            <a:ext cx="4496352" cy="1552167"/>
          </a:xfrm>
          <a:prstGeom prst="rect">
            <a:avLst/>
          </a:prstGeom>
          <a:ln w="12700">
            <a:miter lim="400000"/>
          </a:ln>
        </p:spPr>
      </p:pic>
      <p:pic>
        <p:nvPicPr>
          <p:cNvPr id="93" name="Picture 3" descr="Picture 3"/>
          <p:cNvPicPr>
            <a:picLocks noChangeAspect="1"/>
          </p:cNvPicPr>
          <p:nvPr/>
        </p:nvPicPr>
        <p:blipFill>
          <a:blip r:embed="rId4">
            <a:extLst/>
          </a:blip>
          <a:stretch>
            <a:fillRect/>
          </a:stretch>
        </p:blipFill>
        <p:spPr>
          <a:xfrm>
            <a:off x="564724" y="3580574"/>
            <a:ext cx="3543155" cy="1240352"/>
          </a:xfrm>
          <a:prstGeom prst="rect">
            <a:avLst/>
          </a:prstGeom>
          <a:ln w="12700">
            <a:miter lim="400000"/>
          </a:ln>
        </p:spPr>
      </p:pic>
      <p:pic>
        <p:nvPicPr>
          <p:cNvPr id="94" name="Picture 4" descr="Picture 4"/>
          <p:cNvPicPr>
            <a:picLocks noChangeAspect="1"/>
          </p:cNvPicPr>
          <p:nvPr/>
        </p:nvPicPr>
        <p:blipFill>
          <a:blip r:embed="rId5">
            <a:extLst/>
          </a:blip>
          <a:stretch>
            <a:fillRect/>
          </a:stretch>
        </p:blipFill>
        <p:spPr>
          <a:xfrm>
            <a:off x="6399576" y="1197925"/>
            <a:ext cx="2635816" cy="2877548"/>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98" name="Picture 1" descr="Picture 1"/>
          <p:cNvPicPr>
            <a:picLocks noChangeAspect="1"/>
          </p:cNvPicPr>
          <p:nvPr/>
        </p:nvPicPr>
        <p:blipFill>
          <a:blip r:embed="rId3">
            <a:extLst/>
          </a:blip>
          <a:stretch>
            <a:fillRect/>
          </a:stretch>
        </p:blipFill>
        <p:spPr>
          <a:xfrm>
            <a:off x="4444824" y="1273670"/>
            <a:ext cx="4509071" cy="3381803"/>
          </a:xfrm>
          <a:prstGeom prst="rect">
            <a:avLst/>
          </a:prstGeom>
          <a:ln w="12700">
            <a:miter lim="400000"/>
          </a:ln>
        </p:spPr>
      </p:pic>
      <p:sp>
        <p:nvSpPr>
          <p:cNvPr id="99" name="Google Shape;79;p16"/>
          <p:cNvSpPr txBox="1"/>
          <p:nvPr>
            <p:ph type="title"/>
          </p:nvPr>
        </p:nvSpPr>
        <p:spPr>
          <a:xfrm>
            <a:off x="311699" y="292623"/>
            <a:ext cx="8520602" cy="572704"/>
          </a:xfrm>
          <a:prstGeom prst="rect">
            <a:avLst/>
          </a:prstGeom>
        </p:spPr>
        <p:txBody>
          <a:bodyPr/>
          <a:lstStyle/>
          <a:p>
            <a:pPr defTabSz="822958">
              <a:defRPr sz="2500"/>
            </a:pPr>
            <a:r>
              <a:t>Kubernetes – </a:t>
            </a:r>
            <a:r>
              <a:t>more </a:t>
            </a:r>
            <a:r>
              <a:t>options…</a:t>
            </a:r>
          </a:p>
        </p:txBody>
      </p:sp>
      <p:sp>
        <p:nvSpPr>
          <p:cNvPr id="100" name="Google Shape;80;p16"/>
          <p:cNvSpPr txBox="1"/>
          <p:nvPr>
            <p:ph type="body" sz="half" idx="1"/>
          </p:nvPr>
        </p:nvSpPr>
        <p:spPr>
          <a:xfrm>
            <a:off x="311699" y="1152475"/>
            <a:ext cx="4838598" cy="3722590"/>
          </a:xfrm>
          <a:prstGeom prst="rect">
            <a:avLst/>
          </a:prstGeom>
        </p:spPr>
        <p:txBody>
          <a:bodyPr/>
          <a:lstStyle/>
          <a:p>
            <a:pPr marL="0" indent="0">
              <a:buClrTx/>
              <a:buSzTx/>
              <a:buFontTx/>
              <a:buNone/>
              <a:defRPr sz="2100">
                <a:solidFill>
                  <a:srgbClr val="666666"/>
                </a:solidFill>
              </a:defRPr>
            </a:pPr>
            <a:r>
              <a:t>Kubernetes deployment options</a:t>
            </a:r>
          </a:p>
          <a:p>
            <a:pPr marL="0" indent="0">
              <a:buClrTx/>
              <a:buSzTx/>
              <a:buFontTx/>
              <a:buNone/>
              <a:defRPr sz="2100">
                <a:solidFill>
                  <a:srgbClr val="666666"/>
                </a:solidFill>
              </a:defRPr>
            </a:pPr>
          </a:p>
          <a:p>
            <a:pPr algn="just">
              <a:buClr>
                <a:schemeClr val="accent2">
                  <a:lumOff val="-2588"/>
                </a:schemeClr>
              </a:buClr>
              <a:buSzPts val="2100"/>
              <a:defRPr sz="2100">
                <a:solidFill>
                  <a:schemeClr val="accent2">
                    <a:lumOff val="-2588"/>
                  </a:schemeClr>
                </a:solidFill>
              </a:defRPr>
            </a:pPr>
            <a:r>
              <a:t>What’s that all about?</a:t>
            </a:r>
          </a:p>
          <a:p>
            <a:pPr algn="just">
              <a:buClr>
                <a:schemeClr val="accent2">
                  <a:lumOff val="-2588"/>
                </a:schemeClr>
              </a:buClr>
              <a:buSzPts val="2100"/>
              <a:defRPr sz="2100">
                <a:solidFill>
                  <a:schemeClr val="accent2">
                    <a:lumOff val="-2588"/>
                  </a:schemeClr>
                </a:solidFill>
              </a:defRPr>
            </a:pPr>
            <a:r>
              <a:t>There are many ways to run K8s, depending on your needs.</a:t>
            </a:r>
          </a:p>
          <a:p>
            <a:pPr algn="just">
              <a:buClr>
                <a:schemeClr val="accent2">
                  <a:lumOff val="-2588"/>
                </a:schemeClr>
              </a:buClr>
              <a:buSzPts val="2100"/>
              <a:defRPr sz="2100">
                <a:solidFill>
                  <a:schemeClr val="accent2">
                    <a:lumOff val="-2588"/>
                  </a:schemeClr>
                </a:solidFill>
              </a:defRPr>
            </a:pPr>
            <a:r>
              <a:t>But today we are doing minikube. And will touch on some of the others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4" name="Google Shape;85;p17"/>
          <p:cNvSpPr txBox="1"/>
          <p:nvPr>
            <p:ph type="title"/>
          </p:nvPr>
        </p:nvSpPr>
        <p:spPr>
          <a:xfrm>
            <a:off x="490249" y="1259124"/>
            <a:ext cx="6367803" cy="2493603"/>
          </a:xfrm>
          <a:prstGeom prst="rect">
            <a:avLst/>
          </a:prstGeom>
        </p:spPr>
        <p:txBody>
          <a:bodyPr/>
          <a:lstStyle/>
          <a:p>
            <a:pPr>
              <a:defRPr>
                <a:solidFill>
                  <a:srgbClr val="666666"/>
                </a:solidFill>
              </a:defRPr>
            </a:pPr>
            <a:r>
              <a:t>Kubernetes </a:t>
            </a:r>
            <a:br/>
            <a:r>
              <a:rPr sz="3200"/>
              <a:t>but first this… </a:t>
            </a:r>
            <a:br>
              <a:rPr sz="3200"/>
            </a:br>
            <a:r>
              <a:rPr sz="3200"/>
              <a:t>key concepts and components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6" name="Google Shape;90;p18"/>
          <p:cNvSpPr txBox="1"/>
          <p:nvPr>
            <p:ph type="title"/>
          </p:nvPr>
        </p:nvSpPr>
        <p:spPr>
          <a:xfrm>
            <a:off x="311699" y="292623"/>
            <a:ext cx="8520602" cy="572704"/>
          </a:xfrm>
          <a:prstGeom prst="rect">
            <a:avLst/>
          </a:prstGeom>
        </p:spPr>
        <p:txBody>
          <a:bodyPr/>
          <a:lstStyle>
            <a:lvl1pPr defTabSz="822958">
              <a:defRPr sz="2500"/>
            </a:lvl1pPr>
          </a:lstStyle>
          <a:p>
            <a:pPr/>
            <a:r>
              <a:t>Concepts</a:t>
            </a:r>
          </a:p>
        </p:txBody>
      </p:sp>
      <p:sp>
        <p:nvSpPr>
          <p:cNvPr id="107" name="Google Shape;91;p18"/>
          <p:cNvSpPr txBox="1"/>
          <p:nvPr>
            <p:ph type="body" idx="1"/>
          </p:nvPr>
        </p:nvSpPr>
        <p:spPr>
          <a:xfrm>
            <a:off x="311699" y="1148598"/>
            <a:ext cx="8520602" cy="3504036"/>
          </a:xfrm>
          <a:prstGeom prst="rect">
            <a:avLst/>
          </a:prstGeom>
        </p:spPr>
        <p:txBody>
          <a:bodyPr/>
          <a:lstStyle/>
          <a:p>
            <a:pPr marL="0" indent="0">
              <a:spcBef>
                <a:spcPts val="1600"/>
              </a:spcBef>
              <a:buSzTx/>
              <a:buNone/>
              <a:defRPr sz="1200">
                <a:solidFill>
                  <a:srgbClr val="666666"/>
                </a:solidFill>
              </a:defRPr>
            </a:pPr>
            <a:r>
              <a:t>Kubernetes Native App architecture</a:t>
            </a:r>
          </a:p>
          <a:p>
            <a:pPr marL="0" indent="0">
              <a:spcBef>
                <a:spcPts val="1600"/>
              </a:spcBef>
              <a:buSzTx/>
              <a:buNone/>
              <a:defRPr sz="1200">
                <a:solidFill>
                  <a:srgbClr val="666666"/>
                </a:solidFill>
              </a:defRPr>
            </a:pPr>
            <a:r>
              <a:t>The architecture of a typical Cloud-Native application consists of 3-tiers: a persistence or database tier, backend tier and frontend tier for your application. In Kubernetes, you define and create multiple resources for each of these tiers:</a:t>
            </a:r>
            <a:br/>
          </a:p>
        </p:txBody>
      </p:sp>
      <p:pic>
        <p:nvPicPr>
          <p:cNvPr id="108" name="Picture 2" descr="Picture 2"/>
          <p:cNvPicPr>
            <a:picLocks noChangeAspect="1"/>
          </p:cNvPicPr>
          <p:nvPr/>
        </p:nvPicPr>
        <p:blipFill>
          <a:blip r:embed="rId3">
            <a:extLst/>
          </a:blip>
          <a:stretch>
            <a:fillRect/>
          </a:stretch>
        </p:blipFill>
        <p:spPr>
          <a:xfrm>
            <a:off x="1567564" y="2223218"/>
            <a:ext cx="4886160" cy="2434481"/>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2" name="Google Shape;90;p18"/>
          <p:cNvSpPr txBox="1"/>
          <p:nvPr>
            <p:ph type="title"/>
          </p:nvPr>
        </p:nvSpPr>
        <p:spPr>
          <a:xfrm>
            <a:off x="311699" y="292623"/>
            <a:ext cx="8520602" cy="572704"/>
          </a:xfrm>
          <a:prstGeom prst="rect">
            <a:avLst/>
          </a:prstGeom>
        </p:spPr>
        <p:txBody>
          <a:bodyPr/>
          <a:lstStyle>
            <a:lvl1pPr defTabSz="822958">
              <a:defRPr sz="2500"/>
            </a:lvl1pPr>
          </a:lstStyle>
          <a:p>
            <a:pPr/>
            <a:r>
              <a:t>Components</a:t>
            </a:r>
          </a:p>
        </p:txBody>
      </p:sp>
      <p:sp>
        <p:nvSpPr>
          <p:cNvPr id="113" name="Google Shape;91;p18"/>
          <p:cNvSpPr txBox="1"/>
          <p:nvPr>
            <p:ph type="body" idx="1"/>
          </p:nvPr>
        </p:nvSpPr>
        <p:spPr>
          <a:xfrm>
            <a:off x="311699" y="1152475"/>
            <a:ext cx="5587671" cy="3796334"/>
          </a:xfrm>
          <a:prstGeom prst="rect">
            <a:avLst/>
          </a:prstGeom>
        </p:spPr>
        <p:txBody>
          <a:bodyPr/>
          <a:lstStyle/>
          <a:p>
            <a:pPr marL="0" indent="0" defTabSz="749808">
              <a:spcBef>
                <a:spcPts val="900"/>
              </a:spcBef>
              <a:buSzTx/>
              <a:buNone/>
              <a:defRPr sz="1476">
                <a:solidFill>
                  <a:schemeClr val="accent2">
                    <a:lumOff val="-2588"/>
                  </a:schemeClr>
                </a:solidFill>
              </a:defRPr>
            </a:pPr>
            <a:r>
              <a:t>Core components, control plane components, components we need to manage our cluster:</a:t>
            </a:r>
          </a:p>
          <a:p>
            <a:pPr marL="187451" indent="-187451" defTabSz="749808">
              <a:lnSpc>
                <a:spcPct val="100000"/>
              </a:lnSpc>
              <a:spcBef>
                <a:spcPts val="900"/>
              </a:spcBef>
              <a:buSzPct val="100000"/>
              <a:buChar char="•"/>
              <a:defRPr sz="1476">
                <a:solidFill>
                  <a:schemeClr val="accent2">
                    <a:lumOff val="-2588"/>
                  </a:schemeClr>
                </a:solidFill>
              </a:defRPr>
            </a:pPr>
            <a:r>
              <a:t>kube-apiserver</a:t>
            </a:r>
          </a:p>
          <a:p>
            <a:pPr marL="187451" indent="-187451" defTabSz="749808">
              <a:lnSpc>
                <a:spcPct val="100000"/>
              </a:lnSpc>
              <a:spcBef>
                <a:spcPts val="900"/>
              </a:spcBef>
              <a:buSzPct val="100000"/>
              <a:buChar char="•"/>
              <a:defRPr sz="1476">
                <a:solidFill>
                  <a:schemeClr val="accent2">
                    <a:lumOff val="-2588"/>
                  </a:schemeClr>
                </a:solidFill>
              </a:defRPr>
            </a:pPr>
            <a:r>
              <a:t>kube-controller-manager</a:t>
            </a:r>
          </a:p>
          <a:p>
            <a:pPr marL="187451" indent="-187451" defTabSz="749808">
              <a:lnSpc>
                <a:spcPct val="100000"/>
              </a:lnSpc>
              <a:spcBef>
                <a:spcPts val="900"/>
              </a:spcBef>
              <a:buSzPct val="100000"/>
              <a:buChar char="•"/>
              <a:defRPr sz="1476">
                <a:solidFill>
                  <a:schemeClr val="accent2">
                    <a:lumOff val="-2588"/>
                  </a:schemeClr>
                </a:solidFill>
              </a:defRPr>
            </a:pPr>
            <a:r>
              <a:t>kube-scheduler</a:t>
            </a:r>
          </a:p>
          <a:p>
            <a:pPr marL="187451" indent="-187451" defTabSz="749808">
              <a:lnSpc>
                <a:spcPct val="100000"/>
              </a:lnSpc>
              <a:spcBef>
                <a:spcPts val="900"/>
              </a:spcBef>
              <a:buSzPct val="100000"/>
              <a:buChar char="•"/>
              <a:defRPr sz="1476">
                <a:solidFill>
                  <a:schemeClr val="accent2">
                    <a:lumOff val="-2588"/>
                  </a:schemeClr>
                </a:solidFill>
              </a:defRPr>
            </a:pPr>
            <a:r>
              <a:t>etcd</a:t>
            </a:r>
          </a:p>
          <a:p>
            <a:pPr marL="0" indent="0" defTabSz="749808">
              <a:spcBef>
                <a:spcPts val="900"/>
              </a:spcBef>
              <a:buSzTx/>
              <a:buNone/>
              <a:defRPr sz="1476">
                <a:solidFill>
                  <a:schemeClr val="accent2">
                    <a:lumOff val="-2588"/>
                  </a:schemeClr>
                </a:solidFill>
              </a:defRPr>
            </a:pPr>
            <a:r>
              <a:t>Runtime components — components that basically run our containers and make them available via network:</a:t>
            </a:r>
          </a:p>
          <a:p>
            <a:pPr marL="187451" indent="-187451" defTabSz="749808">
              <a:lnSpc>
                <a:spcPct val="100000"/>
              </a:lnSpc>
              <a:spcBef>
                <a:spcPts val="900"/>
              </a:spcBef>
              <a:buSzPct val="100000"/>
              <a:buChar char="•"/>
              <a:defRPr sz="1476">
                <a:solidFill>
                  <a:schemeClr val="accent2">
                    <a:lumOff val="-2588"/>
                  </a:schemeClr>
                </a:solidFill>
              </a:defRPr>
            </a:pPr>
            <a:r>
              <a:t>kubelet</a:t>
            </a:r>
          </a:p>
          <a:p>
            <a:pPr marL="187451" indent="-187451" defTabSz="749808">
              <a:lnSpc>
                <a:spcPct val="100000"/>
              </a:lnSpc>
              <a:spcBef>
                <a:spcPts val="900"/>
              </a:spcBef>
              <a:buSzPct val="100000"/>
              <a:buChar char="•"/>
              <a:defRPr sz="1476">
                <a:solidFill>
                  <a:schemeClr val="accent2">
                    <a:lumOff val="-2588"/>
                  </a:schemeClr>
                </a:solidFill>
              </a:defRPr>
            </a:pPr>
            <a:r>
              <a:t>kube-proxy</a:t>
            </a:r>
          </a:p>
          <a:p>
            <a:pPr marL="187451" indent="-187451" defTabSz="749808">
              <a:lnSpc>
                <a:spcPct val="100000"/>
              </a:lnSpc>
              <a:spcBef>
                <a:spcPts val="900"/>
              </a:spcBef>
              <a:buSzPct val="100000"/>
              <a:buChar char="•"/>
              <a:defRPr sz="1476">
                <a:solidFill>
                  <a:schemeClr val="accent2">
                    <a:lumOff val="-2588"/>
                  </a:schemeClr>
                </a:solidFill>
              </a:defRPr>
            </a:pPr>
            <a:r>
              <a:t>container runtime</a:t>
            </a:r>
          </a:p>
        </p:txBody>
      </p:sp>
      <p:pic>
        <p:nvPicPr>
          <p:cNvPr id="114" name="Picture 1" descr="Picture 1"/>
          <p:cNvPicPr>
            <a:picLocks noChangeAspect="1"/>
          </p:cNvPicPr>
          <p:nvPr/>
        </p:nvPicPr>
        <p:blipFill>
          <a:blip r:embed="rId3">
            <a:extLst/>
          </a:blip>
          <a:stretch>
            <a:fillRect/>
          </a:stretch>
        </p:blipFill>
        <p:spPr>
          <a:xfrm>
            <a:off x="5828093" y="1173418"/>
            <a:ext cx="3074762" cy="3485948"/>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Kubernetes Slide Template">
  <a:themeElements>
    <a:clrScheme name="Kubernetes Slide Template">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Kubernetes Slide Template">
      <a:majorFont>
        <a:latin typeface="Helvetica"/>
        <a:ea typeface="Helvetica"/>
        <a:cs typeface="Helvetica"/>
      </a:majorFont>
      <a:minorFont>
        <a:latin typeface="Arial"/>
        <a:ea typeface="Arial"/>
        <a:cs typeface="Arial"/>
      </a:minorFont>
    </a:fontScheme>
    <a:fmtScheme name="Kubernetes Slide Templa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Kubernetes Slide Template">
  <a:themeElements>
    <a:clrScheme name="Kubernetes Slide Template">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Kubernetes Slide Template">
      <a:majorFont>
        <a:latin typeface="Helvetica"/>
        <a:ea typeface="Helvetica"/>
        <a:cs typeface="Helvetica"/>
      </a:majorFont>
      <a:minorFont>
        <a:latin typeface="Arial"/>
        <a:ea typeface="Arial"/>
        <a:cs typeface="Arial"/>
      </a:minorFont>
    </a:fontScheme>
    <a:fmtScheme name="Kubernetes Slide Templa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