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1;p2" descr="Google Shape;11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5148" y="4235024"/>
            <a:ext cx="2937402" cy="64230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418000" y="1791024"/>
            <a:ext cx="8145900" cy="200190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18000" y="1791024"/>
            <a:ext cx="5093400" cy="200190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311698" y="292623"/>
            <a:ext cx="8520603" cy="572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pic>
        <p:nvPicPr>
          <p:cNvPr id="47" name="Google Shape;37;p8" descr="Google Shape;37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4" cy="333228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490250" y="1181723"/>
            <a:ext cx="6367801" cy="25149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pic>
        <p:nvPicPr>
          <p:cNvPr id="56" name="Google Shape;41;p9" descr="Google Shape;41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4" cy="333228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44;p10" descr="Google Shape;44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4" cy="333228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311698" y="292623"/>
            <a:ext cx="8520603" cy="572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;p5" descr="Google Shape;24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6085" y="4532676"/>
            <a:ext cx="405714" cy="3936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9993" y="4606478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9999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585858"/>
          </a:solidFill>
          <a:uFillTx/>
          <a:latin typeface="Roboto Medium"/>
          <a:ea typeface="Roboto Medium"/>
          <a:cs typeface="Roboto Medium"/>
          <a:sym typeface="Roboto Medium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51;p11"/>
          <p:cNvSpPr txBox="1"/>
          <p:nvPr>
            <p:ph type="title"/>
          </p:nvPr>
        </p:nvSpPr>
        <p:spPr>
          <a:xfrm>
            <a:off x="418000" y="1791024"/>
            <a:ext cx="8145899" cy="200190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Kubernetes with Minikube and Helm Charts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74;p1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Minikube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Minikube, VirtualBox and kubectl</a:t>
            </a:r>
          </a:p>
        </p:txBody>
      </p:sp>
      <p:sp>
        <p:nvSpPr>
          <p:cNvPr id="108" name="Google Shape;80;p16"/>
          <p:cNvSpPr txBox="1"/>
          <p:nvPr>
            <p:ph type="body" idx="1"/>
          </p:nvPr>
        </p:nvSpPr>
        <p:spPr>
          <a:xfrm>
            <a:off x="311699" y="1457275"/>
            <a:ext cx="8520602" cy="2931444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66666"/>
              </a:buClr>
              <a:defRPr>
                <a:solidFill>
                  <a:srgbClr val="FF0000"/>
                </a:solidFill>
              </a:defRPr>
            </a:pPr>
            <a:r>
              <a:t>Minikube is an open source tool that enables you to run Kubernetes on your laptop or other local machine. It runs a single-node cluster inside a virtual machine on your local machine</a:t>
            </a:r>
          </a:p>
          <a:p>
            <a:pPr>
              <a:buClr>
                <a:srgbClr val="666666"/>
              </a:buClr>
              <a:defRPr>
                <a:solidFill>
                  <a:srgbClr val="FF0000"/>
                </a:solidFill>
              </a:defRPr>
            </a:pPr>
            <a:r>
              <a:t>Kubespray vs. Kubeadm</a:t>
            </a:r>
          </a:p>
          <a:p>
            <a:pPr lvl="1" marL="939800" indent="-342899">
              <a:buClr>
                <a:srgbClr val="666666"/>
              </a:buClr>
              <a:buChar char="●"/>
              <a:defRPr>
                <a:solidFill>
                  <a:srgbClr val="FF0000"/>
                </a:solidFill>
              </a:defRPr>
            </a:pPr>
            <a:r>
              <a:t>Kubeadm provides support for most clouds and bare metal with Ansible employed to treat provisioning and orchestration matters</a:t>
            </a:r>
          </a:p>
          <a:p>
            <a:pPr lvl="1" marL="939800" indent="-342899">
              <a:buClr>
                <a:srgbClr val="666666"/>
              </a:buClr>
              <a:buChar char="●"/>
              <a:defRPr>
                <a:solidFill>
                  <a:srgbClr val="FF0000"/>
                </a:solidFill>
              </a:defRPr>
            </a:pPr>
            <a:r>
              <a:t>Kubespray is a nice choice when you either are familiar with Ansible or seek a possibility to switch between multiple platforms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My First Cluster</a:t>
            </a:r>
          </a:p>
        </p:txBody>
      </p:sp>
      <p:sp>
        <p:nvSpPr>
          <p:cNvPr id="111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0871" defTabSz="886968">
              <a:buSzTx/>
              <a:buNone/>
              <a:defRPr sz="1746">
                <a:solidFill>
                  <a:srgbClr val="666666"/>
                </a:solidFill>
              </a:defRPr>
            </a:pPr>
          </a:p>
          <a:p>
            <a:pPr marL="0" indent="110871" defTabSz="886968">
              <a:buSzTx/>
              <a:buNone/>
              <a:defRPr sz="1746">
                <a:solidFill>
                  <a:srgbClr val="FF0000"/>
                </a:solidFill>
              </a:defRPr>
            </a:pPr>
            <a:r>
              <a:t>We’re first going to setup our components</a:t>
            </a:r>
          </a:p>
          <a:p>
            <a:pPr marL="0" indent="110871" defTabSz="886968">
              <a:buSzTx/>
              <a:buNone/>
              <a:defRPr sz="1746">
                <a:solidFill>
                  <a:srgbClr val="FF0000"/>
                </a:solidFill>
              </a:defRPr>
            </a:pP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Setup VirtualBox, Kubctl, minikube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Start our cluster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Ssh in our cluster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Examine our docker running containers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Examine our cluster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Examine some minikube add ons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Examine minikube dashboard</a:t>
            </a:r>
          </a:p>
          <a:p>
            <a:pPr marL="285930" indent="-175059" defTabSz="886968">
              <a:buClrTx/>
              <a:buSzPct val="100000"/>
              <a:buFontTx/>
              <a:buChar char="•"/>
              <a:defRPr sz="1746">
                <a:solidFill>
                  <a:srgbClr val="FF0000"/>
                </a:solidFill>
              </a:defRPr>
            </a:pPr>
            <a:r>
              <a:t>Take a look at kubectl command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Hello (k8s) World</a:t>
            </a:r>
          </a:p>
        </p:txBody>
      </p:sp>
      <p:sp>
        <p:nvSpPr>
          <p:cNvPr id="114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Example app – deploy "Hello World" nginx docker image</a:t>
            </a: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Run hello-nginx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Get pods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Expose deployment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Get the service url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Get pods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Scale cluster pods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74;p1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Sailing on…</a:t>
            </a:r>
            <a:br/>
            <a:r>
              <a:t>    with Helm and Tiller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Adding Helm and Tiller</a:t>
            </a:r>
          </a:p>
        </p:txBody>
      </p:sp>
      <p:sp>
        <p:nvSpPr>
          <p:cNvPr id="119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Helm: Helm is a tool that streamlines installing and managing Kubernetes applications. Helm runs on your laptop, CI/CD, or wherever you want it to run</a:t>
            </a: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Tiller: Tiller runs inside of your Kubernetes cluster, and manages releases (installations) of your charts</a:t>
            </a: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Chart: Chart is a Helm package that contains information sufficient for installing a set of Kubernetes resources into a Kubernetes cluster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Helm Charts</a:t>
            </a:r>
          </a:p>
        </p:txBody>
      </p:sp>
      <p:sp>
        <p:nvSpPr>
          <p:cNvPr id="122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Charts contain a Chart.yaml file as well as templates, default values (values.yaml), and dependencies.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Charts are developed in a well-defined directory structure, and then packaged into an archive format called a chart archive</a:t>
            </a:r>
          </a:p>
          <a:p>
            <a:pPr marL="342900" indent="-228600">
              <a:buSzPct val="100000"/>
              <a:buChar char="•"/>
              <a:defRPr>
                <a:solidFill>
                  <a:srgbClr val="FF0000"/>
                </a:solidFill>
              </a:defRPr>
            </a:pPr>
            <a:r>
              <a:t>Lint: To lint a chart is to validate that it follows the conventions and requirements of the Helm chart standard. Helm provides tools to do this, notably the helm lint command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nus 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2520"/>
            </a:lvl1pPr>
          </a:lstStyle>
          <a:p>
            <a:pPr/>
            <a:r>
              <a:t>Bonus demo</a:t>
            </a:r>
          </a:p>
        </p:txBody>
      </p:sp>
      <p:sp>
        <p:nvSpPr>
          <p:cNvPr id="125" name="Use Helm to deploy Wordpress with MariaDB and Jenkins on our k8s clu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</a:pPr>
            <a:r>
              <a:t>Use Helm to deploy Wordpress with MariaDB and Jenkins on our k8s cluster</a:t>
            </a:r>
          </a:p>
          <a:p>
            <a:pPr marL="0" indent="114300">
              <a:buSzTx/>
              <a:buNone/>
            </a:pPr>
          </a:p>
          <a:p>
            <a:pPr/>
            <a:r>
              <a:t>Deploy Wordpress w/MariaDB</a:t>
            </a:r>
          </a:p>
          <a:p>
            <a:pPr/>
            <a:r>
              <a:t>Deploy Jenkins</a:t>
            </a:r>
          </a:p>
          <a:p>
            <a:pPr/>
            <a:r>
              <a:t>Helm ls</a:t>
            </a:r>
          </a:p>
          <a:p>
            <a:pPr/>
            <a:r>
              <a:t>Helm install</a:t>
            </a:r>
          </a:p>
          <a:p>
            <a:pPr/>
            <a:r>
              <a:t>Help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4;p15"/>
          <p:cNvSpPr txBox="1"/>
          <p:nvPr>
            <p:ph type="title"/>
          </p:nvPr>
        </p:nvSpPr>
        <p:spPr>
          <a:xfrm>
            <a:off x="417997" y="1791024"/>
            <a:ext cx="5784455" cy="2001903"/>
          </a:xfrm>
          <a:prstGeom prst="rect">
            <a:avLst/>
          </a:prstGeom>
        </p:spPr>
        <p:txBody>
          <a:bodyPr/>
          <a:lstStyle/>
          <a:p>
            <a:pPr/>
            <a:r>
              <a:t>Summary of all the things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What did we do?</a:t>
            </a:r>
          </a:p>
        </p:txBody>
      </p:sp>
      <p:sp>
        <p:nvSpPr>
          <p:cNvPr id="130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Summarise all the things</a:t>
            </a:r>
            <a:r>
              <a:t> </a:t>
            </a:r>
            <a:r>
              <a:t>–</a:t>
            </a:r>
            <a:r>
              <a:t> add diagrams if needed?</a:t>
            </a:r>
          </a:p>
          <a:p>
            <a:pPr marL="0" indent="114300">
              <a:buSzTx/>
              <a:buNone/>
              <a:defRPr>
                <a:solidFill>
                  <a:srgbClr val="666666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Explain things, mention website and meetup and github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6;p12"/>
          <p:cNvSpPr txBox="1"/>
          <p:nvPr>
            <p:ph type="title"/>
          </p:nvPr>
        </p:nvSpPr>
        <p:spPr>
          <a:xfrm>
            <a:off x="311699" y="900692"/>
            <a:ext cx="8661939" cy="3129539"/>
          </a:xfrm>
          <a:prstGeom prst="rect">
            <a:avLst/>
          </a:prstGeom>
        </p:spPr>
        <p:txBody>
          <a:bodyPr/>
          <a:lstStyle/>
          <a:p>
            <a:pPr defTabSz="749808">
              <a:defRPr sz="2624">
                <a:solidFill>
                  <a:srgbClr val="666666"/>
                </a:solidFill>
              </a:defRPr>
            </a:pPr>
            <a:r>
              <a:t>Introductions</a:t>
            </a:r>
          </a:p>
          <a:p>
            <a:pPr defTabSz="749808">
              <a:defRPr sz="2624">
                <a:solidFill>
                  <a:srgbClr val="666666"/>
                </a:solidFill>
              </a:defRPr>
            </a:pPr>
          </a:p>
          <a:p>
            <a:pPr defTabSz="749808">
              <a:defRPr sz="2624">
                <a:solidFill>
                  <a:srgbClr val="666666"/>
                </a:solidFill>
              </a:defRPr>
            </a:pPr>
            <a:r>
              <a:t>Donald Simpson</a:t>
            </a:r>
          </a:p>
          <a:p>
            <a:pPr defTabSz="749808">
              <a:defRPr sz="1476">
                <a:solidFill>
                  <a:srgbClr val="666666"/>
                </a:solidFill>
              </a:defRPr>
            </a:pPr>
            <a:r>
              <a:t>(John Pikoulas)</a:t>
            </a:r>
            <a:br/>
            <a:r>
              <a:t>www.automateditsolutions.com</a:t>
            </a:r>
            <a:br/>
            <a:br/>
            <a:r>
              <a:t>Peoples Postcode Lottery</a:t>
            </a:r>
            <a:br/>
            <a:br/>
            <a:r>
              <a:t>Hays 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74;p1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1;p13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>
                <a:solidFill>
                  <a:srgbClr val="666666"/>
                </a:solidFill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81" name="Google Shape;62;p1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Recap of previous sessions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Kubernetes</a:t>
            </a:r>
            <a:r>
              <a:t>: options,</a:t>
            </a:r>
            <a:r>
              <a:t> concepts and components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Minikube setup – kubectl and VirtualBox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My First Cluster and Hello k8s World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Helm and Tiller, Helm Charts</a:t>
            </a:r>
          </a:p>
          <a:p>
            <a:pPr marL="285750" indent="-285750">
              <a:spcBef>
                <a:spcPts val="1600"/>
              </a:spcBef>
              <a:defRPr>
                <a:solidFill>
                  <a:srgbClr val="666666"/>
                </a:solidFill>
              </a:defRPr>
            </a:pPr>
            <a:r>
              <a:t>Next steps…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4;p1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Previously….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Kubernetes – options, options…</a:t>
            </a:r>
          </a:p>
        </p:txBody>
      </p:sp>
      <p:sp>
        <p:nvSpPr>
          <p:cNvPr id="86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666666"/>
              </a:buClr>
              <a:defRPr>
                <a:solidFill>
                  <a:srgbClr val="FF0000"/>
                </a:solidFill>
              </a:defRPr>
            </a:pPr>
            <a:r>
              <a:t>Review this: https://kubernetes.io/docs/setup/</a:t>
            </a:r>
            <a:endParaRPr>
              <a:solidFill>
                <a:srgbClr val="666666"/>
              </a:solidFill>
            </a:endParaRP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t>GCP or AWS managed? DIY? Cloud? On Prem? </a:t>
            </a:r>
          </a:p>
          <a:p>
            <a:pPr>
              <a:buClr>
                <a:srgbClr val="666666"/>
              </a:buClr>
              <a:defRPr>
                <a:solidFill>
                  <a:srgbClr val="666666"/>
                </a:solidFill>
              </a:defRPr>
            </a:pPr>
            <a:r>
              <a:t>Hybrid?</a:t>
            </a:r>
          </a:p>
        </p:txBody>
      </p:sp>
      <p:pic>
        <p:nvPicPr>
          <p:cNvPr id="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126" y="2041610"/>
            <a:ext cx="4496352" cy="1552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724" y="3580574"/>
            <a:ext cx="3543155" cy="1240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9576" y="1197925"/>
            <a:ext cx="2635816" cy="2877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4824" y="1273670"/>
            <a:ext cx="4509071" cy="3381803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/>
          <a:p>
            <a:pPr defTabSz="822958">
              <a:defRPr sz="2500"/>
            </a:pPr>
            <a:r>
              <a:t>Kubernetes – </a:t>
            </a:r>
            <a:r>
              <a:t>more </a:t>
            </a:r>
            <a:r>
              <a:t>options…</a:t>
            </a:r>
          </a:p>
        </p:txBody>
      </p:sp>
      <p:sp>
        <p:nvSpPr>
          <p:cNvPr id="93" name="Google Shape;80;p16"/>
          <p:cNvSpPr txBox="1"/>
          <p:nvPr>
            <p:ph type="body" sz="half" idx="1"/>
          </p:nvPr>
        </p:nvSpPr>
        <p:spPr>
          <a:xfrm>
            <a:off x="311699" y="1152475"/>
            <a:ext cx="4838598" cy="372259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pPr>
            <a:r>
              <a:t>Kubernetes deployment options</a:t>
            </a:r>
          </a:p>
          <a:p>
            <a:pPr algn="just">
              <a:buClr>
                <a:srgbClr val="666666"/>
              </a:buClr>
              <a:buSzPts val="1400"/>
              <a:defRPr sz="1400">
                <a:solidFill>
                  <a:srgbClr val="FF0000"/>
                </a:solidFill>
              </a:defRPr>
            </a:pPr>
            <a:r>
              <a:t>There are many ways to run K8s, depending on your needs.</a:t>
            </a:r>
            <a:endParaRPr>
              <a:solidFill>
                <a:srgbClr val="666666"/>
              </a:solidFill>
            </a:endParaRPr>
          </a:p>
          <a:p>
            <a:pPr algn="just">
              <a:buClr>
                <a:srgbClr val="666666"/>
              </a:buClr>
              <a:buSzPts val="1400"/>
              <a:defRPr sz="1400">
                <a:solidFill>
                  <a:srgbClr val="FF0000"/>
                </a:solidFill>
              </a:defRPr>
            </a:pPr>
            <a:r>
              <a:t>But today we are doing minikube. Minikube is a tool that makes it easy to run Kubernetes locally. Minikube runs a single-node Kubernetes cluster inside a Virtual Machine (VM) on your laptop for users looking to try out Kubernetes or develop with it day-to-day. </a:t>
            </a:r>
          </a:p>
          <a:p>
            <a:pPr algn="just">
              <a:buClr>
                <a:srgbClr val="666666"/>
              </a:buClr>
              <a:buSzPts val="1400"/>
              <a:defRPr sz="1400">
                <a:solidFill>
                  <a:srgbClr val="FF0000"/>
                </a:solidFill>
              </a:defRPr>
            </a:pPr>
            <a:r>
              <a:t>And will touch on some of the others</a:t>
            </a:r>
            <a:endParaRPr>
              <a:solidFill>
                <a:srgbClr val="666666"/>
              </a:solidFill>
            </a:endParaRPr>
          </a:p>
          <a:p>
            <a:pPr algn="just">
              <a:buClr>
                <a:srgbClr val="666666"/>
              </a:buClr>
              <a:buSzPts val="1400"/>
              <a:defRPr sz="1400">
                <a:solidFill>
                  <a:srgbClr val="FF0000"/>
                </a:solidFill>
              </a:defRPr>
            </a:pPr>
            <a:r>
              <a:t>Along the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85;p17"/>
          <p:cNvSpPr txBox="1"/>
          <p:nvPr>
            <p:ph type="title"/>
          </p:nvPr>
        </p:nvSpPr>
        <p:spPr>
          <a:xfrm>
            <a:off x="490249" y="1259124"/>
            <a:ext cx="6367803" cy="249360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666666"/>
                </a:solidFill>
              </a:defRPr>
            </a:pPr>
            <a:r>
              <a:t>Kubernetes </a:t>
            </a:r>
            <a:br/>
            <a:r>
              <a:rPr sz="3200"/>
              <a:t>but first this… </a:t>
            </a:r>
            <a:br>
              <a:rPr sz="3200"/>
            </a:br>
            <a:r>
              <a:rPr sz="3200"/>
              <a:t>key concepts and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0;p18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Concepts</a:t>
            </a:r>
          </a:p>
        </p:txBody>
      </p:sp>
      <p:sp>
        <p:nvSpPr>
          <p:cNvPr id="98" name="Google Shape;91;p18"/>
          <p:cNvSpPr txBox="1"/>
          <p:nvPr>
            <p:ph type="body" idx="1"/>
          </p:nvPr>
        </p:nvSpPr>
        <p:spPr>
          <a:xfrm>
            <a:off x="311699" y="1148598"/>
            <a:ext cx="8520602" cy="350403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666666"/>
                </a:solidFill>
              </a:defRPr>
            </a:pPr>
            <a:r>
              <a:t>Kubernetes Native App architecture [from https://docs.bitnami.com/kubernetes/get-started-kubernetes/ ]</a:t>
            </a:r>
          </a:p>
          <a:p>
            <a:pPr marL="0" indent="0">
              <a:spcBef>
                <a:spcPts val="1600"/>
              </a:spcBef>
              <a:buSzTx/>
              <a:buNone/>
              <a:defRPr sz="1200">
                <a:solidFill>
                  <a:srgbClr val="666666"/>
                </a:solidFill>
              </a:defRPr>
            </a:pPr>
            <a:r>
              <a:t>The architecture of a typical Cloud-Native application consists of 3-tiers: a persistence or database tier, backend tier and frontend tier for your application. In Kubernetes, you define and create multiple resources for each of these tiers:</a:t>
            </a:r>
            <a:br/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7564" y="2223218"/>
            <a:ext cx="4886160" cy="2434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90;p18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Components</a:t>
            </a:r>
          </a:p>
        </p:txBody>
      </p:sp>
      <p:sp>
        <p:nvSpPr>
          <p:cNvPr id="102" name="Google Shape;91;p18"/>
          <p:cNvSpPr txBox="1"/>
          <p:nvPr>
            <p:ph type="body" idx="1"/>
          </p:nvPr>
        </p:nvSpPr>
        <p:spPr>
          <a:xfrm>
            <a:off x="311699" y="1152475"/>
            <a:ext cx="5587671" cy="3796334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spcBef>
                <a:spcPts val="900"/>
              </a:spcBef>
              <a:buSzTx/>
              <a:buNone/>
              <a:defRPr sz="1476">
                <a:solidFill>
                  <a:srgbClr val="FF0000"/>
                </a:solidFill>
              </a:defRPr>
            </a:pPr>
            <a:r>
              <a:t>Core components, control plane components, components we need to manage our cluster: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kube-apiserver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kube-controller-manager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kube-scheduler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etcd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76">
                <a:solidFill>
                  <a:srgbClr val="FF0000"/>
                </a:solidFill>
              </a:defRPr>
            </a:pPr>
            <a:r>
              <a:t>Runtime components — components that basically run our containers and make them available via network: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kubelet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kube-proxy</a:t>
            </a:r>
          </a:p>
          <a:p>
            <a:pPr marL="187451" indent="-187451" defTabSz="749808">
              <a:lnSpc>
                <a:spcPct val="100000"/>
              </a:lnSpc>
              <a:spcBef>
                <a:spcPts val="900"/>
              </a:spcBef>
              <a:buSzPct val="100000"/>
              <a:buChar char="•"/>
              <a:defRPr sz="1476">
                <a:solidFill>
                  <a:srgbClr val="FF0000"/>
                </a:solidFill>
              </a:defRPr>
            </a:pPr>
            <a:r>
              <a:t>container runtime</a:t>
            </a:r>
          </a:p>
        </p:txBody>
      </p:sp>
      <p:pic>
        <p:nvPicPr>
          <p:cNvPr id="10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8093" y="1173418"/>
            <a:ext cx="3074762" cy="3485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