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1;p2" descr="Google Shape;11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5148" y="4235024"/>
            <a:ext cx="2937402" cy="64230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418000" y="1791024"/>
            <a:ext cx="8145900" cy="200190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418000" y="1791024"/>
            <a:ext cx="5093400" cy="200190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4;p10" descr="Google Shape;44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4521" y="4645071"/>
            <a:ext cx="1510254" cy="33322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11698" y="292623"/>
            <a:ext cx="8520603" cy="572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9993" y="4606478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99999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Roboto Medium"/>
          <a:ea typeface="Roboto Medium"/>
          <a:cs typeface="Roboto Medium"/>
          <a:sym typeface="Roboto Medium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Roboto Medium"/>
          <a:ea typeface="Roboto Medium"/>
          <a:cs typeface="Roboto Medium"/>
          <a:sym typeface="Roboto Medium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Roboto Medium"/>
          <a:ea typeface="Roboto Medium"/>
          <a:cs typeface="Roboto Medium"/>
          <a:sym typeface="Roboto Medium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Roboto Medium"/>
          <a:ea typeface="Roboto Medium"/>
          <a:cs typeface="Roboto Medium"/>
          <a:sym typeface="Roboto Medium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Roboto Medium"/>
          <a:ea typeface="Roboto Medium"/>
          <a:cs typeface="Roboto Medium"/>
          <a:sym typeface="Roboto Medium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Roboto Medium"/>
          <a:ea typeface="Roboto Medium"/>
          <a:cs typeface="Roboto Medium"/>
          <a:sym typeface="Roboto Medium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Roboto Medium"/>
          <a:ea typeface="Roboto Medium"/>
          <a:cs typeface="Roboto Medium"/>
          <a:sym typeface="Roboto Medium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Roboto Medium"/>
          <a:ea typeface="Roboto Medium"/>
          <a:cs typeface="Roboto Medium"/>
          <a:sym typeface="Roboto Medium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Roboto Medium"/>
          <a:ea typeface="Roboto Medium"/>
          <a:cs typeface="Roboto Medium"/>
          <a:sym typeface="Roboto Medium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585858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helm.sh/docs/using_helm/%23three-big-concepts" TargetMode="External"/><Relationship Id="rId3" Type="http://schemas.openxmlformats.org/officeDocument/2006/relationships/hyperlink" Target="https://raw.githubusercontent.com/kubernetes/helm/master/scripts/get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helm/charts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kubernetes.io/docs/concepts/workloads/controllers/statefulset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helm/charts/tree/master/stable/wordpress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ntinuous.lu/2017/04/28/minikube-and-helm-kubernetes-package-manager/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kubernetes.io/docs/reference/kubectl/cheatsheet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edium.com/@wisegain/minikube-cheat-sheet-a273385e66c9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51;p11"/>
          <p:cNvSpPr txBox="1"/>
          <p:nvPr>
            <p:ph type="title"/>
          </p:nvPr>
        </p:nvSpPr>
        <p:spPr>
          <a:xfrm>
            <a:off x="418000" y="1791023"/>
            <a:ext cx="8145899" cy="2001904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Kubernetes with Minikube and Helm Charts</a:t>
            </a:r>
            <a:br/>
            <a:br/>
            <a:r>
              <a:t> - the demo steps </a:t>
            </a:r>
            <a:r>
              <a:t>–</a:t>
            </a:r>
            <a:r>
              <a:t> notes for our eyes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/>
          <a:p>
            <a:pPr>
              <a:defRPr b="1" sz="2500"/>
            </a:pPr>
            <a:r>
              <a:t>EXAMPLE BASIC app </a:t>
            </a:r>
            <a:r>
              <a:t>–</a:t>
            </a:r>
            <a:r>
              <a:t> Scaling it up</a:t>
            </a:r>
          </a:p>
        </p:txBody>
      </p:sp>
      <p:sp>
        <p:nvSpPr>
          <p:cNvPr id="75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 b="1" sz="1200">
                <a:solidFill>
                  <a:srgbClr val="FF0000"/>
                </a:solidFill>
              </a:defRPr>
            </a:pPr>
            <a:r>
              <a:t>JP explain what we’re going to do here </a:t>
            </a:r>
            <a:r>
              <a:t>–</a:t>
            </a:r>
            <a:r>
              <a:t> scale our app</a:t>
            </a:r>
          </a:p>
          <a:p>
            <a:pPr marL="0" indent="114300">
              <a:buSzTx/>
              <a:buNone/>
              <a:defRPr b="1" sz="1200"/>
            </a:pPr>
          </a:p>
          <a:p>
            <a:pPr marL="0" indent="114300">
              <a:buSzTx/>
              <a:buNone/>
              <a:defRPr b="1" sz="1200"/>
            </a:pPr>
            <a:r>
              <a:t>kubectl get deployment</a:t>
            </a:r>
          </a:p>
          <a:p>
            <a:pPr marL="0" indent="114300">
              <a:buSzTx/>
              <a:buNone/>
              <a:defRPr b="1" sz="1200"/>
            </a:pPr>
            <a:r>
              <a:t>kubectl get pods -o wide</a:t>
            </a:r>
          </a:p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</a:p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  <a:r>
              <a:t>- look at Default Pods in UI.... Just the one</a:t>
            </a:r>
          </a:p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  <a:r>
              <a:t>- Now going to scale it</a:t>
            </a:r>
            <a:r>
              <a:t>…</a:t>
            </a:r>
          </a:p>
          <a:p>
            <a:pPr marL="0" indent="114300">
              <a:buSzTx/>
              <a:buNone/>
              <a:defRPr b="1" sz="1200"/>
            </a:pPr>
          </a:p>
          <a:p>
            <a:pPr marL="0" indent="114300">
              <a:buSzTx/>
              <a:buNone/>
              <a:defRPr b="1" sz="1200"/>
            </a:pPr>
            <a:r>
              <a:t>kubectl scale --replicas=3 deployment/hello-nginx </a:t>
            </a:r>
          </a:p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</a:p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  <a:r>
              <a:t>- look at Default Pods again in UI.... see ready number &amp; state change</a:t>
            </a:r>
          </a:p>
          <a:p>
            <a:pPr marL="0" indent="114300">
              <a:buSzTx/>
              <a:buNone/>
              <a:defRPr b="1" sz="1200"/>
            </a:pPr>
            <a:r>
              <a:t>kubectl get deployment</a:t>
            </a:r>
          </a:p>
          <a:p>
            <a:pPr marL="0" indent="114300">
              <a:buSzTx/>
              <a:buNone/>
              <a:defRPr b="1" sz="1200"/>
            </a:pPr>
            <a:r>
              <a:t>kubectl get pods -o wide</a:t>
            </a:r>
          </a:p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  <a:r>
              <a:t>- explain how this/scaling would work and help on a real cluster with multiple nodes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Helm &amp; Tiller setup</a:t>
            </a:r>
          </a:p>
        </p:txBody>
      </p:sp>
      <p:sp>
        <p:nvSpPr>
          <p:cNvPr id="78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0871" defTabSz="886968">
              <a:lnSpc>
                <a:spcPct val="92000"/>
              </a:lnSpc>
              <a:buSzTx/>
              <a:buNone/>
              <a:defRPr sz="1746">
                <a:solidFill>
                  <a:srgbClr val="FF0000"/>
                </a:solidFill>
              </a:defRPr>
            </a:pPr>
            <a:r>
              <a:t>- JP Read this beforehand and cover the concepts </a:t>
            </a:r>
            <a:endParaRPr sz="2522"/>
          </a:p>
          <a:p>
            <a:pPr marL="0" indent="110871" defTabSz="886968">
              <a:lnSpc>
                <a:spcPct val="92000"/>
              </a:lnSpc>
              <a:buSzTx/>
              <a:buNone/>
              <a:defRPr sz="1746">
                <a:solidFill>
                  <a:srgbClr val="FF0000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https://helm.sh/docs/using_helm/#three-big-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concepts</a:t>
            </a:r>
            <a:endParaRPr sz="2522"/>
          </a:p>
          <a:p>
            <a:pPr marL="0" indent="110871" defTabSz="886968">
              <a:lnSpc>
                <a:spcPct val="92000"/>
              </a:lnSpc>
              <a:buSzTx/>
              <a:buNone/>
              <a:defRPr sz="2522">
                <a:solidFill>
                  <a:srgbClr val="FF0000"/>
                </a:solidFill>
              </a:defRPr>
            </a:pPr>
          </a:p>
          <a:p>
            <a:pPr marL="0" indent="110871" defTabSz="886968">
              <a:lnSpc>
                <a:spcPct val="92000"/>
              </a:lnSpc>
              <a:buSzTx/>
              <a:buNone/>
              <a:defRPr sz="2522">
                <a:solidFill>
                  <a:srgbClr val="FF0000"/>
                </a:solidFill>
              </a:defRPr>
            </a:pPr>
          </a:p>
          <a:p>
            <a:pPr marL="0" indent="110871" defTabSz="886968">
              <a:lnSpc>
                <a:spcPct val="92000"/>
              </a:lnSpc>
              <a:buSzTx/>
              <a:buNone/>
              <a:defRPr sz="1746">
                <a:solidFill>
                  <a:srgbClr val="FF0000"/>
                </a:solidFill>
              </a:defRPr>
            </a:pPr>
            <a:r>
              <a:t>- explain getting Helm install script</a:t>
            </a:r>
            <a:endParaRPr sz="1164"/>
          </a:p>
          <a:p>
            <a:pPr marL="443484" indent="-332613" defTabSz="886968">
              <a:lnSpc>
                <a:spcPct val="92000"/>
              </a:lnSpc>
              <a:buSzPts val="1700"/>
              <a:buFontTx/>
              <a:buChar char="-"/>
              <a:defRPr sz="1746"/>
            </a:pPr>
            <a:r>
              <a:t>Don show but don’t run: </a:t>
            </a:r>
            <a:endParaRPr sz="1164"/>
          </a:p>
          <a:p>
            <a:pPr marL="0" indent="110871" defTabSz="886968">
              <a:lnSpc>
                <a:spcPct val="92000"/>
              </a:lnSpc>
              <a:buSzTx/>
              <a:buNone/>
              <a:defRPr sz="1746"/>
            </a:pPr>
            <a:r>
              <a:t>curl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https://raw.githubusercontent.com/kubernetes/helm/master/scripts/get</a:t>
            </a:r>
            <a:r>
              <a:t> &gt; get_helm.sh</a:t>
            </a:r>
            <a:br/>
            <a:r>
              <a:t>- chmod 700 get_helm.sh</a:t>
            </a:r>
            <a:endParaRPr sz="2522"/>
          </a:p>
          <a:p>
            <a:pPr marL="0" indent="110871" defTabSz="886968">
              <a:lnSpc>
                <a:spcPct val="92000"/>
              </a:lnSpc>
              <a:buSzTx/>
              <a:buNone/>
              <a:defRPr sz="2522"/>
            </a:pPr>
          </a:p>
          <a:p>
            <a:pPr marL="0" indent="110871" defTabSz="886968">
              <a:lnSpc>
                <a:spcPct val="92000"/>
              </a:lnSpc>
              <a:buSzTx/>
              <a:buNone/>
              <a:defRPr sz="1746"/>
            </a:pPr>
            <a:r>
              <a:t>Don run:</a:t>
            </a:r>
            <a:endParaRPr sz="2522"/>
          </a:p>
          <a:p>
            <a:pPr marL="0" indent="110871" defTabSz="886968">
              <a:lnSpc>
                <a:spcPct val="92000"/>
              </a:lnSpc>
              <a:buSzTx/>
              <a:buNone/>
              <a:defRPr b="1" sz="1746"/>
            </a:pPr>
            <a:r>
              <a:t>./get_helm.sh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Cluster prep &amp; install Tiller</a:t>
            </a:r>
          </a:p>
        </p:txBody>
      </p:sp>
      <p:sp>
        <p:nvSpPr>
          <p:cNvPr id="81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103500"/>
              </a:lnSpc>
              <a:buSzTx/>
              <a:buNone/>
              <a:defRPr sz="2000">
                <a:solidFill>
                  <a:srgbClr val="FF0000"/>
                </a:solidFill>
              </a:defRPr>
            </a:pPr>
            <a:r>
              <a:t>Create cluster service account and cluster role binding</a:t>
            </a:r>
            <a:br/>
          </a:p>
          <a:p>
            <a:pPr marL="0" indent="114300">
              <a:lnSpc>
                <a:spcPct val="103500"/>
              </a:lnSpc>
              <a:buSzTx/>
              <a:buNone/>
              <a:defRPr b="1" sz="2000"/>
            </a:pPr>
            <a:r>
              <a:t>kubectl create serviceaccount -n kube-system tiller</a:t>
            </a:r>
            <a:br/>
            <a:r>
              <a:t>kubectl create clusterrolebinding tiller-cluster-rule --clusterrole=cluster-admin --serviceaccount=kube-system:tiller</a:t>
            </a:r>
            <a:br/>
          </a:p>
          <a:p>
            <a:pPr marL="0" indent="114300">
              <a:lnSpc>
                <a:spcPct val="103500"/>
              </a:lnSpc>
              <a:buSzTx/>
              <a:buNone/>
              <a:defRPr b="1" sz="2000"/>
            </a:pPr>
            <a:r>
              <a:t>helm init --service-account tiller</a:t>
            </a:r>
            <a:br/>
            <a:r>
              <a:rPr b="0">
                <a:solidFill>
                  <a:srgbClr val="FF0000"/>
                </a:solidFill>
              </a:rPr>
              <a:t>then check it:</a:t>
            </a:r>
            <a:br>
              <a:rPr b="0">
                <a:solidFill>
                  <a:srgbClr val="FF0000"/>
                </a:solidFill>
              </a:rPr>
            </a:br>
            <a:r>
              <a:t>kubectl --namespace kube-system get pods</a:t>
            </a:r>
          </a:p>
          <a:p>
            <a:pPr marL="0" indent="114300">
              <a:lnSpc>
                <a:spcPct val="103500"/>
              </a:lnSpc>
              <a:buSzTx/>
              <a:buNone/>
              <a:defRPr sz="2000">
                <a:solidFill>
                  <a:srgbClr val="FF0000"/>
                </a:solidFill>
              </a:defRPr>
            </a:pPr>
            <a:r>
              <a:t>see the new tiller one running there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Helm Charts</a:t>
            </a:r>
          </a:p>
        </p:txBody>
      </p:sp>
      <p:sp>
        <p:nvSpPr>
          <p:cNvPr id="84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92000"/>
              </a:lnSpc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Take a look at Helm Charts - the git hub repo</a:t>
            </a:r>
            <a:br/>
            <a:r>
              <a:rPr b="0">
                <a:solidFill>
                  <a:srgbClr val="000000"/>
                </a:solidFill>
              </a:rPr>
              <a:t>Don show:</a:t>
            </a:r>
            <a:endParaRPr sz="1200"/>
          </a:p>
          <a:p>
            <a:pPr marL="0" indent="114300">
              <a:lnSpc>
                <a:spcPct val="92000"/>
              </a:lnSpc>
              <a:buSzTx/>
              <a:buNone/>
              <a:defRPr sz="14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://github.com/helm/charts</a:t>
            </a:r>
            <a:endParaRPr b="1" sz="2000"/>
          </a:p>
          <a:p>
            <a:pPr marL="0" indent="114300">
              <a:lnSpc>
                <a:spcPct val="92000"/>
              </a:lnSpc>
              <a:buSzTx/>
              <a:buNone/>
              <a:defRPr b="1" sz="2000"/>
            </a:pPr>
          </a:p>
          <a:p>
            <a:pPr marL="0" indent="114300">
              <a:lnSpc>
                <a:spcPct val="92000"/>
              </a:lnSpc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install basic charts</a:t>
            </a:r>
            <a:endParaRPr sz="2000"/>
          </a:p>
          <a:p>
            <a:pPr marL="0" indent="114300">
              <a:lnSpc>
                <a:spcPct val="92000"/>
              </a:lnSpc>
              <a:buSzTx/>
              <a:buNone/>
              <a:defRPr b="1" sz="1400"/>
            </a:pPr>
            <a:r>
              <a:t>helm repo update</a:t>
            </a:r>
            <a:r>
              <a:rPr b="0"/>
              <a:t> # Make sure we get the latest list of charts</a:t>
            </a:r>
            <a:endParaRPr sz="1200"/>
          </a:p>
          <a:p>
            <a:pPr marL="0" indent="114300">
              <a:lnSpc>
                <a:spcPct val="92000"/>
              </a:lnSpc>
              <a:buSzTx/>
              <a:buNone/>
              <a:defRPr sz="1400">
                <a:solidFill>
                  <a:srgbClr val="FF0000"/>
                </a:solidFill>
              </a:defRPr>
            </a:pPr>
            <a:r>
              <a:t>- take a look through the charts and what they do and create before we run one</a:t>
            </a:r>
            <a:endParaRPr sz="1200"/>
          </a:p>
          <a:p>
            <a:pPr marL="0" indent="114300">
              <a:lnSpc>
                <a:spcPct val="92000"/>
              </a:lnSpc>
              <a:buSzTx/>
              <a:buNone/>
              <a:defRPr sz="1400">
                <a:solidFill>
                  <a:srgbClr val="FF0000"/>
                </a:solidFill>
              </a:defRPr>
            </a:pPr>
            <a:r>
              <a:t>- explain that you can combine your own local config with the stable charts, ot write your own helm charts</a:t>
            </a:r>
            <a:endParaRPr sz="1200"/>
          </a:p>
          <a:p>
            <a:pPr marL="0" indent="114300">
              <a:lnSpc>
                <a:spcPct val="92000"/>
              </a:lnSpc>
              <a:buSzTx/>
              <a:buNone/>
              <a:defRPr sz="1400">
                <a:solidFill>
                  <a:srgbClr val="FF0000"/>
                </a:solidFill>
              </a:defRPr>
            </a:pPr>
            <a:r>
              <a:t>- or use Helm to generate yaml that you then apply with kubectl, etc etc</a:t>
            </a:r>
            <a:br/>
            <a:endParaRPr sz="2000"/>
          </a:p>
          <a:p>
            <a:pPr marL="0" indent="114300">
              <a:lnSpc>
                <a:spcPct val="92000"/>
              </a:lnSpc>
              <a:buSzTx/>
              <a:buNone/>
              <a:defRPr sz="1400">
                <a:solidFill>
                  <a:srgbClr val="FF0000"/>
                </a:solidFill>
              </a:defRPr>
            </a:pPr>
            <a:r>
              <a:t>kick off two at the same time</a:t>
            </a:r>
            <a:endParaRPr sz="1200"/>
          </a:p>
          <a:p>
            <a:pPr marL="0" indent="114300">
              <a:lnSpc>
                <a:spcPct val="92000"/>
              </a:lnSpc>
              <a:buSzTx/>
              <a:buNone/>
              <a:defRPr b="1" sz="1400">
                <a:solidFill>
                  <a:srgbClr val="000000"/>
                </a:solidFill>
              </a:defRPr>
            </a:pPr>
            <a:r>
              <a:t>helm install stable/redis</a:t>
            </a:r>
            <a:endParaRPr sz="2000"/>
          </a:p>
          <a:p>
            <a:pPr marL="0" indent="114300">
              <a:lnSpc>
                <a:spcPct val="92000"/>
              </a:lnSpc>
              <a:buSzTx/>
              <a:buNone/>
              <a:defRPr b="1" sz="1400">
                <a:solidFill>
                  <a:srgbClr val="000000"/>
                </a:solidFill>
              </a:defRPr>
            </a:pPr>
            <a:r>
              <a:t>helm install stable/mysql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Helm Charts part deux</a:t>
            </a:r>
          </a:p>
        </p:txBody>
      </p:sp>
      <p:sp>
        <p:nvSpPr>
          <p:cNvPr id="87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103500"/>
              </a:lnSpc>
              <a:buSzTx/>
              <a:buNone/>
              <a:defRPr b="1" sz="1500"/>
            </a:pPr>
            <a:r>
              <a:t>watch kubectl get pods -o wide</a:t>
            </a:r>
          </a:p>
          <a:p>
            <a:pPr marL="0" indent="114300">
              <a:lnSpc>
                <a:spcPct val="103500"/>
              </a:lnSpc>
              <a:buSzTx/>
              <a:buNone/>
              <a:defRPr sz="1500">
                <a:solidFill>
                  <a:srgbClr val="FF0000"/>
                </a:solidFill>
              </a:defRPr>
            </a:pPr>
            <a:r>
              <a:t>- see things come up, look at Dashboard </a:t>
            </a:r>
            <a:r>
              <a:t>–</a:t>
            </a:r>
            <a:r>
              <a:t> note "heritage helm” shows where it came from</a:t>
            </a:r>
            <a:r>
              <a:t>…</a:t>
            </a:r>
            <a:br/>
          </a:p>
          <a:p>
            <a:pPr marL="0" indent="114300">
              <a:lnSpc>
                <a:spcPct val="103500"/>
              </a:lnSpc>
              <a:buSzTx/>
              <a:buNone/>
              <a:defRPr sz="1500">
                <a:solidFill>
                  <a:srgbClr val="FF0000"/>
                </a:solidFill>
              </a:defRPr>
            </a:pPr>
            <a:r>
              <a:t>- explain stateful sets etc from here (add notes here?):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https://kubernetes.io/docs/concepts/workloads/controllers/statefulset/</a:t>
            </a:r>
          </a:p>
          <a:p>
            <a:pPr marL="0" indent="114300">
              <a:lnSpc>
                <a:spcPct val="103500"/>
              </a:lnSpc>
              <a:buSzTx/>
              <a:buNone/>
              <a:defRPr sz="1500">
                <a:solidFill>
                  <a:srgbClr val="FF0000"/>
                </a:solidFill>
              </a:defRPr>
            </a:pPr>
          </a:p>
          <a:p>
            <a:pPr marL="0" indent="114300">
              <a:lnSpc>
                <a:spcPct val="103500"/>
              </a:lnSpc>
              <a:buSzTx/>
              <a:buNone/>
              <a:defRPr sz="1500">
                <a:solidFill>
                  <a:srgbClr val="FF0000"/>
                </a:solidFill>
              </a:defRPr>
            </a:pPr>
            <a:r>
              <a:t>- more on helm - it has commands comparable to docker:</a:t>
            </a:r>
          </a:p>
          <a:p>
            <a:pPr marL="0" indent="114300">
              <a:lnSpc>
                <a:spcPct val="103500"/>
              </a:lnSpc>
              <a:buSzTx/>
              <a:buNone/>
              <a:defRPr sz="1500">
                <a:solidFill>
                  <a:srgbClr val="FF0000"/>
                </a:solidFill>
              </a:defRPr>
            </a:pPr>
            <a:r>
              <a:t>- see running helm things</a:t>
            </a:r>
          </a:p>
          <a:p>
            <a:pPr marL="0" indent="114300">
              <a:lnSpc>
                <a:spcPct val="103500"/>
              </a:lnSpc>
              <a:buSzTx/>
              <a:buNone/>
              <a:defRPr b="1" sz="1500"/>
            </a:pPr>
            <a:r>
              <a:t>helm ls</a:t>
            </a:r>
          </a:p>
          <a:p>
            <a:pPr marL="0" indent="114300">
              <a:lnSpc>
                <a:spcPct val="103500"/>
              </a:lnSpc>
              <a:buSzTx/>
              <a:buNone/>
              <a:defRPr sz="1500">
                <a:solidFill>
                  <a:srgbClr val="FF0000"/>
                </a:solidFill>
              </a:defRPr>
            </a:pPr>
            <a:r>
              <a:t>- show and talk about helm options</a:t>
            </a:r>
          </a:p>
          <a:p>
            <a:pPr marL="0" indent="114300">
              <a:lnSpc>
                <a:spcPct val="103500"/>
              </a:lnSpc>
              <a:buSzTx/>
              <a:buNone/>
              <a:defRPr b="1" sz="1500"/>
            </a:pPr>
            <a:r>
              <a:t>helm</a:t>
            </a:r>
          </a:p>
          <a:p>
            <a:pPr marL="0" indent="114300">
              <a:lnSpc>
                <a:spcPct val="103500"/>
              </a:lnSpc>
              <a:buSzTx/>
              <a:buNone/>
              <a:defRPr sz="1500">
                <a:solidFill>
                  <a:srgbClr val="FF0000"/>
                </a:solidFill>
              </a:defRPr>
            </a:pPr>
            <a:r>
              <a:t>- explain we plan to do more on this another time - custom Charts, adding Blockchain, combining local variables with existing Stable charts etc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/>
          <a:p>
            <a:pPr>
              <a:defRPr b="1" sz="2500"/>
            </a:pPr>
            <a:r>
              <a:t>Bonus</a:t>
            </a:r>
            <a:r>
              <a:rPr b="0"/>
              <a:t> demo - deploy Wordpress w/MariaDB</a:t>
            </a:r>
          </a:p>
        </p:txBody>
      </p:sp>
      <p:sp>
        <p:nvSpPr>
          <p:cNvPr id="90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2000"/>
              </a:lnSpc>
              <a:buSzPts val="1200"/>
              <a:defRPr sz="1200"/>
            </a:pPr>
          </a:p>
          <a:p>
            <a:pPr marL="0" indent="114300">
              <a:lnSpc>
                <a:spcPct val="92000"/>
              </a:lnSpc>
              <a:buSzTx/>
              <a:buNone/>
              <a:defRPr sz="1200">
                <a:solidFill>
                  <a:srgbClr val="FF0000"/>
                </a:solidFill>
              </a:defRPr>
            </a:pPr>
            <a:r>
              <a:t>take a look here in preparation to talk through it:</a:t>
            </a:r>
          </a:p>
          <a:p>
            <a:pPr marL="0" indent="114300">
              <a:lnSpc>
                <a:spcPct val="92000"/>
              </a:lnSpc>
              <a:buSzTx/>
              <a:buNone/>
              <a:defRPr sz="1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https://github.com/helm/charts/tree/master/stable/wordpress</a:t>
            </a:r>
          </a:p>
          <a:p>
            <a:pPr marL="0" indent="114300">
              <a:lnSpc>
                <a:spcPct val="92000"/>
              </a:lnSpc>
              <a:buSzTx/>
              <a:buNone/>
              <a:defRPr sz="1200">
                <a:solidFill>
                  <a:srgbClr val="FF0000"/>
                </a:solidFill>
              </a:defRPr>
            </a:pPr>
            <a:r>
              <a:t>NOTE the bundled MariaDB Chart and the configurable options, including scaling for production with local vars</a:t>
            </a:r>
            <a:br/>
          </a:p>
          <a:p>
            <a:pPr marL="0" indent="114300">
              <a:lnSpc>
                <a:spcPct val="92000"/>
              </a:lnSpc>
              <a:buSzTx/>
              <a:buNone/>
              <a:defRPr sz="1200"/>
            </a:pPr>
            <a:r>
              <a:t>Don </a:t>
            </a:r>
            <a:r>
              <a:t>–</a:t>
            </a:r>
            <a:r>
              <a:t> make sure to do </a:t>
            </a:r>
          </a:p>
          <a:p>
            <a:pPr marL="0" indent="114300">
              <a:lnSpc>
                <a:spcPct val="92000"/>
              </a:lnSpc>
              <a:buSzTx/>
              <a:buNone/>
              <a:defRPr b="1" sz="1200"/>
            </a:pPr>
            <a:r>
              <a:t>helm delete</a:t>
            </a:r>
          </a:p>
          <a:p>
            <a:pPr marL="0" indent="114300">
              <a:lnSpc>
                <a:spcPct val="92000"/>
              </a:lnSpc>
              <a:buSzTx/>
              <a:buNone/>
              <a:defRPr sz="1200"/>
            </a:pPr>
            <a:r>
              <a:t>of previous deployments first!</a:t>
            </a:r>
            <a:br/>
            <a:r>
              <a:rPr b="1"/>
              <a:t>helm install --set serviceType=NodePort --name wp-k8s stable/wordpress</a:t>
            </a:r>
            <a:br>
              <a:rPr b="1"/>
            </a:br>
            <a:br>
              <a:rPr b="1"/>
            </a:br>
            <a:r>
              <a:rPr>
                <a:solidFill>
                  <a:srgbClr val="FF0000"/>
                </a:solidFill>
              </a:rPr>
              <a:t>wordpress pod will restart &amp; retry while the mariadb one gets a PV and comes up</a:t>
            </a:r>
            <a:br>
              <a:rPr>
                <a:solidFill>
                  <a:srgbClr val="FF0000"/>
                </a:solidFill>
              </a:rPr>
            </a:br>
            <a:r>
              <a:rPr b="1"/>
              <a:t>minikube service --url=true wp-k8s-wordpress</a:t>
            </a:r>
            <a:br>
              <a:rPr b="1"/>
            </a:br>
            <a:r>
              <a:rPr b="1"/>
              <a:t>echo Password: $(kubectl get secret wp-k8s-wordpress -o jsonpath="{.data.wordpress-password}" | base64 --decode)</a:t>
            </a:r>
            <a:br>
              <a:rPr b="1"/>
            </a:br>
            <a:endParaRPr b="1"/>
          </a:p>
          <a:p>
            <a:pPr marL="0" indent="114300">
              <a:lnSpc>
                <a:spcPct val="92000"/>
              </a:lnSpc>
              <a:buSzTx/>
              <a:buNone/>
              <a:defRPr sz="1200"/>
            </a:pPr>
            <a:r>
              <a:t>(log in - user is "user")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/>
          <a:p>
            <a:pPr>
              <a:defRPr b="1" sz="2500"/>
            </a:pPr>
            <a:r>
              <a:t>Bonus Bonus </a:t>
            </a:r>
            <a:r>
              <a:rPr b="0"/>
              <a:t>demo - deploy Jenkins too!</a:t>
            </a:r>
          </a:p>
        </p:txBody>
      </p:sp>
      <p:sp>
        <p:nvSpPr>
          <p:cNvPr id="93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Could do Jenkins too?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https://continuous.lu/2017/04/28/minikube-and-helm-kubernetes-package-manager/</a:t>
            </a:r>
            <a:br/>
            <a:r>
              <a:t>-install</a:t>
            </a:r>
            <a:br/>
            <a:r>
              <a:rPr b="1">
                <a:solidFill>
                  <a:srgbClr val="585858"/>
                </a:solidFill>
              </a:rPr>
              <a:t>helm install --set serviceType=NodePort --name jenki stable/jenkins</a:t>
            </a:r>
            <a:endParaRPr b="1"/>
          </a:p>
          <a:p>
            <a:pPr marL="0" indent="114300">
              <a:buSzTx/>
              <a:buNone/>
            </a:pPr>
            <a:r>
              <a:t>- Get the URL from</a:t>
            </a:r>
            <a:br/>
            <a:r>
              <a:rPr b="1"/>
              <a:t>minikube service --url=true jenki-jenkins</a:t>
            </a:r>
            <a:br>
              <a:rPr b="1"/>
            </a:br>
            <a:r>
              <a:t>- password UI from Pods &gt; Jenki</a:t>
            </a:r>
            <a:br/>
            <a:r>
              <a:t>- user admin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74;p15"/>
          <p:cNvSpPr txBox="1"/>
          <p:nvPr>
            <p:ph type="title"/>
          </p:nvPr>
        </p:nvSpPr>
        <p:spPr>
          <a:xfrm>
            <a:off x="418000" y="1791023"/>
            <a:ext cx="5093400" cy="2001904"/>
          </a:xfrm>
          <a:prstGeom prst="rect">
            <a:avLst/>
          </a:prstGeom>
        </p:spPr>
        <p:txBody>
          <a:bodyPr/>
          <a:lstStyle/>
          <a:p>
            <a:pPr/>
            <a:r>
              <a:t>All 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LEGEND</a:t>
            </a:r>
          </a:p>
        </p:txBody>
      </p:sp>
      <p:sp>
        <p:nvSpPr>
          <p:cNvPr id="51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Red = Things for JP to talk about and know</a:t>
            </a:r>
            <a:endParaRPr>
              <a:solidFill>
                <a:srgbClr val="666666"/>
              </a:solidFill>
            </a:endParaRPr>
          </a:p>
          <a:p>
            <a:pPr marL="0" indent="114300">
              <a:buSzTx/>
              <a:buNone/>
              <a:defRPr b="1">
                <a:solidFill>
                  <a:srgbClr val="FF0000"/>
                </a:solidFill>
              </a:defRPr>
            </a:pPr>
            <a:r>
              <a:t>Please</a:t>
            </a:r>
            <a:r>
              <a:rPr b="0"/>
              <a:t> update, research, add, delete and query as you see fit!!!</a:t>
            </a: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000000"/>
                </a:solidFill>
              </a:defRPr>
            </a:pPr>
            <a:r>
              <a:t>Black = things for Don to show or do, and JP to explain/chat about</a:t>
            </a:r>
            <a:endParaRPr>
              <a:solidFill>
                <a:srgbClr val="666666"/>
              </a:solidFill>
            </a:endParaRPr>
          </a:p>
          <a:p>
            <a:pPr marL="0" indent="114300">
              <a:buSzTx/>
              <a:buNone/>
              <a:defRPr>
                <a:solidFill>
                  <a:srgbClr val="000000"/>
                </a:solidFill>
              </a:defRPr>
            </a:pPr>
            <a:r>
              <a:t>Any questions or changes let me know?</a:t>
            </a:r>
          </a:p>
          <a:p>
            <a:pPr marL="0" indent="114300">
              <a:buSzTx/>
              <a:buNone/>
              <a:defRPr>
                <a:solidFill>
                  <a:srgbClr val="000000"/>
                </a:solidFill>
              </a:defRPr>
            </a:pPr>
          </a:p>
          <a:p>
            <a:pPr marL="0" indent="114300">
              <a:buSzTx/>
              <a:buNone/>
              <a:defRPr b="1">
                <a:solidFill>
                  <a:srgbClr val="000000"/>
                </a:solidFill>
              </a:defRPr>
            </a:pPr>
            <a:r>
              <a:t>Black &amp; Bold = commands for Don to run</a:t>
            </a:r>
            <a:endParaRPr>
              <a:solidFill>
                <a:srgbClr val="666666"/>
              </a:solidFill>
            </a:endParaRPr>
          </a:p>
          <a:p>
            <a:pPr marL="0" indent="114300">
              <a:buSzTx/>
              <a:buNone/>
              <a:defRPr>
                <a:solidFill>
                  <a:srgbClr val="000000"/>
                </a:solidFill>
              </a:defRPr>
            </a:pPr>
            <a:r>
              <a:t>Any questions or changes let me know?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pPr/>
            <a:r>
              <a:t>Minikube setup</a:t>
            </a:r>
          </a:p>
        </p:txBody>
      </p:sp>
      <p:sp>
        <p:nvSpPr>
          <p:cNvPr id="54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0871" defTabSz="886968">
              <a:buSzTx/>
              <a:buNone/>
              <a:defRPr sz="1746">
                <a:solidFill>
                  <a:srgbClr val="FF0000"/>
                </a:solidFill>
              </a:defRPr>
            </a:pPr>
            <a:r>
              <a:t>JP: talk about setup form earlier slides:</a:t>
            </a:r>
            <a:endParaRPr>
              <a:solidFill>
                <a:srgbClr val="666666"/>
              </a:solidFill>
            </a:endParaRPr>
          </a:p>
          <a:p>
            <a:pPr marL="332613" indent="-221742" defTabSz="886968">
              <a:buSzPts val="1700"/>
              <a:buChar char="•"/>
              <a:defRPr sz="1746">
                <a:solidFill>
                  <a:srgbClr val="FF0000"/>
                </a:solidFill>
              </a:defRPr>
            </a:pPr>
            <a:r>
              <a:t>VirtualBox: https://www.virtualbox.org/wiki/Downloads</a:t>
            </a:r>
            <a:endParaRPr>
              <a:solidFill>
                <a:srgbClr val="666666"/>
              </a:solidFill>
            </a:endParaRPr>
          </a:p>
          <a:p>
            <a:pPr marL="332613" indent="-221742" defTabSz="886968">
              <a:buSzPts val="1700"/>
              <a:buChar char="•"/>
              <a:defRPr sz="1746">
                <a:solidFill>
                  <a:srgbClr val="FF0000"/>
                </a:solidFill>
              </a:defRPr>
            </a:pPr>
            <a:r>
              <a:t>Minikube: https://kubernetes.io/docs/tasks/tools/install-minikube/</a:t>
            </a:r>
            <a:endParaRPr>
              <a:solidFill>
                <a:srgbClr val="666666"/>
              </a:solidFill>
            </a:endParaRPr>
          </a:p>
          <a:p>
            <a:pPr marL="332613" indent="-221742" defTabSz="886968">
              <a:buSzPts val="1700"/>
              <a:buChar char="•"/>
              <a:defRPr sz="1746">
                <a:solidFill>
                  <a:srgbClr val="FF0000"/>
                </a:solidFill>
              </a:defRPr>
            </a:pPr>
            <a:r>
              <a:t>kubectl : curl -Lo minikube https://storage.googleapis.com/minikube/releases/v1.1.0/minikube-linux-amd64 &amp;&amp; chmod +x minikube &amp;&amp; sudo cp minikube /usr/local/bin/ &amp;&amp; rm minikube- </a:t>
            </a:r>
          </a:p>
          <a:p>
            <a:pPr marL="0" indent="110871" defTabSz="886968">
              <a:buSzTx/>
              <a:buNone/>
              <a:defRPr sz="1746">
                <a:solidFill>
                  <a:srgbClr val="FF0000"/>
                </a:solidFill>
              </a:defRPr>
            </a:pPr>
          </a:p>
          <a:p>
            <a:pPr marL="0" indent="110871" defTabSz="886968">
              <a:buSzTx/>
              <a:buNone/>
              <a:defRPr sz="1746">
                <a:solidFill>
                  <a:srgbClr val="FF0000"/>
                </a:solidFill>
              </a:defRPr>
            </a:pPr>
            <a:r>
              <a:t>All are or will soon be available on our website</a:t>
            </a:r>
            <a:r>
              <a:t>…</a:t>
            </a:r>
          </a:p>
          <a:p>
            <a:pPr marL="0" indent="110871" defTabSz="886968">
              <a:buSzTx/>
              <a:buNone/>
              <a:defRPr sz="1746">
                <a:solidFill>
                  <a:srgbClr val="666666"/>
                </a:solidFill>
              </a:defRPr>
            </a:pPr>
            <a:r>
              <a:t>Don: show curl commands for minikube and curl</a:t>
            </a:r>
          </a:p>
          <a:p>
            <a:pPr marL="0" indent="110871" defTabSz="886968">
              <a:buSzTx/>
              <a:buNone/>
              <a:defRPr sz="1746">
                <a:solidFill>
                  <a:srgbClr val="666666"/>
                </a:solidFill>
              </a:defRPr>
            </a:pPr>
            <a:r>
              <a:t>Show Virtualbox UI</a:t>
            </a:r>
          </a:p>
          <a:p>
            <a:pPr marL="0" indent="110871" defTabSz="886968">
              <a:buSzTx/>
              <a:buNone/>
              <a:defRPr sz="1746">
                <a:solidFill>
                  <a:srgbClr val="666666"/>
                </a:solidFill>
              </a:defRPr>
            </a:pPr>
            <a:r>
              <a:t>(not going to run anything - don’t want to break my demo/setup with an update!)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CREATE A FIRST CLUSTER</a:t>
            </a:r>
          </a:p>
        </p:txBody>
      </p:sp>
      <p:sp>
        <p:nvSpPr>
          <p:cNvPr id="57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lnSpc>
                <a:spcPct val="92000"/>
              </a:lnSpc>
              <a:buSzTx/>
              <a:buNone/>
              <a:defRPr sz="800"/>
            </a:pPr>
          </a:p>
          <a:p>
            <a:pPr marL="0" indent="114300">
              <a:lnSpc>
                <a:spcPct val="92000"/>
              </a:lnSpc>
              <a:buSzTx/>
              <a:buNone/>
              <a:defRPr sz="800">
                <a:solidFill>
                  <a:srgbClr val="FF0000"/>
                </a:solidFill>
              </a:defRPr>
            </a:pPr>
            <a:r>
              <a:t>JP: </a:t>
            </a:r>
            <a:r>
              <a:rPr b="1"/>
              <a:t>this will take quite a few minutes</a:t>
            </a:r>
            <a:r>
              <a:t>, so describe what is going on - create a VM, configure k8s &amp; docker, download kubeadm and kubectl inside VM, pull images, launch apiserver, proxy, etcd scheduler, controller, dns</a:t>
            </a:r>
            <a:r>
              <a:t>…</a:t>
            </a:r>
          </a:p>
          <a:p>
            <a:pPr marL="0" indent="114300">
              <a:lnSpc>
                <a:spcPct val="92000"/>
              </a:lnSpc>
              <a:buSzTx/>
              <a:buNone/>
              <a:defRPr sz="800"/>
            </a:pPr>
          </a:p>
          <a:p>
            <a:pPr marL="0" indent="114300">
              <a:lnSpc>
                <a:spcPct val="92000"/>
              </a:lnSpc>
              <a:buSzTx/>
              <a:buNone/>
              <a:defRPr sz="800"/>
            </a:pPr>
            <a:r>
              <a:t>Don: create first cluster with</a:t>
            </a:r>
          </a:p>
          <a:p>
            <a:pPr marL="0" indent="114300">
              <a:lnSpc>
                <a:spcPct val="92000"/>
              </a:lnSpc>
              <a:buSzTx/>
              <a:buNone/>
              <a:defRPr b="1" sz="800"/>
            </a:pPr>
            <a:r>
              <a:t>minikube start </a:t>
            </a:r>
            <a:endParaRPr>
              <a:solidFill>
                <a:srgbClr val="FF0000"/>
              </a:solidFill>
            </a:endParaRPr>
          </a:p>
          <a:p>
            <a:pPr marL="0" indent="114300">
              <a:lnSpc>
                <a:spcPct val="92000"/>
              </a:lnSpc>
              <a:buSzTx/>
              <a:buNone/>
              <a:defRPr sz="800"/>
            </a:pPr>
          </a:p>
          <a:p>
            <a:pPr marL="0" indent="114300">
              <a:lnSpc>
                <a:spcPct val="92000"/>
              </a:lnSpc>
              <a:buSzTx/>
              <a:buNone/>
              <a:defRPr sz="800"/>
            </a:pPr>
            <a:r>
              <a:t>connect to the running vm for a look around</a:t>
            </a:r>
          </a:p>
          <a:p>
            <a:pPr marL="0" indent="114300">
              <a:lnSpc>
                <a:spcPct val="92000"/>
              </a:lnSpc>
              <a:buSzTx/>
              <a:buNone/>
              <a:defRPr b="1" sz="800"/>
            </a:pPr>
            <a:r>
              <a:t>minikube ssh</a:t>
            </a:r>
          </a:p>
          <a:p>
            <a:pPr marL="0" indent="114300">
              <a:lnSpc>
                <a:spcPct val="92000"/>
              </a:lnSpc>
              <a:buSzTx/>
              <a:buNone/>
              <a:defRPr sz="800"/>
            </a:pPr>
          </a:p>
          <a:p>
            <a:pPr marL="0" indent="114300">
              <a:lnSpc>
                <a:spcPct val="92000"/>
              </a:lnSpc>
              <a:buSzTx/>
              <a:buNone/>
              <a:defRPr sz="800"/>
            </a:pPr>
            <a:r>
              <a:t>inside the vm: do</a:t>
            </a:r>
          </a:p>
          <a:p>
            <a:pPr marL="0" indent="114300">
              <a:lnSpc>
                <a:spcPct val="92000"/>
              </a:lnSpc>
              <a:buSzTx/>
              <a:buNone/>
              <a:defRPr b="1" sz="800"/>
            </a:pPr>
            <a:r>
              <a:t>docker images</a:t>
            </a:r>
          </a:p>
          <a:p>
            <a:pPr marL="0" indent="114300">
              <a:lnSpc>
                <a:spcPct val="92000"/>
              </a:lnSpc>
              <a:buSzTx/>
              <a:buNone/>
              <a:defRPr b="1" sz="800"/>
            </a:pPr>
            <a:r>
              <a:t>docker ps</a:t>
            </a:r>
          </a:p>
          <a:p>
            <a:pPr marL="0" indent="114300">
              <a:lnSpc>
                <a:spcPct val="92000"/>
              </a:lnSpc>
              <a:buSzTx/>
              <a:buNone/>
              <a:defRPr sz="800">
                <a:solidFill>
                  <a:srgbClr val="FF0000"/>
                </a:solidFill>
              </a:defRPr>
            </a:pPr>
            <a:r>
              <a:t>JP explain them re basic components of k8s</a:t>
            </a:r>
          </a:p>
          <a:p>
            <a:pPr marL="0" indent="114300">
              <a:lnSpc>
                <a:spcPct val="92000"/>
              </a:lnSpc>
              <a:buSzTx/>
              <a:buNone/>
              <a:defRPr sz="800"/>
            </a:pPr>
          </a:p>
          <a:p>
            <a:pPr marL="0" indent="114300">
              <a:lnSpc>
                <a:spcPct val="92000"/>
              </a:lnSpc>
              <a:buSzTx/>
              <a:buNone/>
              <a:defRPr sz="800"/>
            </a:pPr>
            <a:r>
              <a:t>- outside of VM</a:t>
            </a:r>
            <a:r>
              <a:t>…</a:t>
            </a:r>
          </a:p>
          <a:p>
            <a:pPr marL="0" indent="114300">
              <a:lnSpc>
                <a:spcPct val="92000"/>
              </a:lnSpc>
              <a:buSzTx/>
              <a:buNone/>
              <a:defRPr b="1" sz="800"/>
            </a:pPr>
            <a:r>
              <a:t>kubectl cluster-info</a:t>
            </a:r>
            <a:br/>
            <a:r>
              <a:rPr b="0"/>
              <a:t> - could add "dump" for verbose</a:t>
            </a:r>
          </a:p>
          <a:p>
            <a:pPr marL="0" indent="114300">
              <a:lnSpc>
                <a:spcPct val="92000"/>
              </a:lnSpc>
              <a:buSzTx/>
              <a:buNone/>
              <a:defRPr sz="800">
                <a:solidFill>
                  <a:srgbClr val="FF0000"/>
                </a:solidFill>
              </a:defRPr>
            </a:pPr>
          </a:p>
          <a:p>
            <a:pPr marL="0" indent="114300">
              <a:lnSpc>
                <a:spcPct val="92000"/>
              </a:lnSpc>
              <a:buSzTx/>
              <a:buNone/>
              <a:defRPr sz="800">
                <a:solidFill>
                  <a:srgbClr val="FF0000"/>
                </a:solidFill>
              </a:defRPr>
            </a:pPr>
            <a:r>
              <a:t>JP: talk about this - our basic cluster is up and running now.</a:t>
            </a:r>
          </a:p>
          <a:p>
            <a:pPr marL="0" indent="114300">
              <a:lnSpc>
                <a:spcPct val="92000"/>
              </a:lnSpc>
              <a:buSzTx/>
              <a:buNone/>
              <a:defRPr sz="800"/>
            </a:pPr>
            <a:r>
              <a:t>Show status of master &amp; nodes - shows our single instance "Ready”</a:t>
            </a:r>
          </a:p>
          <a:p>
            <a:pPr marL="0" indent="114300">
              <a:lnSpc>
                <a:spcPct val="92000"/>
              </a:lnSpc>
              <a:buSzTx/>
              <a:buNone/>
              <a:defRPr b="1" sz="800"/>
            </a:pPr>
            <a:r>
              <a:t>kubectl get nodes</a:t>
            </a:r>
          </a:p>
          <a:p>
            <a:pPr marL="0" indent="114300">
              <a:lnSpc>
                <a:spcPct val="92000"/>
              </a:lnSpc>
              <a:buSzTx/>
              <a:buNone/>
              <a:defRPr b="1" sz="800"/>
            </a:pPr>
            <a:r>
              <a:t>kubectl describe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MINIKUBE ADDONS</a:t>
            </a:r>
          </a:p>
        </p:txBody>
      </p:sp>
      <p:sp>
        <p:nvSpPr>
          <p:cNvPr id="60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73151" defTabSz="585215">
              <a:lnSpc>
                <a:spcPct val="92000"/>
              </a:lnSpc>
              <a:buSzTx/>
              <a:buNone/>
              <a:defRPr sz="2368"/>
            </a:pPr>
          </a:p>
          <a:p>
            <a:pPr marL="0" indent="73151" defTabSz="585215">
              <a:lnSpc>
                <a:spcPct val="92000"/>
              </a:lnSpc>
              <a:buSzTx/>
              <a:buNone/>
              <a:defRPr sz="576">
                <a:solidFill>
                  <a:srgbClr val="FF0000"/>
                </a:solidFill>
              </a:defRPr>
            </a:pPr>
            <a:r>
              <a:t>talk about minikube addons - uses &amp; benefits etc</a:t>
            </a: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sz="576">
                <a:solidFill>
                  <a:srgbClr val="FF0000"/>
                </a:solidFill>
              </a:defRPr>
            </a:pPr>
            <a:r>
              <a:t>Mention local config files, we're going to look at changing these via minikube</a:t>
            </a: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b="1" sz="576"/>
            </a:pPr>
            <a:r>
              <a:t>ls -al ~/.minikube </a:t>
            </a:r>
            <a:r>
              <a:rPr b="0"/>
              <a:t># the vm image and logs etc live here</a:t>
            </a:r>
            <a:br>
              <a:rPr b="0"/>
            </a:br>
            <a:r>
              <a:rPr b="0"/>
              <a:t>l</a:t>
            </a:r>
            <a:r>
              <a:t>s -al ~/.kube </a:t>
            </a:r>
            <a:r>
              <a:rPr b="0"/>
              <a:t># config and certs etc </a:t>
            </a:r>
            <a:br>
              <a:rPr b="0"/>
            </a:b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b="1" sz="576"/>
            </a:pPr>
            <a:r>
              <a:t>minikube addons list</a:t>
            </a:r>
            <a:endParaRPr sz="256"/>
          </a:p>
          <a:p>
            <a:pPr marL="0" indent="73151" defTabSz="585215">
              <a:lnSpc>
                <a:spcPct val="92000"/>
              </a:lnSpc>
              <a:buSzTx/>
              <a:buNone/>
              <a:defRPr sz="576">
                <a:solidFill>
                  <a:srgbClr val="FF0000"/>
                </a:solidFill>
              </a:defRPr>
            </a:pPr>
            <a:r>
              <a:t>- going to add heapster and metrics-server for cpu &amp; mem stats graphs</a:t>
            </a: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b="1" sz="576"/>
            </a:pPr>
            <a:r>
              <a:t>minikube addons enable heapster</a:t>
            </a: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b="1" sz="576"/>
            </a:pPr>
            <a:r>
              <a:t>minikube addons enable metrics-server</a:t>
            </a:r>
            <a:endParaRPr sz="256"/>
          </a:p>
          <a:p>
            <a:pPr marL="0" indent="73151" defTabSz="585215">
              <a:lnSpc>
                <a:spcPct val="92000"/>
              </a:lnSpc>
              <a:buSzTx/>
              <a:buNone/>
              <a:defRPr sz="2368">
                <a:solidFill>
                  <a:srgbClr val="FF0000"/>
                </a:solidFill>
              </a:defRPr>
            </a:pPr>
          </a:p>
          <a:p>
            <a:pPr marL="0" indent="73151" defTabSz="585215">
              <a:lnSpc>
                <a:spcPct val="92000"/>
              </a:lnSpc>
              <a:buSzTx/>
              <a:buNone/>
              <a:defRPr sz="576">
                <a:solidFill>
                  <a:srgbClr val="FF0000"/>
                </a:solidFill>
              </a:defRPr>
            </a:pPr>
            <a:r>
              <a:t>- show what we've done to minikube so far:</a:t>
            </a: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b="1" sz="576"/>
            </a:pPr>
            <a:r>
              <a:t>minikube config view</a:t>
            </a:r>
            <a:endParaRPr sz="256"/>
          </a:p>
          <a:p>
            <a:pPr marL="0" indent="73151" defTabSz="585215">
              <a:lnSpc>
                <a:spcPct val="92000"/>
              </a:lnSpc>
              <a:buSzTx/>
              <a:buNone/>
              <a:defRPr sz="576">
                <a:solidFill>
                  <a:srgbClr val="FF0000"/>
                </a:solidFill>
              </a:defRPr>
            </a:pPr>
            <a:r>
              <a:t>other options include "set | get | unset”</a:t>
            </a: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sz="2368"/>
            </a:pPr>
          </a:p>
          <a:p>
            <a:pPr marL="0" indent="73151" defTabSz="585215">
              <a:lnSpc>
                <a:spcPct val="92000"/>
              </a:lnSpc>
              <a:buSzTx/>
              <a:buNone/>
              <a:defRPr sz="576">
                <a:solidFill>
                  <a:srgbClr val="FF0000"/>
                </a:solidFill>
              </a:defRPr>
            </a:pPr>
            <a:r>
              <a:t>- see more things are now running</a:t>
            </a:r>
            <a:r>
              <a:t>…</a:t>
            </a: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b="1" sz="576"/>
            </a:pPr>
            <a:r>
              <a:t>kubectl --namespace kube-system get pods</a:t>
            </a:r>
            <a:endParaRPr sz="256"/>
          </a:p>
          <a:p>
            <a:pPr marL="0" indent="73151" defTabSz="585215">
              <a:lnSpc>
                <a:spcPct val="92000"/>
              </a:lnSpc>
              <a:buSzTx/>
              <a:buNone/>
              <a:defRPr sz="2368">
                <a:solidFill>
                  <a:srgbClr val="FF0000"/>
                </a:solidFill>
              </a:defRPr>
            </a:pPr>
          </a:p>
          <a:p>
            <a:pPr marL="0" indent="73151" defTabSz="585215">
              <a:lnSpc>
                <a:spcPct val="92000"/>
              </a:lnSpc>
              <a:buSzTx/>
              <a:buNone/>
              <a:defRPr sz="576">
                <a:solidFill>
                  <a:srgbClr val="FF0000"/>
                </a:solidFill>
              </a:defRPr>
            </a:pPr>
            <a:r>
              <a:t>- enable the dashboard</a:t>
            </a: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b="1" sz="576"/>
            </a:pPr>
            <a:r>
              <a:t>minikube addons enable dashboard</a:t>
            </a:r>
            <a:endParaRPr sz="256"/>
          </a:p>
          <a:p>
            <a:pPr marL="0" indent="73151" defTabSz="585215">
              <a:lnSpc>
                <a:spcPct val="92000"/>
              </a:lnSpc>
              <a:buSzTx/>
              <a:buNone/>
              <a:defRPr sz="2368">
                <a:solidFill>
                  <a:srgbClr val="FF0000"/>
                </a:solidFill>
              </a:defRPr>
            </a:pPr>
          </a:p>
          <a:p>
            <a:pPr marL="0" indent="73151" defTabSz="585215">
              <a:lnSpc>
                <a:spcPct val="92000"/>
              </a:lnSpc>
              <a:buSzTx/>
              <a:buNone/>
              <a:defRPr sz="576">
                <a:solidFill>
                  <a:srgbClr val="FF0000"/>
                </a:solidFill>
              </a:defRPr>
            </a:pPr>
            <a:r>
              <a:t>- show addons &amp; statuses again</a:t>
            </a:r>
            <a:endParaRPr sz="2368"/>
          </a:p>
          <a:p>
            <a:pPr marL="0" indent="73151" defTabSz="585215">
              <a:lnSpc>
                <a:spcPct val="92000"/>
              </a:lnSpc>
              <a:buSzTx/>
              <a:buNone/>
              <a:defRPr b="1" sz="576"/>
            </a:pPr>
            <a:r>
              <a:t>minikube addons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/>
          <a:p>
            <a:pPr>
              <a:defRPr b="1" sz="2500"/>
            </a:pPr>
            <a:r>
              <a:t>MINIKUBE </a:t>
            </a:r>
            <a:r>
              <a:t>docker-env </a:t>
            </a:r>
            <a:r>
              <a:t>for local dev</a:t>
            </a:r>
          </a:p>
        </p:txBody>
      </p:sp>
      <p:sp>
        <p:nvSpPr>
          <p:cNvPr id="63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</a:p>
          <a:p>
            <a:pPr marL="0" indent="114300">
              <a:buSzTx/>
              <a:buNone/>
              <a:defRPr>
                <a:solidFill>
                  <a:srgbClr val="FF0000"/>
                </a:solidFill>
              </a:defRPr>
            </a:pPr>
            <a:r>
              <a:t>JP talk through this </a:t>
            </a:r>
            <a:r>
              <a:t>–</a:t>
            </a:r>
            <a:r>
              <a:t> I’m setting up local docker to speak to the docker inside the Minikube VM </a:t>
            </a:r>
            <a:r>
              <a:t>–</a:t>
            </a:r>
            <a:r>
              <a:t> it makes dev &amp; debugging etc easy and is pretty cool</a:t>
            </a:r>
            <a:r>
              <a:t>…</a:t>
            </a:r>
          </a:p>
          <a:p>
            <a:pPr marL="0" indent="114300">
              <a:buSzTx/>
              <a:buNone/>
            </a:pPr>
          </a:p>
          <a:p>
            <a:pPr marL="0" indent="114300">
              <a:buSzTx/>
              <a:buNone/>
              <a:defRPr b="1" sz="1200"/>
            </a:pPr>
            <a:r>
              <a:t>minikube docker-env</a:t>
            </a:r>
          </a:p>
          <a:p>
            <a:pPr marL="0" indent="114300">
              <a:buSzTx/>
              <a:buNone/>
              <a:defRPr b="1" sz="1200"/>
            </a:pPr>
            <a:r>
              <a:t>eval $(minikube docker-env)</a:t>
            </a:r>
          </a:p>
          <a:p>
            <a:pPr marL="0" indent="114300">
              <a:buSzTx/>
              <a:buNone/>
              <a:defRPr b="1" sz="1200"/>
            </a:pPr>
            <a:r>
              <a:t>docker ps</a:t>
            </a:r>
          </a:p>
          <a:p>
            <a:pPr marL="0" indent="114300">
              <a:buSzTx/>
              <a:buNone/>
              <a:defRPr b="1" sz="1200"/>
            </a:pPr>
            <a:r>
              <a:t>docker ps | grep -i &lt;SOME STRING&gt;</a:t>
            </a:r>
          </a:p>
          <a:p>
            <a:pPr marL="0" indent="114300">
              <a:buSzTx/>
              <a:buNone/>
              <a:defRPr b="1" sz="1200"/>
            </a:pPr>
            <a:r>
              <a:t>docker logs -f &lt;container&gt;</a:t>
            </a:r>
            <a:br/>
          </a:p>
          <a:p>
            <a:pPr marL="0" indent="114300">
              <a:buSzTx/>
              <a:buNone/>
              <a:defRPr sz="800"/>
            </a:pPr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MINIKUBE / KUBERNETES DASHBOARD </a:t>
            </a:r>
          </a:p>
        </p:txBody>
      </p:sp>
      <p:sp>
        <p:nvSpPr>
          <p:cNvPr id="66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3156" defTabSz="905255">
              <a:lnSpc>
                <a:spcPct val="92000"/>
              </a:lnSpc>
              <a:buSzTx/>
              <a:buNone/>
              <a:defRPr sz="1485"/>
            </a:pPr>
            <a:r>
              <a:t>NOTE I'm doing this </a:t>
            </a:r>
            <a:r>
              <a:rPr b="1"/>
              <a:t>after</a:t>
            </a:r>
            <a:r>
              <a:t> adding the heapster and metrics addons so that cpu &amp; mem graphs show up by default when we first start the dashboard</a:t>
            </a:r>
            <a:br/>
            <a:endParaRPr sz="2772"/>
          </a:p>
          <a:p>
            <a:pPr marL="0" indent="113156" defTabSz="905255">
              <a:lnSpc>
                <a:spcPct val="92000"/>
              </a:lnSpc>
              <a:buSzTx/>
              <a:buNone/>
              <a:defRPr sz="1485">
                <a:solidFill>
                  <a:srgbClr val="FF0000"/>
                </a:solidFill>
              </a:defRPr>
            </a:pPr>
            <a:r>
              <a:t>start up dashboard </a:t>
            </a:r>
            <a:r>
              <a:rPr b="1"/>
              <a:t>give it a coupe of minutes</a:t>
            </a:r>
            <a:r>
              <a:t>, it should open a browser</a:t>
            </a:r>
            <a:endParaRPr sz="891"/>
          </a:p>
          <a:p>
            <a:pPr marL="0" indent="113156" defTabSz="905255">
              <a:lnSpc>
                <a:spcPct val="92000"/>
              </a:lnSpc>
              <a:buSzTx/>
              <a:buNone/>
              <a:defRPr b="1" sz="1485"/>
            </a:pPr>
            <a:r>
              <a:t>minikube dashboard </a:t>
            </a:r>
            <a:br/>
            <a:r>
              <a:rPr b="0">
                <a:solidFill>
                  <a:srgbClr val="FF0000"/>
                </a:solidFill>
              </a:rPr>
              <a:t>mention there are many ways to set up and access the dashbaord, including via "kubectl proxy" or exposing the dashboard as a service etc etc etc </a:t>
            </a:r>
            <a:r>
              <a:rPr b="0">
                <a:solidFill>
                  <a:srgbClr val="FF0000"/>
                </a:solidFill>
              </a:rPr>
              <a:t>–</a:t>
            </a:r>
            <a:r>
              <a:rPr b="0">
                <a:solidFill>
                  <a:srgbClr val="FF0000"/>
                </a:solidFill>
              </a:rPr>
              <a:t> we’re focusing on minikube here</a:t>
            </a:r>
            <a:br>
              <a:rPr b="0">
                <a:solidFill>
                  <a:srgbClr val="FF0000"/>
                </a:solidFill>
              </a:rPr>
            </a:br>
            <a:endParaRPr sz="2772"/>
          </a:p>
          <a:p>
            <a:pPr marL="0" indent="113156" defTabSz="905255">
              <a:lnSpc>
                <a:spcPct val="92000"/>
              </a:lnSpc>
              <a:buSzTx/>
              <a:buNone/>
              <a:defRPr sz="1485">
                <a:solidFill>
                  <a:srgbClr val="FF0000"/>
                </a:solidFill>
              </a:defRPr>
            </a:pPr>
            <a:r>
              <a:t> - JP talk while we take a look around each of these:</a:t>
            </a:r>
            <a:endParaRPr sz="2772"/>
          </a:p>
          <a:p>
            <a:pPr marL="0" indent="113156" defTabSz="905255">
              <a:lnSpc>
                <a:spcPct val="92000"/>
              </a:lnSpc>
              <a:buSzTx/>
              <a:buNone/>
              <a:defRPr sz="1485"/>
            </a:pPr>
            <a:r>
              <a:t> - take a look at Default &gt; Nodes </a:t>
            </a:r>
            <a:endParaRPr sz="891"/>
          </a:p>
          <a:p>
            <a:pPr marL="0" indent="113156" defTabSz="905255">
              <a:lnSpc>
                <a:spcPct val="92000"/>
              </a:lnSpc>
              <a:buSzTx/>
              <a:buNone/>
              <a:defRPr sz="1485"/>
            </a:pPr>
            <a:r>
              <a:t> - take a look at kube-system &gt; Deployments</a:t>
            </a:r>
            <a:endParaRPr sz="891"/>
          </a:p>
          <a:p>
            <a:pPr marL="0" indent="113156" defTabSz="905255">
              <a:lnSpc>
                <a:spcPct val="92000"/>
              </a:lnSpc>
              <a:buSzTx/>
              <a:buNone/>
              <a:defRPr sz="1485"/>
            </a:pPr>
            <a:r>
              <a:t> - take a look at kube-system &gt; Pods</a:t>
            </a:r>
            <a:endParaRPr sz="891"/>
          </a:p>
          <a:p>
            <a:pPr marL="0" indent="113156" defTabSz="905255">
              <a:lnSpc>
                <a:spcPct val="92000"/>
              </a:lnSpc>
              <a:buSzTx/>
              <a:buNone/>
              <a:defRPr sz="1485"/>
            </a:pPr>
            <a:r>
              <a:t>-  take a look at storage classes - </a:t>
            </a:r>
            <a:r>
              <a:rPr>
                <a:solidFill>
                  <a:srgbClr val="FF0000"/>
                </a:solidFill>
              </a:rPr>
              <a:t>by default just "standard hostpath", but we could have added Gluster via addons and set that as the default if we'd wanted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>
            <a:lvl1pPr>
              <a:defRPr b="1" sz="2500"/>
            </a:lvl1pPr>
          </a:lstStyle>
          <a:p>
            <a:pPr/>
            <a:r>
              <a:t>KUBECTL COMMAND LINE</a:t>
            </a:r>
          </a:p>
        </p:txBody>
      </p:sp>
      <p:sp>
        <p:nvSpPr>
          <p:cNvPr id="69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  <a:r>
              <a:t>JP - we could add some more examples here</a:t>
            </a:r>
            <a:r>
              <a:t>…</a:t>
            </a:r>
            <a:r>
              <a:rPr b="1"/>
              <a:t>???</a:t>
            </a:r>
          </a:p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  <a:r>
              <a:t>Talk about each of these:</a:t>
            </a:r>
          </a:p>
          <a:p>
            <a:pPr marL="0" indent="114300">
              <a:buSzTx/>
              <a:buNone/>
              <a:defRPr b="1" sz="1200"/>
            </a:pPr>
          </a:p>
          <a:p>
            <a:pPr marL="0" indent="114300">
              <a:buSzTx/>
              <a:buNone/>
              <a:defRPr b="1" sz="1200"/>
            </a:pPr>
            <a:r>
              <a:t>kubectl get deployment -n kube-system</a:t>
            </a:r>
          </a:p>
          <a:p>
            <a:pPr marL="0" indent="114300">
              <a:buSzTx/>
              <a:buNone/>
              <a:defRPr b="1" sz="1200"/>
            </a:pPr>
          </a:p>
          <a:p>
            <a:pPr marL="0" indent="114300">
              <a:buSzTx/>
              <a:buNone/>
              <a:defRPr b="1" sz="1200"/>
            </a:pPr>
            <a:r>
              <a:t>kubectl get pods -o wide -n kube-system</a:t>
            </a:r>
          </a:p>
          <a:p>
            <a:pPr marL="0" indent="114300">
              <a:buSzTx/>
              <a:buNone/>
              <a:defRPr b="1" sz="1200"/>
            </a:pPr>
          </a:p>
          <a:p>
            <a:pPr marL="0" indent="114300">
              <a:buSzTx/>
              <a:buNone/>
              <a:defRPr b="1" sz="1200"/>
            </a:pPr>
            <a:r>
              <a:t>kubectl get services</a:t>
            </a:r>
          </a:p>
          <a:p>
            <a:pPr marL="0" indent="114300">
              <a:buSzTx/>
              <a:buNone/>
              <a:defRPr sz="1200"/>
            </a:pPr>
          </a:p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  <a:r>
              <a:t>- mention kubectl cheat sheet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https://kubernetes.io/docs/reference/kubectl/cheatsheet/</a:t>
            </a:r>
          </a:p>
          <a:p>
            <a:pPr marL="0" indent="114300">
              <a:buSzTx/>
              <a:buNone/>
              <a:defRPr sz="1200">
                <a:solidFill>
                  <a:srgbClr val="FF0000"/>
                </a:solidFill>
              </a:defRPr>
            </a:pPr>
            <a:r>
              <a:t>- mention anything else you'd like to cover?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9;p16"/>
          <p:cNvSpPr txBox="1"/>
          <p:nvPr>
            <p:ph type="title"/>
          </p:nvPr>
        </p:nvSpPr>
        <p:spPr>
          <a:xfrm>
            <a:off x="311699" y="292623"/>
            <a:ext cx="8520602" cy="572704"/>
          </a:xfrm>
          <a:prstGeom prst="rect">
            <a:avLst/>
          </a:prstGeom>
        </p:spPr>
        <p:txBody>
          <a:bodyPr/>
          <a:lstStyle/>
          <a:p>
            <a:pPr>
              <a:defRPr b="1" sz="2500"/>
            </a:pPr>
            <a:r>
              <a:t>EXAMPLE BASIC app </a:t>
            </a:r>
            <a:r>
              <a:t>–</a:t>
            </a:r>
            <a:r>
              <a:t> Initial Deployment</a:t>
            </a:r>
          </a:p>
        </p:txBody>
      </p:sp>
      <p:sp>
        <p:nvSpPr>
          <p:cNvPr id="72" name="Google Shape;80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90297" defTabSz="722376">
              <a:lnSpc>
                <a:spcPct val="92000"/>
              </a:lnSpc>
              <a:buSzTx/>
              <a:buNone/>
              <a:defRPr sz="711">
                <a:solidFill>
                  <a:srgbClr val="FF0000"/>
                </a:solidFill>
              </a:defRPr>
            </a:pPr>
            <a:r>
              <a:t>- explain this</a:t>
            </a:r>
            <a:r>
              <a:rPr b="1"/>
              <a:t> </a:t>
            </a:r>
            <a:r>
              <a:rPr b="1"/>
              <a:t>–</a:t>
            </a:r>
            <a:r>
              <a:rPr b="1"/>
              <a:t> it </a:t>
            </a:r>
            <a:r>
              <a:t>is a basic deployment to start off with, and nginx is a specified docker image</a:t>
            </a:r>
            <a:endParaRPr sz="395"/>
          </a:p>
          <a:p>
            <a:pPr marL="0" indent="90297" defTabSz="722376">
              <a:lnSpc>
                <a:spcPct val="92000"/>
              </a:lnSpc>
              <a:buSzTx/>
              <a:buNone/>
              <a:defRPr sz="2212">
                <a:solidFill>
                  <a:srgbClr val="FF0000"/>
                </a:solidFill>
              </a:defRPr>
            </a:pPr>
          </a:p>
          <a:p>
            <a:pPr marL="0" indent="90297" defTabSz="722376">
              <a:lnSpc>
                <a:spcPct val="92000"/>
              </a:lnSpc>
              <a:buSzTx/>
              <a:buNone/>
              <a:defRPr b="1" sz="711"/>
            </a:pPr>
            <a:r>
              <a:t>kubectl run hello-nginx --image=nginx --port=80</a:t>
            </a:r>
            <a:br/>
            <a:endParaRPr sz="2212"/>
          </a:p>
          <a:p>
            <a:pPr marL="0" indent="90297" defTabSz="722376">
              <a:lnSpc>
                <a:spcPct val="92000"/>
              </a:lnSpc>
              <a:buSzTx/>
              <a:buNone/>
              <a:defRPr b="1" sz="711">
                <a:solidFill>
                  <a:srgbClr val="FF0000"/>
                </a:solidFill>
              </a:defRPr>
            </a:pPr>
            <a:r>
              <a:t>- JP - read through this post for some idas on what to say here: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https://medium.com/@wisegain/minikube-cheat-sheet-a273385e66c9</a:t>
            </a:r>
            <a:endParaRPr sz="2212"/>
          </a:p>
          <a:p>
            <a:pPr marL="0" indent="90297" defTabSz="722376">
              <a:lnSpc>
                <a:spcPct val="92000"/>
              </a:lnSpc>
              <a:buSzTx/>
              <a:buNone/>
              <a:defRPr sz="2212">
                <a:solidFill>
                  <a:srgbClr val="FF0000"/>
                </a:solidFill>
              </a:defRPr>
            </a:pPr>
          </a:p>
          <a:p>
            <a:pPr marL="0" indent="90297" defTabSz="722376">
              <a:lnSpc>
                <a:spcPct val="92000"/>
              </a:lnSpc>
              <a:buSzTx/>
              <a:buNone/>
              <a:defRPr sz="711">
                <a:solidFill>
                  <a:srgbClr val="FF0000"/>
                </a:solidFill>
              </a:defRPr>
            </a:pPr>
            <a:r>
              <a:t>- check it out:</a:t>
            </a:r>
            <a:endParaRPr sz="2212"/>
          </a:p>
          <a:p>
            <a:pPr marL="0" indent="90297" defTabSz="722376">
              <a:lnSpc>
                <a:spcPct val="92000"/>
              </a:lnSpc>
              <a:buSzTx/>
              <a:buNone/>
              <a:defRPr b="1" sz="711"/>
            </a:pPr>
            <a:r>
              <a:t>kubectl get pods -o wide</a:t>
            </a:r>
            <a:br/>
            <a:endParaRPr sz="2212"/>
          </a:p>
          <a:p>
            <a:pPr marL="0" indent="90297" defTabSz="722376">
              <a:lnSpc>
                <a:spcPct val="92000"/>
              </a:lnSpc>
              <a:buSzTx/>
              <a:buNone/>
              <a:defRPr sz="711">
                <a:solidFill>
                  <a:srgbClr val="FF0000"/>
                </a:solidFill>
              </a:defRPr>
            </a:pPr>
            <a:r>
              <a:t>- Now exposing our app </a:t>
            </a:r>
            <a:endParaRPr sz="2212"/>
          </a:p>
          <a:p>
            <a:pPr marL="0" indent="90297" defTabSz="722376">
              <a:lnSpc>
                <a:spcPct val="92000"/>
              </a:lnSpc>
              <a:buSzTx/>
              <a:buNone/>
              <a:defRPr b="1" sz="711"/>
            </a:pPr>
            <a:r>
              <a:t>kubectl expose deployment hello-nginx --type=NodePort</a:t>
            </a:r>
            <a:endParaRPr sz="2212"/>
          </a:p>
          <a:p>
            <a:pPr marL="0" indent="90297" defTabSz="722376">
              <a:lnSpc>
                <a:spcPct val="92000"/>
              </a:lnSpc>
              <a:buSzTx/>
              <a:buNone/>
              <a:defRPr sz="711">
                <a:solidFill>
                  <a:srgbClr val="FF0000"/>
                </a:solidFill>
              </a:defRPr>
            </a:pPr>
            <a:r>
              <a:t>- explain NodePort n k8s</a:t>
            </a:r>
            <a:br/>
            <a:endParaRPr sz="2212"/>
          </a:p>
          <a:p>
            <a:pPr marL="0" indent="90297" defTabSz="722376">
              <a:lnSpc>
                <a:spcPct val="92000"/>
              </a:lnSpc>
              <a:buSzTx/>
              <a:buNone/>
              <a:defRPr sz="711">
                <a:solidFill>
                  <a:srgbClr val="FF0000"/>
                </a:solidFill>
              </a:defRPr>
            </a:pPr>
            <a:r>
              <a:t>- get the url (could do this many different ways - kubectl etc, but ...):</a:t>
            </a:r>
            <a:br/>
            <a:r>
              <a:rPr b="1">
                <a:solidFill>
                  <a:srgbClr val="000000"/>
                </a:solidFill>
              </a:rPr>
              <a:t>minikube service --url=true hello-nginx</a:t>
            </a:r>
            <a:br>
              <a:rPr b="1">
                <a:solidFill>
                  <a:srgbClr val="000000"/>
                </a:solidFill>
              </a:rPr>
            </a:br>
            <a:r>
              <a:rPr>
                <a:solidFill>
                  <a:srgbClr val="585858"/>
                </a:solidFill>
              </a:rPr>
              <a:t>- take a look at the new nginx pod in the default namespace</a:t>
            </a:r>
            <a:br>
              <a:rPr>
                <a:solidFill>
                  <a:srgbClr val="585858"/>
                </a:solidFill>
              </a:rPr>
            </a:br>
            <a:r>
              <a:rPr>
                <a:solidFill>
                  <a:srgbClr val="585858"/>
                </a:solidFill>
              </a:rPr>
              <a:t> - and the pods and metrics in "overview"</a:t>
            </a:r>
            <a:br>
              <a:rPr>
                <a:solidFill>
                  <a:srgbClr val="585858"/>
                </a:solidFill>
              </a:rPr>
            </a:br>
            <a:endParaRPr sz="2212"/>
          </a:p>
          <a:p>
            <a:pPr marL="0" indent="90297" defTabSz="722376">
              <a:lnSpc>
                <a:spcPct val="92000"/>
              </a:lnSpc>
              <a:buSzTx/>
              <a:buNone/>
              <a:defRPr sz="711"/>
            </a:pPr>
            <a:r>
              <a:t> - look at </a:t>
            </a:r>
            <a:endParaRPr sz="395"/>
          </a:p>
          <a:p>
            <a:pPr marL="0" indent="90297" defTabSz="722376">
              <a:lnSpc>
                <a:spcPct val="92000"/>
              </a:lnSpc>
              <a:buSzTx/>
              <a:buNone/>
              <a:defRPr b="1" sz="711"/>
            </a:pPr>
            <a:r>
              <a:t>kubectl get svc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Kubernetes Slide Template">
  <a:themeElements>
    <a:clrScheme name="Kubernetes Slide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Kubernetes Slide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Kubernetes Slide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