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media/image1.jpeg" ContentType="image/jpeg"/>
  <Override PartName="/ppt/media/image2.jpeg" ContentType="image/jpeg"/>
  <Override PartName="/ppt/media/image3.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4.jpeg" ContentType="image/jpeg"/>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b="def" i="def"/>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73" name="Shape 73"/>
          <p:cNvSpPr/>
          <p:nvPr>
            <p:ph type="sldImg"/>
          </p:nvPr>
        </p:nvSpPr>
        <p:spPr>
          <a:xfrm>
            <a:off x="1143000" y="685800"/>
            <a:ext cx="4572000" cy="3429000"/>
          </a:xfrm>
          <a:prstGeom prst="rect">
            <a:avLst/>
          </a:prstGeom>
        </p:spPr>
        <p:txBody>
          <a:bodyPr/>
          <a:lstStyle/>
          <a:p>
            <a:pPr/>
          </a:p>
        </p:txBody>
      </p:sp>
      <p:sp>
        <p:nvSpPr>
          <p:cNvPr id="74" name="Shape 7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 Id="rId3" Type="http://schemas.openxmlformats.org/officeDocument/2006/relationships/hyperlink" Target="https://kubernetes.io/docs/concepts/" TargetMode="External"/><Relationship Id="rId4" Type="http://schemas.openxmlformats.org/officeDocument/2006/relationships/hyperlink" Target="https://kubernetes.io/docs/concepts/overview/what-is-kubernetes/" TargetMode="Externa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 name="Shape 82"/>
          <p:cNvSpPr/>
          <p:nvPr>
            <p:ph type="sldImg"/>
          </p:nvPr>
        </p:nvSpPr>
        <p:spPr>
          <a:prstGeom prst="rect">
            <a:avLst/>
          </a:prstGeom>
        </p:spPr>
        <p:txBody>
          <a:bodyPr/>
          <a:lstStyle/>
          <a:p>
            <a:pPr/>
          </a:p>
        </p:txBody>
      </p:sp>
      <p:sp>
        <p:nvSpPr>
          <p:cNvPr id="83" name="Shape 83"/>
          <p:cNvSpPr/>
          <p:nvPr>
            <p:ph type="body" sz="quarter" idx="1"/>
          </p:nvPr>
        </p:nvSpPr>
        <p:spPr>
          <a:prstGeom prst="rect">
            <a:avLst/>
          </a:prstGeom>
        </p:spPr>
        <p:txBody>
          <a:bodyPr/>
          <a:lstStyle/>
          <a:p>
            <a:pPr>
              <a:defRPr sz="1900"/>
            </a:pPr>
            <a:r>
              <a:t>Kubernetes is a portable, extensible open-source platform for managing containerized workloads and services, that facilitates both declarative configuration and automation. It was developed by Google, and announced in mid-2014</a:t>
            </a:r>
          </a:p>
          <a:p>
            <a:pPr>
              <a:defRPr sz="1900"/>
            </a:pPr>
            <a:r>
              <a:t>You don’t have to worry about every instance you own. Nor, do you need to worry about whether the containers are running. If an instance fails, Kubernetes will re-create the containers of the failed instance on one that’s running.</a:t>
            </a:r>
          </a:p>
          <a:p>
            <a:pPr>
              <a:defRPr sz="1900"/>
            </a:pPr>
            <a:r>
              <a:t>Minikube is a tool that makes it easy to run Kubernetes locally. Minikube runs a single-node Kubernetes cluster inside a Virtual Machine (VM) on your laptop for users looking to try out Kubernetes or develop with it day-to-day.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Shape 151"/>
          <p:cNvSpPr/>
          <p:nvPr>
            <p:ph type="sldImg"/>
          </p:nvPr>
        </p:nvSpPr>
        <p:spPr>
          <a:prstGeom prst="rect">
            <a:avLst/>
          </a:prstGeom>
        </p:spPr>
        <p:txBody>
          <a:bodyPr/>
          <a:lstStyle/>
          <a:p>
            <a:pPr/>
          </a:p>
        </p:txBody>
      </p:sp>
      <p:sp>
        <p:nvSpPr>
          <p:cNvPr id="152" name="Shape 152"/>
          <p:cNvSpPr/>
          <p:nvPr>
            <p:ph type="body" sz="quarter" idx="1"/>
          </p:nvPr>
        </p:nvSpPr>
        <p:spPr>
          <a:prstGeom prst="rect">
            <a:avLst/>
          </a:prstGeom>
        </p:spPr>
        <p:txBody>
          <a:bodyPr/>
          <a:lstStyle/>
          <a:p>
            <a:pPr/>
            <a:r>
              <a:t>We package Kubernetes and include additional tooling as features that we find important and our users demand.  Much as CoreOS and CentOS contain different sets of tooling, catering to different users, so it is the same with Kubernetes distributions.  At Red Hat we have focused on making available the tools that help make developers and operations teams successful. This is why, for example, we are including Istio as a technology preview in OpenShift now.  We feel it is a tool many users may come to depend on, and thus should be included as table stakes in the base distribution.</a:t>
            </a:r>
          </a:p>
          <a:p>
            <a:pPr/>
          </a:p>
          <a:p>
            <a:pPr marL="140368" indent="-140368">
              <a:buSzPct val="100000"/>
              <a:buChar char="•"/>
            </a:pPr>
            <a:r>
              <a:t>OpenShift product vs. Kubernetes project: OpenShift Container Platform is a product that you can install on your infrastructure that has a paid support included that comes with a subscription</a:t>
            </a:r>
          </a:p>
          <a:p>
            <a:pPr marL="140368" indent="-140368">
              <a:buSzPct val="100000"/>
              <a:buChar char="•"/>
            </a:pPr>
            <a:r>
              <a:t>OpenShift limited installation vs. install Kubernetes (almost) anywhere: You cannot install it on other linux distributions. Kubernetes, on the other hand, can be installed almost on any linux distribution such as Debian, Ubuntu (most popular ones) and many others.</a:t>
            </a:r>
          </a:p>
          <a:p>
            <a:pPr marL="140368" indent="-140368">
              <a:buSzPct val="100000"/>
              <a:buChar char="•"/>
            </a:pPr>
            <a:r>
              <a:t>OpenShift has more strict security policies than default Kubernetes: For example, most of container images available on Docker Hub won’t run on OpenShift, as it forbids to run a container as root and even many of official images don’t meet this requirement. </a:t>
            </a:r>
          </a:p>
          <a:p>
            <a:pPr marL="140368" indent="-140368">
              <a:buSzPct val="100000"/>
              <a:buChar char="•"/>
            </a:pPr>
            <a:r>
              <a:t>OpenShift templates are less flexible than Kubernetes Helm charts: Helm is so much better, but its current architecture (Tiller component installed as Pod with huge permissions) isn’t compatible with more strict security polices in OpenShift. Tiller is deprecated on recent K8s release</a:t>
            </a:r>
          </a:p>
          <a:p>
            <a:pPr marL="140368" indent="-140368">
              <a:buSzPct val="100000"/>
              <a:buChar char="•"/>
            </a:pPr>
            <a:r>
              <a:t>Routers on OpenShift vs. Ingress on Kubernetes</a:t>
            </a:r>
          </a:p>
          <a:p>
            <a:pPr marL="140368" indent="-140368">
              <a:buSzPct val="100000"/>
              <a:buChar char="•"/>
            </a:pPr>
            <a:r>
              <a:t>Integrated CI/CD with Jenkins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Shape 161"/>
          <p:cNvSpPr/>
          <p:nvPr>
            <p:ph type="sldImg"/>
          </p:nvPr>
        </p:nvSpPr>
        <p:spPr>
          <a:prstGeom prst="rect">
            <a:avLst/>
          </a:prstGeom>
        </p:spPr>
        <p:txBody>
          <a:bodyPr/>
          <a:lstStyle/>
          <a:p>
            <a:pPr/>
          </a:p>
        </p:txBody>
      </p:sp>
      <p:sp>
        <p:nvSpPr>
          <p:cNvPr id="162" name="Shape 162"/>
          <p:cNvSpPr/>
          <p:nvPr>
            <p:ph type="body" sz="quarter" idx="1"/>
          </p:nvPr>
        </p:nvSpPr>
        <p:spPr>
          <a:prstGeom prst="rect">
            <a:avLst/>
          </a:prstGeom>
        </p:spPr>
        <p:txBody>
          <a:bodyPr/>
          <a:lstStyle/>
          <a:p>
            <a:pPr>
              <a:defRPr sz="1800"/>
            </a:pPr>
            <a:r>
              <a:t>Minikube is the name of a go program that builds a Kubernetes cluster in a single host with a set of small resources to run a small kubernetes deployment. It is meant for testing scenarios of kubernetes (creating pods, services, managing storage, network ingress rules, etc) but in the local environment for the developer or administrator to test.</a:t>
            </a:r>
          </a:p>
          <a:p>
            <a:pPr>
              <a:defRPr sz="1800"/>
            </a:pPr>
          </a:p>
          <a:p>
            <a:pPr>
              <a:defRPr sz="1800"/>
            </a:pPr>
            <a:r>
              <a:t>Kubectl is the command line interface for Kubernetes. From kubectl you can manage a big majority of the kubernetes resources. Kubectl exposes sub commands for each part of the cluster. The CLI calls Kubernetes API server to modify the desired state or query the current state of the cluster.</a:t>
            </a:r>
          </a:p>
          <a:p>
            <a:pPr>
              <a:defRPr sz="1800"/>
            </a:pPr>
          </a:p>
          <a:p>
            <a:pPr>
              <a:defRPr sz="1800"/>
            </a:pPr>
            <a:r>
              <a:t>Kubelet is an internal node agent running on all the nodes of the cluster. It's job is to assure that a podspec provided by the api server is healthy. In simpler words, it is a container that is constantly checking the statuses of the pods in the node it is running to verify the desired pod specification is met.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Shape 167"/>
          <p:cNvSpPr/>
          <p:nvPr>
            <p:ph type="sldImg"/>
          </p:nvPr>
        </p:nvSpPr>
        <p:spPr>
          <a:prstGeom prst="rect">
            <a:avLst/>
          </a:prstGeom>
        </p:spPr>
        <p:txBody>
          <a:bodyPr/>
          <a:lstStyle/>
          <a:p>
            <a:pPr/>
          </a:p>
        </p:txBody>
      </p:sp>
      <p:sp>
        <p:nvSpPr>
          <p:cNvPr id="168" name="Shape 168"/>
          <p:cNvSpPr/>
          <p:nvPr>
            <p:ph type="body" sz="quarter" idx="1"/>
          </p:nvPr>
        </p:nvSpPr>
        <p:spPr>
          <a:prstGeom prst="rect">
            <a:avLst/>
          </a:prstGeom>
        </p:spPr>
        <p:txBody>
          <a:bodyPr/>
          <a:lstStyle/>
          <a:p>
            <a:pPr>
              <a:defRPr sz="1600"/>
            </a:pPr>
            <a:r>
              <a:t>Helm: the package manager for k8s</a:t>
            </a:r>
          </a:p>
          <a:p>
            <a:pPr>
              <a:defRPr sz="1600"/>
            </a:pPr>
          </a:p>
          <a:p>
            <a:pPr>
              <a:defRPr sz="1600"/>
            </a:pPr>
            <a:r>
              <a:t>Helm helps you manage Kubernetes applications — Helm Charts help you define, install, and upgrade even the most complex Kubernetes application.</a:t>
            </a:r>
          </a:p>
          <a:p>
            <a:pPr>
              <a:defRPr sz="1600"/>
            </a:pPr>
            <a:r>
              <a:t>Charts are easy to create, version, share, and publish — so start using Helm and stop the copy-and-paste. The latest version of Helm is maintained by the CNCF - in collaboration with Microsoft, Google, Bitnami and the Helm contributor community.</a:t>
            </a:r>
          </a:p>
          <a:p>
            <a:pPr>
              <a:defRPr sz="1600"/>
            </a:pPr>
          </a:p>
          <a:p>
            <a:pPr>
              <a:defRPr sz="1600"/>
            </a:pPr>
            <a:r>
              <a:t>Tiller: is the in-cluster component of Helm. It interacts directly with the Kubernetes API server to install, upgrade, query, and remove Kubernetes resources. It also stores the objects that represent releases.</a:t>
            </a:r>
          </a:p>
          <a:p>
            <a:pPr>
              <a:defRPr sz="1600"/>
            </a:pPr>
          </a:p>
          <a:p>
            <a:pPr>
              <a:defRPr sz="1600"/>
            </a:pPr>
            <a:r>
              <a:t>During the Helm 2 development cycle, we introduced Tiller as part of our integration with Google’s Deployment Manager. Tiller played an important role for teams working on a shared cluster - it made it possible for multiple different operators to interact with the same set of releases.</a:t>
            </a:r>
          </a:p>
          <a:p>
            <a:pPr>
              <a:defRPr sz="1600"/>
            </a:pPr>
          </a:p>
          <a:p>
            <a:pPr>
              <a:defRPr sz="1600"/>
            </a:pPr>
            <a:r>
              <a:t>With Tiller gone, the security model for Helm is radically simplified. Helm 3 now supports all the modern security, identity, and authorization features of modern Kubernetes. Helm’s permissions are evaluated using your kubeconfig file. Cluster administrators can restrict user permissions at whatever granularity they see fit. Releases are still recorded in-cluster, and the rest of Helm’s functionality remains.</a:t>
            </a:r>
          </a:p>
          <a:p>
            <a:pPr>
              <a:defRPr sz="1600"/>
            </a:pPr>
          </a:p>
          <a:p>
            <a:pPr>
              <a:defRPr sz="1600"/>
            </a:pPr>
            <a:r>
              <a:t>With role-based access controls (RBAC) enabled by default in Kubernetes 1.6, locking down Tiller for use in a production scenario became more difficult to manage. Due to the vast number of possible security policies, our stance was to provide a permissive default configuration. This allowed first-time users to start experimenting with Helm and Kubernetes without having to dive headfirst into the security controls. Unfortunately, this permissive configuration could grant a user a broad range of permissions they weren’t intended to have.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Shape 173"/>
          <p:cNvSpPr/>
          <p:nvPr>
            <p:ph type="sldImg"/>
          </p:nvPr>
        </p:nvSpPr>
        <p:spPr>
          <a:prstGeom prst="rect">
            <a:avLst/>
          </a:prstGeom>
        </p:spPr>
        <p:txBody>
          <a:bodyPr/>
          <a:lstStyle/>
          <a:p>
            <a:pPr/>
          </a:p>
        </p:txBody>
      </p:sp>
      <p:sp>
        <p:nvSpPr>
          <p:cNvPr id="174" name="Shape 174"/>
          <p:cNvSpPr/>
          <p:nvPr>
            <p:ph type="body" sz="quarter" idx="1"/>
          </p:nvPr>
        </p:nvSpPr>
        <p:spPr>
          <a:prstGeom prst="rect">
            <a:avLst/>
          </a:prstGeom>
        </p:spPr>
        <p:txBody>
          <a:bodyPr/>
          <a:lstStyle/>
          <a:p>
            <a:pPr>
              <a:defRPr sz="1700"/>
            </a:pPr>
            <a:r>
              <a:t>Charts: Helm uses a packaging format called charts. A chart is a collection of files that describe a related set of Kubernetes resources. A single chart might be used to deploy something simple, like a memcached pod, or something complex, like a full web app stack with HTTP servers, databases, caches, and so on.</a:t>
            </a:r>
          </a:p>
          <a:p>
            <a:pPr>
              <a:defRPr sz="1700"/>
            </a:pPr>
          </a:p>
          <a:p>
            <a:pPr>
              <a:defRPr sz="1700"/>
            </a:pPr>
            <a:r>
              <a:t>Charts are created as files laid out in a particular directory tree, then they can be packaged into versioned archives to be deployed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 name="Shape 88"/>
          <p:cNvSpPr/>
          <p:nvPr>
            <p:ph type="sldImg"/>
          </p:nvPr>
        </p:nvSpPr>
        <p:spPr>
          <a:prstGeom prst="rect">
            <a:avLst/>
          </a:prstGeom>
        </p:spPr>
        <p:txBody>
          <a:bodyPr/>
          <a:lstStyle/>
          <a:p>
            <a:pPr/>
          </a:p>
        </p:txBody>
      </p:sp>
      <p:sp>
        <p:nvSpPr>
          <p:cNvPr id="89" name="Shape 89"/>
          <p:cNvSpPr/>
          <p:nvPr>
            <p:ph type="body" sz="quarter" idx="1"/>
          </p:nvPr>
        </p:nvSpPr>
        <p:spPr>
          <a:prstGeom prst="rect">
            <a:avLst/>
          </a:prstGeom>
        </p:spPr>
        <p:txBody>
          <a:bodyPr/>
          <a:lstStyle/>
          <a:p>
            <a:pPr>
              <a:defRPr sz="1900"/>
            </a:pPr>
            <a:r>
              <a:t>Kubernetes is a portable, extensible open-source platform for managing containerized workloads and services, that facilitates both declarative configuration and automation. It was developed by Google, and announced in mid-2014</a:t>
            </a:r>
          </a:p>
          <a:p>
            <a:pPr>
              <a:defRPr sz="1900"/>
            </a:pPr>
            <a:r>
              <a:t>You don’t have to worry about every instance you own. Nor, do you need to worry about whether the containers are running. If an instance fails, Kubernetes will re-create the containers of the failed instance on one that’s running.</a:t>
            </a:r>
          </a:p>
          <a:p>
            <a:pPr>
              <a:defRPr sz="1900"/>
            </a:pPr>
            <a:r>
              <a:t>Minikube is a tool that makes it easy to run Kubernetes locally. Minikube runs a single-node Kubernetes cluster inside a Virtual Machine (VM) on your laptop for users looking to try out Kubernetes or develop with it day-to-day.</a:t>
            </a:r>
          </a:p>
          <a:p>
            <a:pPr>
              <a:defRPr sz="1900"/>
            </a:pPr>
          </a:p>
          <a:p>
            <a:pPr>
              <a:defRPr sz="1900"/>
            </a:pPr>
            <a:r>
              <a:t>https://www.bmc.com/blogs/what-is-kubernetes/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Shape 94"/>
          <p:cNvSpPr/>
          <p:nvPr>
            <p:ph type="sldImg"/>
          </p:nvPr>
        </p:nvSpPr>
        <p:spPr>
          <a:prstGeom prst="rect">
            <a:avLst/>
          </a:prstGeom>
        </p:spPr>
        <p:txBody>
          <a:bodyPr/>
          <a:lstStyle/>
          <a:p>
            <a:pPr/>
          </a:p>
        </p:txBody>
      </p:sp>
      <p:sp>
        <p:nvSpPr>
          <p:cNvPr id="95" name="Shape 95"/>
          <p:cNvSpPr/>
          <p:nvPr>
            <p:ph type="body" sz="quarter" idx="1"/>
          </p:nvPr>
        </p:nvSpPr>
        <p:spPr>
          <a:prstGeom prst="rect">
            <a:avLst/>
          </a:prstGeom>
        </p:spPr>
        <p:txBody>
          <a:bodyPr/>
          <a:lstStyle/>
          <a:p>
            <a:pPr>
              <a:defRPr sz="1900"/>
            </a:pPr>
            <a:r>
              <a:rPr u="sng">
                <a:solidFill>
                  <a:srgbClr val="0000FF"/>
                </a:solidFill>
                <a:uFill>
                  <a:solidFill>
                    <a:srgbClr val="0000FF"/>
                  </a:solidFill>
                </a:uFill>
                <a:hlinkClick r:id="rId3" invalidUrl="" action="" tgtFrame="" tooltip="" history="1" highlightClick="0" endSnd="0"/>
              </a:rPr>
              <a:t>https://kubernetes.io/docs/concepts/</a:t>
            </a:r>
          </a:p>
          <a:p>
            <a:pPr>
              <a:defRPr sz="1900"/>
            </a:pPr>
            <a:r>
              <a:rPr u="sng">
                <a:solidFill>
                  <a:srgbClr val="0000FF"/>
                </a:solidFill>
                <a:uFill>
                  <a:solidFill>
                    <a:srgbClr val="0000FF"/>
                  </a:solidFill>
                </a:uFill>
                <a:hlinkClick r:id="rId4" invalidUrl="" action="" tgtFrame="" tooltip="" history="1" highlightClick="0" endSnd="0"/>
              </a:rPr>
              <a:t>https://kubernetes.io/docs/concepts/overview/what-is-kubernetes/</a:t>
            </a:r>
          </a:p>
          <a:p>
            <a:pPr>
              <a:defRPr sz="1900"/>
            </a:pPr>
          </a:p>
          <a:p>
            <a:pPr>
              <a:defRPr sz="1900"/>
            </a:pPr>
            <a:r>
              <a:t>Kubernetes is a portable, extensible open-source platform for managing containerized workloads and services, that facilitates both declarative configuration and automation. It was developed by Google, and announced in mid-2014</a:t>
            </a:r>
          </a:p>
          <a:p>
            <a:pPr>
              <a:defRPr sz="1900"/>
            </a:pPr>
          </a:p>
          <a:p>
            <a:pPr>
              <a:defRPr sz="1900"/>
            </a:pPr>
            <a:r>
              <a:t>You don’t have to worry about every instance you own. Nor, do you need to worry about whether the containers are running. If an instance fails, Kubernetes will re-create the containers of the failed instance on one that’s running.</a:t>
            </a:r>
          </a:p>
          <a:p>
            <a:pPr>
              <a:defRPr sz="1900"/>
            </a:pPr>
          </a:p>
          <a:p>
            <a:pPr>
              <a:defRPr sz="1900"/>
            </a:pPr>
            <a:r>
              <a:t>Minikube is a tool that makes it easy to run Kubernetes locally. Minikube runs a single-node Kubernetes cluster inside a Virtual Machine (VM) on your laptop for users looking to try out Kubernetes or develop with it day-to-day.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Shape 100"/>
          <p:cNvSpPr/>
          <p:nvPr>
            <p:ph type="sldImg"/>
          </p:nvPr>
        </p:nvSpPr>
        <p:spPr>
          <a:prstGeom prst="rect">
            <a:avLst/>
          </a:prstGeom>
        </p:spPr>
        <p:txBody>
          <a:bodyPr/>
          <a:lstStyle/>
          <a:p>
            <a:pPr/>
          </a:p>
        </p:txBody>
      </p:sp>
      <p:sp>
        <p:nvSpPr>
          <p:cNvPr id="101" name="Shape 101"/>
          <p:cNvSpPr/>
          <p:nvPr>
            <p:ph type="body" sz="quarter" idx="1"/>
          </p:nvPr>
        </p:nvSpPr>
        <p:spPr>
          <a:prstGeom prst="rect">
            <a:avLst/>
          </a:prstGeom>
        </p:spPr>
        <p:txBody>
          <a:bodyPr/>
          <a:lstStyle/>
          <a:p>
            <a:pPr>
              <a:defRPr sz="1900"/>
            </a:pPr>
            <a:r>
              <a:t>Kubernetes is a portable, extensible open-source platform for managing containerized workloads and services, that facilitates both declarative configuration and automation. It was developed by Google, and announced in mid-2014</a:t>
            </a:r>
          </a:p>
          <a:p>
            <a:pPr>
              <a:defRPr sz="1900"/>
            </a:pPr>
          </a:p>
          <a:p>
            <a:pPr>
              <a:defRPr sz="1900"/>
            </a:pPr>
            <a:r>
              <a:t>You don’t have to worry about every instance you own. Nor, do you need to worry about whether the containers are running. If an instance fails, Kubernetes will re-create the containers of the failed instance on one that’s running.</a:t>
            </a:r>
          </a:p>
          <a:p>
            <a:pPr>
              <a:defRPr sz="1900"/>
            </a:pPr>
          </a:p>
          <a:p>
            <a:pPr>
              <a:defRPr sz="1900"/>
            </a:pPr>
            <a:r>
              <a:t>Minikube is a tool that makes it easy to run Kubernetes locally. Minikube runs a single-node Kubernetes cluster inside a Virtual Machine (VM) on your laptop for users looking to try out Kubernetes or develop with it day-to-day.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Shape 115"/>
          <p:cNvSpPr/>
          <p:nvPr>
            <p:ph type="sldImg"/>
          </p:nvPr>
        </p:nvSpPr>
        <p:spPr>
          <a:prstGeom prst="rect">
            <a:avLst/>
          </a:prstGeom>
        </p:spPr>
        <p:txBody>
          <a:bodyPr/>
          <a:lstStyle/>
          <a:p>
            <a:pPr/>
          </a:p>
        </p:txBody>
      </p:sp>
      <p:sp>
        <p:nvSpPr>
          <p:cNvPr id="116" name="Shape 116"/>
          <p:cNvSpPr/>
          <p:nvPr>
            <p:ph type="body" sz="quarter" idx="1"/>
          </p:nvPr>
        </p:nvSpPr>
        <p:spPr>
          <a:prstGeom prst="rect">
            <a:avLst/>
          </a:prstGeom>
        </p:spPr>
        <p:txBody>
          <a:bodyPr/>
          <a:lstStyle/>
          <a:p>
            <a:pPr marL="228600" indent="-228600">
              <a:buSzPct val="100000"/>
              <a:buChar char="•"/>
              <a:defRPr sz="1800"/>
            </a:pPr>
            <a:r>
              <a:t>Pod — a group of one or more containers (such as Docker containers), with shared storage/network, and a specification for how to run the containers. Even if the pod has several containers, they will all be reachable in the network through a single IP address.</a:t>
            </a:r>
          </a:p>
          <a:p>
            <a:pPr marL="228600" indent="-228600">
              <a:buSzPct val="100000"/>
              <a:buChar char="•"/>
              <a:defRPr sz="1800"/>
            </a:pPr>
            <a:r>
              <a:t>Service — an abstraction which defines a logical set of Pods and a policy by which to access them. Pods have a life cycle. They get created and die. We need a way to make them accessible on a regular basis, even if they are re-created. By giving Pods a certain label we use a Service to route traffic to all Pods with that particular label. Voila! Reliable access to Pods even if they are re-created.</a:t>
            </a:r>
          </a:p>
          <a:p>
            <a:pPr marL="228600" indent="-228600">
              <a:buSzPct val="100000"/>
              <a:buChar char="•"/>
              <a:defRPr sz="1800"/>
            </a:pPr>
            <a:r>
              <a:t>ReplicaSet — give Pods a label and control their replication. Nowadays they are only used through Deployments.</a:t>
            </a:r>
          </a:p>
          <a:p>
            <a:pPr marL="228600" indent="-228600">
              <a:buSzPct val="100000"/>
              <a:buChar char="•"/>
              <a:defRPr sz="1800"/>
            </a:pPr>
            <a:r>
              <a:t>Deployment — describes the desired state and makes sure to change the actual state to the desired state if needed. A deployment manages Pods and ReplicaSets so you don’t have to.</a:t>
            </a:r>
          </a:p>
          <a:p>
            <a:pPr marL="228600" indent="-228600">
              <a:buSzPct val="100000"/>
              <a:buChar char="•"/>
              <a:defRPr sz="1800"/>
            </a:pPr>
            <a:r>
              <a:t>Horizontal scaling – Scale your application up and down from command line or UI.</a:t>
            </a:r>
          </a:p>
          <a:p>
            <a:pPr marL="228600" indent="-228600">
              <a:buSzPct val="100000"/>
              <a:buChar char="•"/>
              <a:defRPr sz="1800"/>
            </a:pPr>
            <a:r>
              <a:t>Automated rollouts and rollbacks – Rolls outs changes will monitor the health of your application to ensure all instances does not go down at the same time. If something goes wrong, k8s will rollback the change automatically.</a:t>
            </a:r>
          </a:p>
          <a:p>
            <a:pPr marL="228600" indent="-228600">
              <a:buSzPct val="100000"/>
              <a:buChar char="•"/>
              <a:defRPr sz="1800"/>
            </a:pPr>
            <a:r>
              <a:t>Service discovery and load balancing – Containers will get their own IP and you can put a set of containers behinds a single DNS name to be load-balanced.</a:t>
            </a:r>
          </a:p>
          <a:p>
            <a:pPr marL="228600" indent="-228600">
              <a:buSzPct val="100000"/>
              <a:buChar char="•"/>
              <a:defRPr sz="1800"/>
            </a:pPr>
            <a:r>
              <a:t>Storage orchestration – Auto mount local, public cloud or a network storage.</a:t>
            </a:r>
          </a:p>
          <a:p>
            <a:pPr marL="228600" indent="-228600">
              <a:buSzPct val="100000"/>
              <a:buChar char="•"/>
              <a:defRPr sz="1800"/>
            </a:pPr>
            <a:r>
              <a:t>Secret and configuration management – Create and Update secrets and configs without rebuilding your image.</a:t>
            </a:r>
          </a:p>
          <a:p>
            <a:pPr marL="228600" indent="-228600">
              <a:buSzPct val="100000"/>
              <a:buChar char="•"/>
              <a:defRPr sz="1800"/>
            </a:pPr>
            <a:r>
              <a:t>Self-healing – Restarts failed containers, replaces and reschedules containers when nodes die, kills containers that don’t respond to your user-defined health check, and doesn’t advertise them to clients until they are ready to serve.</a:t>
            </a:r>
          </a:p>
          <a:p>
            <a:pPr marL="228600" indent="-228600">
              <a:buSzPct val="100000"/>
              <a:buChar char="•"/>
              <a:defRPr sz="1800"/>
            </a:pPr>
            <a:r>
              <a:t>Batch execution – Manage your batch and Continuous Integration workloads. It also makes sure it replaces failed containers.</a:t>
            </a:r>
          </a:p>
          <a:p>
            <a:pPr marL="228600" indent="-228600">
              <a:buSzPct val="100000"/>
              <a:buChar char="•"/>
              <a:defRPr sz="1800"/>
            </a:pPr>
            <a:r>
              <a:t>Automatic binpacking – k8s is smart enough to schedule containers based on resource requirements and other constraints.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a:pPr/>
          </a:p>
        </p:txBody>
      </p:sp>
      <p:sp>
        <p:nvSpPr>
          <p:cNvPr id="123" name="Shape 123"/>
          <p:cNvSpPr/>
          <p:nvPr>
            <p:ph type="body" sz="quarter" idx="1"/>
          </p:nvPr>
        </p:nvSpPr>
        <p:spPr>
          <a:prstGeom prst="rect">
            <a:avLst/>
          </a:prstGeom>
        </p:spPr>
        <p:txBody>
          <a:bodyPr/>
          <a:lstStyle/>
          <a:p>
            <a:pPr/>
            <a:r>
              <a:t>kube-apiserver</a:t>
            </a:r>
          </a:p>
          <a:p>
            <a:pPr/>
            <a:r>
              <a:t>Component on the master that exposes the Kubernetes API. It is the front-end for the Kubernetes control plane. It is designed to scale horizontally – that is, it scales by deploying more instances. See Building High-Availability Clusters.</a:t>
            </a:r>
          </a:p>
          <a:p>
            <a:pPr/>
          </a:p>
          <a:p>
            <a:pPr/>
            <a:r>
              <a:t>etcd</a:t>
            </a:r>
          </a:p>
          <a:p>
            <a:pPr/>
            <a:r>
              <a:t>Consistent and highly-available key value store used as Kubernetes’ backing store for all cluster data.If your Kubernetes cluster uses etcd as its backing store, make sure you have a back up plan for those data.</a:t>
            </a:r>
          </a:p>
          <a:p>
            <a:pPr/>
          </a:p>
          <a:p>
            <a:pPr/>
            <a:r>
              <a:t>kube-scheduler</a:t>
            </a:r>
          </a:p>
          <a:p>
            <a:pPr/>
            <a:r>
              <a:t>Component on the master that watches newly created pods that have no node assigned, and selects a node for them to run on. Factors taken into account for scheduling decisions include individual and collective resource requirements, hardware/software/policy constraints, affinity and anti-affinity specifications, data locality, inter-workload interference and deadlines.</a:t>
            </a:r>
          </a:p>
          <a:p>
            <a:pPr/>
          </a:p>
          <a:p>
            <a:pPr/>
            <a:r>
              <a:t>kube-controller-manager</a:t>
            </a:r>
          </a:p>
          <a:p>
            <a:pPr/>
            <a:r>
              <a:t>Component on the master that runs controllers . Logically, each controller is a separate process, but to reduce complexity, they are all compiled into a single binary and run in a single process.</a:t>
            </a:r>
          </a:p>
          <a:p>
            <a:pPr/>
          </a:p>
          <a:p>
            <a:pPr/>
            <a:r>
              <a:t>These controllers include:</a:t>
            </a:r>
          </a:p>
          <a:p>
            <a:pPr/>
          </a:p>
          <a:p>
            <a:pPr marL="228600" indent="-228600">
              <a:buSzPct val="100000"/>
              <a:buChar char="•"/>
            </a:pPr>
            <a:r>
              <a:t>Node Controller: Responsible for noticing and responding when nodes go down.</a:t>
            </a:r>
          </a:p>
          <a:p>
            <a:pPr marL="228600" indent="-228600">
              <a:buSzPct val="100000"/>
              <a:buChar char="•"/>
            </a:pPr>
            <a:r>
              <a:t>Replication Controller: Responsible for maintaining the correct number of pods for every replication controller object in the system.</a:t>
            </a:r>
          </a:p>
          <a:p>
            <a:pPr marL="228600" indent="-228600">
              <a:buSzPct val="100000"/>
              <a:buChar char="•"/>
            </a:pPr>
            <a:r>
              <a:t>Endpoints Controller: Populates the Endpoints object (that is, joins Services &amp; Pods).</a:t>
            </a:r>
          </a:p>
          <a:p>
            <a:pPr marL="228600" indent="-228600">
              <a:buSzPct val="100000"/>
              <a:buChar char="•"/>
            </a:pPr>
            <a:r>
              <a:t>Service Account &amp; Token Controllers: Create default accounts and API access tokens for new namespaces.</a:t>
            </a:r>
          </a:p>
          <a:p>
            <a:pPr/>
            <a:r>
              <a:t>———————————</a:t>
            </a:r>
          </a:p>
          <a:p>
            <a:pPr/>
            <a:r>
              <a:t>kubelet</a:t>
            </a:r>
          </a:p>
          <a:p>
            <a:pPr/>
            <a:r>
              <a:t>An agent that runs on each node in the cluster. It makes sure that containers are running in a pod. The kubelet takes a set of PodSpecs that are provided through various mechanisms and ensures that the containers described in those PodSpecs are running and healthy. The kubelet doesn’t manage containers which were not created by Kubernetes.</a:t>
            </a:r>
          </a:p>
          <a:p>
            <a:pPr/>
          </a:p>
          <a:p>
            <a:pPr/>
            <a:r>
              <a:t>kube-proxy</a:t>
            </a:r>
          </a:p>
          <a:p>
            <a:pPr/>
            <a:r>
              <a:t>kube-proxy enables the Kubernetes service abstraction by maintaining network rules on the host and performing connection forwarding.</a:t>
            </a:r>
          </a:p>
          <a:p>
            <a:pPr/>
          </a:p>
          <a:p>
            <a:pPr/>
            <a:r>
              <a:t>Container Runtime</a:t>
            </a:r>
          </a:p>
          <a:p>
            <a:pPr/>
            <a:r>
              <a:t>The container runtime is the software that is responsible for running containers. Kubernetes supports several runtimes: Docker, containerd, cri-o, rktlet and any implementation of the Kubernetes CRI (Container Runtime Interface).</a:t>
            </a:r>
          </a:p>
          <a:p>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Shape 130"/>
          <p:cNvSpPr/>
          <p:nvPr>
            <p:ph type="sldImg"/>
          </p:nvPr>
        </p:nvSpPr>
        <p:spPr>
          <a:prstGeom prst="rect">
            <a:avLst/>
          </a:prstGeom>
        </p:spPr>
        <p:txBody>
          <a:bodyPr/>
          <a:lstStyle/>
          <a:p>
            <a:pPr/>
          </a:p>
        </p:txBody>
      </p:sp>
      <p:sp>
        <p:nvSpPr>
          <p:cNvPr id="131" name="Shape 131"/>
          <p:cNvSpPr/>
          <p:nvPr>
            <p:ph type="body" sz="quarter" idx="1"/>
          </p:nvPr>
        </p:nvSpPr>
        <p:spPr>
          <a:prstGeom prst="rect">
            <a:avLst/>
          </a:prstGeom>
        </p:spPr>
        <p:txBody>
          <a:bodyPr/>
          <a:lstStyle/>
          <a:p>
            <a:pPr/>
            <a:r>
              <a:t>Amazon Elastic Kubernetes Service (Amazon EKS) makes it easy to deploy, manage, and scale containerized applications using Kubernetes on AWS.</a:t>
            </a:r>
          </a:p>
          <a:p>
            <a:pPr/>
          </a:p>
          <a:p>
            <a:pPr/>
            <a:r>
              <a:t>Amazon EKS runs the Kubernetes management infrastructure for you across multiple AWS availability zones to eliminate a single point of failure. Amazon EKS is certified Kubernetes conformant so you can use existing tooling and plugins from partners and the Kubernetes community. Applications running on any standard Kubernetes environment are fully compatible and can be easily migrated to Amazon EKS.</a:t>
            </a:r>
          </a:p>
          <a:p>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Shape 137"/>
          <p:cNvSpPr/>
          <p:nvPr>
            <p:ph type="sldImg"/>
          </p:nvPr>
        </p:nvSpPr>
        <p:spPr>
          <a:prstGeom prst="rect">
            <a:avLst/>
          </a:prstGeom>
        </p:spPr>
        <p:txBody>
          <a:bodyPr/>
          <a:lstStyle/>
          <a:p>
            <a:pPr/>
          </a:p>
        </p:txBody>
      </p:sp>
      <p:sp>
        <p:nvSpPr>
          <p:cNvPr id="138" name="Shape 138"/>
          <p:cNvSpPr/>
          <p:nvPr>
            <p:ph type="body" sz="quarter" idx="1"/>
          </p:nvPr>
        </p:nvSpPr>
        <p:spPr>
          <a:prstGeom prst="rect">
            <a:avLst/>
          </a:prstGeom>
        </p:spPr>
        <p:txBody>
          <a:bodyPr/>
          <a:lstStyle/>
          <a:p>
            <a:pPr/>
            <a:r>
              <a:t>Kubernetes Engine is a managed, production-ready environment for deploying containerized applications.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Shape 144"/>
          <p:cNvSpPr/>
          <p:nvPr>
            <p:ph type="sldImg"/>
          </p:nvPr>
        </p:nvSpPr>
        <p:spPr>
          <a:prstGeom prst="rect">
            <a:avLst/>
          </a:prstGeom>
        </p:spPr>
        <p:txBody>
          <a:bodyPr/>
          <a:lstStyle/>
          <a:p>
            <a:pPr/>
          </a:p>
        </p:txBody>
      </p:sp>
      <p:sp>
        <p:nvSpPr>
          <p:cNvPr id="145" name="Shape 145"/>
          <p:cNvSpPr/>
          <p:nvPr>
            <p:ph type="body" sz="quarter" idx="1"/>
          </p:nvPr>
        </p:nvSpPr>
        <p:spPr>
          <a:prstGeom prst="rect">
            <a:avLst/>
          </a:prstGeom>
        </p:spPr>
        <p:txBody>
          <a:bodyPr/>
          <a:lstStyle/>
          <a:p>
            <a:pPr/>
          </a:p>
          <a:p>
            <a:pPr/>
          </a:p>
          <a:p>
            <a:pPr/>
            <a:r>
              <a:t>The fully managed Azure Kubernetes Service (AKS) makes deploying and managing containerized applications easy. It offers serverless Kubernetes, an integrated continuous integration and continuous delivery (CI/CD), and enterprise-grade security and governance. Unite your development and operations teams on a single platform to rapidly build, deliver, and scale applications with confidence.</a:t>
            </a:r>
          </a:p>
          <a:p>
            <a:pPr/>
          </a:p>
          <a:p>
            <a:pPr/>
            <a:r>
              <a:t>Elastic provisioning of additional capacity without the need to manage the infrastructure. </a:t>
            </a:r>
          </a:p>
          <a:p>
            <a:pPr/>
            <a:r>
              <a:t>Faster end-to-end development experience and integration with Visual Studio Code Kubernetes tools, Azure DevOps, and Azure Monitor</a:t>
            </a:r>
          </a:p>
          <a:p>
            <a:pPr/>
            <a:r>
              <a:t>Advanced identity and access management using Azure Active Directory, and dynamic rules enforcement across multiple clusters with Azure Policy</a:t>
            </a:r>
          </a:p>
          <a:p>
            <a:pPr/>
            <a:r>
              <a:t>Orchestration of containers across 28 regions and growing, in the public cloud, in Azure Stack, or on IoT edge devices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3.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12" name="Google Shape;11;p2" descr="Google Shape;11;p2"/>
          <p:cNvPicPr>
            <a:picLocks noChangeAspect="1"/>
          </p:cNvPicPr>
          <p:nvPr/>
        </p:nvPicPr>
        <p:blipFill>
          <a:blip r:embed="rId3">
            <a:extLst/>
          </a:blip>
          <a:stretch>
            <a:fillRect/>
          </a:stretch>
        </p:blipFill>
        <p:spPr>
          <a:xfrm>
            <a:off x="5855148" y="4235024"/>
            <a:ext cx="2937402" cy="642302"/>
          </a:xfrm>
          <a:prstGeom prst="rect">
            <a:avLst/>
          </a:prstGeom>
          <a:ln w="12700">
            <a:miter lim="400000"/>
          </a:ln>
        </p:spPr>
      </p:pic>
      <p:sp>
        <p:nvSpPr>
          <p:cNvPr id="13" name="Title Text"/>
          <p:cNvSpPr txBox="1"/>
          <p:nvPr>
            <p:ph type="title"/>
          </p:nvPr>
        </p:nvSpPr>
        <p:spPr>
          <a:xfrm>
            <a:off x="418000" y="1791024"/>
            <a:ext cx="8145900" cy="2001903"/>
          </a:xfrm>
          <a:prstGeom prst="rect">
            <a:avLst/>
          </a:prstGeom>
        </p:spPr>
        <p:txBody>
          <a:bodyPr/>
          <a:lstStyle>
            <a:lvl1pPr>
              <a:defRPr sz="3600">
                <a:solidFill>
                  <a:srgbClr val="FFFFFF"/>
                </a:solidFill>
              </a:defRPr>
            </a:lvl1pPr>
          </a:lstStyle>
          <a:p>
            <a:pPr/>
            <a:r>
              <a:t>Title Text</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1" name="Title Text"/>
          <p:cNvSpPr txBox="1"/>
          <p:nvPr>
            <p:ph type="title"/>
          </p:nvPr>
        </p:nvSpPr>
        <p:spPr>
          <a:xfrm>
            <a:off x="311698" y="2150848"/>
            <a:ext cx="8520603" cy="841802"/>
          </a:xfrm>
          <a:prstGeom prst="rect">
            <a:avLst/>
          </a:prstGeom>
        </p:spPr>
        <p:txBody>
          <a:bodyPr anchor="ctr"/>
          <a:lstStyle>
            <a:lvl1pPr algn="ctr">
              <a:defRPr sz="3600">
                <a:latin typeface="Roboto"/>
                <a:ea typeface="Roboto"/>
                <a:cs typeface="Roboto"/>
                <a:sym typeface="Roboto"/>
              </a:defRPr>
            </a:lvl1pPr>
          </a:lstStyle>
          <a:p>
            <a:pPr/>
            <a:r>
              <a:t>Title Text</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9" name="Title Text"/>
          <p:cNvSpPr txBox="1"/>
          <p:nvPr>
            <p:ph type="title"/>
          </p:nvPr>
        </p:nvSpPr>
        <p:spPr>
          <a:prstGeom prst="rect">
            <a:avLst/>
          </a:prstGeom>
        </p:spPr>
        <p:txBody>
          <a:bodyPr/>
          <a:lstStyle/>
          <a:p>
            <a:pPr/>
            <a:r>
              <a:t>Title Text</a:t>
            </a:r>
          </a:p>
        </p:txBody>
      </p:sp>
      <p:sp>
        <p:nvSpPr>
          <p:cNvPr id="30"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8" name="Title Text"/>
          <p:cNvSpPr txBox="1"/>
          <p:nvPr>
            <p:ph type="title"/>
          </p:nvPr>
        </p:nvSpPr>
        <p:spPr>
          <a:xfrm>
            <a:off x="418000" y="1791024"/>
            <a:ext cx="5093400" cy="2001903"/>
          </a:xfrm>
          <a:prstGeom prst="rect">
            <a:avLst/>
          </a:prstGeom>
        </p:spPr>
        <p:txBody>
          <a:bodyPr/>
          <a:lstStyle>
            <a:lvl1pPr>
              <a:defRPr sz="3600">
                <a:solidFill>
                  <a:srgbClr val="FFFFFF"/>
                </a:solidFill>
              </a:defRPr>
            </a:lvl1pPr>
          </a:lstStyle>
          <a:p>
            <a:pPr/>
            <a:r>
              <a:t>Title Text</a:t>
            </a:r>
          </a:p>
        </p:txBody>
      </p:sp>
      <p:sp>
        <p:nvSpPr>
          <p:cNvPr id="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6" name="Title Text"/>
          <p:cNvSpPr txBox="1"/>
          <p:nvPr>
            <p:ph type="title"/>
          </p:nvPr>
        </p:nvSpPr>
        <p:spPr>
          <a:xfrm>
            <a:off x="311698" y="292623"/>
            <a:ext cx="8520603" cy="572704"/>
          </a:xfrm>
          <a:prstGeom prst="rect">
            <a:avLst/>
          </a:prstGeom>
        </p:spPr>
        <p:txBody>
          <a:bodyPr/>
          <a:lstStyle>
            <a:lvl1pPr>
              <a:defRPr>
                <a:solidFill>
                  <a:srgbClr val="FFFFFF"/>
                </a:solidFill>
              </a:defRPr>
            </a:lvl1pPr>
          </a:lstStyle>
          <a:p>
            <a:pPr/>
            <a:r>
              <a:t>Title Text</a:t>
            </a:r>
          </a:p>
        </p:txBody>
      </p:sp>
      <p:pic>
        <p:nvPicPr>
          <p:cNvPr id="47" name="Google Shape;37;p8" descr="Google Shape;37;p8"/>
          <p:cNvPicPr>
            <a:picLocks noChangeAspect="1"/>
          </p:cNvPicPr>
          <p:nvPr/>
        </p:nvPicPr>
        <p:blipFill>
          <a:blip r:embed="rId3">
            <a:extLst/>
          </a:blip>
          <a:stretch>
            <a:fillRect/>
          </a:stretch>
        </p:blipFill>
        <p:spPr>
          <a:xfrm>
            <a:off x="7374521" y="4645071"/>
            <a:ext cx="1510254" cy="333228"/>
          </a:xfrm>
          <a:prstGeom prst="rect">
            <a:avLst/>
          </a:prstGeom>
          <a:ln w="12700">
            <a:miter lim="400000"/>
          </a:ln>
        </p:spPr>
      </p:pic>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5" name="Title Text"/>
          <p:cNvSpPr txBox="1"/>
          <p:nvPr>
            <p:ph type="title"/>
          </p:nvPr>
        </p:nvSpPr>
        <p:spPr>
          <a:xfrm>
            <a:off x="490250" y="1181723"/>
            <a:ext cx="6367801" cy="2514902"/>
          </a:xfrm>
          <a:prstGeom prst="rect">
            <a:avLst/>
          </a:prstGeom>
        </p:spPr>
        <p:txBody>
          <a:bodyPr anchor="ctr"/>
          <a:lstStyle>
            <a:lvl1pPr>
              <a:defRPr sz="4800"/>
            </a:lvl1pPr>
          </a:lstStyle>
          <a:p>
            <a:pPr/>
            <a:r>
              <a:t>Title Text</a:t>
            </a:r>
          </a:p>
        </p:txBody>
      </p:sp>
      <p:pic>
        <p:nvPicPr>
          <p:cNvPr id="56" name="Google Shape;41;p9" descr="Google Shape;41;p9"/>
          <p:cNvPicPr>
            <a:picLocks noChangeAspect="1"/>
          </p:cNvPicPr>
          <p:nvPr/>
        </p:nvPicPr>
        <p:blipFill>
          <a:blip r:embed="rId3">
            <a:extLst/>
          </a:blip>
          <a:stretch>
            <a:fillRect/>
          </a:stretch>
        </p:blipFill>
        <p:spPr>
          <a:xfrm>
            <a:off x="7374521" y="4645071"/>
            <a:ext cx="1510254" cy="333228"/>
          </a:xfrm>
          <a:prstGeom prst="rect">
            <a:avLst/>
          </a:prstGeom>
          <a:ln w="12700">
            <a:miter lim="400000"/>
          </a:ln>
        </p:spPr>
      </p:pic>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64" name="Google Shape;44;p10" descr="Google Shape;44;p10"/>
          <p:cNvPicPr>
            <a:picLocks noChangeAspect="1"/>
          </p:cNvPicPr>
          <p:nvPr/>
        </p:nvPicPr>
        <p:blipFill>
          <a:blip r:embed="rId3">
            <a:extLst/>
          </a:blip>
          <a:stretch>
            <a:fillRect/>
          </a:stretch>
        </p:blipFill>
        <p:spPr>
          <a:xfrm>
            <a:off x="7374521" y="4645071"/>
            <a:ext cx="1510254" cy="333228"/>
          </a:xfrm>
          <a:prstGeom prst="rect">
            <a:avLst/>
          </a:prstGeom>
          <a:ln w="12700">
            <a:miter lim="400000"/>
          </a:ln>
        </p:spPr>
      </p:pic>
      <p:sp>
        <p:nvSpPr>
          <p:cNvPr id="65" name="Title Text"/>
          <p:cNvSpPr txBox="1"/>
          <p:nvPr>
            <p:ph type="title"/>
          </p:nvPr>
        </p:nvSpPr>
        <p:spPr>
          <a:xfrm>
            <a:off x="311698" y="292623"/>
            <a:ext cx="8520603" cy="572704"/>
          </a:xfrm>
          <a:prstGeom prst="rect">
            <a:avLst/>
          </a:prstGeom>
        </p:spPr>
        <p:txBody>
          <a:bodyPr/>
          <a:lstStyle>
            <a:lvl1pPr>
              <a:defRPr>
                <a:solidFill>
                  <a:srgbClr val="FFFFFF"/>
                </a:solidFill>
              </a:defRPr>
            </a:lvl1pPr>
          </a:lstStyle>
          <a:p>
            <a:pPr/>
            <a:r>
              <a:t>Title Text</a:t>
            </a:r>
          </a:p>
        </p:txBody>
      </p:sp>
      <p:sp>
        <p:nvSpPr>
          <p:cNvPr id="6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2" name="Google Shape;24;p5" descr="Google Shape;24;p5"/>
          <p:cNvPicPr>
            <a:picLocks noChangeAspect="1"/>
          </p:cNvPicPr>
          <p:nvPr/>
        </p:nvPicPr>
        <p:blipFill>
          <a:blip r:embed="rId3">
            <a:extLst/>
          </a:blip>
          <a:stretch>
            <a:fillRect/>
          </a:stretch>
        </p:blipFill>
        <p:spPr>
          <a:xfrm>
            <a:off x="8536085" y="4532676"/>
            <a:ext cx="405714" cy="393601"/>
          </a:xfrm>
          <a:prstGeom prst="rect">
            <a:avLst/>
          </a:prstGeom>
          <a:ln w="12700">
            <a:miter lim="400000"/>
          </a:ln>
        </p:spPr>
      </p:pic>
      <p:sp>
        <p:nvSpPr>
          <p:cNvPr id="3" name="Title Text"/>
          <p:cNvSpPr txBox="1"/>
          <p:nvPr>
            <p:ph type="title"/>
          </p:nvPr>
        </p:nvSpPr>
        <p:spPr>
          <a:xfrm>
            <a:off x="311698" y="445025"/>
            <a:ext cx="8520603" cy="5727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Title Text</a:t>
            </a:r>
          </a:p>
        </p:txBody>
      </p:sp>
      <p:sp>
        <p:nvSpPr>
          <p:cNvPr id="4" name="Body Level One…"/>
          <p:cNvSpPr txBox="1"/>
          <p:nvPr>
            <p:ph type="body" idx="1"/>
          </p:nvPr>
        </p:nvSpPr>
        <p:spPr>
          <a:xfrm>
            <a:off x="311698" y="1152475"/>
            <a:ext cx="8520603" cy="3416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9993" y="4606478"/>
            <a:ext cx="336811" cy="318394"/>
          </a:xfrm>
          <a:prstGeom prst="rect">
            <a:avLst/>
          </a:prstGeom>
          <a:ln w="12700">
            <a:miter lim="400000"/>
          </a:ln>
        </p:spPr>
        <p:txBody>
          <a:bodyPr wrap="none" lIns="91423" tIns="91423" rIns="91423" bIns="91423" anchor="ctr">
            <a:spAutoFit/>
          </a:bodyPr>
          <a:lstStyle>
            <a:lvl1pPr algn="r">
              <a:defRPr sz="1000">
                <a:solidFill>
                  <a:srgbClr val="999999"/>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585858"/>
          </a:solidFill>
          <a:uFillTx/>
          <a:latin typeface="Roboto Medium"/>
          <a:ea typeface="Roboto Medium"/>
          <a:cs typeface="Roboto Medium"/>
          <a:sym typeface="Roboto Medium"/>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585858"/>
          </a:solidFill>
          <a:uFillTx/>
          <a:latin typeface="Roboto Medium"/>
          <a:ea typeface="Roboto Medium"/>
          <a:cs typeface="Roboto Medium"/>
          <a:sym typeface="Roboto Medium"/>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585858"/>
          </a:solidFill>
          <a:uFillTx/>
          <a:latin typeface="Roboto Medium"/>
          <a:ea typeface="Roboto Medium"/>
          <a:cs typeface="Roboto Medium"/>
          <a:sym typeface="Roboto Medium"/>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585858"/>
          </a:solidFill>
          <a:uFillTx/>
          <a:latin typeface="Roboto Medium"/>
          <a:ea typeface="Roboto Medium"/>
          <a:cs typeface="Roboto Medium"/>
          <a:sym typeface="Roboto Medium"/>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585858"/>
          </a:solidFill>
          <a:uFillTx/>
          <a:latin typeface="Roboto Medium"/>
          <a:ea typeface="Roboto Medium"/>
          <a:cs typeface="Roboto Medium"/>
          <a:sym typeface="Roboto Medium"/>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585858"/>
          </a:solidFill>
          <a:uFillTx/>
          <a:latin typeface="Roboto Medium"/>
          <a:ea typeface="Roboto Medium"/>
          <a:cs typeface="Roboto Medium"/>
          <a:sym typeface="Roboto Medium"/>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585858"/>
          </a:solidFill>
          <a:uFillTx/>
          <a:latin typeface="Roboto Medium"/>
          <a:ea typeface="Roboto Medium"/>
          <a:cs typeface="Roboto Medium"/>
          <a:sym typeface="Roboto Medium"/>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585858"/>
          </a:solidFill>
          <a:uFillTx/>
          <a:latin typeface="Roboto Medium"/>
          <a:ea typeface="Roboto Medium"/>
          <a:cs typeface="Roboto Medium"/>
          <a:sym typeface="Roboto Medium"/>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585858"/>
          </a:solidFill>
          <a:uFillTx/>
          <a:latin typeface="Roboto Medium"/>
          <a:ea typeface="Roboto Medium"/>
          <a:cs typeface="Roboto Medium"/>
          <a:sym typeface="Roboto Medium"/>
        </a:defRPr>
      </a:lvl9pPr>
    </p:titleStyle>
    <p:bodyStyle>
      <a:lvl1pPr marL="457200" marR="0" indent="-342900" algn="l" defTabSz="914400" rtl="0" latinLnBrk="0">
        <a:lnSpc>
          <a:spcPct val="115000"/>
        </a:lnSpc>
        <a:spcBef>
          <a:spcPts val="0"/>
        </a:spcBef>
        <a:spcAft>
          <a:spcPts val="0"/>
        </a:spcAft>
        <a:buClr>
          <a:srgbClr val="585858"/>
        </a:buClr>
        <a:buSzPts val="1800"/>
        <a:buFont typeface="Helvetica"/>
        <a:buChar char="●"/>
        <a:tabLst/>
        <a:defRPr b="0" baseline="0" cap="none" i="0" spc="0" strike="noStrike" sz="1800" u="none">
          <a:solidFill>
            <a:srgbClr val="585858"/>
          </a:solidFill>
          <a:uFillTx/>
          <a:latin typeface="Roboto"/>
          <a:ea typeface="Roboto"/>
          <a:cs typeface="Roboto"/>
          <a:sym typeface="Roboto"/>
        </a:defRPr>
      </a:lvl1pPr>
      <a:lvl2pPr marL="1005114" marR="0" indent="-408213" algn="l" defTabSz="914400" rtl="0" latinLnBrk="0">
        <a:lnSpc>
          <a:spcPct val="115000"/>
        </a:lnSpc>
        <a:spcBef>
          <a:spcPts val="0"/>
        </a:spcBef>
        <a:spcAft>
          <a:spcPts val="0"/>
        </a:spcAft>
        <a:buClr>
          <a:srgbClr val="585858"/>
        </a:buClr>
        <a:buSzPts val="1800"/>
        <a:buFont typeface="Helvetica"/>
        <a:buChar char="○"/>
        <a:tabLst/>
        <a:defRPr b="0" baseline="0" cap="none" i="0" spc="0" strike="noStrike" sz="1800" u="none">
          <a:solidFill>
            <a:srgbClr val="585858"/>
          </a:solidFill>
          <a:uFillTx/>
          <a:latin typeface="Roboto"/>
          <a:ea typeface="Roboto"/>
          <a:cs typeface="Roboto"/>
          <a:sym typeface="Roboto"/>
        </a:defRPr>
      </a:lvl2pPr>
      <a:lvl3pPr marL="1462314" marR="0" indent="-408214" algn="l" defTabSz="914400" rtl="0" latinLnBrk="0">
        <a:lnSpc>
          <a:spcPct val="115000"/>
        </a:lnSpc>
        <a:spcBef>
          <a:spcPts val="0"/>
        </a:spcBef>
        <a:spcAft>
          <a:spcPts val="0"/>
        </a:spcAft>
        <a:buClr>
          <a:srgbClr val="585858"/>
        </a:buClr>
        <a:buSzPts val="1800"/>
        <a:buFont typeface="Helvetica"/>
        <a:buChar char="■"/>
        <a:tabLst/>
        <a:defRPr b="0" baseline="0" cap="none" i="0" spc="0" strike="noStrike" sz="1800" u="none">
          <a:solidFill>
            <a:srgbClr val="585858"/>
          </a:solidFill>
          <a:uFillTx/>
          <a:latin typeface="Roboto"/>
          <a:ea typeface="Roboto"/>
          <a:cs typeface="Roboto"/>
          <a:sym typeface="Roboto"/>
        </a:defRPr>
      </a:lvl3pPr>
      <a:lvl4pPr marL="1919514" marR="0" indent="-408214" algn="l" defTabSz="914400" rtl="0" latinLnBrk="0">
        <a:lnSpc>
          <a:spcPct val="115000"/>
        </a:lnSpc>
        <a:spcBef>
          <a:spcPts val="0"/>
        </a:spcBef>
        <a:spcAft>
          <a:spcPts val="0"/>
        </a:spcAft>
        <a:buClr>
          <a:srgbClr val="585858"/>
        </a:buClr>
        <a:buSzPts val="1800"/>
        <a:buFont typeface="Helvetica"/>
        <a:buChar char="●"/>
        <a:tabLst/>
        <a:defRPr b="0" baseline="0" cap="none" i="0" spc="0" strike="noStrike" sz="1800" u="none">
          <a:solidFill>
            <a:srgbClr val="585858"/>
          </a:solidFill>
          <a:uFillTx/>
          <a:latin typeface="Roboto"/>
          <a:ea typeface="Roboto"/>
          <a:cs typeface="Roboto"/>
          <a:sym typeface="Roboto"/>
        </a:defRPr>
      </a:lvl4pPr>
      <a:lvl5pPr marL="2376714" marR="0" indent="-408214" algn="l" defTabSz="914400" rtl="0" latinLnBrk="0">
        <a:lnSpc>
          <a:spcPct val="115000"/>
        </a:lnSpc>
        <a:spcBef>
          <a:spcPts val="0"/>
        </a:spcBef>
        <a:spcAft>
          <a:spcPts val="0"/>
        </a:spcAft>
        <a:buClr>
          <a:srgbClr val="585858"/>
        </a:buClr>
        <a:buSzPts val="1800"/>
        <a:buFont typeface="Helvetica"/>
        <a:buChar char="○"/>
        <a:tabLst/>
        <a:defRPr b="0" baseline="0" cap="none" i="0" spc="0" strike="noStrike" sz="1800" u="none">
          <a:solidFill>
            <a:srgbClr val="585858"/>
          </a:solidFill>
          <a:uFillTx/>
          <a:latin typeface="Roboto"/>
          <a:ea typeface="Roboto"/>
          <a:cs typeface="Roboto"/>
          <a:sym typeface="Roboto"/>
        </a:defRPr>
      </a:lvl5pPr>
      <a:lvl6pPr marL="2833914" marR="0" indent="-408214" algn="l" defTabSz="914400" rtl="0" latinLnBrk="0">
        <a:lnSpc>
          <a:spcPct val="115000"/>
        </a:lnSpc>
        <a:spcBef>
          <a:spcPts val="0"/>
        </a:spcBef>
        <a:spcAft>
          <a:spcPts val="0"/>
        </a:spcAft>
        <a:buClr>
          <a:srgbClr val="585858"/>
        </a:buClr>
        <a:buSzPts val="1800"/>
        <a:buFont typeface="Helvetica"/>
        <a:buChar char="■"/>
        <a:tabLst/>
        <a:defRPr b="0" baseline="0" cap="none" i="0" spc="0" strike="noStrike" sz="1800" u="none">
          <a:solidFill>
            <a:srgbClr val="585858"/>
          </a:solidFill>
          <a:uFillTx/>
          <a:latin typeface="Roboto"/>
          <a:ea typeface="Roboto"/>
          <a:cs typeface="Roboto"/>
          <a:sym typeface="Roboto"/>
        </a:defRPr>
      </a:lvl6pPr>
      <a:lvl7pPr marL="3291113" marR="0" indent="-408214" algn="l" defTabSz="914400" rtl="0" latinLnBrk="0">
        <a:lnSpc>
          <a:spcPct val="115000"/>
        </a:lnSpc>
        <a:spcBef>
          <a:spcPts val="0"/>
        </a:spcBef>
        <a:spcAft>
          <a:spcPts val="0"/>
        </a:spcAft>
        <a:buClr>
          <a:srgbClr val="585858"/>
        </a:buClr>
        <a:buSzPts val="1800"/>
        <a:buFont typeface="Helvetica"/>
        <a:buChar char="●"/>
        <a:tabLst/>
        <a:defRPr b="0" baseline="0" cap="none" i="0" spc="0" strike="noStrike" sz="1800" u="none">
          <a:solidFill>
            <a:srgbClr val="585858"/>
          </a:solidFill>
          <a:uFillTx/>
          <a:latin typeface="Roboto"/>
          <a:ea typeface="Roboto"/>
          <a:cs typeface="Roboto"/>
          <a:sym typeface="Roboto"/>
        </a:defRPr>
      </a:lvl7pPr>
      <a:lvl8pPr marL="3748313" marR="0" indent="-408213" algn="l" defTabSz="914400" rtl="0" latinLnBrk="0">
        <a:lnSpc>
          <a:spcPct val="115000"/>
        </a:lnSpc>
        <a:spcBef>
          <a:spcPts val="0"/>
        </a:spcBef>
        <a:spcAft>
          <a:spcPts val="0"/>
        </a:spcAft>
        <a:buClr>
          <a:srgbClr val="585858"/>
        </a:buClr>
        <a:buSzPts val="1800"/>
        <a:buFont typeface="Helvetica"/>
        <a:buChar char="○"/>
        <a:tabLst/>
        <a:defRPr b="0" baseline="0" cap="none" i="0" spc="0" strike="noStrike" sz="1800" u="none">
          <a:solidFill>
            <a:srgbClr val="585858"/>
          </a:solidFill>
          <a:uFillTx/>
          <a:latin typeface="Roboto"/>
          <a:ea typeface="Roboto"/>
          <a:cs typeface="Roboto"/>
          <a:sym typeface="Roboto"/>
        </a:defRPr>
      </a:lvl8pPr>
      <a:lvl9pPr marL="4205513" marR="0" indent="-408213" algn="l" defTabSz="914400" rtl="0" latinLnBrk="0">
        <a:lnSpc>
          <a:spcPct val="115000"/>
        </a:lnSpc>
        <a:spcBef>
          <a:spcPts val="0"/>
        </a:spcBef>
        <a:spcAft>
          <a:spcPts val="0"/>
        </a:spcAft>
        <a:buClr>
          <a:srgbClr val="585858"/>
        </a:buClr>
        <a:buSzPts val="1800"/>
        <a:buFont typeface="Helvetica"/>
        <a:buChar char="■"/>
        <a:tabLst/>
        <a:defRPr b="0" baseline="0" cap="none" i="0" spc="0" strike="noStrike" sz="1800" u="none">
          <a:solidFill>
            <a:srgbClr val="585858"/>
          </a:solidFill>
          <a:uFillTx/>
          <a:latin typeface="Roboto"/>
          <a:ea typeface="Roboto"/>
          <a:cs typeface="Roboto"/>
          <a:sym typeface="Robo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tif"/><Relationship Id="rId4" Type="http://schemas.openxmlformats.org/officeDocument/2006/relationships/hyperlink" Target="https://aws.amazon.com/eks/"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3.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4.tif"/></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tif"/></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 name="Google Shape;51;p11"/>
          <p:cNvSpPr txBox="1"/>
          <p:nvPr>
            <p:ph type="title"/>
          </p:nvPr>
        </p:nvSpPr>
        <p:spPr>
          <a:xfrm>
            <a:off x="418000" y="1237662"/>
            <a:ext cx="8145899" cy="1323561"/>
          </a:xfrm>
          <a:prstGeom prst="rect">
            <a:avLst/>
          </a:prstGeom>
        </p:spPr>
        <p:txBody>
          <a:bodyPr/>
          <a:lstStyle/>
          <a:p>
            <a:pPr algn="ctr">
              <a:defRPr sz="3700"/>
            </a:pPr>
            <a:r>
              <a:t>An Introduction to Kubernetes</a:t>
            </a:r>
            <a:br/>
          </a:p>
        </p:txBody>
      </p:sp>
      <p:sp>
        <p:nvSpPr>
          <p:cNvPr id="77" name="AutomatedITSolutions.com"/>
          <p:cNvSpPr txBox="1"/>
          <p:nvPr/>
        </p:nvSpPr>
        <p:spPr>
          <a:xfrm>
            <a:off x="359682" y="4411764"/>
            <a:ext cx="3406139" cy="37522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2000">
                <a:solidFill>
                  <a:srgbClr val="FFFFFF"/>
                </a:solidFill>
              </a:defRPr>
            </a:lvl1pPr>
          </a:lstStyle>
          <a:p>
            <a:pPr/>
            <a:r>
              <a:t>AutomatedITSolutions.com</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Google Shape;90;p18"/>
          <p:cNvSpPr txBox="1"/>
          <p:nvPr>
            <p:ph type="title"/>
          </p:nvPr>
        </p:nvSpPr>
        <p:spPr>
          <a:xfrm>
            <a:off x="311699" y="292623"/>
            <a:ext cx="8520602" cy="572704"/>
          </a:xfrm>
          <a:prstGeom prst="rect">
            <a:avLst/>
          </a:prstGeom>
        </p:spPr>
        <p:txBody>
          <a:bodyPr/>
          <a:lstStyle>
            <a:lvl1pPr defTabSz="822958">
              <a:defRPr sz="2500"/>
            </a:lvl1pPr>
          </a:lstStyle>
          <a:p>
            <a:pPr/>
            <a:r>
              <a:t>K8S ON AWS</a:t>
            </a:r>
          </a:p>
        </p:txBody>
      </p:sp>
      <p:sp>
        <p:nvSpPr>
          <p:cNvPr id="126" name="AutomatedITSolutions.com"/>
          <p:cNvSpPr txBox="1"/>
          <p:nvPr/>
        </p:nvSpPr>
        <p:spPr>
          <a:xfrm>
            <a:off x="136440" y="4654989"/>
            <a:ext cx="2745739" cy="31339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1600">
                <a:solidFill>
                  <a:schemeClr val="accent3">
                    <a:satOff val="-2341"/>
                    <a:lumOff val="-10823"/>
                  </a:schemeClr>
                </a:solidFill>
              </a:defRPr>
            </a:lvl1pPr>
          </a:lstStyle>
          <a:p>
            <a:pPr/>
            <a:r>
              <a:t>AutomatedITSolutions.com</a:t>
            </a:r>
          </a:p>
        </p:txBody>
      </p:sp>
      <p:sp>
        <p:nvSpPr>
          <p:cNvPr id="127" name="Amazon Elastic Kubernetes Service (Amazon EKS)"/>
          <p:cNvSpPr txBox="1"/>
          <p:nvPr/>
        </p:nvSpPr>
        <p:spPr>
          <a:xfrm>
            <a:off x="229921" y="1307294"/>
            <a:ext cx="4683658" cy="31434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457200">
              <a:lnSpc>
                <a:spcPts val="3700"/>
              </a:lnSpc>
              <a:defRPr sz="1600">
                <a:ln w="0" cap="flat">
                  <a:solidFill>
                    <a:srgbClr val="333333"/>
                  </a:solidFill>
                  <a:prstDash val="solid"/>
                  <a:miter lim="400000"/>
                </a:ln>
                <a:solidFill>
                  <a:srgbClr val="333333"/>
                </a:solidFill>
                <a:latin typeface="Helvetica Neue"/>
                <a:ea typeface="Helvetica Neue"/>
                <a:cs typeface="Helvetica Neue"/>
                <a:sym typeface="Helvetica Neue"/>
              </a:defRPr>
            </a:lvl1pPr>
          </a:lstStyle>
          <a:p>
            <a:pPr/>
            <a:r>
              <a:t>Amazon Elastic Kubernetes Service (Amazon EKS)</a:t>
            </a:r>
          </a:p>
        </p:txBody>
      </p:sp>
      <p:pic>
        <p:nvPicPr>
          <p:cNvPr id="128" name="Image" descr="Image"/>
          <p:cNvPicPr>
            <a:picLocks noChangeAspect="1"/>
          </p:cNvPicPr>
          <p:nvPr/>
        </p:nvPicPr>
        <p:blipFill>
          <a:blip r:embed="rId3">
            <a:extLst/>
          </a:blip>
          <a:stretch>
            <a:fillRect/>
          </a:stretch>
        </p:blipFill>
        <p:spPr>
          <a:xfrm>
            <a:off x="196453" y="1601701"/>
            <a:ext cx="7988015" cy="2615324"/>
          </a:xfrm>
          <a:prstGeom prst="rect">
            <a:avLst/>
          </a:prstGeom>
          <a:ln w="12700">
            <a:miter lim="400000"/>
          </a:ln>
        </p:spPr>
      </p:pic>
      <p:sp>
        <p:nvSpPr>
          <p:cNvPr id="129" name="https://aws.amazon.com/eks/"/>
          <p:cNvSpPr txBox="1"/>
          <p:nvPr/>
        </p:nvSpPr>
        <p:spPr>
          <a:xfrm>
            <a:off x="7086434" y="4296428"/>
            <a:ext cx="1864851" cy="2692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457200">
              <a:lnSpc>
                <a:spcPts val="2800"/>
              </a:lnSpc>
              <a:defRPr sz="1200" u="sng">
                <a:ln w="0" cap="flat">
                  <a:solidFill>
                    <a:srgbClr val="0000EE"/>
                  </a:solidFill>
                  <a:prstDash val="solid"/>
                  <a:miter lim="400000"/>
                </a:ln>
                <a:solidFill>
                  <a:srgbClr val="0000FF"/>
                </a:solidFill>
                <a:uFill>
                  <a:solidFill>
                    <a:srgbClr val="0000FF"/>
                  </a:solidFill>
                </a:uFill>
                <a:latin typeface="Times"/>
                <a:ea typeface="Times"/>
                <a:cs typeface="Times"/>
                <a:sym typeface="Times"/>
                <a:hlinkClick r:id="rId4" invalidUrl="" action="" tgtFrame="" tooltip="" history="1" highlightClick="0" endSnd="0"/>
              </a:defRPr>
            </a:lvl1pPr>
          </a:lstStyle>
          <a:p>
            <a:pPr>
              <a:defRPr>
                <a:noFill/>
                <a:uFillTx/>
              </a:defRPr>
            </a:pPr>
            <a:r>
              <a:rPr>
                <a:solidFill>
                  <a:srgbClr val="0000FF"/>
                </a:solidFill>
                <a:uFill>
                  <a:solidFill>
                    <a:srgbClr val="0000FF"/>
                  </a:solidFill>
                </a:uFill>
                <a:hlinkClick r:id="rId4" invalidUrl="" action="" tgtFrame="" tooltip="" history="1" highlightClick="0" endSnd="0"/>
              </a:rPr>
              <a:t>https://aws.amazon.com/eks/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Google Shape;90;p18"/>
          <p:cNvSpPr txBox="1"/>
          <p:nvPr>
            <p:ph type="title"/>
          </p:nvPr>
        </p:nvSpPr>
        <p:spPr>
          <a:xfrm>
            <a:off x="311699" y="292623"/>
            <a:ext cx="8520602" cy="572704"/>
          </a:xfrm>
          <a:prstGeom prst="rect">
            <a:avLst/>
          </a:prstGeom>
        </p:spPr>
        <p:txBody>
          <a:bodyPr/>
          <a:lstStyle>
            <a:lvl1pPr defTabSz="822958">
              <a:defRPr sz="2500"/>
            </a:lvl1pPr>
          </a:lstStyle>
          <a:p>
            <a:pPr/>
            <a:r>
              <a:t>K8S ON GOOGLE CLOUD</a:t>
            </a:r>
          </a:p>
        </p:txBody>
      </p:sp>
      <p:sp>
        <p:nvSpPr>
          <p:cNvPr id="134" name="AutomatedITSolutions.com"/>
          <p:cNvSpPr txBox="1"/>
          <p:nvPr/>
        </p:nvSpPr>
        <p:spPr>
          <a:xfrm>
            <a:off x="136440" y="4654989"/>
            <a:ext cx="2745739" cy="31339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1600">
                <a:solidFill>
                  <a:schemeClr val="accent3">
                    <a:satOff val="-2341"/>
                    <a:lumOff val="-10823"/>
                  </a:schemeClr>
                </a:solidFill>
              </a:defRPr>
            </a:lvl1pPr>
          </a:lstStyle>
          <a:p>
            <a:pPr/>
            <a:r>
              <a:t>AutomatedITSolutions.com</a:t>
            </a:r>
          </a:p>
        </p:txBody>
      </p:sp>
      <p:sp>
        <p:nvSpPr>
          <p:cNvPr id="135" name="gcloud container clusters create hello-cluster --num-nodes=2"/>
          <p:cNvSpPr txBox="1"/>
          <p:nvPr/>
        </p:nvSpPr>
        <p:spPr>
          <a:xfrm>
            <a:off x="313507" y="3071423"/>
            <a:ext cx="6612678" cy="5613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457200">
              <a:lnSpc>
                <a:spcPts val="3600"/>
              </a:lnSpc>
              <a:defRPr>
                <a:ln w="0" cap="flat">
                  <a:solidFill>
                    <a:srgbClr val="37474F"/>
                  </a:solidFill>
                  <a:prstDash val="solid"/>
                  <a:miter lim="400000"/>
                </a:ln>
                <a:solidFill>
                  <a:srgbClr val="37474F"/>
                </a:solidFill>
                <a:latin typeface="Courier"/>
                <a:ea typeface="Courier"/>
                <a:cs typeface="Courier"/>
                <a:sym typeface="Courier"/>
              </a:defRPr>
            </a:lvl1pPr>
          </a:lstStyle>
          <a:p>
            <a:pPr/>
            <a:r>
              <a:t>gcloud container clusters create hello-cluster --num-nodes=2</a:t>
            </a:r>
          </a:p>
        </p:txBody>
      </p:sp>
      <p:sp>
        <p:nvSpPr>
          <p:cNvPr id="136" name="Kubernetes Engine is a managed, production-ready environment for deploying containerized applications."/>
          <p:cNvSpPr txBox="1"/>
          <p:nvPr/>
        </p:nvSpPr>
        <p:spPr>
          <a:xfrm>
            <a:off x="368674" y="1391786"/>
            <a:ext cx="7730634" cy="66732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2000"/>
            </a:lvl1pPr>
          </a:lstStyle>
          <a:p>
            <a:pPr/>
            <a:r>
              <a:t>Kubernetes Engine is a managed, production-ready environment for deploying containerized applications.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Google Shape;90;p18"/>
          <p:cNvSpPr txBox="1"/>
          <p:nvPr>
            <p:ph type="title"/>
          </p:nvPr>
        </p:nvSpPr>
        <p:spPr>
          <a:xfrm>
            <a:off x="311699" y="292623"/>
            <a:ext cx="8520602" cy="572704"/>
          </a:xfrm>
          <a:prstGeom prst="rect">
            <a:avLst/>
          </a:prstGeom>
        </p:spPr>
        <p:txBody>
          <a:bodyPr/>
          <a:lstStyle>
            <a:lvl1pPr defTabSz="822958">
              <a:defRPr sz="2500"/>
            </a:lvl1pPr>
          </a:lstStyle>
          <a:p>
            <a:pPr/>
            <a:r>
              <a:t>K8S ON AZURE</a:t>
            </a:r>
          </a:p>
        </p:txBody>
      </p:sp>
      <p:sp>
        <p:nvSpPr>
          <p:cNvPr id="141" name="AutomatedITSolutions.com"/>
          <p:cNvSpPr txBox="1"/>
          <p:nvPr/>
        </p:nvSpPr>
        <p:spPr>
          <a:xfrm>
            <a:off x="136440" y="4654989"/>
            <a:ext cx="2745739" cy="31339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1600">
                <a:solidFill>
                  <a:schemeClr val="accent3">
                    <a:satOff val="-2341"/>
                    <a:lumOff val="-10823"/>
                  </a:schemeClr>
                </a:solidFill>
              </a:defRPr>
            </a:lvl1pPr>
          </a:lstStyle>
          <a:p>
            <a:pPr/>
            <a:r>
              <a:t>AutomatedITSolutions.com</a:t>
            </a:r>
          </a:p>
        </p:txBody>
      </p:sp>
      <p:sp>
        <p:nvSpPr>
          <p:cNvPr id="142" name="Azure Kubernetes Service (AKS)"/>
          <p:cNvSpPr txBox="1"/>
          <p:nvPr/>
        </p:nvSpPr>
        <p:spPr>
          <a:xfrm>
            <a:off x="247273" y="1287582"/>
            <a:ext cx="5282391" cy="5232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457200">
              <a:lnSpc>
                <a:spcPts val="6500"/>
              </a:lnSpc>
              <a:spcBef>
                <a:spcPts val="3000"/>
              </a:spcBef>
              <a:defRPr sz="2800">
                <a:ln w="0" cap="flat">
                  <a:solidFill>
                    <a:srgbClr val="000000"/>
                  </a:solidFill>
                  <a:prstDash val="solid"/>
                  <a:miter lim="400000"/>
                </a:ln>
                <a:latin typeface="+mj-lt"/>
                <a:ea typeface="+mj-ea"/>
                <a:cs typeface="+mj-cs"/>
                <a:sym typeface="Helvetica"/>
              </a:defRPr>
            </a:lvl1pPr>
          </a:lstStyle>
          <a:p>
            <a:pPr/>
            <a:r>
              <a:t>Azure Kubernetes Service (AKS)</a:t>
            </a:r>
          </a:p>
        </p:txBody>
      </p:sp>
      <p:pic>
        <p:nvPicPr>
          <p:cNvPr id="143" name="Image" descr="Image"/>
          <p:cNvPicPr>
            <a:picLocks noChangeAspect="1"/>
          </p:cNvPicPr>
          <p:nvPr/>
        </p:nvPicPr>
        <p:blipFill>
          <a:blip r:embed="rId3">
            <a:extLst/>
          </a:blip>
          <a:stretch>
            <a:fillRect/>
          </a:stretch>
        </p:blipFill>
        <p:spPr>
          <a:xfrm>
            <a:off x="1967315" y="1696640"/>
            <a:ext cx="5209370" cy="2931158"/>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Google Shape;90;p18"/>
          <p:cNvSpPr txBox="1"/>
          <p:nvPr>
            <p:ph type="title"/>
          </p:nvPr>
        </p:nvSpPr>
        <p:spPr>
          <a:xfrm>
            <a:off x="311699" y="292623"/>
            <a:ext cx="8520602" cy="572704"/>
          </a:xfrm>
          <a:prstGeom prst="rect">
            <a:avLst/>
          </a:prstGeom>
        </p:spPr>
        <p:txBody>
          <a:bodyPr/>
          <a:lstStyle>
            <a:lvl1pPr defTabSz="822958">
              <a:defRPr sz="2500"/>
            </a:lvl1pPr>
          </a:lstStyle>
          <a:p>
            <a:pPr/>
            <a:r>
              <a:t>K8S OPENSHIFT</a:t>
            </a:r>
          </a:p>
        </p:txBody>
      </p:sp>
      <p:sp>
        <p:nvSpPr>
          <p:cNvPr id="148" name="AutomatedITSolutions.com"/>
          <p:cNvSpPr txBox="1"/>
          <p:nvPr/>
        </p:nvSpPr>
        <p:spPr>
          <a:xfrm>
            <a:off x="136440" y="4654989"/>
            <a:ext cx="2745739" cy="31339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1600">
                <a:solidFill>
                  <a:schemeClr val="accent3">
                    <a:satOff val="-2341"/>
                    <a:lumOff val="-10823"/>
                  </a:schemeClr>
                </a:solidFill>
              </a:defRPr>
            </a:lvl1pPr>
          </a:lstStyle>
          <a:p>
            <a:pPr/>
            <a:r>
              <a:t>AutomatedITSolutions.com</a:t>
            </a:r>
          </a:p>
        </p:txBody>
      </p:sp>
      <p:sp>
        <p:nvSpPr>
          <p:cNvPr id="149" name="Red Hat OpenShift is a hybrid cloud, enterprise Kubernetes platform"/>
          <p:cNvSpPr txBox="1"/>
          <p:nvPr/>
        </p:nvSpPr>
        <p:spPr>
          <a:xfrm>
            <a:off x="126866" y="1255237"/>
            <a:ext cx="7634941" cy="955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457200">
              <a:lnSpc>
                <a:spcPts val="5100"/>
              </a:lnSpc>
              <a:defRPr sz="2800">
                <a:latin typeface="+mj-lt"/>
                <a:ea typeface="+mj-ea"/>
                <a:cs typeface="+mj-cs"/>
                <a:sym typeface="Helvetica"/>
              </a:defRPr>
            </a:lvl1pPr>
          </a:lstStyle>
          <a:p>
            <a:pPr/>
            <a:r>
              <a:t>Red Hat OpenShift is a hybrid cloud, enterprise Kubernetes platform</a:t>
            </a:r>
          </a:p>
        </p:txBody>
      </p:sp>
      <p:pic>
        <p:nvPicPr>
          <p:cNvPr id="150" name="Image" descr="Image"/>
          <p:cNvPicPr>
            <a:picLocks noChangeAspect="1"/>
          </p:cNvPicPr>
          <p:nvPr/>
        </p:nvPicPr>
        <p:blipFill>
          <a:blip r:embed="rId3">
            <a:extLst/>
          </a:blip>
          <a:stretch>
            <a:fillRect/>
          </a:stretch>
        </p:blipFill>
        <p:spPr>
          <a:xfrm>
            <a:off x="3595282" y="1723429"/>
            <a:ext cx="4314587" cy="2777516"/>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Google Shape;90;p18"/>
          <p:cNvSpPr txBox="1"/>
          <p:nvPr>
            <p:ph type="title"/>
          </p:nvPr>
        </p:nvSpPr>
        <p:spPr>
          <a:xfrm>
            <a:off x="311699" y="292623"/>
            <a:ext cx="8520602" cy="572704"/>
          </a:xfrm>
          <a:prstGeom prst="rect">
            <a:avLst/>
          </a:prstGeom>
        </p:spPr>
        <p:txBody>
          <a:bodyPr/>
          <a:lstStyle>
            <a:lvl1pPr defTabSz="822958">
              <a:defRPr sz="2500"/>
            </a:lvl1pPr>
          </a:lstStyle>
          <a:p>
            <a:pPr/>
            <a:r>
              <a:t>K8S ON YOUR LAPTOP</a:t>
            </a:r>
          </a:p>
        </p:txBody>
      </p:sp>
      <p:sp>
        <p:nvSpPr>
          <p:cNvPr id="155" name="AutomatedITSolutions.com"/>
          <p:cNvSpPr txBox="1"/>
          <p:nvPr/>
        </p:nvSpPr>
        <p:spPr>
          <a:xfrm>
            <a:off x="136440" y="4654989"/>
            <a:ext cx="2745739" cy="31339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1600">
                <a:solidFill>
                  <a:schemeClr val="accent3">
                    <a:satOff val="-2341"/>
                    <a:lumOff val="-10823"/>
                  </a:schemeClr>
                </a:solidFill>
              </a:defRPr>
            </a:lvl1pPr>
          </a:lstStyle>
          <a:p>
            <a:pPr/>
            <a:r>
              <a:t>AutomatedITSolutions.com</a:t>
            </a:r>
          </a:p>
        </p:txBody>
      </p:sp>
      <p:pic>
        <p:nvPicPr>
          <p:cNvPr id="156" name="Image" descr="Image"/>
          <p:cNvPicPr>
            <a:picLocks noChangeAspect="1"/>
          </p:cNvPicPr>
          <p:nvPr/>
        </p:nvPicPr>
        <p:blipFill>
          <a:blip r:embed="rId2">
            <a:extLst/>
          </a:blip>
          <a:stretch>
            <a:fillRect/>
          </a:stretch>
        </p:blipFill>
        <p:spPr>
          <a:xfrm>
            <a:off x="1411072" y="1286538"/>
            <a:ext cx="6321856" cy="3368364"/>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Google Shape;79;p16"/>
          <p:cNvSpPr txBox="1"/>
          <p:nvPr>
            <p:ph type="title"/>
          </p:nvPr>
        </p:nvSpPr>
        <p:spPr>
          <a:xfrm>
            <a:off x="311699" y="292623"/>
            <a:ext cx="8520602" cy="572704"/>
          </a:xfrm>
          <a:prstGeom prst="rect">
            <a:avLst/>
          </a:prstGeom>
        </p:spPr>
        <p:txBody>
          <a:bodyPr/>
          <a:lstStyle>
            <a:lvl1pPr defTabSz="822958">
              <a:defRPr sz="2500"/>
            </a:lvl1pPr>
          </a:lstStyle>
          <a:p>
            <a:pPr/>
            <a:r>
              <a:t>Minikube, VirtualBox and kubectl</a:t>
            </a:r>
          </a:p>
        </p:txBody>
      </p:sp>
      <p:sp>
        <p:nvSpPr>
          <p:cNvPr id="159" name="Google Shape;80;p16"/>
          <p:cNvSpPr txBox="1"/>
          <p:nvPr>
            <p:ph type="body" idx="1"/>
          </p:nvPr>
        </p:nvSpPr>
        <p:spPr>
          <a:xfrm>
            <a:off x="311699" y="1457275"/>
            <a:ext cx="8520602" cy="2931444"/>
          </a:xfrm>
          <a:prstGeom prst="rect">
            <a:avLst/>
          </a:prstGeom>
        </p:spPr>
        <p:txBody>
          <a:bodyPr/>
          <a:lstStyle/>
          <a:p>
            <a:pPr marL="457199" indent="-342899" algn="just">
              <a:buClr>
                <a:srgbClr val="666666"/>
              </a:buClr>
              <a:buSzPts val="2100"/>
              <a:defRPr sz="2100">
                <a:solidFill>
                  <a:schemeClr val="accent2">
                    <a:lumOff val="-2588"/>
                  </a:schemeClr>
                </a:solidFill>
              </a:defRPr>
            </a:pPr>
            <a:r>
              <a:t>Minikube is an open source tool that enables you to run Kubernetes on your laptop or other local machine. It runs a single-node cluster inside a virtual machine on your local machine</a:t>
            </a:r>
          </a:p>
          <a:p>
            <a:pPr marL="457199" indent="-342899" algn="just">
              <a:buClr>
                <a:srgbClr val="666666"/>
              </a:buClr>
              <a:buSzPts val="2100"/>
              <a:defRPr sz="2100">
                <a:solidFill>
                  <a:schemeClr val="accent2">
                    <a:lumOff val="-2588"/>
                  </a:schemeClr>
                </a:solidFill>
              </a:defRPr>
            </a:pPr>
          </a:p>
          <a:p>
            <a:pPr marL="457199" indent="-342899" algn="just">
              <a:buClr>
                <a:srgbClr val="666666"/>
              </a:buClr>
              <a:buSzPts val="2100"/>
              <a:defRPr sz="2100">
                <a:solidFill>
                  <a:schemeClr val="accent2">
                    <a:lumOff val="-2588"/>
                  </a:schemeClr>
                </a:solidFill>
              </a:defRPr>
            </a:pPr>
            <a:r>
              <a:t>Kubeadm provides support for most clouds and bare metal with Ansible employed to treat provisioning and orchestration matters</a:t>
            </a:r>
          </a:p>
        </p:txBody>
      </p:sp>
      <p:sp>
        <p:nvSpPr>
          <p:cNvPr id="160" name="AutomatedITSolutions.com"/>
          <p:cNvSpPr txBox="1"/>
          <p:nvPr/>
        </p:nvSpPr>
        <p:spPr>
          <a:xfrm>
            <a:off x="136440" y="4654989"/>
            <a:ext cx="2745739" cy="31339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1600">
                <a:solidFill>
                  <a:schemeClr val="accent3">
                    <a:satOff val="-2341"/>
                    <a:lumOff val="-10823"/>
                  </a:schemeClr>
                </a:solidFill>
              </a:defRPr>
            </a:lvl1pPr>
          </a:lstStyle>
          <a:p>
            <a:pPr/>
            <a:r>
              <a:t>AutomatedITSolutions.com</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Google Shape;79;p16"/>
          <p:cNvSpPr txBox="1"/>
          <p:nvPr>
            <p:ph type="title"/>
          </p:nvPr>
        </p:nvSpPr>
        <p:spPr>
          <a:xfrm>
            <a:off x="311699" y="292623"/>
            <a:ext cx="8520602" cy="572704"/>
          </a:xfrm>
          <a:prstGeom prst="rect">
            <a:avLst/>
          </a:prstGeom>
        </p:spPr>
        <p:txBody>
          <a:bodyPr/>
          <a:lstStyle>
            <a:lvl1pPr defTabSz="822958">
              <a:defRPr sz="2500"/>
            </a:lvl1pPr>
          </a:lstStyle>
          <a:p>
            <a:pPr/>
            <a:r>
              <a:t>Adding Helm and Tiller</a:t>
            </a:r>
          </a:p>
        </p:txBody>
      </p:sp>
      <p:sp>
        <p:nvSpPr>
          <p:cNvPr id="165" name="Google Shape;80;p16"/>
          <p:cNvSpPr txBox="1"/>
          <p:nvPr>
            <p:ph type="body" idx="1"/>
          </p:nvPr>
        </p:nvSpPr>
        <p:spPr>
          <a:xfrm>
            <a:off x="311699" y="1152475"/>
            <a:ext cx="8520602" cy="3416400"/>
          </a:xfrm>
          <a:prstGeom prst="rect">
            <a:avLst/>
          </a:prstGeom>
        </p:spPr>
        <p:txBody>
          <a:bodyPr/>
          <a:lstStyle/>
          <a:p>
            <a:pPr marL="0" indent="114300">
              <a:buSzTx/>
              <a:buNone/>
              <a:defRPr sz="2100">
                <a:solidFill>
                  <a:schemeClr val="accent2">
                    <a:lumOff val="-2588"/>
                  </a:schemeClr>
                </a:solidFill>
              </a:defRPr>
            </a:pPr>
            <a:r>
              <a:t>Helm: Helm is a tool that streamlines installing and managing Kubernetes applications. Helm runs on your laptop, CI/CD, or wherever you want it to run</a:t>
            </a:r>
          </a:p>
          <a:p>
            <a:pPr marL="0" indent="114300">
              <a:buSzTx/>
              <a:buNone/>
              <a:defRPr sz="2100">
                <a:solidFill>
                  <a:schemeClr val="accent2">
                    <a:lumOff val="-2588"/>
                  </a:schemeClr>
                </a:solidFill>
              </a:defRPr>
            </a:pPr>
          </a:p>
          <a:p>
            <a:pPr marL="0" indent="114300">
              <a:buSzTx/>
              <a:buNone/>
              <a:defRPr sz="2100">
                <a:solidFill>
                  <a:schemeClr val="accent2">
                    <a:lumOff val="-2588"/>
                  </a:schemeClr>
                </a:solidFill>
              </a:defRPr>
            </a:pPr>
            <a:r>
              <a:t>Tiller: Tiller runs inside of your Kubernetes cluster, and manages releases (installations) of your charts</a:t>
            </a:r>
          </a:p>
          <a:p>
            <a:pPr marL="0" indent="114300">
              <a:buSzTx/>
              <a:buNone/>
              <a:defRPr sz="2100">
                <a:solidFill>
                  <a:schemeClr val="accent2">
                    <a:lumOff val="-2588"/>
                  </a:schemeClr>
                </a:solidFill>
              </a:defRPr>
            </a:pPr>
          </a:p>
          <a:p>
            <a:pPr marL="0" indent="114300">
              <a:buSzTx/>
              <a:buNone/>
              <a:defRPr sz="2100">
                <a:solidFill>
                  <a:schemeClr val="accent2">
                    <a:lumOff val="-2588"/>
                  </a:schemeClr>
                </a:solidFill>
              </a:defRPr>
            </a:pPr>
            <a:r>
              <a:t>A Gentle Farewell to Tiller, from Helm 3.</a:t>
            </a:r>
          </a:p>
        </p:txBody>
      </p:sp>
      <p:sp>
        <p:nvSpPr>
          <p:cNvPr id="166" name="AutomatedITSolutions.com"/>
          <p:cNvSpPr txBox="1"/>
          <p:nvPr/>
        </p:nvSpPr>
        <p:spPr>
          <a:xfrm>
            <a:off x="136440" y="4654989"/>
            <a:ext cx="2745739" cy="31339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1600">
                <a:solidFill>
                  <a:schemeClr val="accent3">
                    <a:satOff val="-2341"/>
                    <a:lumOff val="-10823"/>
                  </a:schemeClr>
                </a:solidFill>
              </a:defRPr>
            </a:lvl1pPr>
          </a:lstStyle>
          <a:p>
            <a:pPr/>
            <a:r>
              <a:t>AutomatedITSolutions.com</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Google Shape;79;p16"/>
          <p:cNvSpPr txBox="1"/>
          <p:nvPr>
            <p:ph type="title"/>
          </p:nvPr>
        </p:nvSpPr>
        <p:spPr>
          <a:xfrm>
            <a:off x="311699" y="292623"/>
            <a:ext cx="8520602" cy="572704"/>
          </a:xfrm>
          <a:prstGeom prst="rect">
            <a:avLst/>
          </a:prstGeom>
        </p:spPr>
        <p:txBody>
          <a:bodyPr/>
          <a:lstStyle>
            <a:lvl1pPr defTabSz="822958">
              <a:defRPr sz="2500"/>
            </a:lvl1pPr>
          </a:lstStyle>
          <a:p>
            <a:pPr/>
            <a:r>
              <a:t>Helm Charts</a:t>
            </a:r>
          </a:p>
        </p:txBody>
      </p:sp>
      <p:sp>
        <p:nvSpPr>
          <p:cNvPr id="171" name="Google Shape;80;p16"/>
          <p:cNvSpPr txBox="1"/>
          <p:nvPr>
            <p:ph type="body" idx="1"/>
          </p:nvPr>
        </p:nvSpPr>
        <p:spPr>
          <a:xfrm>
            <a:off x="311699" y="1152475"/>
            <a:ext cx="8520602" cy="3416400"/>
          </a:xfrm>
          <a:prstGeom prst="rect">
            <a:avLst/>
          </a:prstGeom>
        </p:spPr>
        <p:txBody>
          <a:bodyPr/>
          <a:lstStyle/>
          <a:p>
            <a:pPr marL="0" indent="104013" defTabSz="832104">
              <a:buSzTx/>
              <a:buNone/>
              <a:defRPr sz="2093">
                <a:solidFill>
                  <a:schemeClr val="accent2">
                    <a:lumOff val="-2588"/>
                  </a:schemeClr>
                </a:solidFill>
              </a:defRPr>
            </a:pPr>
            <a:r>
              <a:t>Chart: Chart is a Helm package that contains information sufficient for installing a set of Kubernetes resources into a Kubernetes cluster </a:t>
            </a:r>
          </a:p>
          <a:p>
            <a:pPr marL="0" indent="104013" defTabSz="832104">
              <a:buSzTx/>
              <a:buNone/>
              <a:defRPr sz="2093">
                <a:solidFill>
                  <a:schemeClr val="accent2">
                    <a:lumOff val="-2588"/>
                  </a:schemeClr>
                </a:solidFill>
              </a:defRPr>
            </a:pPr>
          </a:p>
          <a:p>
            <a:pPr marL="0" indent="104013" defTabSz="832104">
              <a:buSzTx/>
              <a:buNone/>
              <a:defRPr sz="2093">
                <a:solidFill>
                  <a:schemeClr val="accent2">
                    <a:lumOff val="-2588"/>
                  </a:schemeClr>
                </a:solidFill>
              </a:defRPr>
            </a:pPr>
            <a:r>
              <a:t>Charts contain a Chart.yaml file as well as templates, default values (values.yaml), and dependencies.</a:t>
            </a:r>
          </a:p>
          <a:p>
            <a:pPr marL="0" indent="104013" defTabSz="832104">
              <a:buSzTx/>
              <a:buNone/>
              <a:defRPr sz="2093">
                <a:solidFill>
                  <a:schemeClr val="accent2">
                    <a:lumOff val="-2588"/>
                  </a:schemeClr>
                </a:solidFill>
              </a:defRPr>
            </a:pPr>
          </a:p>
          <a:p>
            <a:pPr marL="0" indent="104013" defTabSz="832104">
              <a:buSzTx/>
              <a:buNone/>
              <a:defRPr sz="2093">
                <a:solidFill>
                  <a:schemeClr val="accent2">
                    <a:lumOff val="-2588"/>
                  </a:schemeClr>
                </a:solidFill>
              </a:defRPr>
            </a:pPr>
            <a:r>
              <a:t>Charts are developed in a well-defined directory structure, and then packaged into an archive format called a chart archive</a:t>
            </a:r>
          </a:p>
        </p:txBody>
      </p:sp>
      <p:sp>
        <p:nvSpPr>
          <p:cNvPr id="172" name="AutomatedITSolutions.com"/>
          <p:cNvSpPr txBox="1"/>
          <p:nvPr/>
        </p:nvSpPr>
        <p:spPr>
          <a:xfrm>
            <a:off x="136440" y="4654989"/>
            <a:ext cx="2745739" cy="31339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1600">
                <a:solidFill>
                  <a:schemeClr val="accent3">
                    <a:satOff val="-2341"/>
                    <a:lumOff val="-10823"/>
                  </a:schemeClr>
                </a:solidFill>
              </a:defRPr>
            </a:lvl1pPr>
          </a:lstStyle>
          <a:p>
            <a:pPr/>
            <a:r>
              <a:t>AutomatedITSolutions.com</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Google Shape;79;p16"/>
          <p:cNvSpPr txBox="1"/>
          <p:nvPr>
            <p:ph type="title"/>
          </p:nvPr>
        </p:nvSpPr>
        <p:spPr>
          <a:xfrm>
            <a:off x="311699" y="292623"/>
            <a:ext cx="8520602" cy="572704"/>
          </a:xfrm>
          <a:prstGeom prst="rect">
            <a:avLst/>
          </a:prstGeom>
        </p:spPr>
        <p:txBody>
          <a:bodyPr/>
          <a:lstStyle>
            <a:lvl1pPr defTabSz="822958">
              <a:defRPr sz="2500"/>
            </a:lvl1pPr>
          </a:lstStyle>
          <a:p>
            <a:pPr/>
            <a:r>
              <a:t>Appendix</a:t>
            </a:r>
          </a:p>
        </p:txBody>
      </p:sp>
      <p:sp>
        <p:nvSpPr>
          <p:cNvPr id="177" name="Google Shape;80;p16"/>
          <p:cNvSpPr txBox="1"/>
          <p:nvPr>
            <p:ph type="body" idx="1"/>
          </p:nvPr>
        </p:nvSpPr>
        <p:spPr>
          <a:xfrm>
            <a:off x="311699" y="1152475"/>
            <a:ext cx="8520602" cy="3416400"/>
          </a:xfrm>
          <a:prstGeom prst="rect">
            <a:avLst/>
          </a:prstGeom>
        </p:spPr>
        <p:txBody>
          <a:bodyPr/>
          <a:lstStyle/>
          <a:p>
            <a:pPr marL="0" indent="75438" defTabSz="603504">
              <a:buSzTx/>
              <a:buNone/>
              <a:defRPr sz="1518">
                <a:solidFill>
                  <a:schemeClr val="accent2">
                    <a:lumOff val="-2588"/>
                  </a:schemeClr>
                </a:solidFill>
              </a:defRPr>
            </a:pPr>
            <a:r>
              <a:t>https://sweetcode.io/deploying-databases-kubernetes-statefulsets/</a:t>
            </a:r>
          </a:p>
          <a:p>
            <a:pPr marL="0" indent="75438" defTabSz="603504">
              <a:buSzTx/>
              <a:buNone/>
              <a:defRPr sz="1518">
                <a:solidFill>
                  <a:schemeClr val="accent2">
                    <a:lumOff val="-2588"/>
                  </a:schemeClr>
                </a:solidFill>
              </a:defRPr>
            </a:pPr>
            <a:r>
              <a:t>https://kubedb.com/</a:t>
            </a:r>
          </a:p>
          <a:p>
            <a:pPr marL="0" indent="75438" defTabSz="603504">
              <a:buSzTx/>
              <a:buNone/>
              <a:defRPr sz="1518">
                <a:solidFill>
                  <a:schemeClr val="accent2">
                    <a:lumOff val="-2588"/>
                  </a:schemeClr>
                </a:solidFill>
              </a:defRPr>
            </a:pPr>
            <a:r>
              <a:t>https://www.donaldsimpson.co.uk/2019/06/12/kubernetes-with-minikube-and-helm-part-1/</a:t>
            </a:r>
          </a:p>
          <a:p>
            <a:pPr marL="0" indent="75438" defTabSz="603504">
              <a:buSzTx/>
              <a:buNone/>
              <a:defRPr sz="1518">
                <a:solidFill>
                  <a:schemeClr val="accent2">
                    <a:lumOff val="-2588"/>
                  </a:schemeClr>
                </a:solidFill>
              </a:defRPr>
            </a:pPr>
            <a:r>
              <a:t>https://aws.amazon.com/kubernetes/</a:t>
            </a:r>
          </a:p>
          <a:p>
            <a:pPr marL="0" indent="75438" defTabSz="603504">
              <a:buSzTx/>
              <a:buNone/>
              <a:defRPr sz="1518">
                <a:solidFill>
                  <a:schemeClr val="accent2">
                    <a:lumOff val="-2588"/>
                  </a:schemeClr>
                </a:solidFill>
              </a:defRPr>
            </a:pPr>
            <a:r>
              <a:t>https://aws.amazon.com/eks/</a:t>
            </a:r>
          </a:p>
          <a:p>
            <a:pPr marL="0" indent="75438" defTabSz="603504">
              <a:buSzTx/>
              <a:buNone/>
              <a:defRPr sz="1518">
                <a:solidFill>
                  <a:schemeClr val="accent2">
                    <a:lumOff val="-2588"/>
                  </a:schemeClr>
                </a:solidFill>
              </a:defRPr>
            </a:pPr>
            <a:r>
              <a:t>https://cloud.google.com/kubernetes-engine/</a:t>
            </a:r>
          </a:p>
          <a:p>
            <a:pPr marL="0" indent="75438" defTabSz="603504">
              <a:buSzTx/>
              <a:buNone/>
              <a:defRPr sz="1518">
                <a:solidFill>
                  <a:schemeClr val="accent2">
                    <a:lumOff val="-2588"/>
                  </a:schemeClr>
                </a:solidFill>
              </a:defRPr>
            </a:pPr>
            <a:r>
              <a:t>https://zero-to-jupyterhub.readthedocs.io/en/latest/google/step-zero-gcp.html</a:t>
            </a:r>
          </a:p>
          <a:p>
            <a:pPr marL="0" indent="75438" defTabSz="603504">
              <a:buSzTx/>
              <a:buNone/>
              <a:defRPr sz="1518">
                <a:solidFill>
                  <a:schemeClr val="accent2">
                    <a:lumOff val="-2588"/>
                  </a:schemeClr>
                </a:solidFill>
              </a:defRPr>
            </a:pPr>
            <a:r>
              <a:t>https://kubernetes.io/docs/setup/production-environment/turnkey/azure/</a:t>
            </a:r>
          </a:p>
          <a:p>
            <a:pPr marL="0" indent="75438" defTabSz="603504">
              <a:buSzTx/>
              <a:buNone/>
              <a:defRPr sz="1518">
                <a:solidFill>
                  <a:schemeClr val="accent2">
                    <a:lumOff val="-2588"/>
                  </a:schemeClr>
                </a:solidFill>
              </a:defRPr>
            </a:pPr>
            <a:r>
              <a:t>https://docs.microsoft.com/en-us/azure/aks/intro-kubernetes</a:t>
            </a:r>
          </a:p>
          <a:p>
            <a:pPr marL="0" indent="75438" defTabSz="603504">
              <a:buSzTx/>
              <a:buNone/>
              <a:defRPr sz="1518">
                <a:solidFill>
                  <a:schemeClr val="accent2">
                    <a:lumOff val="-2588"/>
                  </a:schemeClr>
                </a:solidFill>
              </a:defRPr>
            </a:pPr>
            <a:r>
              <a:t>https://www.openshift.com/learn/topics/kubernetes/</a:t>
            </a:r>
          </a:p>
          <a:p>
            <a:pPr marL="0" indent="75438" defTabSz="603504">
              <a:buSzTx/>
              <a:buNone/>
              <a:defRPr sz="1518">
                <a:solidFill>
                  <a:schemeClr val="accent2">
                    <a:lumOff val="-2588"/>
                  </a:schemeClr>
                </a:solidFill>
              </a:defRPr>
            </a:pPr>
            <a:r>
              <a:t>https://blog.openshift.com/whats-the-difference-between-openshift-and-kubernetes/</a:t>
            </a:r>
          </a:p>
          <a:p>
            <a:pPr marL="0" indent="75438" defTabSz="603504">
              <a:buSzTx/>
              <a:buNone/>
              <a:defRPr sz="1518">
                <a:solidFill>
                  <a:schemeClr val="accent2">
                    <a:lumOff val="-2588"/>
                  </a:schemeClr>
                </a:solidFill>
              </a:defRPr>
            </a:pPr>
            <a:r>
              <a:t>https://kubernetes.io/docs/concepts/overview/what-is-kubernetes/</a:t>
            </a:r>
          </a:p>
        </p:txBody>
      </p:sp>
      <p:sp>
        <p:nvSpPr>
          <p:cNvPr id="178" name="AutomatedITSolutions.com"/>
          <p:cNvSpPr txBox="1"/>
          <p:nvPr/>
        </p:nvSpPr>
        <p:spPr>
          <a:xfrm>
            <a:off x="136440" y="4654989"/>
            <a:ext cx="2745739" cy="31339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1600">
                <a:solidFill>
                  <a:schemeClr val="accent3">
                    <a:satOff val="-2341"/>
                    <a:lumOff val="-10823"/>
                  </a:schemeClr>
                </a:solidFill>
              </a:defRPr>
            </a:lvl1pPr>
          </a:lstStyle>
          <a:p>
            <a:pPr/>
            <a:r>
              <a:t>AutomatedITSolutions.com</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Google Shape;74;p15"/>
          <p:cNvSpPr txBox="1"/>
          <p:nvPr>
            <p:ph type="title"/>
          </p:nvPr>
        </p:nvSpPr>
        <p:spPr>
          <a:prstGeom prst="rect">
            <a:avLst/>
          </a:prstGeom>
        </p:spPr>
        <p:txBody>
          <a:bodyPr/>
          <a:lstStyle/>
          <a:p>
            <a:pPr/>
            <a:r>
              <a:t>Next steps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 name="Google Shape;79;p16"/>
          <p:cNvSpPr txBox="1"/>
          <p:nvPr>
            <p:ph type="title"/>
          </p:nvPr>
        </p:nvSpPr>
        <p:spPr>
          <a:xfrm>
            <a:off x="311699" y="292623"/>
            <a:ext cx="8520602" cy="572704"/>
          </a:xfrm>
          <a:prstGeom prst="rect">
            <a:avLst/>
          </a:prstGeom>
        </p:spPr>
        <p:txBody>
          <a:bodyPr/>
          <a:lstStyle>
            <a:lvl1pPr defTabSz="822958">
              <a:defRPr sz="2500"/>
            </a:lvl1pPr>
          </a:lstStyle>
          <a:p>
            <a:pPr/>
            <a:r>
              <a:t>Introductions</a:t>
            </a:r>
          </a:p>
        </p:txBody>
      </p:sp>
      <p:sp>
        <p:nvSpPr>
          <p:cNvPr id="80" name="Google Shape;80;p16"/>
          <p:cNvSpPr txBox="1"/>
          <p:nvPr>
            <p:ph type="body" idx="1"/>
          </p:nvPr>
        </p:nvSpPr>
        <p:spPr>
          <a:xfrm>
            <a:off x="1899132" y="1169691"/>
            <a:ext cx="5345736" cy="3722590"/>
          </a:xfrm>
          <a:prstGeom prst="rect">
            <a:avLst/>
          </a:prstGeom>
        </p:spPr>
        <p:txBody>
          <a:bodyPr/>
          <a:lstStyle/>
          <a:p>
            <a:pPr marL="0" indent="0" algn="ctr">
              <a:buClrTx/>
              <a:buSzTx/>
              <a:buFontTx/>
              <a:buNone/>
              <a:defRPr sz="2100">
                <a:solidFill>
                  <a:srgbClr val="666666"/>
                </a:solidFill>
              </a:defRPr>
            </a:pPr>
          </a:p>
          <a:p>
            <a:pPr marL="0" indent="0" algn="ctr">
              <a:buClrTx/>
              <a:buSzTx/>
              <a:buFontTx/>
              <a:buNone/>
              <a:defRPr sz="2700">
                <a:solidFill>
                  <a:srgbClr val="666666"/>
                </a:solidFill>
              </a:defRPr>
            </a:pPr>
            <a:r>
              <a:t>John Pikoulas</a:t>
            </a:r>
          </a:p>
          <a:p>
            <a:pPr marL="0" indent="0" algn="ctr">
              <a:buClrTx/>
              <a:buSzTx/>
              <a:buFontTx/>
              <a:buNone/>
              <a:defRPr sz="2100">
                <a:solidFill>
                  <a:srgbClr val="666666"/>
                </a:solidFill>
              </a:defRPr>
            </a:pPr>
            <a:br>
              <a:rPr sz="2700"/>
            </a:br>
            <a:r>
              <a:rPr sz="2700"/>
              <a:t>www.automateditsolutions.com</a:t>
            </a:r>
            <a:br>
              <a:rPr sz="2700"/>
            </a:br>
            <a:br>
              <a:rPr sz="2700"/>
            </a:br>
            <a:br/>
          </a:p>
        </p:txBody>
      </p:sp>
      <p:sp>
        <p:nvSpPr>
          <p:cNvPr id="81" name="AutomatedITSolutions.com"/>
          <p:cNvSpPr txBox="1"/>
          <p:nvPr/>
        </p:nvSpPr>
        <p:spPr>
          <a:xfrm>
            <a:off x="136440" y="4654989"/>
            <a:ext cx="2745739" cy="31339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1600">
                <a:solidFill>
                  <a:schemeClr val="accent3">
                    <a:satOff val="-2341"/>
                    <a:lumOff val="-10823"/>
                  </a:schemeClr>
                </a:solidFill>
              </a:defRPr>
            </a:lvl1pPr>
          </a:lstStyle>
          <a:p>
            <a:pPr/>
            <a:r>
              <a:t>AutomatedITSolutions.com</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 name="Google Shape;79;p16"/>
          <p:cNvSpPr txBox="1"/>
          <p:nvPr>
            <p:ph type="title"/>
          </p:nvPr>
        </p:nvSpPr>
        <p:spPr>
          <a:xfrm>
            <a:off x="311699" y="292623"/>
            <a:ext cx="8520602" cy="572704"/>
          </a:xfrm>
          <a:prstGeom prst="rect">
            <a:avLst/>
          </a:prstGeom>
        </p:spPr>
        <p:txBody>
          <a:bodyPr/>
          <a:lstStyle>
            <a:lvl1pPr defTabSz="822958">
              <a:defRPr sz="2500"/>
            </a:lvl1pPr>
          </a:lstStyle>
          <a:p>
            <a:pPr/>
            <a:r>
              <a:t>Agenda</a:t>
            </a:r>
          </a:p>
        </p:txBody>
      </p:sp>
      <p:sp>
        <p:nvSpPr>
          <p:cNvPr id="86" name="Google Shape;80;p16"/>
          <p:cNvSpPr txBox="1"/>
          <p:nvPr>
            <p:ph type="body" idx="1"/>
          </p:nvPr>
        </p:nvSpPr>
        <p:spPr>
          <a:xfrm>
            <a:off x="65172" y="1225646"/>
            <a:ext cx="7236904" cy="3177844"/>
          </a:xfrm>
          <a:prstGeom prst="rect">
            <a:avLst/>
          </a:prstGeom>
        </p:spPr>
        <p:txBody>
          <a:bodyPr/>
          <a:lstStyle/>
          <a:p>
            <a:pPr marL="228600" indent="-228600">
              <a:buClrTx/>
              <a:buSzPct val="100000"/>
              <a:buFontTx/>
              <a:buChar char="•"/>
              <a:defRPr sz="2100">
                <a:solidFill>
                  <a:schemeClr val="accent2">
                    <a:lumOff val="-2588"/>
                  </a:schemeClr>
                </a:solidFill>
              </a:defRPr>
            </a:pPr>
            <a:r>
              <a:t>WHAT IS K8S</a:t>
            </a:r>
          </a:p>
          <a:p>
            <a:pPr marL="228600" indent="-228600">
              <a:buClrTx/>
              <a:buSzPct val="100000"/>
              <a:buFontTx/>
              <a:buChar char="•"/>
              <a:defRPr sz="2100">
                <a:solidFill>
                  <a:schemeClr val="accent2">
                    <a:lumOff val="-2588"/>
                  </a:schemeClr>
                </a:solidFill>
              </a:defRPr>
            </a:pPr>
            <a:r>
              <a:t>SUMMARY OF K8S COMPONENTS-WHY USE</a:t>
            </a:r>
          </a:p>
          <a:p>
            <a:pPr marL="228600" indent="-228600">
              <a:buClrTx/>
              <a:buSzPct val="100000"/>
              <a:buFontTx/>
              <a:buChar char="•"/>
              <a:defRPr sz="2100">
                <a:solidFill>
                  <a:schemeClr val="accent2">
                    <a:lumOff val="-2588"/>
                  </a:schemeClr>
                </a:solidFill>
              </a:defRPr>
            </a:pPr>
            <a:r>
              <a:t>WHERE/HOW TO RUN K8S</a:t>
            </a:r>
          </a:p>
          <a:p>
            <a:pPr marL="228600" indent="-228600">
              <a:buClrTx/>
              <a:buSzPct val="100000"/>
              <a:buFontTx/>
              <a:buChar char="•"/>
              <a:defRPr sz="2100">
                <a:solidFill>
                  <a:schemeClr val="accent2">
                    <a:lumOff val="-2588"/>
                  </a:schemeClr>
                </a:solidFill>
              </a:defRPr>
            </a:pPr>
            <a:r>
              <a:t>K8S ON AWS</a:t>
            </a:r>
          </a:p>
          <a:p>
            <a:pPr marL="228600" indent="-228600">
              <a:buClrTx/>
              <a:buSzPct val="100000"/>
              <a:buFontTx/>
              <a:buChar char="•"/>
              <a:defRPr sz="2100">
                <a:solidFill>
                  <a:schemeClr val="accent2">
                    <a:lumOff val="-2588"/>
                  </a:schemeClr>
                </a:solidFill>
              </a:defRPr>
            </a:pPr>
            <a:r>
              <a:t>K8S ON GOOGLE CLOUD</a:t>
            </a:r>
          </a:p>
          <a:p>
            <a:pPr marL="228600" indent="-228600">
              <a:buClrTx/>
              <a:buSzPct val="100000"/>
              <a:buFontTx/>
              <a:buChar char="•"/>
              <a:defRPr sz="2100">
                <a:solidFill>
                  <a:schemeClr val="accent2">
                    <a:lumOff val="-2588"/>
                  </a:schemeClr>
                </a:solidFill>
              </a:defRPr>
            </a:pPr>
            <a:r>
              <a:t>K8S OPENSHIFT</a:t>
            </a:r>
          </a:p>
          <a:p>
            <a:pPr marL="228600" indent="-228600">
              <a:buClrTx/>
              <a:buSzPct val="100000"/>
              <a:buFontTx/>
              <a:buChar char="•"/>
              <a:defRPr sz="2100">
                <a:solidFill>
                  <a:schemeClr val="accent2">
                    <a:lumOff val="-2588"/>
                  </a:schemeClr>
                </a:solidFill>
              </a:defRPr>
            </a:pPr>
            <a:r>
              <a:t>K8S ON YOUR LAPTOP</a:t>
            </a:r>
          </a:p>
          <a:p>
            <a:pPr marL="228600" indent="-228600">
              <a:buClrTx/>
              <a:buSzPct val="100000"/>
              <a:buFontTx/>
              <a:buChar char="•"/>
              <a:defRPr sz="2100">
                <a:solidFill>
                  <a:schemeClr val="accent2">
                    <a:lumOff val="-2588"/>
                  </a:schemeClr>
                </a:solidFill>
              </a:defRPr>
            </a:pPr>
            <a:r>
              <a:t>APPENDIX</a:t>
            </a:r>
          </a:p>
        </p:txBody>
      </p:sp>
      <p:sp>
        <p:nvSpPr>
          <p:cNvPr id="87" name="AutomatedITSolutions.com"/>
          <p:cNvSpPr txBox="1"/>
          <p:nvPr/>
        </p:nvSpPr>
        <p:spPr>
          <a:xfrm>
            <a:off x="136440" y="4654989"/>
            <a:ext cx="2745739" cy="31339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1600">
                <a:solidFill>
                  <a:schemeClr val="accent3">
                    <a:satOff val="-2341"/>
                    <a:lumOff val="-10823"/>
                  </a:schemeClr>
                </a:solidFill>
              </a:defRPr>
            </a:lvl1pPr>
          </a:lstStyle>
          <a:p>
            <a:pPr/>
            <a:r>
              <a:t>AutomatedITSolutions.com</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 name="Google Shape;79;p16"/>
          <p:cNvSpPr txBox="1"/>
          <p:nvPr>
            <p:ph type="title"/>
          </p:nvPr>
        </p:nvSpPr>
        <p:spPr>
          <a:xfrm>
            <a:off x="311699" y="292623"/>
            <a:ext cx="7048878" cy="572704"/>
          </a:xfrm>
          <a:prstGeom prst="rect">
            <a:avLst/>
          </a:prstGeom>
        </p:spPr>
        <p:txBody>
          <a:bodyPr/>
          <a:lstStyle>
            <a:lvl1pPr defTabSz="822958">
              <a:defRPr sz="2500"/>
            </a:lvl1pPr>
          </a:lstStyle>
          <a:p>
            <a:pPr/>
            <a:r>
              <a:t>SUMMARY OF K8S COMPONENTS-WHY USE</a:t>
            </a:r>
          </a:p>
        </p:txBody>
      </p:sp>
      <p:sp>
        <p:nvSpPr>
          <p:cNvPr id="92" name="AutomatedITSolutions.com"/>
          <p:cNvSpPr txBox="1"/>
          <p:nvPr/>
        </p:nvSpPr>
        <p:spPr>
          <a:xfrm>
            <a:off x="136440" y="4654989"/>
            <a:ext cx="2745739" cy="31339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1600">
                <a:solidFill>
                  <a:schemeClr val="accent3">
                    <a:satOff val="-2341"/>
                    <a:lumOff val="-10823"/>
                  </a:schemeClr>
                </a:solidFill>
              </a:defRPr>
            </a:lvl1pPr>
          </a:lstStyle>
          <a:p>
            <a:pPr/>
            <a:r>
              <a:t>AutomatedITSolutions.com</a:t>
            </a:r>
          </a:p>
        </p:txBody>
      </p:sp>
      <p:sp>
        <p:nvSpPr>
          <p:cNvPr id="93" name="“Kubernetes is a portable, extensible, open-source platform for managing containerized workloads and services, that facilitates both declarative configuration and automation.”…"/>
          <p:cNvSpPr txBox="1"/>
          <p:nvPr/>
        </p:nvSpPr>
        <p:spPr>
          <a:xfrm>
            <a:off x="300070" y="2009588"/>
            <a:ext cx="8543860" cy="1501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lnSpc>
                <a:spcPts val="3700"/>
              </a:lnSpc>
              <a:defRPr sz="1600">
                <a:ln w="0" cap="flat">
                  <a:solidFill>
                    <a:srgbClr val="000000"/>
                  </a:solidFill>
                  <a:prstDash val="solid"/>
                  <a:miter lim="400000"/>
                </a:ln>
                <a:latin typeface="Helvetica Light"/>
                <a:ea typeface="Helvetica Light"/>
                <a:cs typeface="Helvetica Light"/>
                <a:sym typeface="Helvetica Light"/>
              </a:defRPr>
            </a:pPr>
            <a:r>
              <a:t>“Kubernetes is a portable, extensible, open-source platform for managing containerized workloads and services, that facilitates both declarative configuration and automation.”</a:t>
            </a:r>
          </a:p>
          <a:p>
            <a:pPr defTabSz="457200">
              <a:lnSpc>
                <a:spcPts val="3700"/>
              </a:lnSpc>
              <a:defRPr sz="1600">
                <a:ln w="0" cap="flat">
                  <a:solidFill>
                    <a:srgbClr val="000000"/>
                  </a:solidFill>
                  <a:prstDash val="solid"/>
                  <a:miter lim="400000"/>
                </a:ln>
                <a:latin typeface="Helvetica Light"/>
                <a:ea typeface="Helvetica Light"/>
                <a:cs typeface="Helvetica Light"/>
                <a:sym typeface="Helvetica Light"/>
              </a:defRPr>
            </a:pPr>
          </a:p>
          <a:p>
            <a:pPr defTabSz="457200">
              <a:lnSpc>
                <a:spcPts val="3700"/>
              </a:lnSpc>
              <a:defRPr sz="1600">
                <a:ln w="0" cap="flat">
                  <a:solidFill>
                    <a:srgbClr val="000000"/>
                  </a:solidFill>
                  <a:prstDash val="solid"/>
                  <a:miter lim="400000"/>
                </a:ln>
                <a:latin typeface="Helvetica Light"/>
                <a:ea typeface="Helvetica Light"/>
                <a:cs typeface="Helvetica Light"/>
                <a:sym typeface="Helvetica Light"/>
              </a:defRPr>
            </a:pPr>
            <a:r>
              <a:t>“The name Kubernetes originates from Greek word(κυβερνήτης), meaning helmsman or pilot. Google open-sourced the Kubernetes project in 2014.”</a:t>
            </a:r>
          </a:p>
          <a:p>
            <a:pPr algn="r" defTabSz="457200">
              <a:lnSpc>
                <a:spcPts val="3300"/>
              </a:lnSpc>
              <a:defRPr i="1" sz="1300">
                <a:ln w="0" cap="flat">
                  <a:solidFill>
                    <a:srgbClr val="000000"/>
                  </a:solidFill>
                  <a:prstDash val="solid"/>
                  <a:miter lim="400000"/>
                </a:ln>
                <a:latin typeface="+mj-lt"/>
                <a:ea typeface="+mj-ea"/>
                <a:cs typeface="+mj-cs"/>
                <a:sym typeface="Helvetica"/>
              </a:defRPr>
            </a:pPr>
            <a:r>
              <a:t>https://kubernetes.io</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Google Shape;79;p16"/>
          <p:cNvSpPr txBox="1"/>
          <p:nvPr>
            <p:ph type="title"/>
          </p:nvPr>
        </p:nvSpPr>
        <p:spPr>
          <a:xfrm>
            <a:off x="311699" y="292623"/>
            <a:ext cx="7048878" cy="572704"/>
          </a:xfrm>
          <a:prstGeom prst="rect">
            <a:avLst/>
          </a:prstGeom>
        </p:spPr>
        <p:txBody>
          <a:bodyPr/>
          <a:lstStyle>
            <a:lvl1pPr defTabSz="822958">
              <a:defRPr sz="2500"/>
            </a:lvl1pPr>
          </a:lstStyle>
          <a:p>
            <a:pPr/>
            <a:r>
              <a:t>GOING BACK IN TIME</a:t>
            </a:r>
          </a:p>
        </p:txBody>
      </p:sp>
      <p:sp>
        <p:nvSpPr>
          <p:cNvPr id="98" name="AutomatedITSolutions.com"/>
          <p:cNvSpPr txBox="1"/>
          <p:nvPr/>
        </p:nvSpPr>
        <p:spPr>
          <a:xfrm>
            <a:off x="136440" y="4654989"/>
            <a:ext cx="2745739" cy="31339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1600">
                <a:solidFill>
                  <a:schemeClr val="accent3">
                    <a:satOff val="-2341"/>
                    <a:lumOff val="-10823"/>
                  </a:schemeClr>
                </a:solidFill>
              </a:defRPr>
            </a:lvl1pPr>
          </a:lstStyle>
          <a:p>
            <a:pPr/>
            <a:r>
              <a:t>AutomatedITSolutions.com</a:t>
            </a:r>
          </a:p>
        </p:txBody>
      </p:sp>
      <p:pic>
        <p:nvPicPr>
          <p:cNvPr id="99" name="Image" descr="Image"/>
          <p:cNvPicPr>
            <a:picLocks noChangeAspect="1"/>
          </p:cNvPicPr>
          <p:nvPr/>
        </p:nvPicPr>
        <p:blipFill>
          <a:blip r:embed="rId3">
            <a:extLst/>
          </a:blip>
          <a:stretch>
            <a:fillRect/>
          </a:stretch>
        </p:blipFill>
        <p:spPr>
          <a:xfrm>
            <a:off x="385078" y="1264419"/>
            <a:ext cx="8373844" cy="2991477"/>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Google Shape;79;p16"/>
          <p:cNvSpPr txBox="1"/>
          <p:nvPr>
            <p:ph type="title"/>
          </p:nvPr>
        </p:nvSpPr>
        <p:spPr>
          <a:xfrm>
            <a:off x="311699" y="292623"/>
            <a:ext cx="7048878" cy="572704"/>
          </a:xfrm>
          <a:prstGeom prst="rect">
            <a:avLst/>
          </a:prstGeom>
        </p:spPr>
        <p:txBody>
          <a:bodyPr/>
          <a:lstStyle>
            <a:lvl1pPr defTabSz="822958">
              <a:defRPr sz="2500"/>
            </a:lvl1pPr>
          </a:lstStyle>
          <a:p>
            <a:pPr/>
            <a:r>
              <a:t>WHAT CAN IT DO</a:t>
            </a:r>
          </a:p>
        </p:txBody>
      </p:sp>
      <p:sp>
        <p:nvSpPr>
          <p:cNvPr id="104" name="AutomatedITSolutions.com"/>
          <p:cNvSpPr txBox="1"/>
          <p:nvPr/>
        </p:nvSpPr>
        <p:spPr>
          <a:xfrm>
            <a:off x="136440" y="4654989"/>
            <a:ext cx="2745739" cy="31339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1600">
                <a:solidFill>
                  <a:schemeClr val="accent3">
                    <a:satOff val="-2341"/>
                    <a:lumOff val="-10823"/>
                  </a:schemeClr>
                </a:solidFill>
              </a:defRPr>
            </a:lvl1pPr>
          </a:lstStyle>
          <a:p>
            <a:pPr/>
            <a:r>
              <a:t>AutomatedITSolutions.com</a:t>
            </a:r>
          </a:p>
        </p:txBody>
      </p:sp>
      <p:sp>
        <p:nvSpPr>
          <p:cNvPr id="105" name="Text"/>
          <p:cNvSpPr txBox="1"/>
          <p:nvPr/>
        </p:nvSpPr>
        <p:spPr>
          <a:xfrm>
            <a:off x="0" y="0"/>
            <a:ext cx="651712" cy="154938"/>
          </a:xfrm>
          <a:prstGeom prst="rect">
            <a:avLst/>
          </a:prstGeom>
          <a:ln w="12700">
            <a:miter lim="400000"/>
          </a:ln>
        </p:spPr>
        <p:txBody>
          <a:bodyPr wrap="none" lIns="45718" tIns="45718" rIns="45718" bIns="45718">
            <a:spAutoFit/>
          </a:bodyPr>
          <a:lstStyle/>
          <a:p>
            <a:pPr marL="457200" indent="-317500" defTabSz="457200">
              <a:lnSpc>
                <a:spcPts val="3200"/>
              </a:lnSpc>
              <a:spcBef>
                <a:spcPts val="1200"/>
              </a:spcBef>
              <a:buClr>
                <a:srgbClr val="000000"/>
              </a:buClr>
              <a:buSzPct val="100000"/>
              <a:buFont typeface="Helvetica"/>
              <a:buChar char="•"/>
              <a:tabLst>
                <a:tab pos="139700" algn="l"/>
                <a:tab pos="457200" algn="l"/>
              </a:tabLst>
              <a:defRPr sz="400">
                <a:ln w="0" cap="flat">
                  <a:solidFill>
                    <a:srgbClr val="000000"/>
                  </a:solidFill>
                  <a:prstDash val="solid"/>
                  <a:miter lim="400000"/>
                </a:ln>
                <a:latin typeface="Helvetica Light"/>
                <a:ea typeface="Helvetica Light"/>
                <a:cs typeface="Helvetica Light"/>
                <a:sym typeface="Helvetica Light"/>
              </a:defRPr>
            </a:pPr>
          </a:p>
        </p:txBody>
      </p:sp>
      <p:sp>
        <p:nvSpPr>
          <p:cNvPr id="106" name="Service discovery and load balancing: Kubernetes can expose a container using the DNS name or using their own IP address. If traffic to a container is high, Kubernetes is able to load balance and distribute the network traffic so that the deployment is stable.…"/>
          <p:cNvSpPr txBox="1"/>
          <p:nvPr/>
        </p:nvSpPr>
        <p:spPr>
          <a:xfrm>
            <a:off x="130220" y="1157537"/>
            <a:ext cx="8883560" cy="353960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140368" indent="-140368" algn="just">
              <a:buSzPct val="100000"/>
              <a:buChar char="•"/>
              <a:defRPr sz="1500"/>
            </a:pPr>
            <a:r>
              <a:rPr b="1"/>
              <a:t>Service discovery and load balancing</a:t>
            </a:r>
            <a:r>
              <a:t>: Kubernetes can expose a container using the DNS name or using their own IP address. If traffic to a container is high, Kubernetes is able to load balance and distribute the network traffic so that the deployment is stable.</a:t>
            </a:r>
          </a:p>
          <a:p>
            <a:pPr marL="140368" indent="-140368" algn="just">
              <a:buSzPct val="100000"/>
              <a:buChar char="•"/>
              <a:defRPr sz="1500"/>
            </a:pPr>
            <a:r>
              <a:rPr b="1"/>
              <a:t>Storage orchestration</a:t>
            </a:r>
            <a:r>
              <a:t>: Kubernetes allows you to automatically mount a storage system of your choice, such as local storages, public cloud providers, and more.</a:t>
            </a:r>
          </a:p>
          <a:p>
            <a:pPr marL="140368" indent="-140368" algn="just">
              <a:buSzPct val="100000"/>
              <a:buChar char="•"/>
              <a:defRPr sz="1500"/>
            </a:pPr>
            <a:r>
              <a:rPr b="1"/>
              <a:t>Automated rollouts and rollbacks</a:t>
            </a:r>
            <a:r>
              <a:t>: You can automate Kubernetes to create new containers for your deployment, remove existing containers and adopt all their resources to the new container.</a:t>
            </a:r>
          </a:p>
          <a:p>
            <a:pPr marL="140368" indent="-140368" algn="just">
              <a:buSzPct val="100000"/>
              <a:buChar char="•"/>
              <a:defRPr sz="1500"/>
            </a:pPr>
            <a:r>
              <a:rPr b="1"/>
              <a:t>Automatic bin packing</a:t>
            </a:r>
            <a:r>
              <a:t>: Kubernetes allows you to specify how much CPU and memory (RAM) each container needs.</a:t>
            </a:r>
          </a:p>
          <a:p>
            <a:pPr marL="140368" indent="-140368" algn="just">
              <a:buSzPct val="100000"/>
              <a:buChar char="•"/>
              <a:defRPr sz="1500"/>
            </a:pPr>
            <a:r>
              <a:rPr b="1"/>
              <a:t>Self-healing</a:t>
            </a:r>
            <a:r>
              <a:t>: Kubernetes restarts containers that fail, replaces containers, kills containers that don’t respond to your user-defined health check, and doesn’t advertise them to clients until they are ready to serve.</a:t>
            </a:r>
          </a:p>
          <a:p>
            <a:pPr marL="140368" indent="-140368" algn="just">
              <a:buSzPct val="100000"/>
              <a:buChar char="•"/>
              <a:defRPr sz="1500"/>
            </a:pPr>
            <a:r>
              <a:rPr b="1"/>
              <a:t>Secret and configuration management</a:t>
            </a:r>
            <a:r>
              <a:t>: Kubernetes lets you store and manage sensitive information, such as passwords, OAuth tokens, and ssh keys. You can deploy and update secrets and application configuration without rebuilding your container images, and without exposing secrets in your stack configuration.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Google Shape;85;p17"/>
          <p:cNvSpPr txBox="1"/>
          <p:nvPr>
            <p:ph type="title"/>
          </p:nvPr>
        </p:nvSpPr>
        <p:spPr>
          <a:xfrm>
            <a:off x="490249" y="1259124"/>
            <a:ext cx="6367803" cy="2493603"/>
          </a:xfrm>
          <a:prstGeom prst="rect">
            <a:avLst/>
          </a:prstGeom>
        </p:spPr>
        <p:txBody>
          <a:bodyPr/>
          <a:lstStyle/>
          <a:p>
            <a:pPr>
              <a:defRPr>
                <a:solidFill>
                  <a:srgbClr val="666666"/>
                </a:solidFill>
              </a:defRPr>
            </a:pPr>
            <a:r>
              <a:t>Kubernetes </a:t>
            </a:r>
            <a:br/>
            <a:r>
              <a:rPr sz="3200"/>
              <a:t>but first this… </a:t>
            </a:r>
            <a:br>
              <a:rPr sz="3200"/>
            </a:br>
            <a:r>
              <a:rPr sz="3200"/>
              <a:t>key concepts and components</a:t>
            </a:r>
          </a:p>
        </p:txBody>
      </p:sp>
      <p:sp>
        <p:nvSpPr>
          <p:cNvPr id="109" name="AutomatedITSolutions.com"/>
          <p:cNvSpPr txBox="1"/>
          <p:nvPr/>
        </p:nvSpPr>
        <p:spPr>
          <a:xfrm>
            <a:off x="136440" y="4654989"/>
            <a:ext cx="2745739" cy="31339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1600">
                <a:solidFill>
                  <a:schemeClr val="accent3">
                    <a:satOff val="-2341"/>
                    <a:lumOff val="-10823"/>
                  </a:schemeClr>
                </a:solidFill>
              </a:defRPr>
            </a:lvl1pPr>
          </a:lstStyle>
          <a:p>
            <a:pPr/>
            <a:r>
              <a:t>AutomatedITSolutions.com</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Google Shape;90;p18"/>
          <p:cNvSpPr txBox="1"/>
          <p:nvPr>
            <p:ph type="title"/>
          </p:nvPr>
        </p:nvSpPr>
        <p:spPr>
          <a:xfrm>
            <a:off x="311699" y="292623"/>
            <a:ext cx="8520602" cy="572704"/>
          </a:xfrm>
          <a:prstGeom prst="rect">
            <a:avLst/>
          </a:prstGeom>
        </p:spPr>
        <p:txBody>
          <a:bodyPr/>
          <a:lstStyle>
            <a:lvl1pPr defTabSz="822958">
              <a:defRPr sz="2500"/>
            </a:lvl1pPr>
          </a:lstStyle>
          <a:p>
            <a:pPr/>
            <a:r>
              <a:t>Kubernetes Native App Architecture</a:t>
            </a:r>
          </a:p>
        </p:txBody>
      </p:sp>
      <p:sp>
        <p:nvSpPr>
          <p:cNvPr id="112" name="Google Shape;91;p18"/>
          <p:cNvSpPr txBox="1"/>
          <p:nvPr>
            <p:ph type="body" idx="1"/>
          </p:nvPr>
        </p:nvSpPr>
        <p:spPr>
          <a:xfrm>
            <a:off x="311699" y="1148598"/>
            <a:ext cx="8520602" cy="3504036"/>
          </a:xfrm>
          <a:prstGeom prst="rect">
            <a:avLst/>
          </a:prstGeom>
        </p:spPr>
        <p:txBody>
          <a:bodyPr/>
          <a:lstStyle/>
          <a:p>
            <a:pPr marL="0" indent="0">
              <a:spcBef>
                <a:spcPts val="1600"/>
              </a:spcBef>
              <a:buSzTx/>
              <a:buNone/>
              <a:defRPr sz="1200">
                <a:solidFill>
                  <a:srgbClr val="666666"/>
                </a:solidFill>
              </a:defRPr>
            </a:pPr>
            <a:r>
              <a:t>The architecture of a typical Cloud-Native application consists of 3-tiers: a persistence or database tier, backend tier and frontend tier for your application. In Kubernetes, you define and create multiple resources for each of these tiers:</a:t>
            </a:r>
            <a:br/>
          </a:p>
        </p:txBody>
      </p:sp>
      <p:sp>
        <p:nvSpPr>
          <p:cNvPr id="113" name="AutomatedITSolutions.com"/>
          <p:cNvSpPr txBox="1"/>
          <p:nvPr/>
        </p:nvSpPr>
        <p:spPr>
          <a:xfrm>
            <a:off x="136440" y="4654989"/>
            <a:ext cx="2745739" cy="31339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1600">
                <a:solidFill>
                  <a:schemeClr val="accent3">
                    <a:satOff val="-2341"/>
                    <a:lumOff val="-10823"/>
                  </a:schemeClr>
                </a:solidFill>
              </a:defRPr>
            </a:lvl1pPr>
          </a:lstStyle>
          <a:p>
            <a:pPr/>
            <a:r>
              <a:t>AutomatedITSolutions.com</a:t>
            </a:r>
          </a:p>
        </p:txBody>
      </p:sp>
      <p:pic>
        <p:nvPicPr>
          <p:cNvPr id="114" name="Image" descr="Image"/>
          <p:cNvPicPr>
            <a:picLocks noChangeAspect="1"/>
          </p:cNvPicPr>
          <p:nvPr/>
        </p:nvPicPr>
        <p:blipFill>
          <a:blip r:embed="rId3">
            <a:extLst/>
          </a:blip>
          <a:stretch>
            <a:fillRect/>
          </a:stretch>
        </p:blipFill>
        <p:spPr>
          <a:xfrm>
            <a:off x="1889026" y="1660458"/>
            <a:ext cx="5365948" cy="3099518"/>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Google Shape;90;p18"/>
          <p:cNvSpPr txBox="1"/>
          <p:nvPr>
            <p:ph type="title"/>
          </p:nvPr>
        </p:nvSpPr>
        <p:spPr>
          <a:xfrm>
            <a:off x="311699" y="292623"/>
            <a:ext cx="8520602" cy="572704"/>
          </a:xfrm>
          <a:prstGeom prst="rect">
            <a:avLst/>
          </a:prstGeom>
        </p:spPr>
        <p:txBody>
          <a:bodyPr/>
          <a:lstStyle>
            <a:lvl1pPr defTabSz="822958">
              <a:defRPr sz="2500"/>
            </a:lvl1pPr>
          </a:lstStyle>
          <a:p>
            <a:pPr/>
            <a:r>
              <a:t>Components</a:t>
            </a:r>
          </a:p>
        </p:txBody>
      </p:sp>
      <p:sp>
        <p:nvSpPr>
          <p:cNvPr id="119" name="Google Shape;91;p18"/>
          <p:cNvSpPr txBox="1"/>
          <p:nvPr>
            <p:ph type="body" idx="1"/>
          </p:nvPr>
        </p:nvSpPr>
        <p:spPr>
          <a:xfrm>
            <a:off x="311699" y="1152475"/>
            <a:ext cx="5587671" cy="3796334"/>
          </a:xfrm>
          <a:prstGeom prst="rect">
            <a:avLst/>
          </a:prstGeom>
        </p:spPr>
        <p:txBody>
          <a:bodyPr/>
          <a:lstStyle/>
          <a:p>
            <a:pPr marL="0" indent="0" defTabSz="749808">
              <a:spcBef>
                <a:spcPts val="900"/>
              </a:spcBef>
              <a:buSzTx/>
              <a:buNone/>
              <a:defRPr sz="1476">
                <a:solidFill>
                  <a:schemeClr val="accent2">
                    <a:lumOff val="-2588"/>
                  </a:schemeClr>
                </a:solidFill>
              </a:defRPr>
            </a:pPr>
            <a:r>
              <a:t>Core components, control plane components, components we need to manage our cluster:</a:t>
            </a:r>
          </a:p>
          <a:p>
            <a:pPr marL="187451" indent="-187451" defTabSz="749808">
              <a:lnSpc>
                <a:spcPct val="100000"/>
              </a:lnSpc>
              <a:spcBef>
                <a:spcPts val="900"/>
              </a:spcBef>
              <a:buSzPct val="100000"/>
              <a:buChar char="•"/>
              <a:defRPr sz="1476">
                <a:solidFill>
                  <a:schemeClr val="accent2">
                    <a:lumOff val="-2588"/>
                  </a:schemeClr>
                </a:solidFill>
              </a:defRPr>
            </a:pPr>
            <a:r>
              <a:t>kube-apiserver</a:t>
            </a:r>
          </a:p>
          <a:p>
            <a:pPr marL="187451" indent="-187451" defTabSz="749808">
              <a:lnSpc>
                <a:spcPct val="100000"/>
              </a:lnSpc>
              <a:spcBef>
                <a:spcPts val="900"/>
              </a:spcBef>
              <a:buSzPct val="100000"/>
              <a:buChar char="•"/>
              <a:defRPr sz="1476">
                <a:solidFill>
                  <a:schemeClr val="accent2">
                    <a:lumOff val="-2588"/>
                  </a:schemeClr>
                </a:solidFill>
              </a:defRPr>
            </a:pPr>
            <a:r>
              <a:t>kube-controller-manager</a:t>
            </a:r>
          </a:p>
          <a:p>
            <a:pPr marL="187451" indent="-187451" defTabSz="749808">
              <a:lnSpc>
                <a:spcPct val="100000"/>
              </a:lnSpc>
              <a:spcBef>
                <a:spcPts val="900"/>
              </a:spcBef>
              <a:buSzPct val="100000"/>
              <a:buChar char="•"/>
              <a:defRPr sz="1476">
                <a:solidFill>
                  <a:schemeClr val="accent2">
                    <a:lumOff val="-2588"/>
                  </a:schemeClr>
                </a:solidFill>
              </a:defRPr>
            </a:pPr>
            <a:r>
              <a:t>kube-scheduler</a:t>
            </a:r>
          </a:p>
          <a:p>
            <a:pPr marL="187451" indent="-187451" defTabSz="749808">
              <a:lnSpc>
                <a:spcPct val="100000"/>
              </a:lnSpc>
              <a:spcBef>
                <a:spcPts val="900"/>
              </a:spcBef>
              <a:buSzPct val="100000"/>
              <a:buChar char="•"/>
              <a:defRPr sz="1476">
                <a:solidFill>
                  <a:schemeClr val="accent2">
                    <a:lumOff val="-2588"/>
                  </a:schemeClr>
                </a:solidFill>
              </a:defRPr>
            </a:pPr>
            <a:r>
              <a:t>etcd</a:t>
            </a:r>
          </a:p>
          <a:p>
            <a:pPr marL="0" indent="0" defTabSz="749808">
              <a:spcBef>
                <a:spcPts val="900"/>
              </a:spcBef>
              <a:buSzTx/>
              <a:buNone/>
              <a:defRPr sz="1476">
                <a:solidFill>
                  <a:schemeClr val="accent2">
                    <a:lumOff val="-2588"/>
                  </a:schemeClr>
                </a:solidFill>
              </a:defRPr>
            </a:pPr>
            <a:r>
              <a:t>Runtime components — components that basically run our containers and make them available via network:</a:t>
            </a:r>
          </a:p>
          <a:p>
            <a:pPr marL="187451" indent="-187451" defTabSz="749808">
              <a:lnSpc>
                <a:spcPct val="100000"/>
              </a:lnSpc>
              <a:spcBef>
                <a:spcPts val="900"/>
              </a:spcBef>
              <a:buSzPct val="100000"/>
              <a:buChar char="•"/>
              <a:defRPr sz="1476">
                <a:solidFill>
                  <a:schemeClr val="accent2">
                    <a:lumOff val="-2588"/>
                  </a:schemeClr>
                </a:solidFill>
              </a:defRPr>
            </a:pPr>
            <a:r>
              <a:t>kubelet</a:t>
            </a:r>
          </a:p>
          <a:p>
            <a:pPr marL="187451" indent="-187451" defTabSz="749808">
              <a:lnSpc>
                <a:spcPct val="100000"/>
              </a:lnSpc>
              <a:spcBef>
                <a:spcPts val="900"/>
              </a:spcBef>
              <a:buSzPct val="100000"/>
              <a:buChar char="•"/>
              <a:defRPr sz="1476">
                <a:solidFill>
                  <a:schemeClr val="accent2">
                    <a:lumOff val="-2588"/>
                  </a:schemeClr>
                </a:solidFill>
              </a:defRPr>
            </a:pPr>
            <a:r>
              <a:t>kube-proxy</a:t>
            </a:r>
          </a:p>
          <a:p>
            <a:pPr marL="187451" indent="-187451" defTabSz="749808">
              <a:lnSpc>
                <a:spcPct val="100000"/>
              </a:lnSpc>
              <a:spcBef>
                <a:spcPts val="900"/>
              </a:spcBef>
              <a:buSzPct val="100000"/>
              <a:buChar char="•"/>
              <a:defRPr sz="1476">
                <a:solidFill>
                  <a:schemeClr val="accent2">
                    <a:lumOff val="-2588"/>
                  </a:schemeClr>
                </a:solidFill>
              </a:defRPr>
            </a:pPr>
            <a:r>
              <a:t>container runtime</a:t>
            </a:r>
          </a:p>
        </p:txBody>
      </p:sp>
      <p:pic>
        <p:nvPicPr>
          <p:cNvPr id="120" name="Picture 1" descr="Picture 1"/>
          <p:cNvPicPr>
            <a:picLocks noChangeAspect="1"/>
          </p:cNvPicPr>
          <p:nvPr/>
        </p:nvPicPr>
        <p:blipFill>
          <a:blip r:embed="rId3">
            <a:extLst/>
          </a:blip>
          <a:stretch>
            <a:fillRect/>
          </a:stretch>
        </p:blipFill>
        <p:spPr>
          <a:xfrm>
            <a:off x="5828093" y="1173418"/>
            <a:ext cx="3074762" cy="3485948"/>
          </a:xfrm>
          <a:prstGeom prst="rect">
            <a:avLst/>
          </a:prstGeom>
          <a:ln w="12700">
            <a:miter lim="400000"/>
          </a:ln>
        </p:spPr>
      </p:pic>
      <p:sp>
        <p:nvSpPr>
          <p:cNvPr id="121" name="AutomatedITSolutions.com"/>
          <p:cNvSpPr txBox="1"/>
          <p:nvPr/>
        </p:nvSpPr>
        <p:spPr>
          <a:xfrm>
            <a:off x="136440" y="4654989"/>
            <a:ext cx="2745739" cy="31339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1600">
                <a:solidFill>
                  <a:schemeClr val="accent3">
                    <a:satOff val="-2341"/>
                    <a:lumOff val="-10823"/>
                  </a:schemeClr>
                </a:solidFill>
              </a:defRPr>
            </a:lvl1pPr>
          </a:lstStyle>
          <a:p>
            <a:pPr/>
            <a:r>
              <a:t>AutomatedITSolutions.com</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Kubernetes Slide Template">
  <a:themeElements>
    <a:clrScheme name="Kubernetes Slide Template">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Kubernetes Slide Template">
      <a:majorFont>
        <a:latin typeface="Helvetica"/>
        <a:ea typeface="Helvetica"/>
        <a:cs typeface="Helvetica"/>
      </a:majorFont>
      <a:minorFont>
        <a:latin typeface="Arial"/>
        <a:ea typeface="Arial"/>
        <a:cs typeface="Arial"/>
      </a:minorFont>
    </a:fontScheme>
    <a:fmtScheme name="Kubernetes Slide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Kubernetes Slide Template">
  <a:themeElements>
    <a:clrScheme name="Kubernetes Slide Template">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Kubernetes Slide Template">
      <a:majorFont>
        <a:latin typeface="Helvetica"/>
        <a:ea typeface="Helvetica"/>
        <a:cs typeface="Helvetica"/>
      </a:majorFont>
      <a:minorFont>
        <a:latin typeface="Arial"/>
        <a:ea typeface="Arial"/>
        <a:cs typeface="Arial"/>
      </a:minorFont>
    </a:fontScheme>
    <a:fmtScheme name="Kubernetes Slide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