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78" r:id="rId4"/>
    <p:sldId id="265" r:id="rId5"/>
    <p:sldId id="266" r:id="rId6"/>
    <p:sldId id="27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77" r:id="rId17"/>
    <p:sldId id="264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75" d="100"/>
          <a:sy n="175" d="100"/>
        </p:scale>
        <p:origin x="-536" y="-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389809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1;p2" descr="Google Shape;11;p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55149" y="4235024"/>
            <a:ext cx="2937401" cy="642301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418000" y="1791024"/>
            <a:ext cx="8145900" cy="200190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418000" y="1791024"/>
            <a:ext cx="5093400" cy="200190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47" name="Google Shape;37;p8" descr="Google Shape;37;p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4521" y="4645071"/>
            <a:ext cx="1510253" cy="333227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44;p10" descr="Google Shape;44;p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4521" y="4645071"/>
            <a:ext cx="1510253" cy="333227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Google Shape;24;p5" descr="Google Shape;24;p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36085" y="4532676"/>
            <a:ext cx="405713" cy="3936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9991" y="4606477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99999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5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Roboto Medium"/>
          <a:ea typeface="Roboto Medium"/>
          <a:cs typeface="Roboto Medium"/>
          <a:sym typeface="Roboto Medium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Roboto Medium"/>
          <a:ea typeface="Roboto Medium"/>
          <a:cs typeface="Roboto Medium"/>
          <a:sym typeface="Roboto Medium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Roboto Medium"/>
          <a:ea typeface="Roboto Medium"/>
          <a:cs typeface="Roboto Medium"/>
          <a:sym typeface="Roboto Medium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Roboto Medium"/>
          <a:ea typeface="Roboto Medium"/>
          <a:cs typeface="Roboto Medium"/>
          <a:sym typeface="Roboto Medium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Roboto Medium"/>
          <a:ea typeface="Roboto Medium"/>
          <a:cs typeface="Roboto Medium"/>
          <a:sym typeface="Roboto Medium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Roboto Medium"/>
          <a:ea typeface="Roboto Medium"/>
          <a:cs typeface="Roboto Medium"/>
          <a:sym typeface="Roboto Medium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Roboto Medium"/>
          <a:ea typeface="Roboto Medium"/>
          <a:cs typeface="Roboto Medium"/>
          <a:sym typeface="Roboto Medium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Roboto Medium"/>
          <a:ea typeface="Roboto Medium"/>
          <a:cs typeface="Roboto Medium"/>
          <a:sym typeface="Roboto Medium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Roboto Medium"/>
          <a:ea typeface="Roboto Medium"/>
          <a:cs typeface="Roboto Medium"/>
          <a:sym typeface="Roboto Medium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Roboto"/>
          <a:ea typeface="Roboto"/>
          <a:cs typeface="Roboto"/>
          <a:sym typeface="Roboto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Roboto"/>
          <a:ea typeface="Roboto"/>
          <a:cs typeface="Roboto"/>
          <a:sym typeface="Roboto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Roboto"/>
          <a:ea typeface="Roboto"/>
          <a:cs typeface="Roboto"/>
          <a:sym typeface="Roboto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Roboto"/>
          <a:ea typeface="Roboto"/>
          <a:cs typeface="Roboto"/>
          <a:sym typeface="Roboto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Roboto"/>
          <a:ea typeface="Roboto"/>
          <a:cs typeface="Roboto"/>
          <a:sym typeface="Roboto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Roboto"/>
          <a:ea typeface="Roboto"/>
          <a:cs typeface="Roboto"/>
          <a:sym typeface="Roboto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Roboto"/>
          <a:ea typeface="Roboto"/>
          <a:cs typeface="Roboto"/>
          <a:sym typeface="Roboto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Roboto"/>
          <a:ea typeface="Roboto"/>
          <a:cs typeface="Roboto"/>
          <a:sym typeface="Roboto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helm.sh/docs/using_helm/%23three-big-concepts" TargetMode="External"/><Relationship Id="rId3" Type="http://schemas.openxmlformats.org/officeDocument/2006/relationships/hyperlink" Target="https://raw.githubusercontent.com/kubernetes/helm/master/scripts/ge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helm/chart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kubernetes.io/docs/concepts/workloads/controllers/statefulset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helm/charts/tree/master/stable/wordpres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ontinuous.lu/2017/04/28/minikube-and-helm-kubernetes-package-manager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kubernetes.io/docs/reference/kubectl/cheatshee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medium.com/@wisegain/minikube-cheat-sheet-a273385e66c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51;p11"/>
          <p:cNvSpPr txBox="1">
            <a:spLocks noGrp="1"/>
          </p:cNvSpPr>
          <p:nvPr>
            <p:ph type="title"/>
          </p:nvPr>
        </p:nvSpPr>
        <p:spPr>
          <a:xfrm>
            <a:off x="418000" y="1791024"/>
            <a:ext cx="8145899" cy="2001902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rPr dirty="0"/>
              <a:t>Kubernetes with Minikube and Helm Charts</a:t>
            </a:r>
            <a:br>
              <a:rPr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 </a:t>
            </a:r>
            <a:r>
              <a:rPr lang="en-GB" dirty="0" smtClean="0"/>
              <a:t>- the demo steps </a:t>
            </a:r>
            <a:r>
              <a:rPr lang="mr-IN" dirty="0" smtClean="0"/>
              <a:t>–</a:t>
            </a:r>
            <a:r>
              <a:rPr lang="en-GB" dirty="0" smtClean="0"/>
              <a:t> notes for our eyes only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9;p16"/>
          <p:cNvSpPr txBox="1">
            <a:spLocks noGrp="1"/>
          </p:cNvSpPr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/>
              <a:t>EXAMPLE BASIC app </a:t>
            </a:r>
            <a:r>
              <a:rPr lang="mr-IN" b="1" dirty="0" smtClean="0"/>
              <a:t>–</a:t>
            </a:r>
            <a:r>
              <a:rPr lang="en-US" b="1" dirty="0" smtClean="0"/>
              <a:t> Scaling it up</a:t>
            </a:r>
            <a:endParaRPr lang="en-US" dirty="0"/>
          </a:p>
        </p:txBody>
      </p:sp>
      <p:sp>
        <p:nvSpPr>
          <p:cNvPr id="86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JP explain what we’re going to do here </a:t>
            </a:r>
            <a:r>
              <a:rPr lang="mr-IN" sz="1200" b="1" dirty="0" smtClean="0">
                <a:solidFill>
                  <a:srgbClr val="FF0000"/>
                </a:solidFill>
              </a:rPr>
              <a:t>–</a:t>
            </a:r>
            <a:r>
              <a:rPr lang="en-US" sz="1200" b="1" dirty="0" smtClean="0">
                <a:solidFill>
                  <a:srgbClr val="FF0000"/>
                </a:solidFill>
              </a:rPr>
              <a:t> scale our app</a:t>
            </a:r>
          </a:p>
          <a:p>
            <a:pPr marL="114300" indent="0">
              <a:buNone/>
            </a:pPr>
            <a:endParaRPr lang="en-US" sz="1200" b="1" dirty="0" smtClean="0"/>
          </a:p>
          <a:p>
            <a:pPr marL="114300" indent="0">
              <a:buNone/>
            </a:pPr>
            <a:r>
              <a:rPr lang="en-US" sz="1200" b="1" dirty="0" err="1" smtClean="0"/>
              <a:t>kubectl</a:t>
            </a:r>
            <a:r>
              <a:rPr lang="en-US" sz="1200" b="1" dirty="0" smtClean="0"/>
              <a:t> </a:t>
            </a:r>
            <a:r>
              <a:rPr lang="en-US" sz="1200" b="1" dirty="0"/>
              <a:t>get deployment</a:t>
            </a:r>
          </a:p>
          <a:p>
            <a:pPr marL="114300" indent="0">
              <a:buNone/>
            </a:pPr>
            <a:r>
              <a:rPr lang="en-US" sz="1200" b="1" dirty="0" err="1"/>
              <a:t>kubectl</a:t>
            </a:r>
            <a:r>
              <a:rPr lang="en-US" sz="1200" b="1" dirty="0"/>
              <a:t> get pods -o </a:t>
            </a:r>
            <a:r>
              <a:rPr lang="en-US" sz="1200" b="1" dirty="0" smtClean="0"/>
              <a:t>wide</a:t>
            </a:r>
          </a:p>
          <a:p>
            <a:pPr marL="114300" indent="0">
              <a:buNone/>
            </a:pPr>
            <a:endParaRPr lang="en-US" sz="1200" dirty="0" smtClean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- look </a:t>
            </a:r>
            <a:r>
              <a:rPr lang="en-US" sz="1200" dirty="0">
                <a:solidFill>
                  <a:srgbClr val="FF0000"/>
                </a:solidFill>
              </a:rPr>
              <a:t>at Default Pods </a:t>
            </a:r>
            <a:r>
              <a:rPr lang="en-US" sz="1200" dirty="0" smtClean="0">
                <a:solidFill>
                  <a:srgbClr val="FF0000"/>
                </a:solidFill>
              </a:rPr>
              <a:t>in </a:t>
            </a:r>
            <a:r>
              <a:rPr lang="en-US" sz="1200" dirty="0">
                <a:solidFill>
                  <a:srgbClr val="FF0000"/>
                </a:solidFill>
              </a:rPr>
              <a:t>UI.... </a:t>
            </a:r>
            <a:r>
              <a:rPr lang="en-US" sz="1200" dirty="0" smtClean="0">
                <a:solidFill>
                  <a:srgbClr val="FF0000"/>
                </a:solidFill>
              </a:rPr>
              <a:t>Just the one</a:t>
            </a:r>
          </a:p>
          <a:p>
            <a:pPr marL="11430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- Now going to scale it</a:t>
            </a:r>
            <a:r>
              <a:rPr lang="mr-IN" sz="1200" dirty="0" smtClean="0">
                <a:solidFill>
                  <a:srgbClr val="FF0000"/>
                </a:solidFill>
              </a:rPr>
              <a:t>…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1200" b="1" dirty="0"/>
          </a:p>
          <a:p>
            <a:pPr marL="114300" indent="0">
              <a:buNone/>
            </a:pPr>
            <a:r>
              <a:rPr lang="en-US" sz="1200" b="1" dirty="0" err="1"/>
              <a:t>kubectl</a:t>
            </a:r>
            <a:r>
              <a:rPr lang="en-US" sz="1200" b="1" dirty="0"/>
              <a:t> scale --replicas=3 deployment/hello-</a:t>
            </a:r>
            <a:r>
              <a:rPr lang="en-US" sz="1200" b="1" dirty="0" err="1"/>
              <a:t>nginx</a:t>
            </a:r>
            <a:r>
              <a:rPr lang="en-US" sz="1200" b="1" dirty="0"/>
              <a:t> </a:t>
            </a:r>
          </a:p>
          <a:p>
            <a:pPr marL="114300" indent="0">
              <a:buNone/>
            </a:pPr>
            <a:endParaRPr lang="en-US" sz="1200" dirty="0" smtClean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- </a:t>
            </a:r>
            <a:r>
              <a:rPr lang="en-US" sz="1200" dirty="0">
                <a:solidFill>
                  <a:srgbClr val="FF0000"/>
                </a:solidFill>
              </a:rPr>
              <a:t>look at Default Pods again in UI.... see ready number &amp; state change</a:t>
            </a:r>
          </a:p>
          <a:p>
            <a:pPr marL="114300" indent="0">
              <a:buNone/>
            </a:pPr>
            <a:r>
              <a:rPr lang="en-US" sz="1200" b="1" dirty="0" err="1"/>
              <a:t>kubectl</a:t>
            </a:r>
            <a:r>
              <a:rPr lang="en-US" sz="1200" b="1" dirty="0"/>
              <a:t> get deployment</a:t>
            </a:r>
          </a:p>
          <a:p>
            <a:pPr marL="114300" indent="0">
              <a:buNone/>
            </a:pPr>
            <a:r>
              <a:rPr lang="en-US" sz="1200" b="1" dirty="0" err="1"/>
              <a:t>kubectl</a:t>
            </a:r>
            <a:r>
              <a:rPr lang="en-US" sz="1200" b="1" dirty="0"/>
              <a:t> get pods -o wide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- explain </a:t>
            </a:r>
            <a:r>
              <a:rPr lang="en-US" sz="1200" dirty="0" smtClean="0">
                <a:solidFill>
                  <a:srgbClr val="FF0000"/>
                </a:solidFill>
              </a:rPr>
              <a:t>how </a:t>
            </a:r>
            <a:r>
              <a:rPr lang="en-US" sz="1200" dirty="0">
                <a:solidFill>
                  <a:srgbClr val="FF0000"/>
                </a:solidFill>
              </a:rPr>
              <a:t>this/scaling would work and help on a real cluster with multiple nodes </a:t>
            </a:r>
            <a:r>
              <a:rPr lang="en-US" sz="1200" dirty="0" err="1">
                <a:solidFill>
                  <a:srgbClr val="FF0000"/>
                </a:solidFill>
              </a:rPr>
              <a:t>etc</a:t>
            </a:r>
            <a:endParaRPr lang="en-US" sz="12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63530366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9;p16"/>
          <p:cNvSpPr txBox="1">
            <a:spLocks noGrp="1"/>
          </p:cNvSpPr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b="1" dirty="0" smtClean="0"/>
              <a:t>Helm &amp; Tiller setup</a:t>
            </a:r>
            <a:endParaRPr lang="en-US" dirty="0"/>
          </a:p>
        </p:txBody>
      </p:sp>
      <p:sp>
        <p:nvSpPr>
          <p:cNvPr id="86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- JP Read this beforehand and cover the concepts </a:t>
            </a:r>
            <a:endParaRPr lang="en-US" sz="26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2600" dirty="0">
                <a:solidFill>
                  <a:srgbClr val="FF0000"/>
                </a:solidFill>
                <a:hlinkClick r:id="rId2"/>
              </a:rPr>
              <a:t>https://helm.sh/docs/using_helm/#three-big-</a:t>
            </a:r>
            <a:r>
              <a:rPr lang="en-US" sz="2600" dirty="0" smtClean="0">
                <a:solidFill>
                  <a:srgbClr val="FF0000"/>
                </a:solidFill>
                <a:hlinkClick r:id="rId2"/>
              </a:rPr>
              <a:t>concepts</a:t>
            </a:r>
            <a:endParaRPr lang="en-US" sz="2600" dirty="0" smtClean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26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26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- explain getting Helm install script</a:t>
            </a:r>
          </a:p>
          <a:p>
            <a:pPr>
              <a:buFontTx/>
              <a:buChar char="-"/>
            </a:pPr>
            <a:r>
              <a:rPr lang="en-US" sz="2600" dirty="0" smtClean="0"/>
              <a:t>Don show but don’t run: </a:t>
            </a:r>
          </a:p>
          <a:p>
            <a:pPr marL="114300" indent="0">
              <a:buNone/>
            </a:pPr>
            <a:r>
              <a:rPr lang="en-US" sz="2600" dirty="0" smtClean="0"/>
              <a:t>curl </a:t>
            </a:r>
            <a:r>
              <a:rPr lang="en-US" sz="2600" dirty="0">
                <a:hlinkClick r:id="rId3"/>
              </a:rPr>
              <a:t>https://raw.githubusercontent.com/kubernetes/helm/master/scripts/get</a:t>
            </a:r>
            <a:r>
              <a:rPr lang="en-US" sz="2600" dirty="0"/>
              <a:t> &gt; </a:t>
            </a:r>
            <a:r>
              <a:rPr lang="en-US" sz="2600" dirty="0" err="1"/>
              <a:t>get_helm.sh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- </a:t>
            </a:r>
            <a:r>
              <a:rPr lang="en-US" sz="2600" dirty="0" err="1"/>
              <a:t>chmod</a:t>
            </a:r>
            <a:r>
              <a:rPr lang="en-US" sz="2600" dirty="0"/>
              <a:t> 700 </a:t>
            </a:r>
            <a:r>
              <a:rPr lang="en-US" sz="2600" dirty="0" err="1"/>
              <a:t>get_helm.sh</a:t>
            </a:r>
            <a:endParaRPr lang="en-US" sz="2600" dirty="0"/>
          </a:p>
          <a:p>
            <a:pPr marL="114300" indent="0">
              <a:buNone/>
            </a:pPr>
            <a:endParaRPr lang="en-US" sz="2600" dirty="0" smtClean="0"/>
          </a:p>
          <a:p>
            <a:pPr marL="114300" indent="0">
              <a:buNone/>
            </a:pPr>
            <a:r>
              <a:rPr lang="en-US" sz="2600" dirty="0" smtClean="0"/>
              <a:t>Don run:</a:t>
            </a:r>
            <a:endParaRPr lang="en-US" sz="2600" dirty="0"/>
          </a:p>
          <a:p>
            <a:pPr marL="114300" indent="0">
              <a:buNone/>
            </a:pPr>
            <a:r>
              <a:rPr lang="en-US" sz="2600" b="1" dirty="0"/>
              <a:t>./</a:t>
            </a:r>
            <a:r>
              <a:rPr lang="en-US" sz="2600" b="1" dirty="0" err="1"/>
              <a:t>get_helm.sh</a:t>
            </a:r>
            <a:endParaRPr lang="en-US" sz="2600" b="1" dirty="0"/>
          </a:p>
          <a:p>
            <a:pPr marL="11430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9450107"/>
      </p:ext>
    </p:extLst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9;p16"/>
          <p:cNvSpPr txBox="1">
            <a:spLocks noGrp="1"/>
          </p:cNvSpPr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b="1" dirty="0" smtClean="0"/>
              <a:t>Cluster prep &amp; install Tiller</a:t>
            </a:r>
            <a:endParaRPr lang="en-US" dirty="0"/>
          </a:p>
        </p:txBody>
      </p:sp>
      <p:sp>
        <p:nvSpPr>
          <p:cNvPr id="86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Create cluster service account and cluster role binding</a:t>
            </a:r>
            <a:br>
              <a:rPr lang="en-US" sz="2000" dirty="0">
                <a:solidFill>
                  <a:srgbClr val="FF0000"/>
                </a:solidFill>
              </a:rPr>
            </a:br>
            <a:endParaRPr lang="en-US" sz="2000" dirty="0" smtClean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2000" b="1" dirty="0" err="1" smtClean="0"/>
              <a:t>kubectl</a:t>
            </a:r>
            <a:r>
              <a:rPr lang="en-US" sz="2000" b="1" dirty="0" smtClean="0"/>
              <a:t> </a:t>
            </a:r>
            <a:r>
              <a:rPr lang="en-US" sz="2000" b="1" dirty="0"/>
              <a:t>create </a:t>
            </a:r>
            <a:r>
              <a:rPr lang="en-US" sz="2000" b="1" dirty="0" err="1"/>
              <a:t>serviceaccount</a:t>
            </a:r>
            <a:r>
              <a:rPr lang="en-US" sz="2000" b="1" dirty="0"/>
              <a:t> -n </a:t>
            </a:r>
            <a:r>
              <a:rPr lang="en-US" sz="2000" b="1" dirty="0" err="1"/>
              <a:t>kube</a:t>
            </a:r>
            <a:r>
              <a:rPr lang="en-US" sz="2000" b="1" dirty="0"/>
              <a:t>-system tiller</a:t>
            </a:r>
            <a:br>
              <a:rPr lang="en-US" sz="2000" b="1" dirty="0"/>
            </a:br>
            <a:r>
              <a:rPr lang="en-US" sz="2000" b="1" dirty="0" err="1"/>
              <a:t>kubectl</a:t>
            </a:r>
            <a:r>
              <a:rPr lang="en-US" sz="2000" b="1" dirty="0"/>
              <a:t> create </a:t>
            </a:r>
            <a:r>
              <a:rPr lang="en-US" sz="2000" b="1" dirty="0" err="1"/>
              <a:t>clusterrolebinding</a:t>
            </a:r>
            <a:r>
              <a:rPr lang="en-US" sz="2000" b="1" dirty="0"/>
              <a:t> tiller-cluster-rule --</a:t>
            </a:r>
            <a:r>
              <a:rPr lang="en-US" sz="2000" b="1" dirty="0" err="1"/>
              <a:t>clusterrole</a:t>
            </a:r>
            <a:r>
              <a:rPr lang="en-US" sz="2000" b="1" dirty="0"/>
              <a:t>=cluster-admin --</a:t>
            </a:r>
            <a:r>
              <a:rPr lang="en-US" sz="2000" b="1" dirty="0" err="1"/>
              <a:t>serviceaccount</a:t>
            </a:r>
            <a:r>
              <a:rPr lang="en-US" sz="2000" b="1" dirty="0"/>
              <a:t>=</a:t>
            </a:r>
            <a:r>
              <a:rPr lang="en-US" sz="2000" b="1" dirty="0" err="1"/>
              <a:t>kube-system:tiller</a:t>
            </a:r>
            <a:r>
              <a:rPr lang="en-US" sz="2000" b="1" dirty="0"/>
              <a:t/>
            </a:r>
            <a:br>
              <a:rPr lang="en-US" sz="2000" b="1" dirty="0"/>
            </a:br>
            <a:endParaRPr lang="en-US" sz="2000" b="1" dirty="0" smtClean="0"/>
          </a:p>
          <a:p>
            <a:pPr marL="114300" indent="0">
              <a:buNone/>
            </a:pPr>
            <a:r>
              <a:rPr lang="en-US" sz="2000" b="1" dirty="0"/>
              <a:t>helm </a:t>
            </a:r>
            <a:r>
              <a:rPr lang="en-US" sz="2000" b="1" dirty="0" err="1"/>
              <a:t>init</a:t>
            </a:r>
            <a:r>
              <a:rPr lang="en-US" sz="2000" b="1" dirty="0"/>
              <a:t> --service-account tiller</a:t>
            </a:r>
            <a:br>
              <a:rPr lang="en-US" sz="2000" b="1" dirty="0"/>
            </a:br>
            <a:r>
              <a:rPr lang="en-US" sz="2000" dirty="0">
                <a:solidFill>
                  <a:srgbClr val="FF0000"/>
                </a:solidFill>
              </a:rPr>
              <a:t>then check it: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b="1" dirty="0" err="1"/>
              <a:t>kubectl</a:t>
            </a:r>
            <a:r>
              <a:rPr lang="en-US" sz="2000" b="1" dirty="0"/>
              <a:t> --namespace </a:t>
            </a:r>
            <a:r>
              <a:rPr lang="en-US" sz="2000" b="1" dirty="0" err="1"/>
              <a:t>kube</a:t>
            </a:r>
            <a:r>
              <a:rPr lang="en-US" sz="2000" b="1" dirty="0"/>
              <a:t>-system get pods</a:t>
            </a:r>
          </a:p>
          <a:p>
            <a:pPr marL="11430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see </a:t>
            </a:r>
            <a:r>
              <a:rPr lang="en-US" sz="2000" dirty="0">
                <a:solidFill>
                  <a:srgbClr val="FF0000"/>
                </a:solidFill>
              </a:rPr>
              <a:t>the new tiller one running there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02108373"/>
      </p:ext>
    </p:extLst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9;p16"/>
          <p:cNvSpPr txBox="1">
            <a:spLocks noGrp="1"/>
          </p:cNvSpPr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b="1" dirty="0" smtClean="0"/>
              <a:t>Helm Charts</a:t>
            </a:r>
            <a:endParaRPr lang="en-US" dirty="0"/>
          </a:p>
        </p:txBody>
      </p:sp>
      <p:sp>
        <p:nvSpPr>
          <p:cNvPr id="86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Take a look at Helm Charts - the </a:t>
            </a:r>
            <a:r>
              <a:rPr lang="en-US" sz="2000" b="1" dirty="0" err="1">
                <a:solidFill>
                  <a:srgbClr val="FF0000"/>
                </a:solidFill>
              </a:rPr>
              <a:t>git</a:t>
            </a:r>
            <a:r>
              <a:rPr lang="en-US" sz="2000" b="1" dirty="0">
                <a:solidFill>
                  <a:srgbClr val="FF0000"/>
                </a:solidFill>
              </a:rPr>
              <a:t> hub repo</a:t>
            </a:r>
            <a:r>
              <a:rPr lang="en-US" sz="2000" dirty="0">
                <a:solidFill>
                  <a:srgbClr val="FF0000"/>
                </a:solidFill>
              </a:rPr>
              <a:t/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>Don show:</a:t>
            </a:r>
          </a:p>
          <a:p>
            <a:pPr marL="114300" indent="0">
              <a:buNone/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://github.com/helm/charts</a:t>
            </a:r>
            <a:endParaRPr lang="en-US" sz="2000" b="1" dirty="0"/>
          </a:p>
          <a:p>
            <a:pPr marL="114300" indent="0">
              <a:buNone/>
            </a:pPr>
            <a:endParaRPr lang="en-US" sz="2000" b="1" dirty="0" smtClean="0"/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install basic charts</a:t>
            </a:r>
            <a:endParaRPr lang="en-US" sz="20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2000" b="1" dirty="0"/>
              <a:t>helm repo update</a:t>
            </a:r>
            <a:r>
              <a:rPr lang="en-US" sz="2000" dirty="0"/>
              <a:t> # Make sure we get the latest list of charts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- take a look through the charts and what they do and create before we run one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- explain that you can combine your own local </a:t>
            </a:r>
            <a:r>
              <a:rPr lang="en-US" sz="2000" dirty="0" err="1">
                <a:solidFill>
                  <a:srgbClr val="FF0000"/>
                </a:solidFill>
              </a:rPr>
              <a:t>config</a:t>
            </a:r>
            <a:r>
              <a:rPr lang="en-US" sz="2000" dirty="0">
                <a:solidFill>
                  <a:srgbClr val="FF0000"/>
                </a:solidFill>
              </a:rPr>
              <a:t> with the stable charts, </a:t>
            </a:r>
            <a:r>
              <a:rPr lang="en-US" sz="2000" dirty="0" err="1">
                <a:solidFill>
                  <a:srgbClr val="FF0000"/>
                </a:solidFill>
              </a:rPr>
              <a:t>ot</a:t>
            </a:r>
            <a:r>
              <a:rPr lang="en-US" sz="2000" dirty="0">
                <a:solidFill>
                  <a:srgbClr val="FF0000"/>
                </a:solidFill>
              </a:rPr>
              <a:t> write your own helm charts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- or use Helm to generate </a:t>
            </a:r>
            <a:r>
              <a:rPr lang="en-US" sz="2000" dirty="0" err="1">
                <a:solidFill>
                  <a:srgbClr val="FF0000"/>
                </a:solidFill>
              </a:rPr>
              <a:t>yaml</a:t>
            </a:r>
            <a:r>
              <a:rPr lang="en-US" sz="2000" dirty="0">
                <a:solidFill>
                  <a:srgbClr val="FF0000"/>
                </a:solidFill>
              </a:rPr>
              <a:t> that you then apply with </a:t>
            </a:r>
            <a:r>
              <a:rPr lang="en-US" sz="2000" dirty="0" err="1">
                <a:solidFill>
                  <a:srgbClr val="FF0000"/>
                </a:solidFill>
              </a:rPr>
              <a:t>kubectl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etc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etc</a:t>
            </a:r>
            <a:r>
              <a:rPr lang="en-US" sz="2000" dirty="0">
                <a:solidFill>
                  <a:srgbClr val="FF0000"/>
                </a:solidFill>
              </a:rPr>
              <a:t/>
            </a:r>
            <a:br>
              <a:rPr lang="en-US" sz="2000" dirty="0">
                <a:solidFill>
                  <a:srgbClr val="FF0000"/>
                </a:solidFill>
              </a:rPr>
            </a:br>
            <a:endParaRPr lang="en-US" sz="20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kick </a:t>
            </a:r>
            <a:r>
              <a:rPr lang="en-US" sz="2000" dirty="0">
                <a:solidFill>
                  <a:srgbClr val="FF0000"/>
                </a:solidFill>
              </a:rPr>
              <a:t>off </a:t>
            </a:r>
            <a:r>
              <a:rPr lang="en-US" sz="2000" dirty="0" smtClean="0">
                <a:solidFill>
                  <a:srgbClr val="FF0000"/>
                </a:solidFill>
              </a:rPr>
              <a:t>two at the same time</a:t>
            </a:r>
          </a:p>
          <a:p>
            <a:pPr marL="114300" indent="0"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helm </a:t>
            </a:r>
            <a:r>
              <a:rPr lang="en-US" sz="2000" b="1" dirty="0">
                <a:solidFill>
                  <a:srgbClr val="000000"/>
                </a:solidFill>
              </a:rPr>
              <a:t>install stable/</a:t>
            </a:r>
            <a:r>
              <a:rPr lang="en-US" sz="2000" b="1" dirty="0" err="1">
                <a:solidFill>
                  <a:srgbClr val="000000"/>
                </a:solidFill>
              </a:rPr>
              <a:t>redis</a:t>
            </a:r>
            <a:endParaRPr lang="en-US" sz="2000" b="1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helm install stable/</a:t>
            </a:r>
            <a:r>
              <a:rPr lang="en-US" sz="2000" b="1" dirty="0" err="1">
                <a:solidFill>
                  <a:srgbClr val="000000"/>
                </a:solidFill>
              </a:rPr>
              <a:t>mysql</a:t>
            </a:r>
            <a:endParaRPr lang="en-US" sz="2000" b="1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36397947"/>
      </p:ext>
    </p:extLst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9;p16"/>
          <p:cNvSpPr txBox="1">
            <a:spLocks noGrp="1"/>
          </p:cNvSpPr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b="1" dirty="0" smtClean="0"/>
              <a:t>Helm Charts part </a:t>
            </a:r>
            <a:r>
              <a:rPr lang="en-GB" b="1" dirty="0" err="1" smtClean="0"/>
              <a:t>deux</a:t>
            </a:r>
            <a:endParaRPr lang="en-US" dirty="0"/>
          </a:p>
        </p:txBody>
      </p:sp>
      <p:sp>
        <p:nvSpPr>
          <p:cNvPr id="86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b="1" dirty="0" smtClean="0"/>
              <a:t>watch </a:t>
            </a:r>
            <a:r>
              <a:rPr lang="en-US" b="1" dirty="0" err="1"/>
              <a:t>kubectl</a:t>
            </a:r>
            <a:r>
              <a:rPr lang="en-US" b="1" dirty="0"/>
              <a:t> get pods -o wide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- see </a:t>
            </a:r>
            <a:r>
              <a:rPr lang="en-US" dirty="0">
                <a:solidFill>
                  <a:srgbClr val="FF0000"/>
                </a:solidFill>
              </a:rPr>
              <a:t>things come up, look at Dashboard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note "</a:t>
            </a:r>
            <a:r>
              <a:rPr lang="en-US" dirty="0">
                <a:solidFill>
                  <a:srgbClr val="FF0000"/>
                </a:solidFill>
              </a:rPr>
              <a:t>heritage </a:t>
            </a:r>
            <a:r>
              <a:rPr lang="en-US" dirty="0" smtClean="0">
                <a:solidFill>
                  <a:srgbClr val="FF0000"/>
                </a:solidFill>
              </a:rPr>
              <a:t>helm” shows where it came from</a:t>
            </a:r>
            <a:r>
              <a:rPr lang="mr-IN" dirty="0" smtClean="0">
                <a:solidFill>
                  <a:srgbClr val="FF0000"/>
                </a:solidFill>
              </a:rPr>
              <a:t>…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- </a:t>
            </a:r>
            <a:r>
              <a:rPr lang="en-US" dirty="0">
                <a:solidFill>
                  <a:srgbClr val="FF0000"/>
                </a:solidFill>
              </a:rPr>
              <a:t>explain </a:t>
            </a:r>
            <a:r>
              <a:rPr lang="en-US" dirty="0" err="1">
                <a:solidFill>
                  <a:srgbClr val="FF0000"/>
                </a:solidFill>
              </a:rPr>
              <a:t>stateful</a:t>
            </a:r>
            <a:r>
              <a:rPr lang="en-US" dirty="0">
                <a:solidFill>
                  <a:srgbClr val="FF0000"/>
                </a:solidFill>
              </a:rPr>
              <a:t> sets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 from here (add notes here?): 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https://kubernetes.io/docs/concepts/workloads/controllers/statefulset/</a:t>
            </a:r>
            <a:endParaRPr lang="en-US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- more on helm </a:t>
            </a:r>
            <a:r>
              <a:rPr lang="en-US" dirty="0" smtClean="0">
                <a:solidFill>
                  <a:srgbClr val="FF0000"/>
                </a:solidFill>
              </a:rPr>
              <a:t>- it </a:t>
            </a:r>
            <a:r>
              <a:rPr lang="en-US" dirty="0">
                <a:solidFill>
                  <a:srgbClr val="FF0000"/>
                </a:solidFill>
              </a:rPr>
              <a:t>has commands comparable to </a:t>
            </a:r>
            <a:r>
              <a:rPr lang="en-US" dirty="0" err="1">
                <a:solidFill>
                  <a:srgbClr val="FF0000"/>
                </a:solidFill>
              </a:rPr>
              <a:t>docker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- see running helm </a:t>
            </a:r>
            <a:r>
              <a:rPr lang="en-US" dirty="0" smtClean="0">
                <a:solidFill>
                  <a:srgbClr val="FF0000"/>
                </a:solidFill>
              </a:rPr>
              <a:t>things</a:t>
            </a:r>
            <a:endParaRPr lang="en-US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b="1" dirty="0"/>
              <a:t>helm </a:t>
            </a:r>
            <a:r>
              <a:rPr lang="en-US" b="1" dirty="0" err="1"/>
              <a:t>ls</a:t>
            </a:r>
            <a:endParaRPr lang="en-US" b="1" dirty="0"/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- show </a:t>
            </a:r>
            <a:r>
              <a:rPr lang="en-US" dirty="0" smtClean="0">
                <a:solidFill>
                  <a:srgbClr val="FF0000"/>
                </a:solidFill>
              </a:rPr>
              <a:t>and talk about helm options</a:t>
            </a:r>
            <a:endParaRPr lang="en-US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b="1" dirty="0" smtClean="0"/>
              <a:t>helm</a:t>
            </a:r>
            <a:endParaRPr lang="en-US" b="1" dirty="0"/>
          </a:p>
          <a:p>
            <a:pPr marL="11430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- </a:t>
            </a:r>
            <a:r>
              <a:rPr lang="en-US" dirty="0">
                <a:solidFill>
                  <a:srgbClr val="FF0000"/>
                </a:solidFill>
              </a:rPr>
              <a:t>explain we plan to do more on this another time - custom Charts, adding </a:t>
            </a:r>
            <a:r>
              <a:rPr lang="en-US" dirty="0" err="1">
                <a:solidFill>
                  <a:srgbClr val="FF0000"/>
                </a:solidFill>
              </a:rPr>
              <a:t>Blockchain</a:t>
            </a:r>
            <a:r>
              <a:rPr lang="en-US" dirty="0">
                <a:solidFill>
                  <a:srgbClr val="FF0000"/>
                </a:solidFill>
              </a:rPr>
              <a:t>, combining local variables with existing Stable charts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endParaRPr lang="en-US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19997185"/>
      </p:ext>
    </p:extLst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9;p16"/>
          <p:cNvSpPr txBox="1">
            <a:spLocks noGrp="1"/>
          </p:cNvSpPr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/>
              <a:t>Bonus</a:t>
            </a:r>
            <a:r>
              <a:rPr lang="en-US" dirty="0"/>
              <a:t> demo - deploy </a:t>
            </a:r>
            <a:r>
              <a:rPr lang="en-US" dirty="0" err="1"/>
              <a:t>Wordpress</a:t>
            </a:r>
            <a:r>
              <a:rPr lang="en-US" dirty="0"/>
              <a:t> w/</a:t>
            </a:r>
            <a:r>
              <a:rPr lang="en-US" dirty="0" err="1"/>
              <a:t>MariaDB</a:t>
            </a:r>
            <a:endParaRPr lang="en-US" dirty="0"/>
          </a:p>
        </p:txBody>
      </p:sp>
      <p:sp>
        <p:nvSpPr>
          <p:cNvPr id="86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take a look </a:t>
            </a:r>
            <a:r>
              <a:rPr lang="en-US" dirty="0" smtClean="0">
                <a:solidFill>
                  <a:srgbClr val="FF0000"/>
                </a:solidFill>
              </a:rPr>
              <a:t>here in preparation to talk through it:</a:t>
            </a:r>
            <a:endParaRPr lang="en-US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https://github.com/helm/charts/tree/master/stable/wordpress</a:t>
            </a:r>
            <a:endParaRPr lang="en-US" dirty="0"/>
          </a:p>
          <a:p>
            <a:pPr marL="11430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NOTE </a:t>
            </a:r>
            <a:r>
              <a:rPr lang="en-US" dirty="0">
                <a:solidFill>
                  <a:srgbClr val="FF0000"/>
                </a:solidFill>
              </a:rPr>
              <a:t>the bundled </a:t>
            </a:r>
            <a:r>
              <a:rPr lang="en-US" dirty="0" err="1">
                <a:solidFill>
                  <a:srgbClr val="FF0000"/>
                </a:solidFill>
              </a:rPr>
              <a:t>MariaDB</a:t>
            </a:r>
            <a:r>
              <a:rPr lang="en-US" dirty="0">
                <a:solidFill>
                  <a:srgbClr val="FF0000"/>
                </a:solidFill>
              </a:rPr>
              <a:t> Chart and the configurable options, including scaling for production with local </a:t>
            </a:r>
            <a:r>
              <a:rPr lang="en-US" dirty="0" err="1">
                <a:solidFill>
                  <a:srgbClr val="FF0000"/>
                </a:solidFill>
              </a:rPr>
              <a:t>vars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dirty="0" smtClean="0"/>
              <a:t>Don </a:t>
            </a:r>
            <a:r>
              <a:rPr lang="mr-IN" dirty="0" smtClean="0"/>
              <a:t>–</a:t>
            </a:r>
            <a:r>
              <a:rPr lang="en-US" dirty="0" smtClean="0"/>
              <a:t> make sure to do </a:t>
            </a:r>
          </a:p>
          <a:p>
            <a:pPr marL="114300" indent="0">
              <a:buNone/>
            </a:pPr>
            <a:r>
              <a:rPr lang="en-US" b="1" dirty="0" smtClean="0"/>
              <a:t>helm delete</a:t>
            </a:r>
          </a:p>
          <a:p>
            <a:pPr marL="114300" indent="0">
              <a:buNone/>
            </a:pPr>
            <a:r>
              <a:rPr lang="en-US" dirty="0" smtClean="0"/>
              <a:t>of </a:t>
            </a:r>
            <a:r>
              <a:rPr lang="en-US" dirty="0"/>
              <a:t>previous deployments first!</a:t>
            </a:r>
            <a:br>
              <a:rPr lang="en-US" dirty="0"/>
            </a:br>
            <a:r>
              <a:rPr lang="en-US" b="1" dirty="0"/>
              <a:t>helm install --set </a:t>
            </a:r>
            <a:r>
              <a:rPr lang="en-US" b="1" dirty="0" err="1"/>
              <a:t>serviceType</a:t>
            </a:r>
            <a:r>
              <a:rPr lang="en-US" b="1" dirty="0"/>
              <a:t>=</a:t>
            </a:r>
            <a:r>
              <a:rPr lang="en-US" b="1" dirty="0" err="1"/>
              <a:t>NodePort</a:t>
            </a:r>
            <a:r>
              <a:rPr lang="en-US" b="1" dirty="0"/>
              <a:t> --name wp-k8s stable/</a:t>
            </a:r>
            <a:r>
              <a:rPr lang="en-US" b="1" dirty="0" err="1"/>
              <a:t>wordpress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wordpress</a:t>
            </a:r>
            <a:r>
              <a:rPr lang="en-US" dirty="0">
                <a:solidFill>
                  <a:srgbClr val="FF0000"/>
                </a:solidFill>
              </a:rPr>
              <a:t> pod will restart &amp; retry while the </a:t>
            </a:r>
            <a:r>
              <a:rPr lang="en-US" dirty="0" err="1">
                <a:solidFill>
                  <a:srgbClr val="FF0000"/>
                </a:solidFill>
              </a:rPr>
              <a:t>mariadb</a:t>
            </a:r>
            <a:r>
              <a:rPr lang="en-US" dirty="0">
                <a:solidFill>
                  <a:srgbClr val="FF0000"/>
                </a:solidFill>
              </a:rPr>
              <a:t> one gets a PV and comes up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b="1" dirty="0" err="1" smtClean="0"/>
              <a:t>minikube</a:t>
            </a:r>
            <a:r>
              <a:rPr lang="en-US" b="1" dirty="0" smtClean="0"/>
              <a:t> </a:t>
            </a:r>
            <a:r>
              <a:rPr lang="en-US" b="1" dirty="0"/>
              <a:t>service --</a:t>
            </a:r>
            <a:r>
              <a:rPr lang="en-US" b="1" dirty="0" err="1"/>
              <a:t>url</a:t>
            </a:r>
            <a:r>
              <a:rPr lang="en-US" b="1" dirty="0"/>
              <a:t>=true wp-k8s-wordpress</a:t>
            </a:r>
            <a:br>
              <a:rPr lang="en-US" b="1" dirty="0"/>
            </a:br>
            <a:r>
              <a:rPr lang="en-US" b="1" dirty="0"/>
              <a:t>echo Password: $(</a:t>
            </a:r>
            <a:r>
              <a:rPr lang="en-US" b="1" dirty="0" err="1"/>
              <a:t>kubectl</a:t>
            </a:r>
            <a:r>
              <a:rPr lang="en-US" b="1" dirty="0"/>
              <a:t> get secret wp-k8s-wordpress -o </a:t>
            </a:r>
            <a:r>
              <a:rPr lang="en-US" b="1" dirty="0" err="1"/>
              <a:t>jsonpath</a:t>
            </a:r>
            <a:r>
              <a:rPr lang="en-US" b="1" dirty="0"/>
              <a:t>="{.</a:t>
            </a:r>
            <a:r>
              <a:rPr lang="en-US" b="1" dirty="0" err="1"/>
              <a:t>data.wordpress</a:t>
            </a:r>
            <a:r>
              <a:rPr lang="en-US" b="1" dirty="0"/>
              <a:t>-password}" | base64 --decode)</a:t>
            </a:r>
            <a:br>
              <a:rPr lang="en-US" b="1" dirty="0"/>
            </a:br>
            <a:endParaRPr lang="en-US" b="1" dirty="0" smtClean="0"/>
          </a:p>
          <a:p>
            <a:pPr marL="114300" indent="0">
              <a:buNone/>
            </a:pPr>
            <a:r>
              <a:rPr lang="en-US" dirty="0" smtClean="0"/>
              <a:t>(log in - user </a:t>
            </a:r>
            <a:r>
              <a:rPr lang="en-US" dirty="0"/>
              <a:t>is "user")</a:t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02308944"/>
      </p:ext>
    </p:extLst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9;p16"/>
          <p:cNvSpPr txBox="1">
            <a:spLocks noGrp="1"/>
          </p:cNvSpPr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/>
              <a:t>Bonus </a:t>
            </a:r>
            <a:r>
              <a:rPr lang="en-US" b="1" dirty="0" smtClean="0"/>
              <a:t>Bonus </a:t>
            </a:r>
            <a:r>
              <a:rPr lang="en-US" dirty="0" smtClean="0"/>
              <a:t>demo </a:t>
            </a:r>
            <a:r>
              <a:rPr lang="en-US" dirty="0"/>
              <a:t>- deploy </a:t>
            </a:r>
            <a:r>
              <a:rPr lang="en-US" dirty="0" smtClean="0"/>
              <a:t>Jenkins too!</a:t>
            </a:r>
            <a:endParaRPr lang="en-US" dirty="0"/>
          </a:p>
        </p:txBody>
      </p:sp>
      <p:sp>
        <p:nvSpPr>
          <p:cNvPr id="86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Could do Jenkins too?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  <a:hlinkClick r:id="rId2"/>
              </a:rPr>
              <a:t>https://continuous.lu/2017/04/28/minikube-and-helm-kubernetes-package-manager/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-install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b="1" dirty="0"/>
              <a:t>helm install --set </a:t>
            </a:r>
            <a:r>
              <a:rPr lang="en-US" b="1" dirty="0" err="1"/>
              <a:t>serviceType</a:t>
            </a:r>
            <a:r>
              <a:rPr lang="en-US" b="1" dirty="0"/>
              <a:t>=</a:t>
            </a:r>
            <a:r>
              <a:rPr lang="en-US" b="1" dirty="0" err="1"/>
              <a:t>NodePort</a:t>
            </a:r>
            <a:r>
              <a:rPr lang="en-US" b="1" dirty="0"/>
              <a:t> --name </a:t>
            </a:r>
            <a:r>
              <a:rPr lang="en-US" b="1" dirty="0" err="1"/>
              <a:t>jenki</a:t>
            </a:r>
            <a:r>
              <a:rPr lang="en-US" b="1" dirty="0"/>
              <a:t> stable/</a:t>
            </a:r>
            <a:r>
              <a:rPr lang="en-US" b="1" dirty="0" err="1" smtClean="0"/>
              <a:t>jenkins</a:t>
            </a:r>
            <a:endParaRPr lang="en-US" b="1" dirty="0" smtClean="0"/>
          </a:p>
          <a:p>
            <a:pPr marL="114300" indent="0">
              <a:buNone/>
            </a:pPr>
            <a:r>
              <a:rPr lang="en-US" dirty="0" smtClean="0"/>
              <a:t>- Get the URL </a:t>
            </a:r>
            <a:r>
              <a:rPr lang="en-US" dirty="0"/>
              <a:t>from</a:t>
            </a:r>
            <a:br>
              <a:rPr lang="en-US" dirty="0"/>
            </a:br>
            <a:r>
              <a:rPr lang="en-US" b="1" dirty="0" err="1"/>
              <a:t>minikube</a:t>
            </a:r>
            <a:r>
              <a:rPr lang="en-US" b="1" dirty="0"/>
              <a:t> service --</a:t>
            </a:r>
            <a:r>
              <a:rPr lang="en-US" b="1" dirty="0" err="1"/>
              <a:t>url</a:t>
            </a:r>
            <a:r>
              <a:rPr lang="en-US" b="1" dirty="0"/>
              <a:t>=true </a:t>
            </a:r>
            <a:r>
              <a:rPr lang="en-US" b="1" dirty="0" err="1"/>
              <a:t>jenki-jenkins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- password </a:t>
            </a:r>
            <a:r>
              <a:rPr lang="en-US" dirty="0" smtClean="0"/>
              <a:t>UI from </a:t>
            </a:r>
            <a:r>
              <a:rPr lang="en-US" dirty="0"/>
              <a:t>Pods &gt; </a:t>
            </a:r>
            <a:r>
              <a:rPr lang="en-US" dirty="0" err="1"/>
              <a:t>Jenki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user admin</a:t>
            </a:r>
            <a:endParaRPr lang="en-US" sz="2000" b="1" dirty="0"/>
          </a:p>
          <a:p>
            <a:pPr marL="11430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58077243"/>
      </p:ext>
    </p:extLst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74;p15"/>
          <p:cNvSpPr txBox="1">
            <a:spLocks noGrp="1"/>
          </p:cNvSpPr>
          <p:nvPr>
            <p:ph type="title"/>
          </p:nvPr>
        </p:nvSpPr>
        <p:spPr>
          <a:xfrm>
            <a:off x="418000" y="1791024"/>
            <a:ext cx="5093400" cy="2001902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All done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9;p16"/>
          <p:cNvSpPr txBox="1">
            <a:spLocks noGrp="1"/>
          </p:cNvSpPr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22959">
              <a:defRPr sz="2520"/>
            </a:pPr>
            <a:r>
              <a:rPr lang="en-GB" dirty="0" smtClean="0"/>
              <a:t>LEGEND</a:t>
            </a:r>
            <a:endParaRPr dirty="0"/>
          </a:p>
        </p:txBody>
      </p:sp>
      <p:sp>
        <p:nvSpPr>
          <p:cNvPr id="86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114300" indent="0"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pPr>
            <a:endParaRPr lang="en-GB" dirty="0">
              <a:solidFill>
                <a:srgbClr val="FF0000"/>
              </a:solidFill>
            </a:endParaRPr>
          </a:p>
          <a:p>
            <a:pPr marL="114300" indent="0"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pPr>
            <a:r>
              <a:rPr lang="en-GB" dirty="0" smtClean="0">
                <a:solidFill>
                  <a:srgbClr val="FF0000"/>
                </a:solidFill>
              </a:rPr>
              <a:t>Red = Things for JP to talk about and know</a:t>
            </a:r>
          </a:p>
          <a:p>
            <a:pPr marL="114300" indent="0"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pPr>
            <a:r>
              <a:rPr lang="en-GB" b="1" dirty="0" smtClean="0">
                <a:solidFill>
                  <a:srgbClr val="FF0000"/>
                </a:solidFill>
              </a:rPr>
              <a:t>Please</a:t>
            </a:r>
            <a:r>
              <a:rPr lang="en-GB" dirty="0" smtClean="0">
                <a:solidFill>
                  <a:srgbClr val="FF0000"/>
                </a:solidFill>
              </a:rPr>
              <a:t> update, research, add, delete and query as you see fit!!!</a:t>
            </a:r>
            <a:endParaRPr lang="en-GB" dirty="0" smtClean="0">
              <a:solidFill>
                <a:srgbClr val="FF0000"/>
              </a:solidFill>
            </a:endParaRPr>
          </a:p>
          <a:p>
            <a:pPr marL="114300" indent="0"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pPr>
            <a:endParaRPr lang="en-GB" dirty="0">
              <a:solidFill>
                <a:srgbClr val="FF0000"/>
              </a:solidFill>
            </a:endParaRPr>
          </a:p>
          <a:p>
            <a:pPr marL="114300" indent="0"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pPr>
            <a:r>
              <a:rPr lang="en-GB" dirty="0" smtClean="0">
                <a:solidFill>
                  <a:schemeClr val="tx1"/>
                </a:solidFill>
              </a:rPr>
              <a:t>Black </a:t>
            </a:r>
            <a:r>
              <a:rPr lang="en-GB" dirty="0">
                <a:solidFill>
                  <a:schemeClr val="tx1"/>
                </a:solidFill>
              </a:rPr>
              <a:t>=</a:t>
            </a:r>
            <a:r>
              <a:rPr lang="en-GB" dirty="0" smtClean="0">
                <a:solidFill>
                  <a:schemeClr val="tx1"/>
                </a:solidFill>
              </a:rPr>
              <a:t> things for Don to show or do, and JP to explain/chat about</a:t>
            </a:r>
          </a:p>
          <a:p>
            <a:pPr marL="114300" indent="0"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pPr>
            <a:r>
              <a:rPr lang="en-GB" dirty="0" smtClean="0">
                <a:solidFill>
                  <a:schemeClr val="tx1"/>
                </a:solidFill>
              </a:rPr>
              <a:t>Any questions or changes let me know?</a:t>
            </a:r>
            <a:endParaRPr lang="en-GB" dirty="0" smtClean="0">
              <a:solidFill>
                <a:schemeClr val="tx1"/>
              </a:solidFill>
            </a:endParaRPr>
          </a:p>
          <a:p>
            <a:pPr marL="114300" indent="0"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pPr>
            <a:endParaRPr lang="en-GB" dirty="0">
              <a:solidFill>
                <a:schemeClr val="tx1"/>
              </a:solidFill>
            </a:endParaRPr>
          </a:p>
          <a:p>
            <a:pPr marL="114300" indent="0"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pPr>
            <a:r>
              <a:rPr lang="en-GB" b="1" dirty="0" smtClean="0">
                <a:solidFill>
                  <a:schemeClr val="tx1"/>
                </a:solidFill>
              </a:rPr>
              <a:t>Black &amp; Bold = commands for Don to run</a:t>
            </a:r>
          </a:p>
          <a:p>
            <a:pPr marL="114300" indent="0"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pPr>
            <a:r>
              <a:rPr lang="en-GB" dirty="0">
                <a:solidFill>
                  <a:schemeClr val="tx1"/>
                </a:solidFill>
              </a:rPr>
              <a:t>Any questions or changes let me know?</a:t>
            </a:r>
          </a:p>
          <a:p>
            <a:pPr marL="114300" indent="0"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pP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9;p16"/>
          <p:cNvSpPr txBox="1">
            <a:spLocks noGrp="1"/>
          </p:cNvSpPr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22959">
              <a:defRPr sz="2520"/>
            </a:pPr>
            <a:r>
              <a:rPr lang="en-GB" dirty="0" err="1" smtClean="0"/>
              <a:t>Minikube</a:t>
            </a:r>
            <a:r>
              <a:rPr lang="en-GB" dirty="0" smtClean="0"/>
              <a:t> setup</a:t>
            </a:r>
            <a:endParaRPr dirty="0"/>
          </a:p>
        </p:txBody>
      </p:sp>
      <p:sp>
        <p:nvSpPr>
          <p:cNvPr id="86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4300" indent="0"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pPr>
            <a:r>
              <a:rPr lang="en-GB" dirty="0" smtClean="0">
                <a:solidFill>
                  <a:srgbClr val="FF0000"/>
                </a:solidFill>
              </a:rPr>
              <a:t>JP: talk about setup form earlier slides:</a:t>
            </a:r>
          </a:p>
          <a:p>
            <a:pPr marL="114300" indent="0"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pPr>
            <a:r>
              <a:rPr lang="en-GB" dirty="0" smtClean="0">
                <a:solidFill>
                  <a:srgbClr val="FF0000"/>
                </a:solidFill>
              </a:rPr>
              <a:t>Virtual Box from previous link</a:t>
            </a:r>
          </a:p>
          <a:p>
            <a:pPr marL="114300" indent="0"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pPr>
            <a:r>
              <a:rPr lang="en-GB" dirty="0" err="1" smtClean="0">
                <a:solidFill>
                  <a:srgbClr val="FF0000"/>
                </a:solidFill>
              </a:rPr>
              <a:t>Minikube</a:t>
            </a:r>
            <a:r>
              <a:rPr lang="en-GB" dirty="0" smtClean="0">
                <a:solidFill>
                  <a:srgbClr val="FF0000"/>
                </a:solidFill>
              </a:rPr>
              <a:t> via curl</a:t>
            </a:r>
          </a:p>
          <a:p>
            <a:pPr marL="114300" indent="0"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pPr>
            <a:r>
              <a:rPr lang="en-GB" dirty="0" err="1">
                <a:solidFill>
                  <a:srgbClr val="FF0000"/>
                </a:solidFill>
              </a:rPr>
              <a:t>k</a:t>
            </a:r>
            <a:r>
              <a:rPr lang="en-GB" dirty="0" err="1" smtClean="0">
                <a:solidFill>
                  <a:srgbClr val="FF0000"/>
                </a:solidFill>
              </a:rPr>
              <a:t>ubectl</a:t>
            </a:r>
            <a:r>
              <a:rPr lang="en-GB" dirty="0" smtClean="0">
                <a:solidFill>
                  <a:srgbClr val="FF0000"/>
                </a:solidFill>
              </a:rPr>
              <a:t> via curl</a:t>
            </a:r>
          </a:p>
          <a:p>
            <a:pPr marL="114300" indent="0"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pPr>
            <a:r>
              <a:rPr lang="en-GB" dirty="0" smtClean="0">
                <a:solidFill>
                  <a:srgbClr val="FF0000"/>
                </a:solidFill>
              </a:rPr>
              <a:t>- All are or will soon be available on our website</a:t>
            </a:r>
            <a:r>
              <a:rPr lang="mr-IN" dirty="0" smtClean="0">
                <a:solidFill>
                  <a:srgbClr val="FF0000"/>
                </a:solidFill>
              </a:rPr>
              <a:t>…</a:t>
            </a:r>
            <a:endParaRPr lang="en-GB" dirty="0" smtClean="0">
              <a:solidFill>
                <a:srgbClr val="FF0000"/>
              </a:solidFill>
            </a:endParaRPr>
          </a:p>
          <a:p>
            <a:pPr marL="114300" indent="0"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pPr>
            <a:endParaRPr lang="en-GB" dirty="0" smtClean="0"/>
          </a:p>
          <a:p>
            <a:pPr marL="114300" indent="0"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pPr>
            <a:endParaRPr dirty="0" smtClean="0"/>
          </a:p>
          <a:p>
            <a:pPr marL="114300" indent="0"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pPr>
            <a:r>
              <a:rPr lang="en-GB" dirty="0" smtClean="0"/>
              <a:t>Don: show curl commands for </a:t>
            </a:r>
            <a:r>
              <a:rPr lang="en-GB" dirty="0" err="1" smtClean="0"/>
              <a:t>minikube</a:t>
            </a:r>
            <a:r>
              <a:rPr lang="en-GB" dirty="0" smtClean="0"/>
              <a:t> and curl</a:t>
            </a:r>
          </a:p>
          <a:p>
            <a:pPr marL="114300" indent="0"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pPr>
            <a:r>
              <a:rPr lang="en-GB" dirty="0" smtClean="0"/>
              <a:t>Show </a:t>
            </a:r>
            <a:r>
              <a:rPr lang="en-GB" dirty="0" err="1" smtClean="0"/>
              <a:t>Virtualbox</a:t>
            </a:r>
            <a:r>
              <a:rPr lang="en-GB" dirty="0" smtClean="0"/>
              <a:t> UI</a:t>
            </a:r>
          </a:p>
          <a:p>
            <a:pPr marL="114300" indent="0"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pPr>
            <a:r>
              <a:rPr lang="en-GB" dirty="0" smtClean="0"/>
              <a:t>(not going to run anything - don’t want to break my demo/setup with an update!)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1734011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9;p16"/>
          <p:cNvSpPr txBox="1">
            <a:spLocks noGrp="1"/>
          </p:cNvSpPr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/>
              <a:t>CREATE A FIRST CLUSTER</a:t>
            </a:r>
            <a:endParaRPr lang="en-US" dirty="0"/>
          </a:p>
        </p:txBody>
      </p:sp>
      <p:sp>
        <p:nvSpPr>
          <p:cNvPr id="86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marL="114300" indent="0">
              <a:buNone/>
            </a:pPr>
            <a:endParaRPr lang="en-GB" dirty="0" smtClean="0"/>
          </a:p>
          <a:p>
            <a:pPr marL="11430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JP: </a:t>
            </a:r>
            <a:r>
              <a:rPr lang="en-GB" b="1" dirty="0" smtClean="0">
                <a:solidFill>
                  <a:srgbClr val="FF0000"/>
                </a:solidFill>
              </a:rPr>
              <a:t>this </a:t>
            </a:r>
            <a:r>
              <a:rPr lang="en-GB" b="1" dirty="0">
                <a:solidFill>
                  <a:srgbClr val="FF0000"/>
                </a:solidFill>
              </a:rPr>
              <a:t>will take </a:t>
            </a:r>
            <a:r>
              <a:rPr lang="en-GB" b="1" dirty="0" smtClean="0">
                <a:solidFill>
                  <a:srgbClr val="FF0000"/>
                </a:solidFill>
              </a:rPr>
              <a:t>quite a </a:t>
            </a:r>
            <a:r>
              <a:rPr lang="en-GB" b="1" dirty="0">
                <a:solidFill>
                  <a:srgbClr val="FF0000"/>
                </a:solidFill>
              </a:rPr>
              <a:t>few minutes</a:t>
            </a:r>
            <a:r>
              <a:rPr lang="en-GB" dirty="0">
                <a:solidFill>
                  <a:srgbClr val="FF0000"/>
                </a:solidFill>
              </a:rPr>
              <a:t>, so describe what is going on - create a VM, configure k8s &amp; </a:t>
            </a:r>
            <a:r>
              <a:rPr lang="en-GB" dirty="0" err="1">
                <a:solidFill>
                  <a:srgbClr val="FF0000"/>
                </a:solidFill>
              </a:rPr>
              <a:t>docker</a:t>
            </a:r>
            <a:r>
              <a:rPr lang="en-GB" dirty="0">
                <a:solidFill>
                  <a:srgbClr val="FF0000"/>
                </a:solidFill>
              </a:rPr>
              <a:t>, download </a:t>
            </a:r>
            <a:r>
              <a:rPr lang="en-GB" dirty="0" err="1">
                <a:solidFill>
                  <a:srgbClr val="FF0000"/>
                </a:solidFill>
              </a:rPr>
              <a:t>kubeadm</a:t>
            </a:r>
            <a:r>
              <a:rPr lang="en-GB" dirty="0">
                <a:solidFill>
                  <a:srgbClr val="FF0000"/>
                </a:solidFill>
              </a:rPr>
              <a:t> and </a:t>
            </a:r>
            <a:r>
              <a:rPr lang="en-GB" dirty="0" err="1">
                <a:solidFill>
                  <a:srgbClr val="FF0000"/>
                </a:solidFill>
              </a:rPr>
              <a:t>kubectl</a:t>
            </a:r>
            <a:r>
              <a:rPr lang="en-GB" dirty="0">
                <a:solidFill>
                  <a:srgbClr val="FF0000"/>
                </a:solidFill>
              </a:rPr>
              <a:t> inside VM, pull images, launch </a:t>
            </a:r>
            <a:r>
              <a:rPr lang="en-GB" dirty="0" err="1">
                <a:solidFill>
                  <a:srgbClr val="FF0000"/>
                </a:solidFill>
              </a:rPr>
              <a:t>apiserver</a:t>
            </a:r>
            <a:r>
              <a:rPr lang="en-GB" dirty="0">
                <a:solidFill>
                  <a:srgbClr val="FF0000"/>
                </a:solidFill>
              </a:rPr>
              <a:t>, proxy, </a:t>
            </a:r>
            <a:r>
              <a:rPr lang="en-GB" dirty="0" err="1">
                <a:solidFill>
                  <a:srgbClr val="FF0000"/>
                </a:solidFill>
              </a:rPr>
              <a:t>etcd</a:t>
            </a:r>
            <a:r>
              <a:rPr lang="en-GB" dirty="0">
                <a:solidFill>
                  <a:srgbClr val="FF0000"/>
                </a:solidFill>
              </a:rPr>
              <a:t> scheduler, controller, </a:t>
            </a:r>
            <a:r>
              <a:rPr lang="en-GB" dirty="0" err="1" smtClean="0">
                <a:solidFill>
                  <a:srgbClr val="FF0000"/>
                </a:solidFill>
              </a:rPr>
              <a:t>dns</a:t>
            </a:r>
            <a:r>
              <a:rPr lang="mr-IN" dirty="0" smtClean="0">
                <a:solidFill>
                  <a:srgbClr val="FF0000"/>
                </a:solidFill>
              </a:rPr>
              <a:t>…</a:t>
            </a:r>
            <a:endParaRPr lang="en-GB" dirty="0" smtClean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GB" dirty="0" smtClean="0"/>
          </a:p>
          <a:p>
            <a:pPr marL="114300" indent="0">
              <a:buNone/>
            </a:pPr>
            <a:r>
              <a:rPr lang="en-GB" dirty="0" smtClean="0"/>
              <a:t>Don</a:t>
            </a:r>
            <a:r>
              <a:rPr lang="en-GB" dirty="0"/>
              <a:t>: create first cluster with</a:t>
            </a:r>
          </a:p>
          <a:p>
            <a:pPr marL="114300" indent="0">
              <a:buNone/>
            </a:pPr>
            <a:r>
              <a:rPr lang="en-GB" b="1" dirty="0" err="1"/>
              <a:t>minikube</a:t>
            </a:r>
            <a:r>
              <a:rPr lang="en-GB" b="1" dirty="0"/>
              <a:t> start </a:t>
            </a:r>
            <a:endParaRPr lang="en-GB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GB" dirty="0" smtClean="0"/>
          </a:p>
          <a:p>
            <a:pPr marL="114300" indent="0">
              <a:buNone/>
            </a:pPr>
            <a:r>
              <a:rPr lang="en-GB" dirty="0" smtClean="0"/>
              <a:t>connect </a:t>
            </a:r>
            <a:r>
              <a:rPr lang="en-GB" dirty="0"/>
              <a:t>to the running </a:t>
            </a:r>
            <a:r>
              <a:rPr lang="en-GB" dirty="0" err="1"/>
              <a:t>vm</a:t>
            </a:r>
            <a:r>
              <a:rPr lang="en-GB" dirty="0"/>
              <a:t> for a look </a:t>
            </a:r>
            <a:r>
              <a:rPr lang="en-GB" dirty="0" smtClean="0"/>
              <a:t>around</a:t>
            </a:r>
            <a:endParaRPr lang="en-GB" dirty="0"/>
          </a:p>
          <a:p>
            <a:pPr marL="114300" indent="0">
              <a:buNone/>
            </a:pPr>
            <a:r>
              <a:rPr lang="en-GB" b="1" dirty="0" err="1"/>
              <a:t>minikube</a:t>
            </a:r>
            <a:r>
              <a:rPr lang="en-GB" b="1" dirty="0"/>
              <a:t> </a:t>
            </a:r>
            <a:r>
              <a:rPr lang="en-GB" b="1" dirty="0" err="1"/>
              <a:t>ssh</a:t>
            </a:r>
            <a:endParaRPr lang="en-GB" b="1" dirty="0"/>
          </a:p>
          <a:p>
            <a:pPr marL="114300" indent="0">
              <a:buNone/>
            </a:pPr>
            <a:endParaRPr lang="en-GB" dirty="0" smtClean="0"/>
          </a:p>
          <a:p>
            <a:pPr marL="114300" indent="0">
              <a:buNone/>
            </a:pPr>
            <a:r>
              <a:rPr lang="en-GB" dirty="0" smtClean="0"/>
              <a:t>inside </a:t>
            </a:r>
            <a:r>
              <a:rPr lang="en-GB" dirty="0"/>
              <a:t>the </a:t>
            </a:r>
            <a:r>
              <a:rPr lang="en-GB" dirty="0" err="1"/>
              <a:t>vm</a:t>
            </a:r>
            <a:r>
              <a:rPr lang="en-GB" dirty="0"/>
              <a:t>: </a:t>
            </a:r>
            <a:r>
              <a:rPr lang="en-GB" dirty="0" smtClean="0"/>
              <a:t>do</a:t>
            </a:r>
            <a:endParaRPr lang="en-GB" dirty="0"/>
          </a:p>
          <a:p>
            <a:pPr marL="114300" indent="0">
              <a:buNone/>
            </a:pPr>
            <a:r>
              <a:rPr lang="en-GB" b="1" dirty="0" err="1"/>
              <a:t>docker</a:t>
            </a:r>
            <a:r>
              <a:rPr lang="en-GB" b="1" dirty="0"/>
              <a:t> images</a:t>
            </a:r>
          </a:p>
          <a:p>
            <a:pPr marL="114300" indent="0">
              <a:buNone/>
            </a:pPr>
            <a:r>
              <a:rPr lang="en-GB" b="1" dirty="0" err="1"/>
              <a:t>docker</a:t>
            </a:r>
            <a:r>
              <a:rPr lang="en-GB" b="1" dirty="0"/>
              <a:t> </a:t>
            </a:r>
            <a:r>
              <a:rPr lang="en-GB" b="1" dirty="0" err="1" smtClean="0"/>
              <a:t>ps</a:t>
            </a:r>
            <a:endParaRPr lang="en-GB" dirty="0" smtClean="0"/>
          </a:p>
          <a:p>
            <a:pPr marL="11430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JP explain </a:t>
            </a:r>
            <a:r>
              <a:rPr lang="en-GB" dirty="0">
                <a:solidFill>
                  <a:srgbClr val="FF0000"/>
                </a:solidFill>
              </a:rPr>
              <a:t>them re basic components of </a:t>
            </a:r>
            <a:r>
              <a:rPr lang="en-GB" dirty="0" smtClean="0">
                <a:solidFill>
                  <a:srgbClr val="FF0000"/>
                </a:solidFill>
              </a:rPr>
              <a:t>k8s</a:t>
            </a:r>
            <a:endParaRPr lang="en-GB" dirty="0" smtClean="0"/>
          </a:p>
          <a:p>
            <a:pPr marL="114300" indent="0">
              <a:buNone/>
            </a:pPr>
            <a:endParaRPr lang="en-GB" dirty="0" smtClean="0"/>
          </a:p>
          <a:p>
            <a:pPr marL="114300" indent="0">
              <a:buNone/>
            </a:pPr>
            <a:r>
              <a:rPr lang="en-GB" dirty="0" smtClean="0"/>
              <a:t>- </a:t>
            </a:r>
            <a:r>
              <a:rPr lang="en-GB" dirty="0"/>
              <a:t>outside of </a:t>
            </a:r>
            <a:r>
              <a:rPr lang="en-GB" dirty="0" smtClean="0"/>
              <a:t>VM</a:t>
            </a:r>
            <a:r>
              <a:rPr lang="mr-IN" dirty="0" smtClean="0"/>
              <a:t>…</a:t>
            </a:r>
            <a:endParaRPr lang="en-GB" dirty="0"/>
          </a:p>
          <a:p>
            <a:pPr marL="114300" indent="0">
              <a:buNone/>
            </a:pPr>
            <a:r>
              <a:rPr lang="en-GB" b="1" dirty="0" err="1"/>
              <a:t>kubectl</a:t>
            </a:r>
            <a:r>
              <a:rPr lang="en-GB" b="1" dirty="0"/>
              <a:t> cluster-info</a:t>
            </a:r>
            <a:br>
              <a:rPr lang="en-GB" b="1" dirty="0"/>
            </a:br>
            <a:r>
              <a:rPr lang="en-GB" dirty="0"/>
              <a:t> - could add "dump" for </a:t>
            </a:r>
            <a:r>
              <a:rPr lang="en-GB" dirty="0" smtClean="0"/>
              <a:t>verbose</a:t>
            </a:r>
          </a:p>
          <a:p>
            <a:pPr marL="114300" indent="0"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JP</a:t>
            </a:r>
            <a:r>
              <a:rPr lang="en-GB" dirty="0">
                <a:solidFill>
                  <a:srgbClr val="FF0000"/>
                </a:solidFill>
              </a:rPr>
              <a:t>: talk about this - our basic cluster is up and running now</a:t>
            </a:r>
            <a:r>
              <a:rPr lang="en-GB" dirty="0" smtClean="0">
                <a:solidFill>
                  <a:srgbClr val="FF0000"/>
                </a:solidFill>
              </a:rPr>
              <a:t>.</a:t>
            </a:r>
            <a:endParaRPr lang="en-GB" dirty="0"/>
          </a:p>
          <a:p>
            <a:pPr marL="114300" indent="0">
              <a:buNone/>
            </a:pPr>
            <a:r>
              <a:rPr lang="en-GB" dirty="0" smtClean="0"/>
              <a:t>Show </a:t>
            </a:r>
            <a:r>
              <a:rPr lang="en-GB" dirty="0"/>
              <a:t>status of master &amp; nodes - shows our single instance "</a:t>
            </a:r>
            <a:r>
              <a:rPr lang="en-GB" dirty="0" smtClean="0"/>
              <a:t>Ready”</a:t>
            </a:r>
            <a:endParaRPr lang="en-GB" dirty="0"/>
          </a:p>
          <a:p>
            <a:pPr marL="114300" indent="0">
              <a:buNone/>
            </a:pPr>
            <a:r>
              <a:rPr lang="en-GB" b="1" dirty="0" err="1"/>
              <a:t>kubectl</a:t>
            </a:r>
            <a:r>
              <a:rPr lang="en-GB" b="1" dirty="0"/>
              <a:t> get nodes</a:t>
            </a:r>
          </a:p>
          <a:p>
            <a:pPr marL="114300" indent="0">
              <a:buNone/>
            </a:pPr>
            <a:r>
              <a:rPr lang="en-GB" b="1" dirty="0" err="1"/>
              <a:t>kubectl</a:t>
            </a:r>
            <a:r>
              <a:rPr lang="en-GB" b="1" dirty="0"/>
              <a:t> describe nodes</a:t>
            </a:r>
          </a:p>
          <a:p>
            <a:pPr>
              <a:buClr>
                <a:srgbClr val="666666"/>
              </a:buClr>
              <a:defRPr>
                <a:solidFill>
                  <a:srgbClr val="666666"/>
                </a:solidFill>
              </a:defRPr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65495723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9;p16"/>
          <p:cNvSpPr txBox="1">
            <a:spLocks noGrp="1"/>
          </p:cNvSpPr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/>
              <a:t>MINIKUBE ADDONS</a:t>
            </a:r>
            <a:endParaRPr lang="en-US" dirty="0"/>
          </a:p>
        </p:txBody>
      </p:sp>
      <p:sp>
        <p:nvSpPr>
          <p:cNvPr id="86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endParaRPr lang="en-GB" sz="3700" dirty="0" smtClean="0"/>
          </a:p>
          <a:p>
            <a:pPr marL="114300" indent="0">
              <a:buNone/>
            </a:pPr>
            <a:r>
              <a:rPr lang="en-GB" sz="3700" dirty="0">
                <a:solidFill>
                  <a:srgbClr val="FF0000"/>
                </a:solidFill>
              </a:rPr>
              <a:t>talk about </a:t>
            </a:r>
            <a:r>
              <a:rPr lang="en-GB" sz="3700" dirty="0" err="1">
                <a:solidFill>
                  <a:srgbClr val="FF0000"/>
                </a:solidFill>
              </a:rPr>
              <a:t>minikube</a:t>
            </a:r>
            <a:r>
              <a:rPr lang="en-GB" sz="3700" dirty="0">
                <a:solidFill>
                  <a:srgbClr val="FF0000"/>
                </a:solidFill>
              </a:rPr>
              <a:t> </a:t>
            </a:r>
            <a:r>
              <a:rPr lang="en-GB" sz="3700" dirty="0" err="1">
                <a:solidFill>
                  <a:srgbClr val="FF0000"/>
                </a:solidFill>
              </a:rPr>
              <a:t>addons</a:t>
            </a:r>
            <a:r>
              <a:rPr lang="en-GB" sz="3700" dirty="0">
                <a:solidFill>
                  <a:srgbClr val="FF0000"/>
                </a:solidFill>
              </a:rPr>
              <a:t> - uses &amp; benefits </a:t>
            </a:r>
            <a:r>
              <a:rPr lang="en-GB" sz="3700" dirty="0" err="1" smtClean="0">
                <a:solidFill>
                  <a:srgbClr val="FF0000"/>
                </a:solidFill>
              </a:rPr>
              <a:t>etc</a:t>
            </a:r>
            <a:endParaRPr lang="en-GB" sz="37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GB" sz="3700" dirty="0" smtClean="0">
                <a:solidFill>
                  <a:srgbClr val="FF0000"/>
                </a:solidFill>
              </a:rPr>
              <a:t>Mention local </a:t>
            </a:r>
            <a:r>
              <a:rPr lang="en-GB" sz="3700" dirty="0" err="1">
                <a:solidFill>
                  <a:srgbClr val="FF0000"/>
                </a:solidFill>
              </a:rPr>
              <a:t>config</a:t>
            </a:r>
            <a:r>
              <a:rPr lang="en-GB" sz="3700" dirty="0">
                <a:solidFill>
                  <a:srgbClr val="FF0000"/>
                </a:solidFill>
              </a:rPr>
              <a:t> files, we're going to look at changing these via </a:t>
            </a:r>
            <a:r>
              <a:rPr lang="en-GB" sz="3700" dirty="0" err="1" smtClean="0">
                <a:solidFill>
                  <a:srgbClr val="FF0000"/>
                </a:solidFill>
              </a:rPr>
              <a:t>minikube</a:t>
            </a:r>
            <a:endParaRPr lang="en-GB" sz="37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GB" sz="3700" b="1" dirty="0" err="1"/>
              <a:t>ls</a:t>
            </a:r>
            <a:r>
              <a:rPr lang="en-GB" sz="3700" b="1" dirty="0"/>
              <a:t> -al ~/.</a:t>
            </a:r>
            <a:r>
              <a:rPr lang="en-GB" sz="3700" b="1" dirty="0" err="1"/>
              <a:t>minikube</a:t>
            </a:r>
            <a:r>
              <a:rPr lang="en-GB" sz="3700" b="1" dirty="0"/>
              <a:t> </a:t>
            </a:r>
            <a:r>
              <a:rPr lang="en-GB" sz="3700" dirty="0"/>
              <a:t># the </a:t>
            </a:r>
            <a:r>
              <a:rPr lang="en-GB" sz="3700" dirty="0" err="1"/>
              <a:t>vm</a:t>
            </a:r>
            <a:r>
              <a:rPr lang="en-GB" sz="3700" dirty="0"/>
              <a:t> image and logs </a:t>
            </a:r>
            <a:r>
              <a:rPr lang="en-GB" sz="3700" dirty="0" err="1"/>
              <a:t>etc</a:t>
            </a:r>
            <a:r>
              <a:rPr lang="en-GB" sz="3700" dirty="0"/>
              <a:t> live here</a:t>
            </a:r>
            <a:br>
              <a:rPr lang="en-GB" sz="3700" dirty="0"/>
            </a:br>
            <a:r>
              <a:rPr lang="en-GB" sz="3700" dirty="0" err="1" smtClean="0"/>
              <a:t>l</a:t>
            </a:r>
            <a:r>
              <a:rPr lang="en-GB" sz="3700" b="1" dirty="0" err="1" smtClean="0"/>
              <a:t>s</a:t>
            </a:r>
            <a:r>
              <a:rPr lang="en-GB" sz="3700" b="1" dirty="0" smtClean="0"/>
              <a:t> </a:t>
            </a:r>
            <a:r>
              <a:rPr lang="en-GB" sz="3700" b="1" dirty="0"/>
              <a:t>-al ~/.</a:t>
            </a:r>
            <a:r>
              <a:rPr lang="en-GB" sz="3700" b="1" dirty="0" err="1"/>
              <a:t>kube</a:t>
            </a:r>
            <a:r>
              <a:rPr lang="en-GB" sz="3700" b="1" dirty="0"/>
              <a:t> </a:t>
            </a:r>
            <a:r>
              <a:rPr lang="en-GB" sz="3700" dirty="0"/>
              <a:t># </a:t>
            </a:r>
            <a:r>
              <a:rPr lang="en-GB" sz="3700" dirty="0" err="1"/>
              <a:t>config</a:t>
            </a:r>
            <a:r>
              <a:rPr lang="en-GB" sz="3700" dirty="0"/>
              <a:t> and certs </a:t>
            </a:r>
            <a:r>
              <a:rPr lang="en-GB" sz="3700" dirty="0" err="1"/>
              <a:t>etc</a:t>
            </a:r>
            <a:r>
              <a:rPr lang="en-GB" sz="3700" dirty="0"/>
              <a:t> </a:t>
            </a:r>
            <a:br>
              <a:rPr lang="en-GB" sz="3700" dirty="0"/>
            </a:br>
            <a:endParaRPr lang="en-GB" sz="3700" b="1" dirty="0" smtClean="0"/>
          </a:p>
          <a:p>
            <a:pPr marL="114300" indent="0">
              <a:buNone/>
            </a:pPr>
            <a:r>
              <a:rPr lang="en-GB" sz="3700" b="1" dirty="0" err="1" smtClean="0"/>
              <a:t>minikube</a:t>
            </a:r>
            <a:r>
              <a:rPr lang="en-GB" sz="3700" b="1" dirty="0" smtClean="0"/>
              <a:t> </a:t>
            </a:r>
            <a:r>
              <a:rPr lang="en-GB" sz="3700" b="1" dirty="0" err="1"/>
              <a:t>addons</a:t>
            </a:r>
            <a:r>
              <a:rPr lang="en-GB" sz="3700" b="1" dirty="0"/>
              <a:t> list</a:t>
            </a:r>
          </a:p>
          <a:p>
            <a:pPr marL="114300" indent="0">
              <a:buNone/>
            </a:pPr>
            <a:r>
              <a:rPr lang="en-GB" sz="3700" dirty="0" smtClean="0">
                <a:solidFill>
                  <a:srgbClr val="FF0000"/>
                </a:solidFill>
              </a:rPr>
              <a:t>- going </a:t>
            </a:r>
            <a:r>
              <a:rPr lang="en-GB" sz="3700" dirty="0">
                <a:solidFill>
                  <a:srgbClr val="FF0000"/>
                </a:solidFill>
              </a:rPr>
              <a:t>to add </a:t>
            </a:r>
            <a:r>
              <a:rPr lang="en-GB" sz="3700" dirty="0" err="1">
                <a:solidFill>
                  <a:srgbClr val="FF0000"/>
                </a:solidFill>
              </a:rPr>
              <a:t>heapster</a:t>
            </a:r>
            <a:r>
              <a:rPr lang="en-GB" sz="3700" dirty="0">
                <a:solidFill>
                  <a:srgbClr val="FF0000"/>
                </a:solidFill>
              </a:rPr>
              <a:t> and metrics-server for </a:t>
            </a:r>
            <a:r>
              <a:rPr lang="en-GB" sz="3700" dirty="0" err="1">
                <a:solidFill>
                  <a:srgbClr val="FF0000"/>
                </a:solidFill>
              </a:rPr>
              <a:t>cpu</a:t>
            </a:r>
            <a:r>
              <a:rPr lang="en-GB" sz="3700" dirty="0">
                <a:solidFill>
                  <a:srgbClr val="FF0000"/>
                </a:solidFill>
              </a:rPr>
              <a:t> &amp; </a:t>
            </a:r>
            <a:r>
              <a:rPr lang="en-GB" sz="3700" dirty="0" err="1">
                <a:solidFill>
                  <a:srgbClr val="FF0000"/>
                </a:solidFill>
              </a:rPr>
              <a:t>mem</a:t>
            </a:r>
            <a:r>
              <a:rPr lang="en-GB" sz="3700" dirty="0">
                <a:solidFill>
                  <a:srgbClr val="FF0000"/>
                </a:solidFill>
              </a:rPr>
              <a:t> stats </a:t>
            </a:r>
            <a:r>
              <a:rPr lang="en-GB" sz="3700" dirty="0" smtClean="0">
                <a:solidFill>
                  <a:srgbClr val="FF0000"/>
                </a:solidFill>
              </a:rPr>
              <a:t>graphs</a:t>
            </a:r>
            <a:endParaRPr lang="en-GB" sz="37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GB" sz="3700" b="1" dirty="0" err="1" smtClean="0"/>
              <a:t>minikube</a:t>
            </a:r>
            <a:r>
              <a:rPr lang="en-GB" sz="3700" b="1" dirty="0" smtClean="0"/>
              <a:t> </a:t>
            </a:r>
            <a:r>
              <a:rPr lang="en-GB" sz="3700" b="1" dirty="0" err="1"/>
              <a:t>addons</a:t>
            </a:r>
            <a:r>
              <a:rPr lang="en-GB" sz="3700" b="1" dirty="0"/>
              <a:t> enable </a:t>
            </a:r>
            <a:r>
              <a:rPr lang="en-GB" sz="3700" b="1" dirty="0" err="1"/>
              <a:t>heapster</a:t>
            </a:r>
            <a:endParaRPr lang="en-GB" sz="3700" b="1" dirty="0"/>
          </a:p>
          <a:p>
            <a:pPr marL="114300" indent="0">
              <a:buNone/>
            </a:pPr>
            <a:r>
              <a:rPr lang="en-GB" sz="3700" b="1" dirty="0" err="1"/>
              <a:t>minikube</a:t>
            </a:r>
            <a:r>
              <a:rPr lang="en-GB" sz="3700" b="1" dirty="0"/>
              <a:t> </a:t>
            </a:r>
            <a:r>
              <a:rPr lang="en-GB" sz="3700" b="1" dirty="0" err="1"/>
              <a:t>addons</a:t>
            </a:r>
            <a:r>
              <a:rPr lang="en-GB" sz="3700" b="1" dirty="0"/>
              <a:t> enable metrics-server</a:t>
            </a:r>
          </a:p>
          <a:p>
            <a:pPr marL="114300" indent="0">
              <a:buNone/>
            </a:pPr>
            <a:endParaRPr lang="en-GB" sz="3700" dirty="0" smtClean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GB" sz="3700" dirty="0" smtClean="0">
                <a:solidFill>
                  <a:srgbClr val="FF0000"/>
                </a:solidFill>
              </a:rPr>
              <a:t>- </a:t>
            </a:r>
            <a:r>
              <a:rPr lang="en-GB" sz="3700" dirty="0">
                <a:solidFill>
                  <a:srgbClr val="FF0000"/>
                </a:solidFill>
              </a:rPr>
              <a:t>show what we've done to </a:t>
            </a:r>
            <a:r>
              <a:rPr lang="en-GB" sz="3700" dirty="0" err="1">
                <a:solidFill>
                  <a:srgbClr val="FF0000"/>
                </a:solidFill>
              </a:rPr>
              <a:t>minikube</a:t>
            </a:r>
            <a:r>
              <a:rPr lang="en-GB" sz="3700" dirty="0">
                <a:solidFill>
                  <a:srgbClr val="FF0000"/>
                </a:solidFill>
              </a:rPr>
              <a:t> so far</a:t>
            </a:r>
            <a:r>
              <a:rPr lang="en-GB" sz="3700" dirty="0" smtClean="0">
                <a:solidFill>
                  <a:srgbClr val="FF0000"/>
                </a:solidFill>
              </a:rPr>
              <a:t>:</a:t>
            </a:r>
            <a:endParaRPr lang="en-GB" sz="37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GB" sz="3700" b="1" dirty="0" err="1"/>
              <a:t>minikube</a:t>
            </a:r>
            <a:r>
              <a:rPr lang="en-GB" sz="3700" b="1" dirty="0"/>
              <a:t> </a:t>
            </a:r>
            <a:r>
              <a:rPr lang="en-GB" sz="3700" b="1" dirty="0" err="1"/>
              <a:t>config</a:t>
            </a:r>
            <a:r>
              <a:rPr lang="en-GB" sz="3700" b="1" dirty="0"/>
              <a:t> view</a:t>
            </a:r>
          </a:p>
          <a:p>
            <a:pPr marL="114300" indent="0">
              <a:buNone/>
            </a:pPr>
            <a:r>
              <a:rPr lang="en-GB" sz="3700" dirty="0" smtClean="0">
                <a:solidFill>
                  <a:srgbClr val="FF0000"/>
                </a:solidFill>
              </a:rPr>
              <a:t>other </a:t>
            </a:r>
            <a:r>
              <a:rPr lang="en-GB" sz="3700" dirty="0">
                <a:solidFill>
                  <a:srgbClr val="FF0000"/>
                </a:solidFill>
              </a:rPr>
              <a:t>options include "set | get | </a:t>
            </a:r>
            <a:r>
              <a:rPr lang="en-GB" sz="3700" dirty="0" smtClean="0">
                <a:solidFill>
                  <a:srgbClr val="FF0000"/>
                </a:solidFill>
              </a:rPr>
              <a:t>unset”</a:t>
            </a:r>
            <a:endParaRPr lang="en-GB" sz="37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GB" sz="3700" dirty="0"/>
          </a:p>
          <a:p>
            <a:pPr marL="114300" indent="0">
              <a:buNone/>
            </a:pPr>
            <a:r>
              <a:rPr lang="en-GB" sz="3700" dirty="0">
                <a:solidFill>
                  <a:srgbClr val="FF0000"/>
                </a:solidFill>
              </a:rPr>
              <a:t>- see more things are now </a:t>
            </a:r>
            <a:r>
              <a:rPr lang="en-GB" sz="3700" dirty="0" smtClean="0">
                <a:solidFill>
                  <a:srgbClr val="FF0000"/>
                </a:solidFill>
              </a:rPr>
              <a:t>running</a:t>
            </a:r>
            <a:r>
              <a:rPr lang="mr-IN" sz="3700" dirty="0" smtClean="0">
                <a:solidFill>
                  <a:srgbClr val="FF0000"/>
                </a:solidFill>
              </a:rPr>
              <a:t>…</a:t>
            </a:r>
            <a:endParaRPr lang="en-GB" sz="37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GB" sz="3700" b="1" dirty="0" err="1"/>
              <a:t>kubectl</a:t>
            </a:r>
            <a:r>
              <a:rPr lang="en-GB" sz="3700" b="1" dirty="0"/>
              <a:t> --namespace </a:t>
            </a:r>
            <a:r>
              <a:rPr lang="en-GB" sz="3700" b="1" dirty="0" err="1"/>
              <a:t>kube</a:t>
            </a:r>
            <a:r>
              <a:rPr lang="en-GB" sz="3700" b="1" dirty="0"/>
              <a:t>-system get pods</a:t>
            </a:r>
          </a:p>
          <a:p>
            <a:pPr marL="114300" indent="0">
              <a:buNone/>
            </a:pPr>
            <a:endParaRPr lang="en-GB" sz="3700" dirty="0" smtClean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GB" sz="3700" dirty="0" smtClean="0">
                <a:solidFill>
                  <a:srgbClr val="FF0000"/>
                </a:solidFill>
              </a:rPr>
              <a:t>- </a:t>
            </a:r>
            <a:r>
              <a:rPr lang="en-GB" sz="3700" dirty="0">
                <a:solidFill>
                  <a:srgbClr val="FF0000"/>
                </a:solidFill>
              </a:rPr>
              <a:t>enable the </a:t>
            </a:r>
            <a:r>
              <a:rPr lang="en-GB" sz="3700" dirty="0" smtClean="0">
                <a:solidFill>
                  <a:srgbClr val="FF0000"/>
                </a:solidFill>
              </a:rPr>
              <a:t>dashboard</a:t>
            </a:r>
            <a:endParaRPr lang="en-GB" sz="37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GB" sz="3700" b="1" dirty="0" err="1"/>
              <a:t>minikube</a:t>
            </a:r>
            <a:r>
              <a:rPr lang="en-GB" sz="3700" b="1" dirty="0"/>
              <a:t> </a:t>
            </a:r>
            <a:r>
              <a:rPr lang="en-GB" sz="3700" b="1" dirty="0" err="1"/>
              <a:t>addons</a:t>
            </a:r>
            <a:r>
              <a:rPr lang="en-GB" sz="3700" b="1" dirty="0"/>
              <a:t> enable dashboard</a:t>
            </a:r>
          </a:p>
          <a:p>
            <a:pPr marL="114300" indent="0">
              <a:buNone/>
            </a:pPr>
            <a:endParaRPr lang="en-GB" sz="3700" dirty="0" smtClean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GB" sz="3700" dirty="0" smtClean="0">
                <a:solidFill>
                  <a:srgbClr val="FF0000"/>
                </a:solidFill>
              </a:rPr>
              <a:t>- </a:t>
            </a:r>
            <a:r>
              <a:rPr lang="en-GB" sz="3700" dirty="0">
                <a:solidFill>
                  <a:srgbClr val="FF0000"/>
                </a:solidFill>
              </a:rPr>
              <a:t>show </a:t>
            </a:r>
            <a:r>
              <a:rPr lang="en-GB" sz="3700" dirty="0" err="1">
                <a:solidFill>
                  <a:srgbClr val="FF0000"/>
                </a:solidFill>
              </a:rPr>
              <a:t>addons</a:t>
            </a:r>
            <a:r>
              <a:rPr lang="en-GB" sz="3700" dirty="0">
                <a:solidFill>
                  <a:srgbClr val="FF0000"/>
                </a:solidFill>
              </a:rPr>
              <a:t> &amp; </a:t>
            </a:r>
            <a:r>
              <a:rPr lang="en-GB" sz="3700" dirty="0" smtClean="0">
                <a:solidFill>
                  <a:srgbClr val="FF0000"/>
                </a:solidFill>
              </a:rPr>
              <a:t>statuses again</a:t>
            </a:r>
            <a:endParaRPr lang="en-GB" sz="37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GB" sz="3700" b="1" dirty="0" err="1"/>
              <a:t>minikube</a:t>
            </a:r>
            <a:r>
              <a:rPr lang="en-GB" sz="3700" b="1" dirty="0"/>
              <a:t> </a:t>
            </a:r>
            <a:r>
              <a:rPr lang="en-GB" sz="3700" b="1" dirty="0" err="1"/>
              <a:t>addons</a:t>
            </a:r>
            <a:r>
              <a:rPr lang="en-GB" sz="3700" b="1" dirty="0"/>
              <a:t> </a:t>
            </a:r>
            <a:r>
              <a:rPr lang="en-GB" sz="3700" b="1" dirty="0" smtClean="0"/>
              <a:t>list</a:t>
            </a:r>
          </a:p>
          <a:p>
            <a:pPr marL="114300" indent="0">
              <a:buNone/>
            </a:pPr>
            <a:endParaRPr lang="en-GB" sz="2500" b="1" dirty="0"/>
          </a:p>
        </p:txBody>
      </p:sp>
    </p:spTree>
    <p:extLst>
      <p:ext uri="{BB962C8B-B14F-4D97-AF65-F5344CB8AC3E}">
        <p14:creationId xmlns:p14="http://schemas.microsoft.com/office/powerpoint/2010/main" val="2838823413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9;p16"/>
          <p:cNvSpPr txBox="1">
            <a:spLocks noGrp="1"/>
          </p:cNvSpPr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/>
              <a:t>MINIKUBE </a:t>
            </a:r>
            <a:r>
              <a:rPr lang="en-GB" b="1" dirty="0" err="1"/>
              <a:t>docker-</a:t>
            </a:r>
            <a:r>
              <a:rPr lang="en-GB" b="1" dirty="0" err="1" smtClean="0"/>
              <a:t>env</a:t>
            </a:r>
            <a:r>
              <a:rPr lang="en-GB" b="1" dirty="0" smtClean="0"/>
              <a:t> </a:t>
            </a:r>
            <a:r>
              <a:rPr lang="en-US" b="1" dirty="0" smtClean="0"/>
              <a:t>for local </a:t>
            </a:r>
            <a:r>
              <a:rPr lang="en-US" b="1" dirty="0" err="1" smtClean="0"/>
              <a:t>dev</a:t>
            </a:r>
            <a:endParaRPr lang="en-US" dirty="0"/>
          </a:p>
        </p:txBody>
      </p:sp>
      <p:sp>
        <p:nvSpPr>
          <p:cNvPr id="86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4300" indent="0"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JP talk through this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GB" dirty="0" smtClean="0">
                <a:solidFill>
                  <a:srgbClr val="FF0000"/>
                </a:solidFill>
              </a:rPr>
              <a:t> I’m setting up local </a:t>
            </a:r>
            <a:r>
              <a:rPr lang="en-GB" dirty="0" err="1" smtClean="0">
                <a:solidFill>
                  <a:srgbClr val="FF0000"/>
                </a:solidFill>
              </a:rPr>
              <a:t>docker</a:t>
            </a:r>
            <a:r>
              <a:rPr lang="en-GB" dirty="0" smtClean="0">
                <a:solidFill>
                  <a:srgbClr val="FF0000"/>
                </a:solidFill>
              </a:rPr>
              <a:t> to speak to the </a:t>
            </a:r>
            <a:r>
              <a:rPr lang="en-GB" dirty="0" err="1" smtClean="0">
                <a:solidFill>
                  <a:srgbClr val="FF0000"/>
                </a:solidFill>
              </a:rPr>
              <a:t>docker</a:t>
            </a:r>
            <a:r>
              <a:rPr lang="en-GB" dirty="0" smtClean="0">
                <a:solidFill>
                  <a:srgbClr val="FF0000"/>
                </a:solidFill>
              </a:rPr>
              <a:t> inside the </a:t>
            </a:r>
            <a:r>
              <a:rPr lang="en-GB" dirty="0" err="1" smtClean="0">
                <a:solidFill>
                  <a:srgbClr val="FF0000"/>
                </a:solidFill>
              </a:rPr>
              <a:t>Minikube</a:t>
            </a:r>
            <a:r>
              <a:rPr lang="en-GB" dirty="0" smtClean="0">
                <a:solidFill>
                  <a:srgbClr val="FF0000"/>
                </a:solidFill>
              </a:rPr>
              <a:t> VM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GB" dirty="0" smtClean="0">
                <a:solidFill>
                  <a:srgbClr val="FF0000"/>
                </a:solidFill>
              </a:rPr>
              <a:t> it makes </a:t>
            </a:r>
            <a:r>
              <a:rPr lang="en-GB" dirty="0" err="1" smtClean="0">
                <a:solidFill>
                  <a:srgbClr val="FF0000"/>
                </a:solidFill>
              </a:rPr>
              <a:t>dev</a:t>
            </a:r>
            <a:r>
              <a:rPr lang="en-GB" dirty="0" smtClean="0">
                <a:solidFill>
                  <a:srgbClr val="FF0000"/>
                </a:solidFill>
              </a:rPr>
              <a:t> &amp; debugging </a:t>
            </a:r>
            <a:r>
              <a:rPr lang="en-GB" dirty="0" err="1" smtClean="0">
                <a:solidFill>
                  <a:srgbClr val="FF0000"/>
                </a:solidFill>
              </a:rPr>
              <a:t>etc</a:t>
            </a:r>
            <a:r>
              <a:rPr lang="en-GB" dirty="0" smtClean="0">
                <a:solidFill>
                  <a:srgbClr val="FF0000"/>
                </a:solidFill>
              </a:rPr>
              <a:t> easy and is pretty cool</a:t>
            </a:r>
            <a:r>
              <a:rPr lang="mr-IN" dirty="0" smtClean="0">
                <a:solidFill>
                  <a:srgbClr val="FF0000"/>
                </a:solidFill>
              </a:rPr>
              <a:t>…</a:t>
            </a:r>
            <a:endParaRPr lang="en-GB" dirty="0" smtClean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GB" dirty="0" smtClean="0"/>
          </a:p>
          <a:p>
            <a:pPr marL="114300" indent="0">
              <a:buNone/>
            </a:pPr>
            <a:r>
              <a:rPr lang="en-GB" sz="1200" b="1" dirty="0" err="1"/>
              <a:t>minikube</a:t>
            </a:r>
            <a:r>
              <a:rPr lang="en-GB" sz="1200" b="1" dirty="0"/>
              <a:t> </a:t>
            </a:r>
            <a:r>
              <a:rPr lang="en-GB" sz="1200" b="1" dirty="0" err="1"/>
              <a:t>docker-env</a:t>
            </a:r>
            <a:endParaRPr lang="en-GB" sz="1200" b="1" dirty="0"/>
          </a:p>
          <a:p>
            <a:pPr marL="114300" indent="0">
              <a:buNone/>
            </a:pPr>
            <a:r>
              <a:rPr lang="en-GB" sz="1200" b="1" dirty="0" err="1"/>
              <a:t>eval</a:t>
            </a:r>
            <a:r>
              <a:rPr lang="en-GB" sz="1200" b="1" dirty="0"/>
              <a:t> $(</a:t>
            </a:r>
            <a:r>
              <a:rPr lang="en-GB" sz="1200" b="1" dirty="0" err="1"/>
              <a:t>minikube</a:t>
            </a:r>
            <a:r>
              <a:rPr lang="en-GB" sz="1200" b="1" dirty="0"/>
              <a:t> </a:t>
            </a:r>
            <a:r>
              <a:rPr lang="en-GB" sz="1200" b="1" dirty="0" err="1"/>
              <a:t>docker-env</a:t>
            </a:r>
            <a:r>
              <a:rPr lang="en-GB" sz="1200" b="1" dirty="0"/>
              <a:t>)</a:t>
            </a:r>
          </a:p>
          <a:p>
            <a:pPr marL="114300" indent="0">
              <a:buNone/>
            </a:pPr>
            <a:r>
              <a:rPr lang="en-GB" sz="1200" b="1" dirty="0" err="1"/>
              <a:t>docker</a:t>
            </a:r>
            <a:r>
              <a:rPr lang="en-GB" sz="1200" b="1" dirty="0"/>
              <a:t> </a:t>
            </a:r>
            <a:r>
              <a:rPr lang="en-GB" sz="1200" b="1" dirty="0" err="1"/>
              <a:t>ps</a:t>
            </a:r>
            <a:endParaRPr lang="en-GB" sz="1200" b="1" dirty="0"/>
          </a:p>
          <a:p>
            <a:pPr marL="114300" indent="0">
              <a:buNone/>
            </a:pPr>
            <a:r>
              <a:rPr lang="en-GB" sz="1200" b="1" dirty="0" err="1"/>
              <a:t>docker</a:t>
            </a:r>
            <a:r>
              <a:rPr lang="en-GB" sz="1200" b="1" dirty="0"/>
              <a:t> </a:t>
            </a:r>
            <a:r>
              <a:rPr lang="en-GB" sz="1200" b="1" dirty="0" err="1"/>
              <a:t>ps</a:t>
            </a:r>
            <a:r>
              <a:rPr lang="en-GB" sz="1200" b="1" dirty="0"/>
              <a:t> | </a:t>
            </a:r>
            <a:r>
              <a:rPr lang="en-GB" sz="1200" b="1" dirty="0" err="1"/>
              <a:t>grep</a:t>
            </a:r>
            <a:r>
              <a:rPr lang="en-GB" sz="1200" b="1" dirty="0"/>
              <a:t> -</a:t>
            </a:r>
            <a:r>
              <a:rPr lang="en-GB" sz="1200" b="1" dirty="0" err="1"/>
              <a:t>i</a:t>
            </a:r>
            <a:r>
              <a:rPr lang="en-GB" sz="1200" b="1" dirty="0"/>
              <a:t> </a:t>
            </a:r>
            <a:r>
              <a:rPr lang="en-GB" sz="1200" b="1" dirty="0" smtClean="0"/>
              <a:t>&lt;SOME STRING&gt;</a:t>
            </a:r>
            <a:endParaRPr lang="en-GB" sz="1200" b="1" dirty="0"/>
          </a:p>
          <a:p>
            <a:pPr marL="114300" indent="0">
              <a:buNone/>
            </a:pPr>
            <a:r>
              <a:rPr lang="en-GB" sz="1200" b="1" dirty="0" err="1"/>
              <a:t>docker</a:t>
            </a:r>
            <a:r>
              <a:rPr lang="en-GB" sz="1200" b="1" dirty="0"/>
              <a:t> logs -f &lt;container&gt;</a:t>
            </a:r>
            <a:br>
              <a:rPr lang="en-GB" sz="1200" b="1" dirty="0"/>
            </a:br>
            <a:endParaRPr lang="en-GB" sz="1200" b="1" dirty="0"/>
          </a:p>
          <a:p>
            <a:pPr marL="114300" indent="0">
              <a:buNone/>
            </a:pPr>
            <a:r>
              <a:rPr lang="en-GB" sz="800" dirty="0" err="1"/>
              <a:t>etc</a:t>
            </a:r>
            <a:endParaRPr lang="en-GB" sz="800" dirty="0"/>
          </a:p>
          <a:p>
            <a:pPr marL="114300" indent="0">
              <a:buNone/>
            </a:pPr>
            <a:endParaRPr lang="en-GB" sz="2500" b="1" dirty="0"/>
          </a:p>
        </p:txBody>
      </p:sp>
    </p:spTree>
    <p:extLst>
      <p:ext uri="{BB962C8B-B14F-4D97-AF65-F5344CB8AC3E}">
        <p14:creationId xmlns:p14="http://schemas.microsoft.com/office/powerpoint/2010/main" val="3784803481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9;p16"/>
          <p:cNvSpPr txBox="1">
            <a:spLocks noGrp="1"/>
          </p:cNvSpPr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/>
              <a:t>MINIKUBE / KUBERNETES DASHBOARD </a:t>
            </a:r>
            <a:endParaRPr lang="en-US" dirty="0"/>
          </a:p>
        </p:txBody>
      </p:sp>
      <p:sp>
        <p:nvSpPr>
          <p:cNvPr id="86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n-US" sz="2800" dirty="0" smtClean="0"/>
              <a:t>NOTE I'm </a:t>
            </a:r>
            <a:r>
              <a:rPr lang="en-US" sz="2800" dirty="0"/>
              <a:t>doing this </a:t>
            </a:r>
            <a:r>
              <a:rPr lang="en-US" sz="2800" b="1" dirty="0"/>
              <a:t>after</a:t>
            </a:r>
            <a:r>
              <a:rPr lang="en-US" sz="2800" dirty="0"/>
              <a:t> adding the </a:t>
            </a:r>
            <a:r>
              <a:rPr lang="en-US" sz="2800" dirty="0" err="1"/>
              <a:t>heapster</a:t>
            </a:r>
            <a:r>
              <a:rPr lang="en-US" sz="2800" dirty="0"/>
              <a:t> and metrics </a:t>
            </a:r>
            <a:r>
              <a:rPr lang="en-US" sz="2800" dirty="0" err="1"/>
              <a:t>addons</a:t>
            </a:r>
            <a:r>
              <a:rPr lang="en-US" sz="2800" dirty="0"/>
              <a:t> so that </a:t>
            </a:r>
            <a:r>
              <a:rPr lang="en-US" sz="2800" dirty="0" err="1"/>
              <a:t>cpu</a:t>
            </a:r>
            <a:r>
              <a:rPr lang="en-US" sz="2800" dirty="0"/>
              <a:t> &amp; </a:t>
            </a:r>
            <a:r>
              <a:rPr lang="en-US" sz="2800" dirty="0" err="1"/>
              <a:t>mem</a:t>
            </a:r>
            <a:r>
              <a:rPr lang="en-US" sz="2800" dirty="0"/>
              <a:t> graphs show up by default when </a:t>
            </a:r>
            <a:r>
              <a:rPr lang="en-US" sz="2800" dirty="0" smtClean="0"/>
              <a:t>we first start </a:t>
            </a:r>
            <a:r>
              <a:rPr lang="en-US" sz="2800" dirty="0"/>
              <a:t>the dashboard</a:t>
            </a:r>
            <a:br>
              <a:rPr lang="en-US" sz="2800" dirty="0"/>
            </a:br>
            <a:endParaRPr lang="en-US" sz="2800" dirty="0"/>
          </a:p>
          <a:p>
            <a:pPr marL="11430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start </a:t>
            </a:r>
            <a:r>
              <a:rPr lang="en-US" sz="2800" dirty="0">
                <a:solidFill>
                  <a:srgbClr val="FF0000"/>
                </a:solidFill>
              </a:rPr>
              <a:t>up dashboard </a:t>
            </a:r>
            <a:r>
              <a:rPr lang="en-US" sz="2800" b="1" dirty="0">
                <a:solidFill>
                  <a:srgbClr val="FF0000"/>
                </a:solidFill>
              </a:rPr>
              <a:t>give it a coupe of minutes</a:t>
            </a:r>
            <a:r>
              <a:rPr lang="en-US" sz="2800" dirty="0">
                <a:solidFill>
                  <a:srgbClr val="FF0000"/>
                </a:solidFill>
              </a:rPr>
              <a:t>, it should open a browser</a:t>
            </a:r>
          </a:p>
          <a:p>
            <a:pPr marL="114300" indent="0">
              <a:buNone/>
            </a:pPr>
            <a:r>
              <a:rPr lang="en-US" sz="2800" b="1" dirty="0" err="1" smtClean="0"/>
              <a:t>minikube</a:t>
            </a:r>
            <a:r>
              <a:rPr lang="en-US" sz="2800" b="1" dirty="0" smtClean="0"/>
              <a:t> </a:t>
            </a:r>
            <a:r>
              <a:rPr lang="en-US" sz="2800" b="1" dirty="0"/>
              <a:t>dashboard </a:t>
            </a:r>
            <a:br>
              <a:rPr lang="en-US" sz="2800" b="1" dirty="0"/>
            </a:br>
            <a:r>
              <a:rPr lang="en-US" sz="2800" dirty="0" smtClean="0">
                <a:solidFill>
                  <a:srgbClr val="FF0000"/>
                </a:solidFill>
              </a:rPr>
              <a:t>mention there are many ways to set up and access the </a:t>
            </a:r>
            <a:r>
              <a:rPr lang="en-US" sz="2800" dirty="0" err="1" smtClean="0">
                <a:solidFill>
                  <a:srgbClr val="FF0000"/>
                </a:solidFill>
              </a:rPr>
              <a:t>dashbaord</a:t>
            </a:r>
            <a:r>
              <a:rPr lang="en-US" sz="2800" dirty="0" smtClean="0">
                <a:solidFill>
                  <a:srgbClr val="FF0000"/>
                </a:solidFill>
              </a:rPr>
              <a:t>, including via </a:t>
            </a:r>
            <a:r>
              <a:rPr lang="en-US" sz="2800" dirty="0">
                <a:solidFill>
                  <a:srgbClr val="FF0000"/>
                </a:solidFill>
              </a:rPr>
              <a:t>"</a:t>
            </a:r>
            <a:r>
              <a:rPr lang="en-US" sz="2800" dirty="0" err="1">
                <a:solidFill>
                  <a:srgbClr val="FF0000"/>
                </a:solidFill>
              </a:rPr>
              <a:t>kubectl</a:t>
            </a:r>
            <a:r>
              <a:rPr lang="en-US" sz="2800" dirty="0">
                <a:solidFill>
                  <a:srgbClr val="FF0000"/>
                </a:solidFill>
              </a:rPr>
              <a:t> proxy" or exposing the dashboard as a service </a:t>
            </a:r>
            <a:r>
              <a:rPr lang="en-US" sz="2800" dirty="0" err="1">
                <a:solidFill>
                  <a:srgbClr val="FF0000"/>
                </a:solidFill>
              </a:rPr>
              <a:t>etc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etc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etc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mr-IN" sz="2800" dirty="0" smtClean="0">
                <a:solidFill>
                  <a:srgbClr val="FF0000"/>
                </a:solidFill>
              </a:rPr>
              <a:t>–</a:t>
            </a:r>
            <a:r>
              <a:rPr lang="en-US" sz="2800" dirty="0" smtClean="0">
                <a:solidFill>
                  <a:srgbClr val="FF0000"/>
                </a:solidFill>
              </a:rPr>
              <a:t> we’re focusing on </a:t>
            </a:r>
            <a:r>
              <a:rPr lang="en-US" sz="2800" dirty="0" err="1" smtClean="0">
                <a:solidFill>
                  <a:srgbClr val="FF0000"/>
                </a:solidFill>
              </a:rPr>
              <a:t>minikube</a:t>
            </a:r>
            <a:r>
              <a:rPr lang="en-US" sz="2800" dirty="0" smtClean="0">
                <a:solidFill>
                  <a:srgbClr val="FF0000"/>
                </a:solidFill>
              </a:rPr>
              <a:t> here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 marL="11430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 - </a:t>
            </a:r>
            <a:r>
              <a:rPr lang="en-US" sz="2800" dirty="0" smtClean="0">
                <a:solidFill>
                  <a:srgbClr val="FF0000"/>
                </a:solidFill>
              </a:rPr>
              <a:t>JP talk while we take </a:t>
            </a:r>
            <a:r>
              <a:rPr lang="en-US" sz="2800" dirty="0">
                <a:solidFill>
                  <a:srgbClr val="FF0000"/>
                </a:solidFill>
              </a:rPr>
              <a:t>a look </a:t>
            </a:r>
            <a:r>
              <a:rPr lang="en-US" sz="2800" dirty="0" smtClean="0">
                <a:solidFill>
                  <a:srgbClr val="FF0000"/>
                </a:solidFill>
              </a:rPr>
              <a:t>around each of these:</a:t>
            </a:r>
            <a:endParaRPr lang="en-US" sz="28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2800" dirty="0"/>
              <a:t> - take a look at Default &gt; Nodes </a:t>
            </a:r>
          </a:p>
          <a:p>
            <a:pPr marL="114300" indent="0">
              <a:buNone/>
            </a:pPr>
            <a:r>
              <a:rPr lang="en-US" sz="2800" dirty="0"/>
              <a:t> - take a look at </a:t>
            </a:r>
            <a:r>
              <a:rPr lang="en-US" sz="2800" dirty="0" err="1"/>
              <a:t>kube</a:t>
            </a:r>
            <a:r>
              <a:rPr lang="en-US" sz="2800" dirty="0"/>
              <a:t>-system &gt; Deployments</a:t>
            </a:r>
          </a:p>
          <a:p>
            <a:pPr marL="114300" indent="0">
              <a:buNone/>
            </a:pPr>
            <a:r>
              <a:rPr lang="en-US" sz="2800" dirty="0"/>
              <a:t> - take a look at </a:t>
            </a:r>
            <a:r>
              <a:rPr lang="en-US" sz="2800" dirty="0" err="1"/>
              <a:t>kube</a:t>
            </a:r>
            <a:r>
              <a:rPr lang="en-US" sz="2800" dirty="0"/>
              <a:t>-system &gt; Pods</a:t>
            </a:r>
          </a:p>
          <a:p>
            <a:pPr marL="114300" indent="0">
              <a:buNone/>
            </a:pPr>
            <a:r>
              <a:rPr lang="en-US" sz="2800" dirty="0"/>
              <a:t>-  take a look at storage classes - </a:t>
            </a:r>
            <a:r>
              <a:rPr lang="en-US" sz="2800" dirty="0">
                <a:solidFill>
                  <a:srgbClr val="FF0000"/>
                </a:solidFill>
              </a:rPr>
              <a:t>by default just "standard </a:t>
            </a:r>
            <a:r>
              <a:rPr lang="en-US" sz="2800" dirty="0" err="1">
                <a:solidFill>
                  <a:srgbClr val="FF0000"/>
                </a:solidFill>
              </a:rPr>
              <a:t>hostpath</a:t>
            </a:r>
            <a:r>
              <a:rPr lang="en-US" sz="2800" dirty="0">
                <a:solidFill>
                  <a:srgbClr val="FF0000"/>
                </a:solidFill>
              </a:rPr>
              <a:t>", but we could have added </a:t>
            </a:r>
            <a:r>
              <a:rPr lang="en-US" sz="2800" dirty="0" err="1">
                <a:solidFill>
                  <a:srgbClr val="FF0000"/>
                </a:solidFill>
              </a:rPr>
              <a:t>Gluster</a:t>
            </a:r>
            <a:r>
              <a:rPr lang="en-US" sz="2800" dirty="0">
                <a:solidFill>
                  <a:srgbClr val="FF0000"/>
                </a:solidFill>
              </a:rPr>
              <a:t> via </a:t>
            </a:r>
            <a:r>
              <a:rPr lang="en-US" sz="2800" dirty="0" err="1">
                <a:solidFill>
                  <a:srgbClr val="FF0000"/>
                </a:solidFill>
              </a:rPr>
              <a:t>addons</a:t>
            </a:r>
            <a:r>
              <a:rPr lang="en-US" sz="2800" dirty="0">
                <a:solidFill>
                  <a:srgbClr val="FF0000"/>
                </a:solidFill>
              </a:rPr>
              <a:t> and set that as the default if we'd wanted</a:t>
            </a:r>
          </a:p>
          <a:p>
            <a:pPr marL="114300" indent="0">
              <a:buNone/>
            </a:pPr>
            <a:endParaRPr lang="en-GB" sz="2500" b="1" dirty="0"/>
          </a:p>
        </p:txBody>
      </p:sp>
    </p:spTree>
    <p:extLst>
      <p:ext uri="{BB962C8B-B14F-4D97-AF65-F5344CB8AC3E}">
        <p14:creationId xmlns:p14="http://schemas.microsoft.com/office/powerpoint/2010/main" val="3586961927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9;p16"/>
          <p:cNvSpPr txBox="1">
            <a:spLocks noGrp="1"/>
          </p:cNvSpPr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/>
              <a:t>KUBECTL COMMAND LINE</a:t>
            </a:r>
            <a:endParaRPr lang="en-US" dirty="0"/>
          </a:p>
        </p:txBody>
      </p:sp>
      <p:sp>
        <p:nvSpPr>
          <p:cNvPr id="86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JP - we </a:t>
            </a:r>
            <a:r>
              <a:rPr lang="en-US" sz="1200" dirty="0">
                <a:solidFill>
                  <a:srgbClr val="FF0000"/>
                </a:solidFill>
              </a:rPr>
              <a:t>could add some more examples </a:t>
            </a:r>
            <a:r>
              <a:rPr lang="en-US" sz="1200" dirty="0" smtClean="0">
                <a:solidFill>
                  <a:srgbClr val="FF0000"/>
                </a:solidFill>
              </a:rPr>
              <a:t>here</a:t>
            </a:r>
            <a:r>
              <a:rPr lang="mr-IN" sz="1200" dirty="0" smtClean="0">
                <a:solidFill>
                  <a:srgbClr val="FF0000"/>
                </a:solidFill>
              </a:rPr>
              <a:t>…</a:t>
            </a:r>
            <a:r>
              <a:rPr lang="en-US" sz="1200" b="1" dirty="0" smtClean="0">
                <a:solidFill>
                  <a:srgbClr val="FF0000"/>
                </a:solidFill>
              </a:rPr>
              <a:t>???</a:t>
            </a:r>
            <a:endParaRPr lang="en-US" sz="12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Talk about each of these:</a:t>
            </a:r>
          </a:p>
          <a:p>
            <a:pPr marL="114300" indent="0">
              <a:buNone/>
            </a:pPr>
            <a:endParaRPr lang="en-US" sz="1200" b="1" dirty="0" smtClean="0"/>
          </a:p>
          <a:p>
            <a:pPr marL="114300" indent="0">
              <a:buNone/>
            </a:pPr>
            <a:r>
              <a:rPr lang="en-US" sz="1200" b="1" dirty="0" err="1" smtClean="0"/>
              <a:t>kubectl</a:t>
            </a:r>
            <a:r>
              <a:rPr lang="en-US" sz="1200" b="1" dirty="0" smtClean="0"/>
              <a:t> </a:t>
            </a:r>
            <a:r>
              <a:rPr lang="en-US" sz="1200" b="1" dirty="0"/>
              <a:t>get deployment -n </a:t>
            </a:r>
            <a:r>
              <a:rPr lang="en-US" sz="1200" b="1" dirty="0" err="1"/>
              <a:t>kube</a:t>
            </a:r>
            <a:r>
              <a:rPr lang="en-US" sz="1200" b="1" dirty="0"/>
              <a:t>-system</a:t>
            </a:r>
          </a:p>
          <a:p>
            <a:pPr marL="114300" indent="0">
              <a:buNone/>
            </a:pPr>
            <a:endParaRPr lang="en-US" sz="1200" b="1" dirty="0" smtClean="0"/>
          </a:p>
          <a:p>
            <a:pPr marL="114300" indent="0">
              <a:buNone/>
            </a:pPr>
            <a:r>
              <a:rPr lang="en-US" sz="1200" b="1" dirty="0" err="1" smtClean="0"/>
              <a:t>kubectl</a:t>
            </a:r>
            <a:r>
              <a:rPr lang="en-US" sz="1200" b="1" dirty="0" smtClean="0"/>
              <a:t> </a:t>
            </a:r>
            <a:r>
              <a:rPr lang="en-US" sz="1200" b="1" dirty="0"/>
              <a:t>get pods -o wide -n </a:t>
            </a:r>
            <a:r>
              <a:rPr lang="en-US" sz="1200" b="1" dirty="0" err="1"/>
              <a:t>kube</a:t>
            </a:r>
            <a:r>
              <a:rPr lang="en-US" sz="1200" b="1" dirty="0"/>
              <a:t>-system</a:t>
            </a:r>
          </a:p>
          <a:p>
            <a:pPr marL="114300" indent="0">
              <a:buNone/>
            </a:pPr>
            <a:endParaRPr lang="en-US" sz="1200" b="1" dirty="0" smtClean="0"/>
          </a:p>
          <a:p>
            <a:pPr marL="114300" indent="0">
              <a:buNone/>
            </a:pPr>
            <a:r>
              <a:rPr lang="en-US" sz="1200" b="1" dirty="0" err="1" smtClean="0"/>
              <a:t>kubectl</a:t>
            </a:r>
            <a:r>
              <a:rPr lang="en-US" sz="1200" b="1" dirty="0"/>
              <a:t> get services</a:t>
            </a:r>
          </a:p>
          <a:p>
            <a:pPr marL="114300" indent="0">
              <a:buNone/>
            </a:pPr>
            <a:endParaRPr lang="en-US" sz="1200" dirty="0" smtClean="0"/>
          </a:p>
          <a:p>
            <a:pPr marL="11430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- </a:t>
            </a:r>
            <a:r>
              <a:rPr lang="en-US" sz="1200" dirty="0">
                <a:solidFill>
                  <a:srgbClr val="FF0000"/>
                </a:solidFill>
              </a:rPr>
              <a:t>mention </a:t>
            </a:r>
            <a:r>
              <a:rPr lang="en-US" sz="1200" dirty="0" err="1">
                <a:solidFill>
                  <a:srgbClr val="FF0000"/>
                </a:solidFill>
              </a:rPr>
              <a:t>kubectl</a:t>
            </a:r>
            <a:r>
              <a:rPr lang="en-US" sz="1200" dirty="0">
                <a:solidFill>
                  <a:srgbClr val="FF0000"/>
                </a:solidFill>
              </a:rPr>
              <a:t> cheat sheet - </a:t>
            </a:r>
            <a:r>
              <a:rPr lang="en-US" sz="1200" dirty="0">
                <a:solidFill>
                  <a:srgbClr val="FF0000"/>
                </a:solidFill>
                <a:hlinkClick r:id="rId2"/>
              </a:rPr>
              <a:t>https://kubernetes.io/docs/reference/kubectl/cheatsheet/</a:t>
            </a:r>
            <a:endParaRPr lang="en-US" sz="12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- mention anything else you'd like to cover?</a:t>
            </a:r>
          </a:p>
          <a:p>
            <a:pPr marL="114300" indent="0">
              <a:buNone/>
            </a:pPr>
            <a:endParaRPr lang="en-GB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60139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9;p16"/>
          <p:cNvSpPr txBox="1">
            <a:spLocks noGrp="1"/>
          </p:cNvSpPr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/>
              <a:t>EXAMPLE BASIC app </a:t>
            </a:r>
            <a:r>
              <a:rPr lang="mr-IN" b="1" dirty="0" smtClean="0"/>
              <a:t>–</a:t>
            </a:r>
            <a:r>
              <a:rPr lang="en-US" b="1" dirty="0" smtClean="0"/>
              <a:t> Initial Deployment</a:t>
            </a:r>
            <a:endParaRPr lang="en-US" dirty="0"/>
          </a:p>
        </p:txBody>
      </p:sp>
      <p:sp>
        <p:nvSpPr>
          <p:cNvPr id="86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pPr marL="11430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- explain </a:t>
            </a:r>
            <a:r>
              <a:rPr lang="en-US" sz="2800" dirty="0">
                <a:solidFill>
                  <a:srgbClr val="FF0000"/>
                </a:solidFill>
              </a:rPr>
              <a:t>this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mr-IN" sz="2800" b="1" dirty="0" smtClean="0">
                <a:solidFill>
                  <a:srgbClr val="FF0000"/>
                </a:solidFill>
              </a:rPr>
              <a:t>–</a:t>
            </a:r>
            <a:r>
              <a:rPr lang="en-US" sz="2800" b="1" dirty="0" smtClean="0">
                <a:solidFill>
                  <a:srgbClr val="FF0000"/>
                </a:solidFill>
              </a:rPr>
              <a:t> it </a:t>
            </a:r>
            <a:r>
              <a:rPr lang="en-US" sz="2800" dirty="0" smtClean="0">
                <a:solidFill>
                  <a:srgbClr val="FF0000"/>
                </a:solidFill>
              </a:rPr>
              <a:t>is </a:t>
            </a:r>
            <a:r>
              <a:rPr lang="en-US" sz="2800" dirty="0">
                <a:solidFill>
                  <a:srgbClr val="FF0000"/>
                </a:solidFill>
              </a:rPr>
              <a:t>a </a:t>
            </a:r>
            <a:r>
              <a:rPr lang="en-US" sz="2800" dirty="0" smtClean="0">
                <a:solidFill>
                  <a:srgbClr val="FF0000"/>
                </a:solidFill>
              </a:rPr>
              <a:t>basic deployment to start off with, and </a:t>
            </a:r>
            <a:r>
              <a:rPr lang="en-US" sz="2800" dirty="0" err="1" smtClean="0">
                <a:solidFill>
                  <a:srgbClr val="FF0000"/>
                </a:solidFill>
              </a:rPr>
              <a:t>nginx</a:t>
            </a:r>
            <a:r>
              <a:rPr lang="en-US" sz="2800" dirty="0" smtClean="0">
                <a:solidFill>
                  <a:srgbClr val="FF0000"/>
                </a:solidFill>
              </a:rPr>
              <a:t> is a specified </a:t>
            </a:r>
            <a:r>
              <a:rPr lang="en-US" sz="2800" dirty="0" err="1" smtClean="0">
                <a:solidFill>
                  <a:srgbClr val="FF0000"/>
                </a:solidFill>
              </a:rPr>
              <a:t>docker</a:t>
            </a:r>
            <a:r>
              <a:rPr lang="en-US" sz="2800" dirty="0" smtClean="0">
                <a:solidFill>
                  <a:srgbClr val="FF0000"/>
                </a:solidFill>
              </a:rPr>
              <a:t> image</a:t>
            </a:r>
          </a:p>
          <a:p>
            <a:pPr marL="11430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2800" b="1" dirty="0" err="1"/>
              <a:t>kubectl</a:t>
            </a:r>
            <a:r>
              <a:rPr lang="en-US" sz="2800" b="1" dirty="0"/>
              <a:t> run hello-</a:t>
            </a:r>
            <a:r>
              <a:rPr lang="en-US" sz="2800" b="1" dirty="0" err="1"/>
              <a:t>nginx</a:t>
            </a:r>
            <a:r>
              <a:rPr lang="en-US" sz="2800" b="1" dirty="0"/>
              <a:t> --image=</a:t>
            </a:r>
            <a:r>
              <a:rPr lang="en-US" sz="2800" b="1" dirty="0" err="1"/>
              <a:t>nginx</a:t>
            </a:r>
            <a:r>
              <a:rPr lang="en-US" sz="2800" b="1" dirty="0"/>
              <a:t> --port=80</a:t>
            </a:r>
            <a:br>
              <a:rPr lang="en-US" sz="2800" b="1" dirty="0"/>
            </a:br>
            <a:endParaRPr lang="en-US" sz="2800" b="1" dirty="0" smtClean="0"/>
          </a:p>
          <a:p>
            <a:pPr marL="11430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- </a:t>
            </a:r>
            <a:r>
              <a:rPr lang="en-US" sz="2800" b="1" dirty="0">
                <a:solidFill>
                  <a:srgbClr val="FF0000"/>
                </a:solidFill>
              </a:rPr>
              <a:t>JP - read through this post for some </a:t>
            </a:r>
            <a:r>
              <a:rPr lang="en-US" sz="2800" b="1" dirty="0" err="1">
                <a:solidFill>
                  <a:srgbClr val="FF0000"/>
                </a:solidFill>
              </a:rPr>
              <a:t>idas</a:t>
            </a:r>
            <a:r>
              <a:rPr lang="en-US" sz="2800" b="1" dirty="0">
                <a:solidFill>
                  <a:srgbClr val="FF0000"/>
                </a:solidFill>
              </a:rPr>
              <a:t> on what to say here: </a:t>
            </a:r>
            <a:r>
              <a:rPr lang="en-US" sz="2800" b="1" dirty="0">
                <a:solidFill>
                  <a:srgbClr val="FF0000"/>
                </a:solidFill>
                <a:hlinkClick r:id="rId2"/>
              </a:rPr>
              <a:t>https://medium.com/@wisegain/minikube-cheat-sheet-a273385e66c9</a:t>
            </a:r>
            <a:endParaRPr lang="en-US" sz="2800" b="1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- </a:t>
            </a:r>
            <a:r>
              <a:rPr lang="en-US" sz="2800" dirty="0">
                <a:solidFill>
                  <a:srgbClr val="FF0000"/>
                </a:solidFill>
              </a:rPr>
              <a:t>check </a:t>
            </a:r>
            <a:r>
              <a:rPr lang="en-US" sz="2800" dirty="0" smtClean="0">
                <a:solidFill>
                  <a:srgbClr val="FF0000"/>
                </a:solidFill>
              </a:rPr>
              <a:t>it out:</a:t>
            </a:r>
            <a:endParaRPr lang="en-US" sz="28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2800" b="1" dirty="0" err="1"/>
              <a:t>kubectl</a:t>
            </a:r>
            <a:r>
              <a:rPr lang="en-US" sz="2800" b="1" dirty="0"/>
              <a:t> get pods -o wide</a:t>
            </a:r>
            <a:br>
              <a:rPr lang="en-US" sz="2800" b="1" dirty="0"/>
            </a:br>
            <a:endParaRPr lang="en-US" sz="2800" b="1" dirty="0"/>
          </a:p>
          <a:p>
            <a:pPr marL="11430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- Now exposing our app </a:t>
            </a:r>
            <a:endParaRPr lang="en-US" sz="28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2800" b="1" dirty="0" err="1"/>
              <a:t>kubectl</a:t>
            </a:r>
            <a:r>
              <a:rPr lang="en-US" sz="2800" b="1" dirty="0"/>
              <a:t> expose deployment hello-</a:t>
            </a:r>
            <a:r>
              <a:rPr lang="en-US" sz="2800" b="1" dirty="0" err="1"/>
              <a:t>nginx</a:t>
            </a:r>
            <a:r>
              <a:rPr lang="en-US" sz="2800" b="1" dirty="0"/>
              <a:t> --type=</a:t>
            </a:r>
            <a:r>
              <a:rPr lang="en-US" sz="2800" b="1" dirty="0" err="1"/>
              <a:t>NodePort</a:t>
            </a:r>
            <a:endParaRPr lang="en-US" sz="2800" b="1" dirty="0"/>
          </a:p>
          <a:p>
            <a:pPr marL="11430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- explain </a:t>
            </a:r>
            <a:r>
              <a:rPr lang="en-US" sz="2800" dirty="0" err="1">
                <a:solidFill>
                  <a:srgbClr val="FF0000"/>
                </a:solidFill>
              </a:rPr>
              <a:t>NodePort</a:t>
            </a:r>
            <a:r>
              <a:rPr lang="en-US" sz="2800" dirty="0">
                <a:solidFill>
                  <a:srgbClr val="FF0000"/>
                </a:solidFill>
              </a:rPr>
              <a:t> n k8s</a:t>
            </a:r>
            <a:br>
              <a:rPr lang="en-US" sz="2800" dirty="0">
                <a:solidFill>
                  <a:srgbClr val="FF0000"/>
                </a:solidFill>
              </a:rPr>
            </a:br>
            <a:endParaRPr lang="en-US" sz="28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- get </a:t>
            </a:r>
            <a:r>
              <a:rPr lang="en-US" sz="2800" dirty="0">
                <a:solidFill>
                  <a:srgbClr val="FF0000"/>
                </a:solidFill>
              </a:rPr>
              <a:t>the </a:t>
            </a:r>
            <a:r>
              <a:rPr lang="en-US" sz="2800" dirty="0" err="1">
                <a:solidFill>
                  <a:srgbClr val="FF0000"/>
                </a:solidFill>
              </a:rPr>
              <a:t>url</a:t>
            </a:r>
            <a:r>
              <a:rPr lang="en-US" sz="2800" dirty="0">
                <a:solidFill>
                  <a:srgbClr val="FF0000"/>
                </a:solidFill>
              </a:rPr>
              <a:t> (could do this many different ways - </a:t>
            </a:r>
            <a:r>
              <a:rPr lang="en-US" sz="2800" dirty="0" err="1">
                <a:solidFill>
                  <a:srgbClr val="FF0000"/>
                </a:solidFill>
              </a:rPr>
              <a:t>kubectl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etc</a:t>
            </a:r>
            <a:r>
              <a:rPr lang="en-US" sz="2800" dirty="0">
                <a:solidFill>
                  <a:srgbClr val="FF0000"/>
                </a:solidFill>
              </a:rPr>
              <a:t>, but ...):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b="1" dirty="0" err="1">
                <a:solidFill>
                  <a:schemeClr val="tx1"/>
                </a:solidFill>
              </a:rPr>
              <a:t>minikube</a:t>
            </a:r>
            <a:r>
              <a:rPr lang="en-US" sz="2800" b="1" dirty="0">
                <a:solidFill>
                  <a:schemeClr val="tx1"/>
                </a:solidFill>
              </a:rPr>
              <a:t> service --</a:t>
            </a:r>
            <a:r>
              <a:rPr lang="en-US" sz="2800" b="1" dirty="0" err="1">
                <a:solidFill>
                  <a:schemeClr val="tx1"/>
                </a:solidFill>
              </a:rPr>
              <a:t>url</a:t>
            </a:r>
            <a:r>
              <a:rPr lang="en-US" sz="2800" b="1" dirty="0">
                <a:solidFill>
                  <a:schemeClr val="tx1"/>
                </a:solidFill>
              </a:rPr>
              <a:t>=true hello-</a:t>
            </a:r>
            <a:r>
              <a:rPr lang="en-US" sz="2800" b="1" dirty="0" err="1">
                <a:solidFill>
                  <a:schemeClr val="tx1"/>
                </a:solidFill>
              </a:rPr>
              <a:t>nginx</a:t>
            </a:r>
            <a:r>
              <a:rPr lang="en-US" sz="2800" b="1" dirty="0">
                <a:solidFill>
                  <a:schemeClr val="tx1"/>
                </a:solidFill>
              </a:rPr>
              <a:t/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800" dirty="0"/>
              <a:t>- take a look at the new </a:t>
            </a:r>
            <a:r>
              <a:rPr lang="en-US" sz="2800" dirty="0" err="1"/>
              <a:t>nginx</a:t>
            </a:r>
            <a:r>
              <a:rPr lang="en-US" sz="2800" dirty="0"/>
              <a:t> pod in the default namespace</a:t>
            </a:r>
            <a:br>
              <a:rPr lang="en-US" sz="2800" dirty="0"/>
            </a:br>
            <a:r>
              <a:rPr lang="en-US" sz="2800" dirty="0"/>
              <a:t> - and the pods and metrics in "overview"</a:t>
            </a:r>
            <a:br>
              <a:rPr lang="en-US" sz="2800" dirty="0"/>
            </a:br>
            <a:endParaRPr lang="en-US" sz="2800" dirty="0" smtClean="0"/>
          </a:p>
          <a:p>
            <a:pPr marL="114300" indent="0">
              <a:buNone/>
            </a:pPr>
            <a:r>
              <a:rPr lang="en-US" sz="2800" dirty="0"/>
              <a:t> - look at </a:t>
            </a:r>
          </a:p>
          <a:p>
            <a:pPr marL="114300" indent="0">
              <a:buNone/>
            </a:pPr>
            <a:r>
              <a:rPr lang="en-US" sz="2800" b="1" dirty="0" err="1"/>
              <a:t>kubectl</a:t>
            </a:r>
            <a:r>
              <a:rPr lang="en-US" sz="2800" b="1" dirty="0"/>
              <a:t> get </a:t>
            </a:r>
            <a:r>
              <a:rPr lang="en-US" sz="2800" b="1" dirty="0" smtClean="0"/>
              <a:t>svc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96466021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Kubernetes Slide Template">
  <a:themeElements>
    <a:clrScheme name="Kubernetes Slide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Kubernetes Slide 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Kubernetes Slide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Kubernetes Slide Template">
  <a:themeElements>
    <a:clrScheme name="Kubernetes Slide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Kubernetes Slide 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Kubernetes Slide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756</Words>
  <Application>Microsoft Macintosh PowerPoint</Application>
  <PresentationFormat>On-screen Show (16:9)</PresentationFormat>
  <Paragraphs>180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Kubernetes Slide Template</vt:lpstr>
      <vt:lpstr>Kubernetes with Minikube and Helm Charts   - the demo steps – notes for our eyes only</vt:lpstr>
      <vt:lpstr>LEGEND</vt:lpstr>
      <vt:lpstr>Minikube setup</vt:lpstr>
      <vt:lpstr>CREATE A FIRST CLUSTER</vt:lpstr>
      <vt:lpstr>MINIKUBE ADDONS</vt:lpstr>
      <vt:lpstr>MINIKUBE docker-env for local dev</vt:lpstr>
      <vt:lpstr>MINIKUBE / KUBERNETES DASHBOARD </vt:lpstr>
      <vt:lpstr>KUBECTL COMMAND LINE</vt:lpstr>
      <vt:lpstr>EXAMPLE BASIC app – Initial Deployment</vt:lpstr>
      <vt:lpstr>EXAMPLE BASIC app – Scaling it up</vt:lpstr>
      <vt:lpstr>Helm &amp; Tiller setup</vt:lpstr>
      <vt:lpstr>Cluster prep &amp; install Tiller</vt:lpstr>
      <vt:lpstr>Helm Charts</vt:lpstr>
      <vt:lpstr>Helm Charts part deux</vt:lpstr>
      <vt:lpstr>Bonus demo - deploy Wordpress w/MariaDB</vt:lpstr>
      <vt:lpstr>Bonus Bonus demo - deploy Jenkins too!</vt:lpstr>
      <vt:lpstr>All done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with Minikube and Helm Charts </dc:title>
  <cp:lastModifiedBy>Donald Simpson</cp:lastModifiedBy>
  <cp:revision>11</cp:revision>
  <dcterms:modified xsi:type="dcterms:W3CDTF">2019-05-29T11:14:49Z</dcterms:modified>
</cp:coreProperties>
</file>