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media/image1.jpeg" ContentType="image/jpeg"/>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3" name="Shape 73"/>
          <p:cNvSpPr/>
          <p:nvPr>
            <p:ph type="sldImg"/>
          </p:nvPr>
        </p:nvSpPr>
        <p:spPr>
          <a:xfrm>
            <a:off x="1143000" y="685800"/>
            <a:ext cx="4572000" cy="3429000"/>
          </a:xfrm>
          <a:prstGeom prst="rect">
            <a:avLst/>
          </a:prstGeom>
        </p:spPr>
        <p:txBody>
          <a:bodyPr/>
          <a:lstStyle/>
          <a:p>
            <a:pPr/>
          </a:p>
        </p:txBody>
      </p:sp>
      <p:sp>
        <p:nvSpPr>
          <p:cNvPr id="74" name="Shape 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defRPr sz="1900"/>
            </a:pPr>
            <a:r>
              <a:t>Kubernetes is a portable, extensible open-source platform for managing containerized workloads and services, that facilitates both declarative configuration and automation. It was developed by Google, and announced in mid-2014</a:t>
            </a:r>
          </a:p>
          <a:p>
            <a:pPr>
              <a:defRPr sz="1900"/>
            </a:pPr>
            <a:r>
              <a:t>You don’t have to worry about every instance you own. Nor, do you need to worry about whether the containers are running. If an instance fails, Kubernetes will re-create the containers of the failed instance on one that’s running.</a:t>
            </a:r>
          </a:p>
          <a:p>
            <a:pPr>
              <a:defRPr sz="1900"/>
            </a:pPr>
            <a:r>
              <a:t>Minikube is a tool that makes it easy to run Kubernetes locally. Minikube runs a single-node Kubernetes cluster inside a Virtual Machine (VM) on your laptop for users looking to try out Kubernetes or develop with it day-to-day.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marL="228600" indent="-228600">
              <a:buSzPct val="100000"/>
              <a:buChar char="•"/>
              <a:defRPr sz="1800"/>
            </a:pPr>
            <a:r>
              <a:t>Pod — a group of one or more containers (such as Docker containers), with shared storage/network, and a specification for how to run the containers. Even if the pod has several containers, they will all be reachable in the network through a single IP address.</a:t>
            </a:r>
          </a:p>
          <a:p>
            <a:pPr marL="228600" indent="-228600">
              <a:buSzPct val="100000"/>
              <a:buChar char="•"/>
              <a:defRPr sz="1800"/>
            </a:pPr>
            <a:r>
              <a:t>Service — an abstraction which defines a logical set of Pods and a policy by which to access them. Pods have a life cycle. They get created and die. We need a way to make them accessible on a regular basis, even if they are re-created. By giving Pods a certain label we use a Service to route traffic to all Pods with that particular label. Voila! Reliable access to Pods even if they are re-created.</a:t>
            </a:r>
          </a:p>
          <a:p>
            <a:pPr marL="228600" indent="-228600">
              <a:buSzPct val="100000"/>
              <a:buChar char="•"/>
              <a:defRPr sz="1800"/>
            </a:pPr>
            <a:r>
              <a:t>ReplicaSet — give Pods a label and control their replication. Nowadays they are only used through Deployments.</a:t>
            </a:r>
          </a:p>
          <a:p>
            <a:pPr marL="228600" indent="-228600">
              <a:buSzPct val="100000"/>
              <a:buChar char="•"/>
              <a:defRPr sz="1800"/>
            </a:pPr>
            <a:r>
              <a:t>Deployment — describes the desired state and makes sure to change the actual state to the desired state if needed. A deployment manages Pods and ReplicaSets so you don’t have to.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kube-apiserver</a:t>
            </a:r>
          </a:p>
          <a:p>
            <a:pPr/>
            <a:r>
              <a:t>Component on the master that exposes the Kubernetes API. It is the front-end for the Kubernetes control plane. It is designed to scale horizontally – that is, it scales by deploying more instances. See Building High-Availability Clusters.</a:t>
            </a:r>
          </a:p>
          <a:p>
            <a:pPr/>
          </a:p>
          <a:p>
            <a:pPr/>
            <a:r>
              <a:t>etcd</a:t>
            </a:r>
          </a:p>
          <a:p>
            <a:pPr/>
            <a:r>
              <a:t>Consistent and highly-available key value store used as Kubernetes’ backing store for all cluster data.If your Kubernetes cluster uses etcd as its backing store, make sure you have a back up plan for those data.</a:t>
            </a:r>
          </a:p>
          <a:p>
            <a:pPr/>
          </a:p>
          <a:p>
            <a:pPr/>
            <a:r>
              <a:t>kube-scheduler</a:t>
            </a:r>
          </a:p>
          <a:p>
            <a:pPr/>
            <a:r>
              <a:t>Component on the master that watches newly created pods that have no node assigned,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p>
          <a:p>
            <a:pPr/>
          </a:p>
          <a:p>
            <a:pPr/>
            <a:r>
              <a:t>kube-controller-manager</a:t>
            </a:r>
          </a:p>
          <a:p>
            <a:pPr/>
            <a:r>
              <a:t>Component on the master that runs controllers . Logically, each controller is a separate process, but to reduce complexity, they are all compiled into a single binary and run in a single process.</a:t>
            </a:r>
          </a:p>
          <a:p>
            <a:pPr/>
          </a:p>
          <a:p>
            <a:pPr/>
            <a:r>
              <a:t>These controllers include:</a:t>
            </a:r>
          </a:p>
          <a:p>
            <a:pPr/>
          </a:p>
          <a:p>
            <a:pPr marL="228600" indent="-228600">
              <a:buSzPct val="100000"/>
              <a:buChar char="•"/>
            </a:pPr>
            <a:r>
              <a:t>Node Controller: Responsible for noticing and responding when nodes go down.</a:t>
            </a:r>
          </a:p>
          <a:p>
            <a:pPr marL="228600" indent="-228600">
              <a:buSzPct val="100000"/>
              <a:buChar char="•"/>
            </a:pPr>
            <a:r>
              <a:t>Replication Controller: Responsible for maintaining the correct number of pods for every replication controller object in the system.</a:t>
            </a:r>
          </a:p>
          <a:p>
            <a:pPr marL="228600" indent="-228600">
              <a:buSzPct val="100000"/>
              <a:buChar char="•"/>
            </a:pPr>
            <a:r>
              <a:t>Endpoints Controller: Populates the Endpoints object (that is, joins Services &amp; Pods).</a:t>
            </a:r>
          </a:p>
          <a:p>
            <a:pPr marL="228600" indent="-228600">
              <a:buSzPct val="100000"/>
              <a:buChar char="•"/>
            </a:pPr>
            <a:r>
              <a:t>Service Account &amp; Token Controllers: Create default accounts and API access tokens for new namespaces.</a:t>
            </a:r>
          </a:p>
          <a:p>
            <a:pPr/>
            <a:r>
              <a:t>———————————</a:t>
            </a:r>
          </a:p>
          <a:p>
            <a:pPr/>
            <a:r>
              <a:t>kubelet</a:t>
            </a:r>
          </a:p>
          <a:p>
            <a:pPr/>
            <a:r>
              <a:t>An agent that runs on each node in the cluster. It makes sure that containers are running in a pod. The kubelet takes a set of PodSpecs that are provided through various mechanisms and ensures that the containers described in those PodSpecs are running and healthy. The kubelet doesn’t manage containers which were not created by Kubernetes.</a:t>
            </a:r>
          </a:p>
          <a:p>
            <a:pPr/>
          </a:p>
          <a:p>
            <a:pPr/>
            <a:r>
              <a:t>kube-proxy</a:t>
            </a:r>
          </a:p>
          <a:p>
            <a:pPr/>
            <a:r>
              <a:t>kube-proxy enables the Kubernetes service abstraction by maintaining network rules on the host and performing connection forwarding.</a:t>
            </a:r>
          </a:p>
          <a:p>
            <a:pPr/>
          </a:p>
          <a:p>
            <a:pPr/>
            <a:r>
              <a:t>Container Runtime</a:t>
            </a:r>
          </a:p>
          <a:p>
            <a:pPr/>
            <a:r>
              <a:t>The container runtime is the software that is responsible for running containers. Kubernetes supports several runtimes: Docker, containerd, cri-o, rktlet and any implementation of the Kubernetes CRI (Container Runtime Interface).</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defRPr sz="1800"/>
            </a:pPr>
            <a:r>
              <a:t>Minikube is the name of a go program that builds a Kubernetes cluster in a single host with a set of small resources to run a small kubernetes deployment. It is meant for testing scenarios of kubernetes (creating pods, services, managing storage, network ingress rules, etc) but in the local environment for the developer or administrator to test.</a:t>
            </a:r>
          </a:p>
          <a:p>
            <a:pPr>
              <a:defRPr sz="1800"/>
            </a:pPr>
          </a:p>
          <a:p>
            <a:pPr>
              <a:defRPr sz="1800"/>
            </a:pPr>
            <a:r>
              <a:t>Kubectl is the command line interface for Kubernetes. From kubectl you can manage a big majority of the kubernetes resources. Kubectl exposes sub commands for each part of the cluster. The CLI calls Kubernetes API server to modify the desired state or query the current state of the cluster.</a:t>
            </a:r>
          </a:p>
          <a:p>
            <a:pPr>
              <a:defRPr sz="1800"/>
            </a:pPr>
          </a:p>
          <a:p>
            <a:pPr>
              <a:defRPr sz="1800"/>
            </a:pPr>
            <a:r>
              <a:t>Kubelet is an internal node agent running on all the nodes of the cluster. It's job is to assure that a podspec provided by the api server is healthy. In simpler words, it is a container that is constantly checking the statuses of the pods in the node it is running to verify the desired pod specification is met.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Helm: the package manager for k8s</a:t>
            </a:r>
          </a:p>
          <a:p>
            <a:pPr/>
          </a:p>
          <a:p>
            <a:pPr/>
            <a:r>
              <a:t>Helm helps you manage Kubernetes applications — Helm Charts help you define, install, and upgrade even the most complex Kubernetes application.</a:t>
            </a:r>
          </a:p>
          <a:p>
            <a:pPr/>
            <a:r>
              <a:t>Charts are easy to create, version, share, and publish — so start using Helm and stop the copy-and-paste. The latest version of Helm is maintained by the CNCF - in collaboration with Microsoft, Google, Bitnami and the Helm contributor community.</a:t>
            </a:r>
          </a:p>
          <a:p>
            <a:pPr/>
          </a:p>
          <a:p>
            <a:pPr/>
            <a:r>
              <a:t>Tiller: is the in-cluster component of Helm. It interacts directly with the Kubernetes API server to install, upgrade, query, and remove Kubernetes resources. It also stores the objects that represent releases.</a:t>
            </a:r>
          </a:p>
          <a:p>
            <a:pPr/>
          </a:p>
          <a:p>
            <a:pPr/>
            <a:r>
              <a:t>During the Helm 2 development cycle, we introduced Tiller as part of our integration with Google’s Deployment Manager. Tiller played an important role for teams working on a shared cluster - it made it possible for multiple different operators to interact with the same set of releases.</a:t>
            </a:r>
          </a:p>
          <a:p>
            <a:pPr/>
          </a:p>
          <a:p>
            <a:pPr/>
            <a:r>
              <a:t>With Tiller gone, the security model for Helm is radically simplified. Helm 3 now supports all the modern security, identity, and authorization features of modern Kubernetes. Helm’s permissions are evaluated using your kubeconfig file. Cluster administrators can restrict user permissions at whatever granularity they see fit. Releases are still recorded in-cluster, and the rest of Helm’s functionality remains.</a:t>
            </a:r>
          </a:p>
          <a:p>
            <a:pPr/>
          </a:p>
          <a:p>
            <a:pPr/>
            <a:r>
              <a:t>Charts: Helm uses a packaging format called charts. A chart is a collection of files that describe a related set of Kubernetes resources. A single chart might be used to deploy something simple, like a memcached pod, or something complex, like a full web app stack with HTTP servers, databases, caches, and so on.</a:t>
            </a:r>
          </a:p>
          <a:p>
            <a:pPr/>
          </a:p>
          <a:p>
            <a:pPr/>
            <a:r>
              <a:t>Charts are created as files laid out in a particular directory tree, then they can be packaged into versioned archives to be deployed.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2" name="Google Shape;11;p2" descr="Google Shape;11;p2"/>
          <p:cNvPicPr>
            <a:picLocks noChangeAspect="1"/>
          </p:cNvPicPr>
          <p:nvPr/>
        </p:nvPicPr>
        <p:blipFill>
          <a:blip r:embed="rId3">
            <a:extLst/>
          </a:blip>
          <a:stretch>
            <a:fillRect/>
          </a:stretch>
        </p:blipFill>
        <p:spPr>
          <a:xfrm>
            <a:off x="5855148" y="4235024"/>
            <a:ext cx="2937402" cy="642302"/>
          </a:xfrm>
          <a:prstGeom prst="rect">
            <a:avLst/>
          </a:prstGeom>
          <a:ln w="12700">
            <a:miter lim="400000"/>
          </a:ln>
        </p:spPr>
      </p:pic>
      <p:sp>
        <p:nvSpPr>
          <p:cNvPr id="13" name="Title Text"/>
          <p:cNvSpPr txBox="1"/>
          <p:nvPr>
            <p:ph type="title"/>
          </p:nvPr>
        </p:nvSpPr>
        <p:spPr>
          <a:xfrm>
            <a:off x="418000" y="1791024"/>
            <a:ext cx="8145900" cy="2001903"/>
          </a:xfrm>
          <a:prstGeom prst="rect">
            <a:avLst/>
          </a:prstGeom>
        </p:spPr>
        <p:txBody>
          <a:bodyPr/>
          <a:lstStyle>
            <a:lvl1pPr>
              <a:defRPr sz="3600">
                <a:solidFill>
                  <a:srgbClr val="FFFFFF"/>
                </a:solidFill>
              </a:defRPr>
            </a:lvl1pPr>
          </a:lstStyle>
          <a:p>
            <a:pPr/>
            <a:r>
              <a:t>Title Text</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1" name="Title Text"/>
          <p:cNvSpPr txBox="1"/>
          <p:nvPr>
            <p:ph type="title"/>
          </p:nvPr>
        </p:nvSpPr>
        <p:spPr>
          <a:xfrm>
            <a:off x="311698" y="2150848"/>
            <a:ext cx="8520603" cy="841802"/>
          </a:xfrm>
          <a:prstGeom prst="rect">
            <a:avLst/>
          </a:prstGeom>
        </p:spPr>
        <p:txBody>
          <a:bodyPr anchor="ctr"/>
          <a:lstStyle>
            <a:lvl1pPr algn="ctr">
              <a:defRPr sz="3600">
                <a:latin typeface="Roboto"/>
                <a:ea typeface="Roboto"/>
                <a:cs typeface="Roboto"/>
                <a:sym typeface="Roboto"/>
              </a:defRPr>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 name="Title Text"/>
          <p:cNvSpPr txBox="1"/>
          <p:nvPr>
            <p:ph type="title"/>
          </p:nvPr>
        </p:nvSpPr>
        <p:spPr>
          <a:xfrm>
            <a:off x="418000" y="1791024"/>
            <a:ext cx="5093400" cy="2001903"/>
          </a:xfrm>
          <a:prstGeom prst="rect">
            <a:avLst/>
          </a:prstGeom>
        </p:spPr>
        <p:txBody>
          <a:bodyPr/>
          <a:lstStyle>
            <a:lvl1pPr>
              <a:defRPr sz="3600">
                <a:solidFill>
                  <a:srgbClr val="FFFFFF"/>
                </a:solidFill>
              </a:defRPr>
            </a:lvl1pPr>
          </a:lstStyle>
          <a:p>
            <a:pPr/>
            <a:r>
              <a:t>Title Text</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6" name="Title Text"/>
          <p:cNvSpPr txBox="1"/>
          <p:nvPr>
            <p:ph type="title"/>
          </p:nvPr>
        </p:nvSpPr>
        <p:spPr>
          <a:xfrm>
            <a:off x="311698" y="292623"/>
            <a:ext cx="8520603" cy="572704"/>
          </a:xfrm>
          <a:prstGeom prst="rect">
            <a:avLst/>
          </a:prstGeom>
        </p:spPr>
        <p:txBody>
          <a:bodyPr/>
          <a:lstStyle>
            <a:lvl1pPr>
              <a:defRPr>
                <a:solidFill>
                  <a:srgbClr val="FFFFFF"/>
                </a:solidFill>
              </a:defRPr>
            </a:lvl1pPr>
          </a:lstStyle>
          <a:p>
            <a:pPr/>
            <a:r>
              <a:t>Title Text</a:t>
            </a:r>
          </a:p>
        </p:txBody>
      </p:sp>
      <p:pic>
        <p:nvPicPr>
          <p:cNvPr id="47" name="Google Shape;37;p8" descr="Google Shape;37;p8"/>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5" name="Title Text"/>
          <p:cNvSpPr txBox="1"/>
          <p:nvPr>
            <p:ph type="title"/>
          </p:nvPr>
        </p:nvSpPr>
        <p:spPr>
          <a:xfrm>
            <a:off x="490250" y="1181723"/>
            <a:ext cx="6367801" cy="2514902"/>
          </a:xfrm>
          <a:prstGeom prst="rect">
            <a:avLst/>
          </a:prstGeom>
        </p:spPr>
        <p:txBody>
          <a:bodyPr anchor="ctr"/>
          <a:lstStyle>
            <a:lvl1pPr>
              <a:defRPr sz="4800"/>
            </a:lvl1pPr>
          </a:lstStyle>
          <a:p>
            <a:pPr/>
            <a:r>
              <a:t>Title Text</a:t>
            </a:r>
          </a:p>
        </p:txBody>
      </p:sp>
      <p:pic>
        <p:nvPicPr>
          <p:cNvPr id="56" name="Google Shape;41;p9" descr="Google Shape;41;p9"/>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64" name="Google Shape;44;p10" descr="Google Shape;44;p10"/>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65" name="Title Text"/>
          <p:cNvSpPr txBox="1"/>
          <p:nvPr>
            <p:ph type="title"/>
          </p:nvPr>
        </p:nvSpPr>
        <p:spPr>
          <a:xfrm>
            <a:off x="311698" y="292623"/>
            <a:ext cx="8520603" cy="572704"/>
          </a:xfrm>
          <a:prstGeom prst="rect">
            <a:avLst/>
          </a:prstGeom>
        </p:spPr>
        <p:txBody>
          <a:bodyPr/>
          <a:lstStyle>
            <a:lvl1pPr>
              <a:defRPr>
                <a:solidFill>
                  <a:srgbClr val="FFFFFF"/>
                </a:solidFill>
              </a:defRPr>
            </a:lvl1pPr>
          </a:lstStyle>
          <a:p>
            <a:pPr/>
            <a:r>
              <a:t>Title Text</a:t>
            </a:r>
          </a:p>
        </p:txBody>
      </p:sp>
      <p:sp>
        <p:nvSpPr>
          <p:cNvPr id="6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Google Shape;24;p5" descr="Google Shape;24;p5"/>
          <p:cNvPicPr>
            <a:picLocks noChangeAspect="1"/>
          </p:cNvPicPr>
          <p:nvPr/>
        </p:nvPicPr>
        <p:blipFill>
          <a:blip r:embed="rId3">
            <a:extLst/>
          </a:blip>
          <a:stretch>
            <a:fillRect/>
          </a:stretch>
        </p:blipFill>
        <p:spPr>
          <a:xfrm>
            <a:off x="8536085" y="4532676"/>
            <a:ext cx="405714" cy="393601"/>
          </a:xfrm>
          <a:prstGeom prst="rect">
            <a:avLst/>
          </a:prstGeom>
          <a:ln w="12700">
            <a:miter lim="400000"/>
          </a:ln>
        </p:spPr>
      </p:pic>
      <p:sp>
        <p:nvSpPr>
          <p:cNvPr id="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9993" y="4606478"/>
            <a:ext cx="336811" cy="318394"/>
          </a:xfrm>
          <a:prstGeom prst="rect">
            <a:avLst/>
          </a:prstGeom>
          <a:ln w="12700">
            <a:miter lim="400000"/>
          </a:ln>
        </p:spPr>
        <p:txBody>
          <a:bodyPr wrap="none" lIns="91423" tIns="91423" rIns="91423" bIns="91423" anchor="ctr">
            <a:spAutoFit/>
          </a:bodyPr>
          <a:lstStyle>
            <a:lvl1pPr algn="r">
              <a:defRPr sz="1000">
                <a:solidFill>
                  <a:srgbClr val="99999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9pPr>
    </p:titleStyle>
    <p:bodyStyle>
      <a:lvl1pPr marL="457200" marR="0" indent="-342900"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1pPr>
      <a:lvl2pPr marL="1005114"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6pPr>
      <a:lvl7pPr marL="3291113"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7pPr>
      <a:lvl8pPr marL="3748313"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8pPr>
      <a:lvl9pPr marL="4205513"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Google Shape;51;p11"/>
          <p:cNvSpPr txBox="1"/>
          <p:nvPr>
            <p:ph type="title"/>
          </p:nvPr>
        </p:nvSpPr>
        <p:spPr>
          <a:xfrm>
            <a:off x="418000" y="1791024"/>
            <a:ext cx="8145899" cy="2001903"/>
          </a:xfrm>
          <a:prstGeom prst="rect">
            <a:avLst/>
          </a:prstGeom>
        </p:spPr>
        <p:txBody>
          <a:bodyPr/>
          <a:lstStyle/>
          <a:p>
            <a:pPr>
              <a:defRPr sz="2800"/>
            </a:pPr>
            <a:r>
              <a:t>Kubernetes with Minikube and Helm Charts</a:t>
            </a:r>
            <a:b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74;p15"/>
          <p:cNvSpPr txBox="1"/>
          <p:nvPr>
            <p:ph type="title"/>
          </p:nvPr>
        </p:nvSpPr>
        <p:spPr>
          <a:prstGeom prst="rect">
            <a:avLst/>
          </a:prstGeom>
        </p:spPr>
        <p:txBody>
          <a:bodyPr/>
          <a:lstStyle/>
          <a:p>
            <a:pPr/>
            <a:r>
              <a:t>Minikube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79;p16"/>
          <p:cNvSpPr txBox="1"/>
          <p:nvPr>
            <p:ph type="title"/>
          </p:nvPr>
        </p:nvSpPr>
        <p:spPr>
          <a:xfrm>
            <a:off x="311699" y="292623"/>
            <a:ext cx="8520602" cy="572704"/>
          </a:xfrm>
          <a:prstGeom prst="rect">
            <a:avLst/>
          </a:prstGeom>
        </p:spPr>
        <p:txBody>
          <a:bodyPr/>
          <a:lstStyle>
            <a:lvl1pPr defTabSz="822958">
              <a:defRPr sz="2500"/>
            </a:lvl1pPr>
          </a:lstStyle>
          <a:p>
            <a:pPr/>
            <a:r>
              <a:t>Minikube, VirtualBox and kubectl</a:t>
            </a:r>
          </a:p>
        </p:txBody>
      </p:sp>
      <p:sp>
        <p:nvSpPr>
          <p:cNvPr id="114" name="Google Shape;80;p16"/>
          <p:cNvSpPr txBox="1"/>
          <p:nvPr>
            <p:ph type="body" idx="1"/>
          </p:nvPr>
        </p:nvSpPr>
        <p:spPr>
          <a:xfrm>
            <a:off x="311699" y="1457275"/>
            <a:ext cx="8520602" cy="2931444"/>
          </a:xfrm>
          <a:prstGeom prst="rect">
            <a:avLst/>
          </a:prstGeom>
        </p:spPr>
        <p:txBody>
          <a:bodyPr/>
          <a:lstStyle/>
          <a:p>
            <a:pPr marL="425195" indent="-318896" algn="just" defTabSz="850391">
              <a:buClr>
                <a:srgbClr val="666666"/>
              </a:buClr>
              <a:buSzPts val="1900"/>
              <a:defRPr sz="1953">
                <a:solidFill>
                  <a:schemeClr val="accent2">
                    <a:lumOff val="-2588"/>
                  </a:schemeClr>
                </a:solidFill>
              </a:defRPr>
            </a:pPr>
            <a:r>
              <a:t>Minikube is an open source tool that enables you to run Kubernetes on your laptop or other local machine. It runs a single-node cluster inside a virtual machine on your local machine</a:t>
            </a:r>
          </a:p>
          <a:p>
            <a:pPr marL="425195" indent="-318896" algn="just" defTabSz="850391">
              <a:buClr>
                <a:srgbClr val="666666"/>
              </a:buClr>
              <a:buSzPts val="1900"/>
              <a:defRPr sz="1953">
                <a:solidFill>
                  <a:schemeClr val="accent2">
                    <a:lumOff val="-2588"/>
                  </a:schemeClr>
                </a:solidFill>
              </a:defRPr>
            </a:pPr>
            <a:r>
              <a:t>Kubespray vs. Kubeadm</a:t>
            </a:r>
          </a:p>
          <a:p>
            <a:pPr lvl="1" marL="874013" indent="-318896" algn="just" defTabSz="850391">
              <a:buClr>
                <a:srgbClr val="666666"/>
              </a:buClr>
              <a:buSzPts val="1900"/>
              <a:buChar char="●"/>
              <a:defRPr sz="1953">
                <a:solidFill>
                  <a:schemeClr val="accent2">
                    <a:lumOff val="-2588"/>
                  </a:schemeClr>
                </a:solidFill>
              </a:defRPr>
            </a:pPr>
            <a:r>
              <a:t>Kubeadm provides support for most clouds and bare metal with Ansible employed to treat provisioning and orchestration matters</a:t>
            </a:r>
          </a:p>
          <a:p>
            <a:pPr lvl="1" marL="874013" indent="-318896" algn="just" defTabSz="850391">
              <a:buClr>
                <a:srgbClr val="666666"/>
              </a:buClr>
              <a:buSzPts val="1900"/>
              <a:buChar char="●"/>
              <a:defRPr sz="1953">
                <a:solidFill>
                  <a:schemeClr val="accent2">
                    <a:lumOff val="-2588"/>
                  </a:schemeClr>
                </a:solidFill>
              </a:defRPr>
            </a:pPr>
            <a:r>
              <a:t>Kubespray is a nice choice when you either are familiar with Ansible or seek a possibility to switch between multiple platforms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79;p16"/>
          <p:cNvSpPr txBox="1"/>
          <p:nvPr>
            <p:ph type="title"/>
          </p:nvPr>
        </p:nvSpPr>
        <p:spPr>
          <a:xfrm>
            <a:off x="311699" y="292623"/>
            <a:ext cx="8520602" cy="572704"/>
          </a:xfrm>
          <a:prstGeom prst="rect">
            <a:avLst/>
          </a:prstGeom>
        </p:spPr>
        <p:txBody>
          <a:bodyPr/>
          <a:lstStyle>
            <a:lvl1pPr defTabSz="822958">
              <a:defRPr sz="2500"/>
            </a:lvl1pPr>
          </a:lstStyle>
          <a:p>
            <a:pPr/>
            <a:r>
              <a:t>My First Cluster</a:t>
            </a:r>
          </a:p>
        </p:txBody>
      </p:sp>
      <p:sp>
        <p:nvSpPr>
          <p:cNvPr id="119" name="Google Shape;80;p16"/>
          <p:cNvSpPr txBox="1"/>
          <p:nvPr>
            <p:ph type="body" idx="1"/>
          </p:nvPr>
        </p:nvSpPr>
        <p:spPr>
          <a:xfrm>
            <a:off x="311699" y="1152475"/>
            <a:ext cx="8520602" cy="3630493"/>
          </a:xfrm>
          <a:prstGeom prst="rect">
            <a:avLst/>
          </a:prstGeom>
        </p:spPr>
        <p:txBody>
          <a:bodyPr/>
          <a:lstStyle/>
          <a:p>
            <a:pPr marL="0" indent="106298" defTabSz="850391">
              <a:buSzTx/>
              <a:buNone/>
              <a:defRPr sz="1953">
                <a:solidFill>
                  <a:schemeClr val="accent2">
                    <a:lumOff val="-2588"/>
                  </a:schemeClr>
                </a:solidFill>
              </a:defRPr>
            </a:pPr>
            <a:r>
              <a:t>We’re first going to setup our components</a:t>
            </a:r>
          </a:p>
          <a:p>
            <a:pPr marL="0" indent="106298" defTabSz="850391">
              <a:buSzTx/>
              <a:buNone/>
              <a:defRPr sz="1953">
                <a:solidFill>
                  <a:schemeClr val="accent2">
                    <a:lumOff val="-2588"/>
                  </a:schemeClr>
                </a:solidFill>
              </a:defRPr>
            </a:pPr>
          </a:p>
          <a:p>
            <a:pPr marL="274139" indent="-167840" defTabSz="850391">
              <a:buClrTx/>
              <a:buSzPct val="100000"/>
              <a:buFontTx/>
              <a:buChar char="•"/>
              <a:defRPr sz="1953">
                <a:solidFill>
                  <a:schemeClr val="accent2">
                    <a:lumOff val="-2588"/>
                  </a:schemeClr>
                </a:solidFill>
              </a:defRPr>
            </a:pPr>
            <a:r>
              <a:t>Setup VirtualBox, Kubctl, minikube</a:t>
            </a:r>
          </a:p>
          <a:p>
            <a:pPr marL="274139" indent="-167840" defTabSz="850391">
              <a:buClrTx/>
              <a:buSzPct val="100000"/>
              <a:buFontTx/>
              <a:buChar char="•"/>
              <a:defRPr sz="1953">
                <a:solidFill>
                  <a:schemeClr val="accent2">
                    <a:lumOff val="-2588"/>
                  </a:schemeClr>
                </a:solidFill>
              </a:defRPr>
            </a:pPr>
            <a:r>
              <a:t>Start our cluster</a:t>
            </a:r>
          </a:p>
          <a:p>
            <a:pPr marL="274139" indent="-167840" defTabSz="850391">
              <a:buClrTx/>
              <a:buSzPct val="100000"/>
              <a:buFontTx/>
              <a:buChar char="•"/>
              <a:defRPr sz="1953">
                <a:solidFill>
                  <a:schemeClr val="accent2">
                    <a:lumOff val="-2588"/>
                  </a:schemeClr>
                </a:solidFill>
              </a:defRPr>
            </a:pPr>
            <a:r>
              <a:t>Ssh in our cluster</a:t>
            </a:r>
          </a:p>
          <a:p>
            <a:pPr marL="274139" indent="-167840" defTabSz="850391">
              <a:buClrTx/>
              <a:buSzPct val="100000"/>
              <a:buFontTx/>
              <a:buChar char="•"/>
              <a:defRPr sz="1953">
                <a:solidFill>
                  <a:schemeClr val="accent2">
                    <a:lumOff val="-2588"/>
                  </a:schemeClr>
                </a:solidFill>
              </a:defRPr>
            </a:pPr>
            <a:r>
              <a:t>Examine our docker running containers</a:t>
            </a:r>
          </a:p>
          <a:p>
            <a:pPr marL="274139" indent="-167840" defTabSz="850391">
              <a:buClrTx/>
              <a:buSzPct val="100000"/>
              <a:buFontTx/>
              <a:buChar char="•"/>
              <a:defRPr sz="1953">
                <a:solidFill>
                  <a:schemeClr val="accent2">
                    <a:lumOff val="-2588"/>
                  </a:schemeClr>
                </a:solidFill>
              </a:defRPr>
            </a:pPr>
            <a:r>
              <a:t>Examine our cluster</a:t>
            </a:r>
          </a:p>
          <a:p>
            <a:pPr marL="274139" indent="-167840" defTabSz="850391">
              <a:buClrTx/>
              <a:buSzPct val="100000"/>
              <a:buFontTx/>
              <a:buChar char="•"/>
              <a:defRPr sz="1953">
                <a:solidFill>
                  <a:schemeClr val="accent2">
                    <a:lumOff val="-2588"/>
                  </a:schemeClr>
                </a:solidFill>
              </a:defRPr>
            </a:pPr>
            <a:r>
              <a:t>Examine some minikube add ons</a:t>
            </a:r>
          </a:p>
          <a:p>
            <a:pPr marL="274139" indent="-167840" defTabSz="850391">
              <a:buClrTx/>
              <a:buSzPct val="100000"/>
              <a:buFontTx/>
              <a:buChar char="•"/>
              <a:defRPr sz="1953">
                <a:solidFill>
                  <a:schemeClr val="accent2">
                    <a:lumOff val="-2588"/>
                  </a:schemeClr>
                </a:solidFill>
              </a:defRPr>
            </a:pPr>
            <a:r>
              <a:t>Examine minikube dashboard</a:t>
            </a:r>
          </a:p>
          <a:p>
            <a:pPr marL="274139" indent="-167840" defTabSz="850391">
              <a:buClrTx/>
              <a:buSzPct val="100000"/>
              <a:buFontTx/>
              <a:buChar char="•"/>
              <a:defRPr sz="1953">
                <a:solidFill>
                  <a:schemeClr val="accent2">
                    <a:lumOff val="-2588"/>
                  </a:schemeClr>
                </a:solidFill>
              </a:defRPr>
            </a:pPr>
            <a:r>
              <a:t>Take a look at kubectl command line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9;p16"/>
          <p:cNvSpPr txBox="1"/>
          <p:nvPr>
            <p:ph type="title"/>
          </p:nvPr>
        </p:nvSpPr>
        <p:spPr>
          <a:xfrm>
            <a:off x="311699" y="292623"/>
            <a:ext cx="8520602" cy="572704"/>
          </a:xfrm>
          <a:prstGeom prst="rect">
            <a:avLst/>
          </a:prstGeom>
        </p:spPr>
        <p:txBody>
          <a:bodyPr/>
          <a:lstStyle>
            <a:lvl1pPr defTabSz="822958">
              <a:defRPr sz="2500"/>
            </a:lvl1pPr>
          </a:lstStyle>
          <a:p>
            <a:pPr/>
            <a:r>
              <a:t>Hello (k8s) World</a:t>
            </a:r>
          </a:p>
        </p:txBody>
      </p:sp>
      <p:sp>
        <p:nvSpPr>
          <p:cNvPr id="122" name="Google Shape;80;p16"/>
          <p:cNvSpPr txBox="1"/>
          <p:nvPr>
            <p:ph type="body" idx="1"/>
          </p:nvPr>
        </p:nvSpPr>
        <p:spPr>
          <a:xfrm>
            <a:off x="311699" y="1152475"/>
            <a:ext cx="8520602" cy="3416400"/>
          </a:xfrm>
          <a:prstGeom prst="rect">
            <a:avLst/>
          </a:prstGeom>
        </p:spPr>
        <p:txBody>
          <a:bodyPr/>
          <a:lstStyle/>
          <a:p>
            <a:pPr marL="0" indent="114300">
              <a:buSzTx/>
              <a:buNone/>
              <a:defRPr sz="2100">
                <a:solidFill>
                  <a:schemeClr val="accent2">
                    <a:lumOff val="-2588"/>
                  </a:schemeClr>
                </a:solidFill>
              </a:defRPr>
            </a:pPr>
            <a:r>
              <a:t>Example app – deploy "Hello World" nginx docker image</a:t>
            </a:r>
          </a:p>
          <a:p>
            <a:pPr marL="0" indent="114300">
              <a:buSzTx/>
              <a:buNone/>
              <a:defRPr sz="2100">
                <a:solidFill>
                  <a:schemeClr val="accent2">
                    <a:lumOff val="-2588"/>
                  </a:schemeClr>
                </a:solidFill>
              </a:defRPr>
            </a:pPr>
          </a:p>
          <a:p>
            <a:pPr marL="342900" indent="-228600">
              <a:buSzPct val="100000"/>
              <a:buChar char="•"/>
              <a:defRPr sz="2100">
                <a:solidFill>
                  <a:schemeClr val="accent2">
                    <a:lumOff val="-2588"/>
                  </a:schemeClr>
                </a:solidFill>
              </a:defRPr>
            </a:pPr>
            <a:r>
              <a:t>Run hello-nginx</a:t>
            </a:r>
          </a:p>
          <a:p>
            <a:pPr marL="342900" indent="-228600">
              <a:buSzPct val="100000"/>
              <a:buChar char="•"/>
              <a:defRPr sz="2100">
                <a:solidFill>
                  <a:schemeClr val="accent2">
                    <a:lumOff val="-2588"/>
                  </a:schemeClr>
                </a:solidFill>
              </a:defRPr>
            </a:pPr>
            <a:r>
              <a:t>Get pods</a:t>
            </a:r>
          </a:p>
          <a:p>
            <a:pPr marL="342900" indent="-228600">
              <a:buSzPct val="100000"/>
              <a:buChar char="•"/>
              <a:defRPr sz="2100">
                <a:solidFill>
                  <a:schemeClr val="accent2">
                    <a:lumOff val="-2588"/>
                  </a:schemeClr>
                </a:solidFill>
              </a:defRPr>
            </a:pPr>
            <a:r>
              <a:t>Expose deployment</a:t>
            </a:r>
          </a:p>
          <a:p>
            <a:pPr marL="342900" indent="-228600">
              <a:buSzPct val="100000"/>
              <a:buChar char="•"/>
              <a:defRPr sz="2100">
                <a:solidFill>
                  <a:schemeClr val="accent2">
                    <a:lumOff val="-2588"/>
                  </a:schemeClr>
                </a:solidFill>
              </a:defRPr>
            </a:pPr>
            <a:r>
              <a:t>Get the service url</a:t>
            </a:r>
          </a:p>
          <a:p>
            <a:pPr marL="342900" indent="-228600">
              <a:buSzPct val="100000"/>
              <a:buChar char="•"/>
              <a:defRPr sz="2100">
                <a:solidFill>
                  <a:schemeClr val="accent2">
                    <a:lumOff val="-2588"/>
                  </a:schemeClr>
                </a:solidFill>
              </a:defRPr>
            </a:pPr>
            <a:r>
              <a:t>Get pods</a:t>
            </a:r>
          </a:p>
          <a:p>
            <a:pPr marL="342900" indent="-228600">
              <a:buSzPct val="100000"/>
              <a:buChar char="•"/>
              <a:defRPr sz="2100">
                <a:solidFill>
                  <a:schemeClr val="accent2">
                    <a:lumOff val="-2588"/>
                  </a:schemeClr>
                </a:solidFill>
              </a:defRPr>
            </a:pPr>
            <a:r>
              <a:t>Scale cluster pods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74;p15"/>
          <p:cNvSpPr txBox="1"/>
          <p:nvPr>
            <p:ph type="title"/>
          </p:nvPr>
        </p:nvSpPr>
        <p:spPr>
          <a:prstGeom prst="rect">
            <a:avLst/>
          </a:prstGeom>
        </p:spPr>
        <p:txBody>
          <a:bodyPr/>
          <a:lstStyle/>
          <a:p>
            <a:pPr/>
            <a:r>
              <a:t>Sailing on…</a:t>
            </a:r>
            <a:br/>
            <a:r>
              <a:t>    with Helm and Tiller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79;p16"/>
          <p:cNvSpPr txBox="1"/>
          <p:nvPr>
            <p:ph type="title"/>
          </p:nvPr>
        </p:nvSpPr>
        <p:spPr>
          <a:xfrm>
            <a:off x="311699" y="292623"/>
            <a:ext cx="8520602" cy="572704"/>
          </a:xfrm>
          <a:prstGeom prst="rect">
            <a:avLst/>
          </a:prstGeom>
        </p:spPr>
        <p:txBody>
          <a:bodyPr/>
          <a:lstStyle>
            <a:lvl1pPr defTabSz="822958">
              <a:defRPr sz="2500"/>
            </a:lvl1pPr>
          </a:lstStyle>
          <a:p>
            <a:pPr/>
            <a:r>
              <a:t>Adding Helm and Tiller</a:t>
            </a:r>
          </a:p>
        </p:txBody>
      </p:sp>
      <p:sp>
        <p:nvSpPr>
          <p:cNvPr id="127" name="Google Shape;80;p16"/>
          <p:cNvSpPr txBox="1"/>
          <p:nvPr>
            <p:ph type="body" idx="1"/>
          </p:nvPr>
        </p:nvSpPr>
        <p:spPr>
          <a:xfrm>
            <a:off x="311699" y="1152475"/>
            <a:ext cx="8520602" cy="3416400"/>
          </a:xfrm>
          <a:prstGeom prst="rect">
            <a:avLst/>
          </a:prstGeom>
        </p:spPr>
        <p:txBody>
          <a:bodyPr/>
          <a:lstStyle/>
          <a:p>
            <a:pPr marL="0" indent="108585" defTabSz="868680">
              <a:buSzTx/>
              <a:buNone/>
              <a:defRPr sz="1994">
                <a:solidFill>
                  <a:schemeClr val="accent2">
                    <a:lumOff val="-2588"/>
                  </a:schemeClr>
                </a:solidFill>
              </a:defRPr>
            </a:pPr>
            <a:r>
              <a:t>Helm: Helm is a tool that streamlines installing and managing Kubernetes applications. Helm runs on your laptop, CI/CD, or wherever you want it to run</a:t>
            </a:r>
          </a:p>
          <a:p>
            <a:pPr marL="0" indent="108585" defTabSz="868680">
              <a:buSzTx/>
              <a:buNone/>
              <a:defRPr sz="1994">
                <a:solidFill>
                  <a:schemeClr val="accent2">
                    <a:lumOff val="-2588"/>
                  </a:schemeClr>
                </a:solidFill>
              </a:defRPr>
            </a:pPr>
          </a:p>
          <a:p>
            <a:pPr marL="0" indent="108585" defTabSz="868680">
              <a:buSzTx/>
              <a:buNone/>
              <a:defRPr sz="1994">
                <a:solidFill>
                  <a:schemeClr val="accent2">
                    <a:lumOff val="-2588"/>
                  </a:schemeClr>
                </a:solidFill>
              </a:defRPr>
            </a:pPr>
            <a:r>
              <a:t>Tiller: Tiller runs inside of your Kubernetes cluster, and manages releases (installations) of your charts</a:t>
            </a:r>
          </a:p>
          <a:p>
            <a:pPr marL="0" indent="108585" defTabSz="868680">
              <a:buSzTx/>
              <a:buNone/>
              <a:defRPr sz="1994">
                <a:solidFill>
                  <a:schemeClr val="accent2">
                    <a:lumOff val="-2588"/>
                  </a:schemeClr>
                </a:solidFill>
              </a:defRPr>
            </a:pPr>
          </a:p>
          <a:p>
            <a:pPr marL="0" indent="108585" defTabSz="868680">
              <a:buSzTx/>
              <a:buNone/>
              <a:defRPr sz="1994">
                <a:solidFill>
                  <a:schemeClr val="accent2">
                    <a:lumOff val="-2588"/>
                  </a:schemeClr>
                </a:solidFill>
              </a:defRPr>
            </a:pPr>
            <a:r>
              <a:t>Chart: Chart is a Helm package that contains information sufficient for installing a set of Kubernetes resources into a Kubernetes cluster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79;p16"/>
          <p:cNvSpPr txBox="1"/>
          <p:nvPr>
            <p:ph type="title"/>
          </p:nvPr>
        </p:nvSpPr>
        <p:spPr>
          <a:xfrm>
            <a:off x="311699" y="292623"/>
            <a:ext cx="8520602" cy="572704"/>
          </a:xfrm>
          <a:prstGeom prst="rect">
            <a:avLst/>
          </a:prstGeom>
        </p:spPr>
        <p:txBody>
          <a:bodyPr/>
          <a:lstStyle>
            <a:lvl1pPr defTabSz="822958">
              <a:defRPr sz="2500"/>
            </a:lvl1pPr>
          </a:lstStyle>
          <a:p>
            <a:pPr/>
            <a:r>
              <a:t>Helm Charts</a:t>
            </a:r>
          </a:p>
        </p:txBody>
      </p:sp>
      <p:sp>
        <p:nvSpPr>
          <p:cNvPr id="132" name="Google Shape;80;p16"/>
          <p:cNvSpPr txBox="1"/>
          <p:nvPr>
            <p:ph type="body" idx="1"/>
          </p:nvPr>
        </p:nvSpPr>
        <p:spPr>
          <a:xfrm>
            <a:off x="311699" y="1152475"/>
            <a:ext cx="8520602" cy="3416400"/>
          </a:xfrm>
          <a:prstGeom prst="rect">
            <a:avLst/>
          </a:prstGeom>
        </p:spPr>
        <p:txBody>
          <a:bodyPr/>
          <a:lstStyle/>
          <a:p>
            <a:pPr marL="0" indent="114300">
              <a:buSzTx/>
              <a:buNone/>
              <a:defRPr sz="2300">
                <a:solidFill>
                  <a:schemeClr val="accent2">
                    <a:lumOff val="-2588"/>
                  </a:schemeClr>
                </a:solidFill>
              </a:defRPr>
            </a:pPr>
            <a:r>
              <a:t>Charts contain a Chart.yaml file as well as templates, default values (values.yaml), and dependencies.</a:t>
            </a:r>
          </a:p>
          <a:p>
            <a:pPr marL="0" indent="114300">
              <a:buSzTx/>
              <a:buNone/>
              <a:defRPr sz="2300">
                <a:solidFill>
                  <a:schemeClr val="accent2">
                    <a:lumOff val="-2588"/>
                  </a:schemeClr>
                </a:solidFill>
              </a:defRPr>
            </a:pPr>
          </a:p>
          <a:p>
            <a:pPr marL="0" indent="114300">
              <a:buSzTx/>
              <a:buNone/>
              <a:defRPr sz="2300">
                <a:solidFill>
                  <a:schemeClr val="accent2">
                    <a:lumOff val="-2588"/>
                  </a:schemeClr>
                </a:solidFill>
              </a:defRPr>
            </a:pPr>
            <a:r>
              <a:t>Charts are developed in a well-defined directory structure, and then packaged into an archive format called a chart archive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Bonus demo"/>
          <p:cNvSpPr txBox="1"/>
          <p:nvPr>
            <p:ph type="title"/>
          </p:nvPr>
        </p:nvSpPr>
        <p:spPr>
          <a:prstGeom prst="rect">
            <a:avLst/>
          </a:prstGeom>
        </p:spPr>
        <p:txBody>
          <a:bodyPr/>
          <a:lstStyle>
            <a:lvl1pPr defTabSz="822959">
              <a:defRPr sz="2520"/>
            </a:lvl1pPr>
          </a:lstStyle>
          <a:p>
            <a:pPr/>
            <a:r>
              <a:t>Bonus demo</a:t>
            </a:r>
          </a:p>
        </p:txBody>
      </p:sp>
      <p:sp>
        <p:nvSpPr>
          <p:cNvPr id="135" name="Use Helm to deploy Wordpress with MariaDB and Jenkins on our k8s cluster…"/>
          <p:cNvSpPr txBox="1"/>
          <p:nvPr>
            <p:ph type="body" idx="1"/>
          </p:nvPr>
        </p:nvSpPr>
        <p:spPr>
          <a:prstGeom prst="rect">
            <a:avLst/>
          </a:prstGeom>
        </p:spPr>
        <p:txBody>
          <a:bodyPr/>
          <a:lstStyle/>
          <a:p>
            <a:pPr marL="0" indent="114300">
              <a:buSzTx/>
              <a:buNone/>
            </a:pPr>
            <a:r>
              <a:t>Use Helm to deploy Wordpress with MariaDB and Jenkins on our k8s cluster</a:t>
            </a:r>
          </a:p>
          <a:p>
            <a:pPr marL="0" indent="114300">
              <a:buSzTx/>
              <a:buNone/>
            </a:pPr>
          </a:p>
          <a:p>
            <a:pPr/>
            <a:r>
              <a:t>Deploy Jenkins</a:t>
            </a:r>
          </a:p>
          <a:p>
            <a:pPr/>
            <a:r>
              <a:t>Deploy Wordpress w/MariaDB</a:t>
            </a:r>
          </a:p>
          <a:p>
            <a:pPr/>
            <a:r>
              <a:t>Helm ls</a:t>
            </a:r>
          </a:p>
          <a:p>
            <a:pPr/>
            <a:r>
              <a:t>Helm install</a:t>
            </a:r>
          </a:p>
          <a:p>
            <a:pPr/>
            <a:r>
              <a:t>Help service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74;p15"/>
          <p:cNvSpPr txBox="1"/>
          <p:nvPr>
            <p:ph type="title"/>
          </p:nvPr>
        </p:nvSpPr>
        <p:spPr>
          <a:xfrm>
            <a:off x="417997" y="1791024"/>
            <a:ext cx="5784455" cy="2001903"/>
          </a:xfrm>
          <a:prstGeom prst="rect">
            <a:avLst/>
          </a:prstGeom>
        </p:spPr>
        <p:txBody>
          <a:bodyPr/>
          <a:lstStyle/>
          <a:p>
            <a:pPr/>
            <a:r>
              <a:t>Summary of all the things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79;p16"/>
          <p:cNvSpPr txBox="1"/>
          <p:nvPr>
            <p:ph type="title"/>
          </p:nvPr>
        </p:nvSpPr>
        <p:spPr>
          <a:xfrm>
            <a:off x="311699" y="292623"/>
            <a:ext cx="8520602" cy="572704"/>
          </a:xfrm>
          <a:prstGeom prst="rect">
            <a:avLst/>
          </a:prstGeom>
        </p:spPr>
        <p:txBody>
          <a:bodyPr/>
          <a:lstStyle>
            <a:lvl1pPr defTabSz="822958">
              <a:defRPr sz="2500"/>
            </a:lvl1pPr>
          </a:lstStyle>
          <a:p>
            <a:pPr/>
            <a:r>
              <a:t>What did we do?</a:t>
            </a:r>
          </a:p>
        </p:txBody>
      </p:sp>
      <p:sp>
        <p:nvSpPr>
          <p:cNvPr id="140" name="Google Shape;80;p16"/>
          <p:cNvSpPr txBox="1"/>
          <p:nvPr>
            <p:ph type="body" idx="1"/>
          </p:nvPr>
        </p:nvSpPr>
        <p:spPr>
          <a:xfrm>
            <a:off x="311699" y="1152475"/>
            <a:ext cx="8520602" cy="3416400"/>
          </a:xfrm>
          <a:prstGeom prst="rect">
            <a:avLst/>
          </a:prstGeom>
        </p:spPr>
        <p:txBody>
          <a:bodyPr/>
          <a:lstStyle/>
          <a:p>
            <a:pPr marL="0" indent="114300">
              <a:buSzTx/>
              <a:buNone/>
              <a:defRPr>
                <a:solidFill>
                  <a:srgbClr val="666666"/>
                </a:solidFill>
              </a:defRPr>
            </a:pPr>
          </a:p>
          <a:p>
            <a:pPr marL="342900" indent="-228600">
              <a:buSzPct val="100000"/>
              <a:buChar char="•"/>
              <a:defRPr sz="2100">
                <a:solidFill>
                  <a:schemeClr val="accent2">
                    <a:lumOff val="-2588"/>
                  </a:schemeClr>
                </a:solidFill>
              </a:defRPr>
            </a:pPr>
            <a:r>
              <a:t>Introduction to K8s</a:t>
            </a:r>
          </a:p>
          <a:p>
            <a:pPr marL="342900" indent="-228600">
              <a:buSzPct val="100000"/>
              <a:buChar char="•"/>
              <a:defRPr sz="2100">
                <a:solidFill>
                  <a:schemeClr val="accent2">
                    <a:lumOff val="-2588"/>
                  </a:schemeClr>
                </a:solidFill>
              </a:defRPr>
            </a:pPr>
            <a:r>
              <a:t>k8s components</a:t>
            </a:r>
          </a:p>
          <a:p>
            <a:pPr marL="342900" indent="-228600">
              <a:buSzPct val="100000"/>
              <a:buChar char="•"/>
              <a:defRPr sz="2100">
                <a:solidFill>
                  <a:schemeClr val="accent2">
                    <a:lumOff val="-2588"/>
                  </a:schemeClr>
                </a:solidFill>
              </a:defRPr>
            </a:pPr>
            <a:r>
              <a:t>k8s on your dev laptop</a:t>
            </a:r>
          </a:p>
          <a:p>
            <a:pPr marL="342900" indent="-228600">
              <a:buSzPct val="100000"/>
              <a:buChar char="•"/>
              <a:defRPr sz="2100">
                <a:solidFill>
                  <a:schemeClr val="accent2">
                    <a:lumOff val="-2588"/>
                  </a:schemeClr>
                </a:solidFill>
              </a:defRPr>
            </a:pPr>
            <a:r>
              <a:t>Start our first cluster</a:t>
            </a:r>
          </a:p>
          <a:p>
            <a:pPr marL="342900" indent="-228600">
              <a:buSzPct val="100000"/>
              <a:buChar char="•"/>
              <a:defRPr sz="2100">
                <a:solidFill>
                  <a:schemeClr val="accent2">
                    <a:lumOff val="-2588"/>
                  </a:schemeClr>
                </a:solidFill>
              </a:defRPr>
            </a:pPr>
            <a:r>
              <a:t>Deploy nginx</a:t>
            </a:r>
          </a:p>
          <a:p>
            <a:pPr marL="342900" indent="-228600">
              <a:buSzPct val="100000"/>
              <a:buChar char="•"/>
              <a:defRPr sz="2100">
                <a:solidFill>
                  <a:schemeClr val="accent2">
                    <a:lumOff val="-2588"/>
                  </a:schemeClr>
                </a:solidFill>
              </a:defRPr>
            </a:pPr>
            <a:r>
              <a:t>Increase pod count</a:t>
            </a:r>
          </a:p>
          <a:p>
            <a:pPr marL="342900" indent="-228600">
              <a:buSzPct val="100000"/>
              <a:buChar char="•"/>
              <a:defRPr>
                <a:solidFill>
                  <a:srgbClr val="FF0000"/>
                </a:solidFill>
              </a:defRPr>
            </a:pPr>
            <a:r>
              <a:rPr sz="2100">
                <a:solidFill>
                  <a:schemeClr val="accent2">
                    <a:lumOff val="-2588"/>
                  </a:schemeClr>
                </a:solidFill>
              </a:rPr>
              <a:t>Deploy Jenkins</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Google Shape;56;p12"/>
          <p:cNvSpPr txBox="1"/>
          <p:nvPr>
            <p:ph type="title"/>
          </p:nvPr>
        </p:nvSpPr>
        <p:spPr>
          <a:xfrm>
            <a:off x="311699" y="900692"/>
            <a:ext cx="8661939" cy="3129539"/>
          </a:xfrm>
          <a:prstGeom prst="rect">
            <a:avLst/>
          </a:prstGeom>
        </p:spPr>
        <p:txBody>
          <a:bodyPr/>
          <a:lstStyle/>
          <a:p>
            <a:pPr defTabSz="749808">
              <a:defRPr sz="2624">
                <a:solidFill>
                  <a:srgbClr val="666666"/>
                </a:solidFill>
              </a:defRPr>
            </a:pPr>
            <a:r>
              <a:t>Introductions</a:t>
            </a:r>
          </a:p>
          <a:p>
            <a:pPr defTabSz="749808">
              <a:defRPr sz="2624">
                <a:solidFill>
                  <a:srgbClr val="666666"/>
                </a:solidFill>
              </a:defRPr>
            </a:pPr>
          </a:p>
          <a:p>
            <a:pPr defTabSz="749808">
              <a:defRPr sz="2624">
                <a:solidFill>
                  <a:srgbClr val="666666"/>
                </a:solidFill>
              </a:defRPr>
            </a:pPr>
            <a:r>
              <a:t>Donald Simpson</a:t>
            </a:r>
          </a:p>
          <a:p>
            <a:pPr defTabSz="749808">
              <a:defRPr sz="1476">
                <a:solidFill>
                  <a:srgbClr val="666666"/>
                </a:solidFill>
              </a:defRPr>
            </a:pPr>
            <a:r>
              <a:t>(John Pikoulas)</a:t>
            </a:r>
            <a:br/>
            <a:r>
              <a:t>www.automateditsolutions.com</a:t>
            </a:r>
            <a:br/>
            <a:br/>
            <a:r>
              <a:t>Peoples Postcode Lottery</a:t>
            </a:r>
            <a:br/>
            <a:br/>
            <a:r>
              <a:t>Hays </a:t>
            </a:r>
            <a:br/>
            <a:b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74;p15"/>
          <p:cNvSpPr txBox="1"/>
          <p:nvPr>
            <p:ph type="title"/>
          </p:nvPr>
        </p:nvSpPr>
        <p:spPr>
          <a:prstGeom prst="rect">
            <a:avLst/>
          </a:prstGeom>
        </p:spPr>
        <p:txBody>
          <a:bodyPr/>
          <a:lstStyle/>
          <a:p>
            <a:pPr/>
            <a:r>
              <a:t>Next steps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Google Shape;61;p13"/>
          <p:cNvSpPr txBox="1"/>
          <p:nvPr>
            <p:ph type="title"/>
          </p:nvPr>
        </p:nvSpPr>
        <p:spPr>
          <a:xfrm>
            <a:off x="311699" y="445025"/>
            <a:ext cx="8520602" cy="572702"/>
          </a:xfrm>
          <a:prstGeom prst="rect">
            <a:avLst/>
          </a:prstGeom>
        </p:spPr>
        <p:txBody>
          <a:bodyPr/>
          <a:lstStyle>
            <a:lvl1pPr defTabSz="822958">
              <a:defRPr sz="2500">
                <a:solidFill>
                  <a:srgbClr val="666666"/>
                </a:solidFill>
              </a:defRPr>
            </a:lvl1pPr>
          </a:lstStyle>
          <a:p>
            <a:pPr/>
            <a:r>
              <a:t>Agenda</a:t>
            </a:r>
          </a:p>
        </p:txBody>
      </p:sp>
      <p:sp>
        <p:nvSpPr>
          <p:cNvPr id="81" name="Google Shape;62;p13"/>
          <p:cNvSpPr txBox="1"/>
          <p:nvPr>
            <p:ph type="body" idx="1"/>
          </p:nvPr>
        </p:nvSpPr>
        <p:spPr>
          <a:xfrm>
            <a:off x="311699" y="1152475"/>
            <a:ext cx="8520602" cy="3416400"/>
          </a:xfrm>
          <a:prstGeom prst="rect">
            <a:avLst/>
          </a:prstGeom>
        </p:spPr>
        <p:txBody>
          <a:bodyPr/>
          <a:lstStyle/>
          <a:p>
            <a:pPr marL="285750" indent="-285750">
              <a:spcBef>
                <a:spcPts val="1600"/>
              </a:spcBef>
              <a:defRPr>
                <a:solidFill>
                  <a:srgbClr val="666666"/>
                </a:solidFill>
              </a:defRPr>
            </a:pPr>
            <a:r>
              <a:t>Recap of previous sessions</a:t>
            </a:r>
          </a:p>
          <a:p>
            <a:pPr marL="285750" indent="-285750">
              <a:spcBef>
                <a:spcPts val="1600"/>
              </a:spcBef>
              <a:defRPr>
                <a:solidFill>
                  <a:srgbClr val="666666"/>
                </a:solidFill>
              </a:defRPr>
            </a:pPr>
            <a:r>
              <a:t>Kubernetes</a:t>
            </a:r>
            <a:r>
              <a:t>: options,</a:t>
            </a:r>
            <a:r>
              <a:t> concepts and components</a:t>
            </a:r>
          </a:p>
          <a:p>
            <a:pPr marL="285750" indent="-285750">
              <a:spcBef>
                <a:spcPts val="1600"/>
              </a:spcBef>
              <a:defRPr>
                <a:solidFill>
                  <a:srgbClr val="666666"/>
                </a:solidFill>
              </a:defRPr>
            </a:pPr>
            <a:r>
              <a:t>Minikube setup – kubectl and VirtualBox</a:t>
            </a:r>
          </a:p>
          <a:p>
            <a:pPr marL="285750" indent="-285750">
              <a:spcBef>
                <a:spcPts val="1600"/>
              </a:spcBef>
              <a:defRPr>
                <a:solidFill>
                  <a:srgbClr val="666666"/>
                </a:solidFill>
              </a:defRPr>
            </a:pPr>
            <a:r>
              <a:t>My First Cluster and Hello k8s World</a:t>
            </a:r>
          </a:p>
          <a:p>
            <a:pPr marL="285750" indent="-285750">
              <a:spcBef>
                <a:spcPts val="1600"/>
              </a:spcBef>
              <a:defRPr>
                <a:solidFill>
                  <a:srgbClr val="666666"/>
                </a:solidFill>
              </a:defRPr>
            </a:pPr>
            <a:r>
              <a:t>Helm and Tiller, Helm Charts</a:t>
            </a:r>
          </a:p>
          <a:p>
            <a:pPr marL="285750" indent="-285750">
              <a:spcBef>
                <a:spcPts val="1600"/>
              </a:spcBef>
              <a:defRPr>
                <a:solidFill>
                  <a:srgbClr val="666666"/>
                </a:solidFill>
              </a:defRPr>
            </a:pPr>
            <a:r>
              <a:t>Next steps…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Google Shape;74;p15"/>
          <p:cNvSpPr txBox="1"/>
          <p:nvPr>
            <p:ph type="title"/>
          </p:nvPr>
        </p:nvSpPr>
        <p:spPr>
          <a:prstGeom prst="rect">
            <a:avLst/>
          </a:prstGeom>
        </p:spPr>
        <p:txBody>
          <a:bodyPr/>
          <a:lstStyle/>
          <a:p>
            <a:pPr/>
            <a:r>
              <a:t>Previously….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Google Shape;79;p16"/>
          <p:cNvSpPr txBox="1"/>
          <p:nvPr>
            <p:ph type="title"/>
          </p:nvPr>
        </p:nvSpPr>
        <p:spPr>
          <a:xfrm>
            <a:off x="311699" y="292623"/>
            <a:ext cx="8520602" cy="572704"/>
          </a:xfrm>
          <a:prstGeom prst="rect">
            <a:avLst/>
          </a:prstGeom>
        </p:spPr>
        <p:txBody>
          <a:bodyPr/>
          <a:lstStyle>
            <a:lvl1pPr defTabSz="822958">
              <a:defRPr sz="2500"/>
            </a:lvl1pPr>
          </a:lstStyle>
          <a:p>
            <a:pPr/>
            <a:r>
              <a:t>Kubernetes – options, options…</a:t>
            </a:r>
          </a:p>
        </p:txBody>
      </p:sp>
      <p:sp>
        <p:nvSpPr>
          <p:cNvPr id="86" name="Google Shape;80;p16"/>
          <p:cNvSpPr txBox="1"/>
          <p:nvPr>
            <p:ph type="body" idx="1"/>
          </p:nvPr>
        </p:nvSpPr>
        <p:spPr>
          <a:xfrm>
            <a:off x="311699" y="1152475"/>
            <a:ext cx="8520602" cy="3416400"/>
          </a:xfrm>
          <a:prstGeom prst="rect">
            <a:avLst/>
          </a:prstGeom>
        </p:spPr>
        <p:txBody>
          <a:bodyPr/>
          <a:lstStyle/>
          <a:p>
            <a:pPr>
              <a:buClr>
                <a:srgbClr val="666666"/>
              </a:buClr>
              <a:defRPr>
                <a:solidFill>
                  <a:srgbClr val="FF0000"/>
                </a:solidFill>
              </a:defRPr>
            </a:pPr>
            <a:r>
              <a:t>Review this: https://kubernetes.io/docs/setup/</a:t>
            </a:r>
            <a:endParaRPr>
              <a:solidFill>
                <a:srgbClr val="666666"/>
              </a:solidFill>
            </a:endParaRPr>
          </a:p>
          <a:p>
            <a:pPr>
              <a:buClr>
                <a:srgbClr val="666666"/>
              </a:buClr>
              <a:defRPr>
                <a:solidFill>
                  <a:srgbClr val="666666"/>
                </a:solidFill>
              </a:defRPr>
            </a:pPr>
            <a:r>
              <a:t>GCP or AWS managed? DIY? Cloud? On Prem? </a:t>
            </a:r>
          </a:p>
          <a:p>
            <a:pPr>
              <a:buClr>
                <a:srgbClr val="666666"/>
              </a:buClr>
              <a:defRPr>
                <a:solidFill>
                  <a:srgbClr val="666666"/>
                </a:solidFill>
              </a:defRPr>
            </a:pPr>
            <a:r>
              <a:t>Hybrid?</a:t>
            </a:r>
          </a:p>
        </p:txBody>
      </p:sp>
      <p:pic>
        <p:nvPicPr>
          <p:cNvPr id="87" name="Picture 2" descr="Picture 2"/>
          <p:cNvPicPr>
            <a:picLocks noChangeAspect="1"/>
          </p:cNvPicPr>
          <p:nvPr/>
        </p:nvPicPr>
        <p:blipFill>
          <a:blip r:embed="rId2">
            <a:extLst/>
          </a:blip>
          <a:stretch>
            <a:fillRect/>
          </a:stretch>
        </p:blipFill>
        <p:spPr>
          <a:xfrm>
            <a:off x="1869126" y="2041610"/>
            <a:ext cx="4496352" cy="1552167"/>
          </a:xfrm>
          <a:prstGeom prst="rect">
            <a:avLst/>
          </a:prstGeom>
          <a:ln w="12700">
            <a:miter lim="400000"/>
          </a:ln>
        </p:spPr>
      </p:pic>
      <p:pic>
        <p:nvPicPr>
          <p:cNvPr id="88" name="Picture 3" descr="Picture 3"/>
          <p:cNvPicPr>
            <a:picLocks noChangeAspect="1"/>
          </p:cNvPicPr>
          <p:nvPr/>
        </p:nvPicPr>
        <p:blipFill>
          <a:blip r:embed="rId3">
            <a:extLst/>
          </a:blip>
          <a:stretch>
            <a:fillRect/>
          </a:stretch>
        </p:blipFill>
        <p:spPr>
          <a:xfrm>
            <a:off x="564724" y="3580574"/>
            <a:ext cx="3543155" cy="1240352"/>
          </a:xfrm>
          <a:prstGeom prst="rect">
            <a:avLst/>
          </a:prstGeom>
          <a:ln w="12700">
            <a:miter lim="400000"/>
          </a:ln>
        </p:spPr>
      </p:pic>
      <p:pic>
        <p:nvPicPr>
          <p:cNvPr id="89" name="Picture 4" descr="Picture 4"/>
          <p:cNvPicPr>
            <a:picLocks noChangeAspect="1"/>
          </p:cNvPicPr>
          <p:nvPr/>
        </p:nvPicPr>
        <p:blipFill>
          <a:blip r:embed="rId4">
            <a:extLst/>
          </a:blip>
          <a:stretch>
            <a:fillRect/>
          </a:stretch>
        </p:blipFill>
        <p:spPr>
          <a:xfrm>
            <a:off x="6399576" y="1197925"/>
            <a:ext cx="2635816" cy="287754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1" name="Picture 1" descr="Picture 1"/>
          <p:cNvPicPr>
            <a:picLocks noChangeAspect="1"/>
          </p:cNvPicPr>
          <p:nvPr/>
        </p:nvPicPr>
        <p:blipFill>
          <a:blip r:embed="rId3">
            <a:extLst/>
          </a:blip>
          <a:stretch>
            <a:fillRect/>
          </a:stretch>
        </p:blipFill>
        <p:spPr>
          <a:xfrm>
            <a:off x="4444824" y="1273670"/>
            <a:ext cx="4509071" cy="3381803"/>
          </a:xfrm>
          <a:prstGeom prst="rect">
            <a:avLst/>
          </a:prstGeom>
          <a:ln w="12700">
            <a:miter lim="400000"/>
          </a:ln>
        </p:spPr>
      </p:pic>
      <p:sp>
        <p:nvSpPr>
          <p:cNvPr id="92" name="Google Shape;79;p16"/>
          <p:cNvSpPr txBox="1"/>
          <p:nvPr>
            <p:ph type="title"/>
          </p:nvPr>
        </p:nvSpPr>
        <p:spPr>
          <a:xfrm>
            <a:off x="311699" y="292623"/>
            <a:ext cx="8520602" cy="572704"/>
          </a:xfrm>
          <a:prstGeom prst="rect">
            <a:avLst/>
          </a:prstGeom>
        </p:spPr>
        <p:txBody>
          <a:bodyPr/>
          <a:lstStyle/>
          <a:p>
            <a:pPr defTabSz="822958">
              <a:defRPr sz="2500"/>
            </a:pPr>
            <a:r>
              <a:t>Kubernetes – </a:t>
            </a:r>
            <a:r>
              <a:t>more </a:t>
            </a:r>
            <a:r>
              <a:t>options…</a:t>
            </a:r>
          </a:p>
        </p:txBody>
      </p:sp>
      <p:sp>
        <p:nvSpPr>
          <p:cNvPr id="93" name="Google Shape;80;p16"/>
          <p:cNvSpPr txBox="1"/>
          <p:nvPr>
            <p:ph type="body" sz="half" idx="1"/>
          </p:nvPr>
        </p:nvSpPr>
        <p:spPr>
          <a:xfrm>
            <a:off x="311699" y="1152475"/>
            <a:ext cx="4838598" cy="3722590"/>
          </a:xfrm>
          <a:prstGeom prst="rect">
            <a:avLst/>
          </a:prstGeom>
        </p:spPr>
        <p:txBody>
          <a:bodyPr/>
          <a:lstStyle/>
          <a:p>
            <a:pPr marL="0" indent="0">
              <a:buClrTx/>
              <a:buSzTx/>
              <a:buFontTx/>
              <a:buNone/>
              <a:defRPr sz="2100">
                <a:solidFill>
                  <a:srgbClr val="666666"/>
                </a:solidFill>
              </a:defRPr>
            </a:pPr>
            <a:r>
              <a:t>Kubernetes deployment options</a:t>
            </a:r>
          </a:p>
          <a:p>
            <a:pPr marL="0" indent="0">
              <a:buClrTx/>
              <a:buSzTx/>
              <a:buFontTx/>
              <a:buNone/>
              <a:defRPr sz="2100">
                <a:solidFill>
                  <a:srgbClr val="666666"/>
                </a:solidFill>
              </a:defRPr>
            </a:pPr>
          </a:p>
          <a:p>
            <a:pPr algn="just">
              <a:buClr>
                <a:schemeClr val="accent2">
                  <a:lumOff val="-2588"/>
                </a:schemeClr>
              </a:buClr>
              <a:buSzPts val="2100"/>
              <a:defRPr sz="2100">
                <a:solidFill>
                  <a:schemeClr val="accent2">
                    <a:lumOff val="-2588"/>
                  </a:schemeClr>
                </a:solidFill>
              </a:defRPr>
            </a:pPr>
            <a:r>
              <a:t>What’s that all about?</a:t>
            </a:r>
          </a:p>
          <a:p>
            <a:pPr algn="just">
              <a:buClr>
                <a:schemeClr val="accent2">
                  <a:lumOff val="-2588"/>
                </a:schemeClr>
              </a:buClr>
              <a:buSzPts val="2100"/>
              <a:defRPr sz="2100">
                <a:solidFill>
                  <a:schemeClr val="accent2">
                    <a:lumOff val="-2588"/>
                  </a:schemeClr>
                </a:solidFill>
              </a:defRPr>
            </a:pPr>
            <a:r>
              <a:t>There are many ways to run K8s, depending on your needs.</a:t>
            </a:r>
          </a:p>
          <a:p>
            <a:pPr algn="just">
              <a:buClr>
                <a:schemeClr val="accent2">
                  <a:lumOff val="-2588"/>
                </a:schemeClr>
              </a:buClr>
              <a:buSzPts val="2100"/>
              <a:defRPr sz="2100">
                <a:solidFill>
                  <a:schemeClr val="accent2">
                    <a:lumOff val="-2588"/>
                  </a:schemeClr>
                </a:solidFill>
              </a:defRPr>
            </a:pPr>
            <a:r>
              <a:t>But today we are doing minikube. And will touch on some of the others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Google Shape;85;p17"/>
          <p:cNvSpPr txBox="1"/>
          <p:nvPr>
            <p:ph type="title"/>
          </p:nvPr>
        </p:nvSpPr>
        <p:spPr>
          <a:xfrm>
            <a:off x="490249" y="1259124"/>
            <a:ext cx="6367803" cy="2493603"/>
          </a:xfrm>
          <a:prstGeom prst="rect">
            <a:avLst/>
          </a:prstGeom>
        </p:spPr>
        <p:txBody>
          <a:bodyPr/>
          <a:lstStyle/>
          <a:p>
            <a:pPr>
              <a:defRPr>
                <a:solidFill>
                  <a:srgbClr val="666666"/>
                </a:solidFill>
              </a:defRPr>
            </a:pPr>
            <a:r>
              <a:t>Kubernetes </a:t>
            </a:r>
            <a:br/>
            <a:r>
              <a:rPr sz="3200"/>
              <a:t>but first this… </a:t>
            </a:r>
            <a:br>
              <a:rPr sz="3200"/>
            </a:br>
            <a:r>
              <a:rPr sz="3200"/>
              <a:t>key concepts and components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Google Shape;90;p18"/>
          <p:cNvSpPr txBox="1"/>
          <p:nvPr>
            <p:ph type="title"/>
          </p:nvPr>
        </p:nvSpPr>
        <p:spPr>
          <a:xfrm>
            <a:off x="311699" y="292623"/>
            <a:ext cx="8520602" cy="572704"/>
          </a:xfrm>
          <a:prstGeom prst="rect">
            <a:avLst/>
          </a:prstGeom>
        </p:spPr>
        <p:txBody>
          <a:bodyPr/>
          <a:lstStyle>
            <a:lvl1pPr defTabSz="822958">
              <a:defRPr sz="2500"/>
            </a:lvl1pPr>
          </a:lstStyle>
          <a:p>
            <a:pPr/>
            <a:r>
              <a:t>Concepts</a:t>
            </a:r>
          </a:p>
        </p:txBody>
      </p:sp>
      <p:sp>
        <p:nvSpPr>
          <p:cNvPr id="100" name="Google Shape;91;p18"/>
          <p:cNvSpPr txBox="1"/>
          <p:nvPr>
            <p:ph type="body" idx="1"/>
          </p:nvPr>
        </p:nvSpPr>
        <p:spPr>
          <a:xfrm>
            <a:off x="311699" y="1148598"/>
            <a:ext cx="8520602" cy="3504036"/>
          </a:xfrm>
          <a:prstGeom prst="rect">
            <a:avLst/>
          </a:prstGeom>
        </p:spPr>
        <p:txBody>
          <a:bodyPr/>
          <a:lstStyle/>
          <a:p>
            <a:pPr marL="0" indent="0">
              <a:spcBef>
                <a:spcPts val="1600"/>
              </a:spcBef>
              <a:buSzTx/>
              <a:buNone/>
              <a:defRPr sz="1200">
                <a:solidFill>
                  <a:srgbClr val="666666"/>
                </a:solidFill>
              </a:defRPr>
            </a:pPr>
            <a:r>
              <a:t>Kubernetes Native App architecture [from https://docs.bitnami.com/kubernetes/get-started-kubernetes/ ]</a:t>
            </a:r>
          </a:p>
          <a:p>
            <a:pPr marL="0" indent="0">
              <a:spcBef>
                <a:spcPts val="1600"/>
              </a:spcBef>
              <a:buSzTx/>
              <a:buNone/>
              <a:defRPr sz="1200">
                <a:solidFill>
                  <a:srgbClr val="666666"/>
                </a:solidFill>
              </a:defRPr>
            </a:pPr>
            <a:r>
              <a:t>The architecture of a typical Cloud-Native application consists of 3-tiers: a persistence or database tier, backend tier and frontend tier for your application. In Kubernetes, you define and create multiple resources for each of these tiers:</a:t>
            </a:r>
            <a:br/>
          </a:p>
        </p:txBody>
      </p:sp>
      <p:pic>
        <p:nvPicPr>
          <p:cNvPr id="101" name="Picture 2" descr="Picture 2"/>
          <p:cNvPicPr>
            <a:picLocks noChangeAspect="1"/>
          </p:cNvPicPr>
          <p:nvPr/>
        </p:nvPicPr>
        <p:blipFill>
          <a:blip r:embed="rId3">
            <a:extLst/>
          </a:blip>
          <a:stretch>
            <a:fillRect/>
          </a:stretch>
        </p:blipFill>
        <p:spPr>
          <a:xfrm>
            <a:off x="1567564" y="2223218"/>
            <a:ext cx="4886160" cy="243448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Google Shape;90;p18"/>
          <p:cNvSpPr txBox="1"/>
          <p:nvPr>
            <p:ph type="title"/>
          </p:nvPr>
        </p:nvSpPr>
        <p:spPr>
          <a:xfrm>
            <a:off x="311699" y="292623"/>
            <a:ext cx="8520602" cy="572704"/>
          </a:xfrm>
          <a:prstGeom prst="rect">
            <a:avLst/>
          </a:prstGeom>
        </p:spPr>
        <p:txBody>
          <a:bodyPr/>
          <a:lstStyle>
            <a:lvl1pPr defTabSz="822958">
              <a:defRPr sz="2500"/>
            </a:lvl1pPr>
          </a:lstStyle>
          <a:p>
            <a:pPr/>
            <a:r>
              <a:t>Components</a:t>
            </a:r>
          </a:p>
        </p:txBody>
      </p:sp>
      <p:sp>
        <p:nvSpPr>
          <p:cNvPr id="106" name="Google Shape;91;p18"/>
          <p:cNvSpPr txBox="1"/>
          <p:nvPr>
            <p:ph type="body" idx="1"/>
          </p:nvPr>
        </p:nvSpPr>
        <p:spPr>
          <a:xfrm>
            <a:off x="311699" y="1152475"/>
            <a:ext cx="5587671" cy="3796334"/>
          </a:xfrm>
          <a:prstGeom prst="rect">
            <a:avLst/>
          </a:prstGeom>
        </p:spPr>
        <p:txBody>
          <a:bodyPr/>
          <a:lstStyle/>
          <a:p>
            <a:pPr marL="0" indent="0" defTabSz="749808">
              <a:spcBef>
                <a:spcPts val="900"/>
              </a:spcBef>
              <a:buSzTx/>
              <a:buNone/>
              <a:defRPr sz="1476">
                <a:solidFill>
                  <a:schemeClr val="accent2">
                    <a:lumOff val="-2588"/>
                  </a:schemeClr>
                </a:solidFill>
              </a:defRPr>
            </a:pPr>
            <a:r>
              <a:t>Core components, control plane components, components we need to manage our cluster:</a:t>
            </a:r>
          </a:p>
          <a:p>
            <a:pPr marL="187451" indent="-187451" defTabSz="749808">
              <a:lnSpc>
                <a:spcPct val="100000"/>
              </a:lnSpc>
              <a:spcBef>
                <a:spcPts val="900"/>
              </a:spcBef>
              <a:buSzPct val="100000"/>
              <a:buChar char="•"/>
              <a:defRPr sz="1476">
                <a:solidFill>
                  <a:schemeClr val="accent2">
                    <a:lumOff val="-2588"/>
                  </a:schemeClr>
                </a:solidFill>
              </a:defRPr>
            </a:pPr>
            <a:r>
              <a:t>kube-apiserver</a:t>
            </a:r>
          </a:p>
          <a:p>
            <a:pPr marL="187451" indent="-187451" defTabSz="749808">
              <a:lnSpc>
                <a:spcPct val="100000"/>
              </a:lnSpc>
              <a:spcBef>
                <a:spcPts val="900"/>
              </a:spcBef>
              <a:buSzPct val="100000"/>
              <a:buChar char="•"/>
              <a:defRPr sz="1476">
                <a:solidFill>
                  <a:schemeClr val="accent2">
                    <a:lumOff val="-2588"/>
                  </a:schemeClr>
                </a:solidFill>
              </a:defRPr>
            </a:pPr>
            <a:r>
              <a:t>kube-controller-manager</a:t>
            </a:r>
          </a:p>
          <a:p>
            <a:pPr marL="187451" indent="-187451" defTabSz="749808">
              <a:lnSpc>
                <a:spcPct val="100000"/>
              </a:lnSpc>
              <a:spcBef>
                <a:spcPts val="900"/>
              </a:spcBef>
              <a:buSzPct val="100000"/>
              <a:buChar char="•"/>
              <a:defRPr sz="1476">
                <a:solidFill>
                  <a:schemeClr val="accent2">
                    <a:lumOff val="-2588"/>
                  </a:schemeClr>
                </a:solidFill>
              </a:defRPr>
            </a:pPr>
            <a:r>
              <a:t>kube-scheduler</a:t>
            </a:r>
          </a:p>
          <a:p>
            <a:pPr marL="187451" indent="-187451" defTabSz="749808">
              <a:lnSpc>
                <a:spcPct val="100000"/>
              </a:lnSpc>
              <a:spcBef>
                <a:spcPts val="900"/>
              </a:spcBef>
              <a:buSzPct val="100000"/>
              <a:buChar char="•"/>
              <a:defRPr sz="1476">
                <a:solidFill>
                  <a:schemeClr val="accent2">
                    <a:lumOff val="-2588"/>
                  </a:schemeClr>
                </a:solidFill>
              </a:defRPr>
            </a:pPr>
            <a:r>
              <a:t>etcd</a:t>
            </a:r>
          </a:p>
          <a:p>
            <a:pPr marL="0" indent="0" defTabSz="749808">
              <a:spcBef>
                <a:spcPts val="900"/>
              </a:spcBef>
              <a:buSzTx/>
              <a:buNone/>
              <a:defRPr sz="1476">
                <a:solidFill>
                  <a:schemeClr val="accent2">
                    <a:lumOff val="-2588"/>
                  </a:schemeClr>
                </a:solidFill>
              </a:defRPr>
            </a:pPr>
            <a:r>
              <a:t>Runtime components — components that basically run our containers and make them available via network:</a:t>
            </a:r>
          </a:p>
          <a:p>
            <a:pPr marL="187451" indent="-187451" defTabSz="749808">
              <a:lnSpc>
                <a:spcPct val="100000"/>
              </a:lnSpc>
              <a:spcBef>
                <a:spcPts val="900"/>
              </a:spcBef>
              <a:buSzPct val="100000"/>
              <a:buChar char="•"/>
              <a:defRPr sz="1476">
                <a:solidFill>
                  <a:schemeClr val="accent2">
                    <a:lumOff val="-2588"/>
                  </a:schemeClr>
                </a:solidFill>
              </a:defRPr>
            </a:pPr>
            <a:r>
              <a:t>kubelet</a:t>
            </a:r>
          </a:p>
          <a:p>
            <a:pPr marL="187451" indent="-187451" defTabSz="749808">
              <a:lnSpc>
                <a:spcPct val="100000"/>
              </a:lnSpc>
              <a:spcBef>
                <a:spcPts val="900"/>
              </a:spcBef>
              <a:buSzPct val="100000"/>
              <a:buChar char="•"/>
              <a:defRPr sz="1476">
                <a:solidFill>
                  <a:schemeClr val="accent2">
                    <a:lumOff val="-2588"/>
                  </a:schemeClr>
                </a:solidFill>
              </a:defRPr>
            </a:pPr>
            <a:r>
              <a:t>kube-proxy</a:t>
            </a:r>
          </a:p>
          <a:p>
            <a:pPr marL="187451" indent="-187451" defTabSz="749808">
              <a:lnSpc>
                <a:spcPct val="100000"/>
              </a:lnSpc>
              <a:spcBef>
                <a:spcPts val="900"/>
              </a:spcBef>
              <a:buSzPct val="100000"/>
              <a:buChar char="•"/>
              <a:defRPr sz="1476">
                <a:solidFill>
                  <a:schemeClr val="accent2">
                    <a:lumOff val="-2588"/>
                  </a:schemeClr>
                </a:solidFill>
              </a:defRPr>
            </a:pPr>
            <a:r>
              <a:t>container runtime</a:t>
            </a:r>
          </a:p>
        </p:txBody>
      </p:sp>
      <p:pic>
        <p:nvPicPr>
          <p:cNvPr id="107" name="Picture 1" descr="Picture 1"/>
          <p:cNvPicPr>
            <a:picLocks noChangeAspect="1"/>
          </p:cNvPicPr>
          <p:nvPr/>
        </p:nvPicPr>
        <p:blipFill>
          <a:blip r:embed="rId3">
            <a:extLst/>
          </a:blip>
          <a:stretch>
            <a:fillRect/>
          </a:stretch>
        </p:blipFill>
        <p:spPr>
          <a:xfrm>
            <a:off x="5828093" y="1173418"/>
            <a:ext cx="3074762" cy="348594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Kubernetes Slide Template">
  <a:themeElements>
    <a:clrScheme name="Kubernetes Slide Templat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Kubernetes Slide Template">
      <a:majorFont>
        <a:latin typeface="Helvetica"/>
        <a:ea typeface="Helvetica"/>
        <a:cs typeface="Helvetica"/>
      </a:majorFont>
      <a:minorFont>
        <a:latin typeface="Arial"/>
        <a:ea typeface="Arial"/>
        <a:cs typeface="Arial"/>
      </a:minorFont>
    </a:fontScheme>
    <a:fmtScheme name="Kubernetes Slid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Kubernetes Slide Template">
  <a:themeElements>
    <a:clrScheme name="Kubernetes Slide Templat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Kubernetes Slide Template">
      <a:majorFont>
        <a:latin typeface="Helvetica"/>
        <a:ea typeface="Helvetica"/>
        <a:cs typeface="Helvetica"/>
      </a:majorFont>
      <a:minorFont>
        <a:latin typeface="Arial"/>
        <a:ea typeface="Arial"/>
        <a:cs typeface="Arial"/>
      </a:minorFont>
    </a:fontScheme>
    <a:fmtScheme name="Kubernetes Slid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