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1/16/2021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1/16/2021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1/16/2021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1/16/2021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1/16/2021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1/16/2021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1/16/2021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1/16/2021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1/16/2021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1/16/2021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1/16/2021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1/16/2021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eekingalpha.com/earnings/earnings-call-transcripts" TargetMode="External"/><Relationship Id="rId2" Type="http://schemas.openxmlformats.org/officeDocument/2006/relationships/hyperlink" Target="https://en.wikipedia.org/wiki/List_of_stock_exchanges" TargetMode="External"/><Relationship Id="rId1" Type="http://schemas.openxmlformats.org/officeDocument/2006/relationships/slideLayout" Target="../slideLayouts/slideLayout2.xml"/><Relationship Id="rId4" Type="http://schemas.openxmlformats.org/officeDocument/2006/relationships/hyperlink" Target="https://sg.finance.yahoo.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dirty="0"/>
              <a:t>2020 S&amp;P100 Stock Price Predictions from Earnings Calls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rPr>
              <a:t>Artificially Intelligent Group:</a:t>
            </a:r>
          </a:p>
          <a:p>
            <a:pPr>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rPr>
              <a:t>Radhika </a:t>
            </a:r>
            <a:r>
              <a:rPr lang="en-US" sz="2000" dirty="0" err="1">
                <a:effectLst/>
                <a:latin typeface="Times New Roman" panose="02020603050405020304" pitchFamily="18" charset="0"/>
                <a:ea typeface="Calibri" panose="020F0502020204030204" pitchFamily="34" charset="0"/>
              </a:rPr>
              <a:t>Balasubramaniam</a:t>
            </a:r>
            <a:r>
              <a:rPr lang="en-US" sz="2000" dirty="0">
                <a:effectLst/>
                <a:latin typeface="Times New Roman" panose="02020603050405020304" pitchFamily="18" charset="0"/>
                <a:ea typeface="Calibri" panose="020F0502020204030204" pitchFamily="34" charset="0"/>
              </a:rPr>
              <a:t>, Chad </a:t>
            </a:r>
            <a:r>
              <a:rPr lang="en-US" sz="2000" dirty="0" err="1">
                <a:effectLst/>
                <a:latin typeface="Times New Roman" panose="02020603050405020304" pitchFamily="18" charset="0"/>
                <a:ea typeface="Calibri" panose="020F0502020204030204" pitchFamily="34" charset="0"/>
              </a:rPr>
              <a:t>Dubiel</a:t>
            </a:r>
            <a:r>
              <a:rPr lang="en-US" sz="2000" dirty="0">
                <a:effectLst/>
                <a:latin typeface="Times New Roman" panose="02020603050405020304" pitchFamily="18" charset="0"/>
                <a:ea typeface="Calibri" panose="020F0502020204030204" pitchFamily="34" charset="0"/>
              </a:rPr>
              <a:t>, Katy Fuentes, Pankaj </a:t>
            </a:r>
            <a:r>
              <a:rPr lang="en-US" sz="2000" dirty="0" err="1">
                <a:effectLst/>
                <a:latin typeface="Times New Roman" panose="02020603050405020304" pitchFamily="18" charset="0"/>
                <a:ea typeface="Calibri" panose="020F0502020204030204" pitchFamily="34" charset="0"/>
              </a:rPr>
              <a:t>Tahiliani</a:t>
            </a:r>
            <a:endParaRPr lang="en-US" sz="2000" dirty="0">
              <a:effectLst/>
              <a:latin typeface="Times New Roman" panose="02020603050405020304" pitchFamily="18" charset="0"/>
              <a:ea typeface="Calibri" panose="020F0502020204030204" pitchFamily="34" charset="0"/>
            </a:endParaRPr>
          </a:p>
          <a:p>
            <a:pPr>
              <a:lnSpc>
                <a:spcPct val="107000"/>
              </a:lnSpc>
              <a:spcBef>
                <a:spcPts val="0"/>
              </a:spcBef>
              <a:spcAft>
                <a:spcPts val="800"/>
              </a:spcAft>
            </a:pPr>
            <a:r>
              <a:rPr lang="en-US" sz="1500" dirty="0">
                <a:latin typeface="Times New Roman" panose="02020603050405020304" pitchFamily="18" charset="0"/>
                <a:ea typeface="Calibri" panose="020F0502020204030204" pitchFamily="34" charset="0"/>
              </a:rPr>
              <a:t>January 26, 2021</a:t>
            </a:r>
            <a:endParaRPr lang="en-US" sz="1500" dirty="0">
              <a:effectLst/>
              <a:latin typeface="Times New Roman" panose="02020603050405020304" pitchFamily="18" charset="0"/>
              <a:ea typeface="Calibri" panose="020F0502020204030204" pitchFamily="34" charset="0"/>
            </a:endParaRPr>
          </a:p>
          <a:p>
            <a:pPr marL="0" marR="0">
              <a:lnSpc>
                <a:spcPct val="107000"/>
              </a:lnSpc>
              <a:spcBef>
                <a:spcPts val="0"/>
              </a:spcBef>
              <a:spcAft>
                <a:spcPts val="800"/>
              </a:spcAft>
            </a:pPr>
            <a:endParaRPr lang="en-US" sz="1800" dirty="0">
              <a:effectLst/>
              <a:latin typeface="Times New Roman" panose="02020603050405020304" pitchFamily="18" charset="0"/>
              <a:ea typeface="Calibri" panose="020F0502020204030204" pitchFamily="34"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B58C-DEB7-4296-BA4F-874F2AE76B93}"/>
              </a:ext>
            </a:extLst>
          </p:cNvPr>
          <p:cNvSpPr>
            <a:spLocks noGrp="1"/>
          </p:cNvSpPr>
          <p:nvPr>
            <p:ph type="title"/>
          </p:nvPr>
        </p:nvSpPr>
        <p:spPr/>
        <p:txBody>
          <a:bodyPr/>
          <a:lstStyle/>
          <a:p>
            <a:r>
              <a:rPr lang="en-US" dirty="0"/>
              <a:t>Heroku Link</a:t>
            </a:r>
          </a:p>
        </p:txBody>
      </p:sp>
      <p:sp>
        <p:nvSpPr>
          <p:cNvPr id="3" name="Content Placeholder 2">
            <a:extLst>
              <a:ext uri="{FF2B5EF4-FFF2-40B4-BE49-F238E27FC236}">
                <a16:creationId xmlns:a16="http://schemas.microsoft.com/office/drawing/2014/main" id="{7F637E57-5F4F-483A-A33B-637BB9FFAE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91560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C372-AD90-4C0D-A707-0F8DF9C522A2}"/>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E635292-1960-41B5-A1D6-592A88AEEE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0641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9254-3798-43B5-8924-D3D17D7539FF}"/>
              </a:ext>
            </a:extLst>
          </p:cNvPr>
          <p:cNvSpPr>
            <a:spLocks noGrp="1"/>
          </p:cNvSpPr>
          <p:nvPr>
            <p:ph type="title"/>
          </p:nvPr>
        </p:nvSpPr>
        <p:spPr/>
        <p:txBody>
          <a:bodyPr/>
          <a:lstStyle/>
          <a:p>
            <a:r>
              <a:rPr lang="en-US" dirty="0"/>
              <a:t>Next steps/uses..</a:t>
            </a:r>
          </a:p>
        </p:txBody>
      </p:sp>
      <p:sp>
        <p:nvSpPr>
          <p:cNvPr id="3" name="Content Placeholder 2">
            <a:extLst>
              <a:ext uri="{FF2B5EF4-FFF2-40B4-BE49-F238E27FC236}">
                <a16:creationId xmlns:a16="http://schemas.microsoft.com/office/drawing/2014/main" id="{6A26F6D8-A7B2-41AB-8A1A-E2A790140A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4153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E6998-AF6C-4B80-8854-ECF72A6378C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A912450E-605B-4197-8835-A2B9508766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0041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4AC0-C62C-4E7A-980C-45128974AABE}"/>
              </a:ext>
            </a:extLst>
          </p:cNvPr>
          <p:cNvSpPr>
            <a:spLocks noGrp="1"/>
          </p:cNvSpPr>
          <p:nvPr>
            <p:ph type="title"/>
          </p:nvPr>
        </p:nvSpPr>
        <p:spPr/>
        <p:txBody>
          <a:bodyPr/>
          <a:lstStyle/>
          <a:p>
            <a:r>
              <a:rPr lang="en-US" dirty="0"/>
              <a:t>Key Considerations</a:t>
            </a:r>
          </a:p>
        </p:txBody>
      </p:sp>
      <p:sp>
        <p:nvSpPr>
          <p:cNvPr id="3" name="Content Placeholder 2">
            <a:extLst>
              <a:ext uri="{FF2B5EF4-FFF2-40B4-BE49-F238E27FC236}">
                <a16:creationId xmlns:a16="http://schemas.microsoft.com/office/drawing/2014/main" id="{A6D9AD56-551F-4BDF-9434-FB4387753538}"/>
              </a:ext>
            </a:extLst>
          </p:cNvPr>
          <p:cNvSpPr>
            <a:spLocks noGrp="1"/>
          </p:cNvSpPr>
          <p:nvPr>
            <p:ph idx="1"/>
          </p:nvPr>
        </p:nvSpPr>
        <p:spPr/>
        <p:txBody>
          <a:bodyPr/>
          <a:lstStyle/>
          <a:p>
            <a:r>
              <a:rPr lang="en-US" dirty="0"/>
              <a:t>Is there a change in price in stock after an earnings call?</a:t>
            </a:r>
            <a:br>
              <a:rPr lang="en-US" dirty="0"/>
            </a:br>
            <a:r>
              <a:rPr lang="en-US" dirty="0"/>
              <a:t>What are common words used across various S&amp;P 100 company earnings calls?</a:t>
            </a:r>
            <a:br>
              <a:rPr lang="en-US" dirty="0"/>
            </a:br>
            <a:r>
              <a:rPr lang="en-US" dirty="0"/>
              <a:t>Can certain words influence the stock price?</a:t>
            </a:r>
            <a:br>
              <a:rPr lang="en-US" dirty="0"/>
            </a:br>
            <a:r>
              <a:rPr lang="en-US" dirty="0"/>
              <a:t>What is the percentage change for each before and after the call?</a:t>
            </a:r>
          </a:p>
        </p:txBody>
      </p:sp>
    </p:spTree>
    <p:extLst>
      <p:ext uri="{BB962C8B-B14F-4D97-AF65-F5344CB8AC3E}">
        <p14:creationId xmlns:p14="http://schemas.microsoft.com/office/powerpoint/2010/main" val="228348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B5691-CB42-490C-8712-1BFFF5F81FAE}"/>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B3A219C1-8BBB-48CE-8AB7-CA48F45576EA}"/>
              </a:ext>
            </a:extLst>
          </p:cNvPr>
          <p:cNvSpPr>
            <a:spLocks noGrp="1"/>
          </p:cNvSpPr>
          <p:nvPr>
            <p:ph idx="1"/>
          </p:nvPr>
        </p:nvSpPr>
        <p:spPr/>
        <p:txBody>
          <a:bodyPr/>
          <a:lstStyle/>
          <a:p>
            <a:r>
              <a:rPr lang="en-US" dirty="0"/>
              <a:t>S&amp;P 100 List-</a:t>
            </a:r>
            <a:r>
              <a:rPr lang="en-US" sz="1800" u="sng" dirty="0">
                <a:solidFill>
                  <a:srgbClr val="0563C1"/>
                </a:solidFill>
                <a:effectLst/>
                <a:ea typeface="Calibri" panose="020F0502020204030204" pitchFamily="34" charset="0"/>
                <a:hlinkClick r:id="rId2"/>
              </a:rPr>
              <a:t>https://en.wikipedia.org/wiki/</a:t>
            </a:r>
            <a:r>
              <a:rPr lang="en-US" sz="1800" u="sng" dirty="0" err="1">
                <a:solidFill>
                  <a:srgbClr val="0563C1"/>
                </a:solidFill>
                <a:effectLst/>
                <a:ea typeface="Calibri" panose="020F0502020204030204" pitchFamily="34" charset="0"/>
                <a:hlinkClick r:id="rId2"/>
              </a:rPr>
              <a:t>List_of_stock_exchanges</a:t>
            </a:r>
            <a:r>
              <a:rPr lang="en-US" sz="1800" dirty="0">
                <a:effectLst/>
                <a:ea typeface="Calibri" panose="020F0502020204030204" pitchFamily="34" charset="0"/>
              </a:rPr>
              <a:t> </a:t>
            </a:r>
          </a:p>
          <a:p>
            <a:pPr marL="0" marR="0">
              <a:lnSpc>
                <a:spcPct val="107000"/>
              </a:lnSpc>
              <a:spcBef>
                <a:spcPts val="0"/>
              </a:spcBef>
              <a:spcAft>
                <a:spcPts val="800"/>
              </a:spcAft>
            </a:pPr>
            <a:r>
              <a:rPr lang="en-US" dirty="0"/>
              <a:t>Earnings Calls Transcripts*-</a:t>
            </a:r>
            <a:r>
              <a:rPr lang="en-US" sz="1800" u="sng" dirty="0">
                <a:solidFill>
                  <a:srgbClr val="0563C1"/>
                </a:solidFill>
                <a:effectLst/>
                <a:ea typeface="Calibri" panose="020F0502020204030204" pitchFamily="34" charset="0"/>
                <a:hlinkClick r:id="rId3"/>
              </a:rPr>
              <a:t>https://seekingalpha.com/earnings/earnings-call-transcripts</a:t>
            </a:r>
            <a:r>
              <a:rPr lang="en-US" sz="1800" dirty="0">
                <a:effectLst/>
                <a:ea typeface="Calibri" panose="020F0502020204030204" pitchFamily="34" charset="0"/>
              </a:rPr>
              <a:t> </a:t>
            </a:r>
          </a:p>
          <a:p>
            <a:pPr lvl="1">
              <a:lnSpc>
                <a:spcPct val="107000"/>
              </a:lnSpc>
              <a:spcBef>
                <a:spcPts val="0"/>
              </a:spcBef>
              <a:spcAft>
                <a:spcPts val="800"/>
              </a:spcAft>
            </a:pPr>
            <a:r>
              <a:rPr lang="en-US" sz="1400" dirty="0">
                <a:effectLst/>
                <a:ea typeface="Calibri" panose="020F0502020204030204" pitchFamily="34" charset="0"/>
              </a:rPr>
              <a:t>*The transcripts from Seeking Alpha are protected by copyright and cannot be used for commercial purposes. This is an educational project for the Data Visualization Program at Rice University and the use of the information should be permitted on the Copyright Fair Use principal.  </a:t>
            </a:r>
          </a:p>
          <a:p>
            <a:r>
              <a:rPr lang="en-US" dirty="0"/>
              <a:t>Yahoo Finance Historical stock price- </a:t>
            </a:r>
            <a:r>
              <a:rPr lang="en-US" sz="1800" dirty="0">
                <a:effectLst/>
                <a:ea typeface="Calibri" panose="020F0502020204030204" pitchFamily="34" charset="0"/>
                <a:hlinkClick r:id="rId4"/>
              </a:rPr>
              <a:t>https://sg.finance.yahoo.com/</a:t>
            </a:r>
            <a:r>
              <a:rPr lang="en-US" sz="1800" dirty="0">
                <a:effectLst/>
                <a:ea typeface="Calibri" panose="020F0502020204030204" pitchFamily="34" charset="0"/>
              </a:rPr>
              <a:t> </a:t>
            </a:r>
          </a:p>
        </p:txBody>
      </p:sp>
    </p:spTree>
    <p:extLst>
      <p:ext uri="{BB962C8B-B14F-4D97-AF65-F5344CB8AC3E}">
        <p14:creationId xmlns:p14="http://schemas.microsoft.com/office/powerpoint/2010/main" val="135454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CD98F-A577-4E30-8F83-61EFA7A594B2}"/>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C48AD927-B792-48FE-BE1D-9855E2CCD4D7}"/>
              </a:ext>
            </a:extLst>
          </p:cNvPr>
          <p:cNvSpPr>
            <a:spLocks noGrp="1"/>
          </p:cNvSpPr>
          <p:nvPr>
            <p:ph idx="1"/>
          </p:nvPr>
        </p:nvSpPr>
        <p:spPr/>
        <p:txBody>
          <a:bodyPr/>
          <a:lstStyle/>
          <a:p>
            <a:r>
              <a:rPr lang="en-US" dirty="0"/>
              <a:t>Download S&amp;P100 list from Wikipedia</a:t>
            </a:r>
          </a:p>
          <a:p>
            <a:r>
              <a:rPr lang="en-US" dirty="0"/>
              <a:t>Scrape Seeking Alpha webpages for each company transcript with date, title, </a:t>
            </a:r>
            <a:r>
              <a:rPr lang="en-US" dirty="0" err="1"/>
              <a:t>url</a:t>
            </a:r>
            <a:endParaRPr lang="en-US" dirty="0"/>
          </a:p>
          <a:p>
            <a:r>
              <a:rPr lang="en-US" dirty="0"/>
              <a:t>Narrow only earning call transcript URLs </a:t>
            </a:r>
          </a:p>
          <a:p>
            <a:r>
              <a:rPr lang="en-US" dirty="0"/>
              <a:t>Scrape each Seeking Alpha webpage and save to text file</a:t>
            </a:r>
          </a:p>
          <a:p>
            <a:r>
              <a:rPr lang="en-US" dirty="0"/>
              <a:t>Scrape Yahoo finance webpage by Stock symbol and download 2020 stock price history</a:t>
            </a:r>
          </a:p>
        </p:txBody>
      </p:sp>
    </p:spTree>
    <p:extLst>
      <p:ext uri="{BB962C8B-B14F-4D97-AF65-F5344CB8AC3E}">
        <p14:creationId xmlns:p14="http://schemas.microsoft.com/office/powerpoint/2010/main" val="36058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753E-DAFE-4EDE-84A6-10D23A7472E9}"/>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C4DBAB40-E513-4FF7-9E01-9AABE2F196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564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FAA6-23EF-40B4-B376-512DA8392904}"/>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96335D0E-E13B-43A9-88A9-3E14E1D640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7363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7FE1-CDA5-444A-A859-E1F56F7E610F}"/>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272F9BF9-F5F3-4D0C-8432-0450EC296B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5909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3F21-6DFD-4427-91C2-03EF76A2FC81}"/>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E88C39A3-7C4D-4611-8E7F-0B982937E7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9723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ADF2-99B8-4A06-BB2D-0A1760EC0B27}"/>
              </a:ext>
            </a:extLst>
          </p:cNvPr>
          <p:cNvSpPr>
            <a:spLocks noGrp="1"/>
          </p:cNvSpPr>
          <p:nvPr>
            <p:ph type="title"/>
          </p:nvPr>
        </p:nvSpPr>
        <p:spPr/>
        <p:txBody>
          <a:bodyPr/>
          <a:lstStyle/>
          <a:p>
            <a:r>
              <a:rPr lang="en-US" dirty="0"/>
              <a:t>Webpage </a:t>
            </a:r>
          </a:p>
        </p:txBody>
      </p:sp>
      <p:sp>
        <p:nvSpPr>
          <p:cNvPr id="3" name="Content Placeholder 2">
            <a:extLst>
              <a:ext uri="{FF2B5EF4-FFF2-40B4-BE49-F238E27FC236}">
                <a16:creationId xmlns:a16="http://schemas.microsoft.com/office/drawing/2014/main" id="{2C871309-37D0-4C78-A7E1-5B8D84CD33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5842942"/>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{52DFF5DD-6F50-4A41-8338-546FF87953E0}tf56160789_win32</Template>
  <TotalTime>108</TotalTime>
  <Words>246</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Bookman Old Style</vt:lpstr>
      <vt:lpstr>Calibri</vt:lpstr>
      <vt:lpstr>Franklin Gothic Book</vt:lpstr>
      <vt:lpstr>Times New Roman</vt:lpstr>
      <vt:lpstr>1_RetrospectVTI</vt:lpstr>
      <vt:lpstr>2020 S&amp;P100 Stock Price Predictions from Earnings Calls</vt:lpstr>
      <vt:lpstr>Key Considerations</vt:lpstr>
      <vt:lpstr>Data Sources</vt:lpstr>
      <vt:lpstr>Process</vt:lpstr>
      <vt:lpstr>Model</vt:lpstr>
      <vt:lpstr>Model</vt:lpstr>
      <vt:lpstr>Model</vt:lpstr>
      <vt:lpstr>Database</vt:lpstr>
      <vt:lpstr>Webpage </vt:lpstr>
      <vt:lpstr>Heroku Link</vt:lpstr>
      <vt:lpstr>Challenges</vt:lpstr>
      <vt:lpstr>Next steps/uses..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 Fuentes</dc:creator>
  <cp:lastModifiedBy>K Fuentes</cp:lastModifiedBy>
  <cp:revision>6</cp:revision>
  <dcterms:created xsi:type="dcterms:W3CDTF">2021-01-16T22:02:59Z</dcterms:created>
  <dcterms:modified xsi:type="dcterms:W3CDTF">2021-01-16T23:51:30Z</dcterms:modified>
</cp:coreProperties>
</file>