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5" r:id="rId7"/>
    <p:sldId id="264" r:id="rId8"/>
    <p:sldId id="266" r:id="rId9"/>
    <p:sldId id="271" r:id="rId10"/>
    <p:sldId id="272" r:id="rId11"/>
    <p:sldId id="273"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5ECF1-6336-41DD-AC7A-77AD7853537C}"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09A5C056-BDF6-4073-B35B-A74D0B5DD92A}">
      <dgm:prSet phldrT="[Text]"/>
      <dgm:spPr>
        <a:solidFill>
          <a:srgbClr val="00B050"/>
        </a:solidFill>
      </dgm:spPr>
      <dgm:t>
        <a:bodyPr/>
        <a:lstStyle/>
        <a:p>
          <a:r>
            <a:rPr lang="en-US" dirty="0"/>
            <a:t>Buy</a:t>
          </a:r>
        </a:p>
      </dgm:t>
    </dgm:pt>
    <dgm:pt modelId="{B7AD3C53-F1CB-45C5-9D41-6E0B8461654C}" type="parTrans" cxnId="{5192E09D-46ED-4BBA-B864-32E5CF0AF5AC}">
      <dgm:prSet/>
      <dgm:spPr/>
      <dgm:t>
        <a:bodyPr/>
        <a:lstStyle/>
        <a:p>
          <a:endParaRPr lang="en-US"/>
        </a:p>
      </dgm:t>
    </dgm:pt>
    <dgm:pt modelId="{E5B3D5E1-EFBF-468C-8699-5AA4EA9C059E}" type="sibTrans" cxnId="{5192E09D-46ED-4BBA-B864-32E5CF0AF5AC}">
      <dgm:prSet/>
      <dgm:spPr/>
      <dgm:t>
        <a:bodyPr/>
        <a:lstStyle/>
        <a:p>
          <a:endParaRPr lang="en-US"/>
        </a:p>
      </dgm:t>
    </dgm:pt>
    <dgm:pt modelId="{62FE72EE-63BD-4505-B9E5-35D329579F22}">
      <dgm:prSet phldrT="[Text]"/>
      <dgm:spPr/>
      <dgm:t>
        <a:bodyPr/>
        <a:lstStyle/>
        <a:p>
          <a:r>
            <a:rPr lang="en-US" dirty="0"/>
            <a:t>Return &gt; 3%</a:t>
          </a:r>
        </a:p>
      </dgm:t>
    </dgm:pt>
    <dgm:pt modelId="{DBF937C2-09AA-406D-87C1-B60E528EF9C5}" type="parTrans" cxnId="{49C20781-3EED-4FA6-9E10-AB258951CD70}">
      <dgm:prSet/>
      <dgm:spPr/>
      <dgm:t>
        <a:bodyPr/>
        <a:lstStyle/>
        <a:p>
          <a:endParaRPr lang="en-US"/>
        </a:p>
      </dgm:t>
    </dgm:pt>
    <dgm:pt modelId="{23C1671D-BC28-424D-B80F-BC847B553BE3}" type="sibTrans" cxnId="{49C20781-3EED-4FA6-9E10-AB258951CD70}">
      <dgm:prSet/>
      <dgm:spPr/>
      <dgm:t>
        <a:bodyPr/>
        <a:lstStyle/>
        <a:p>
          <a:endParaRPr lang="en-US"/>
        </a:p>
      </dgm:t>
    </dgm:pt>
    <dgm:pt modelId="{0284ABB1-F87A-47B2-8C1C-B2B428CF7DA0}">
      <dgm:prSet phldrT="[Text]"/>
      <dgm:spPr/>
      <dgm:t>
        <a:bodyPr/>
        <a:lstStyle/>
        <a:p>
          <a:r>
            <a:rPr lang="en-US" dirty="0"/>
            <a:t>Hold</a:t>
          </a:r>
        </a:p>
      </dgm:t>
    </dgm:pt>
    <dgm:pt modelId="{5CC0F408-E88A-498C-A6B3-1BFC46FB4575}" type="parTrans" cxnId="{76DDBA89-2D32-41C1-B0AA-04778F8F9B4C}">
      <dgm:prSet/>
      <dgm:spPr/>
      <dgm:t>
        <a:bodyPr/>
        <a:lstStyle/>
        <a:p>
          <a:endParaRPr lang="en-US"/>
        </a:p>
      </dgm:t>
    </dgm:pt>
    <dgm:pt modelId="{4E444329-4A9F-4D7E-9CEB-CC4A8D2781EE}" type="sibTrans" cxnId="{76DDBA89-2D32-41C1-B0AA-04778F8F9B4C}">
      <dgm:prSet/>
      <dgm:spPr/>
      <dgm:t>
        <a:bodyPr/>
        <a:lstStyle/>
        <a:p>
          <a:endParaRPr lang="en-US"/>
        </a:p>
      </dgm:t>
    </dgm:pt>
    <dgm:pt modelId="{3EDD5F83-04ED-469F-836F-7B38E7194D6B}">
      <dgm:prSet phldrT="[Text]"/>
      <dgm:spPr/>
      <dgm:t>
        <a:bodyPr/>
        <a:lstStyle/>
        <a:p>
          <a:r>
            <a:rPr lang="en-US" dirty="0"/>
            <a:t>Return &lt; 3% and &gt; -3%</a:t>
          </a:r>
        </a:p>
      </dgm:t>
    </dgm:pt>
    <dgm:pt modelId="{8279D7F0-497D-44F3-A15E-A3A5472EB7BC}" type="parTrans" cxnId="{D8719337-4BA9-4D38-BFDC-5048BFAD2CE9}">
      <dgm:prSet/>
      <dgm:spPr/>
      <dgm:t>
        <a:bodyPr/>
        <a:lstStyle/>
        <a:p>
          <a:endParaRPr lang="en-US"/>
        </a:p>
      </dgm:t>
    </dgm:pt>
    <dgm:pt modelId="{17F2C1D3-01B2-40EA-95D3-B086977815C9}" type="sibTrans" cxnId="{D8719337-4BA9-4D38-BFDC-5048BFAD2CE9}">
      <dgm:prSet/>
      <dgm:spPr/>
      <dgm:t>
        <a:bodyPr/>
        <a:lstStyle/>
        <a:p>
          <a:endParaRPr lang="en-US"/>
        </a:p>
      </dgm:t>
    </dgm:pt>
    <dgm:pt modelId="{EA0AD0E0-6199-474C-8B49-8D73BA8F7F16}">
      <dgm:prSet phldrT="[Text]"/>
      <dgm:spPr>
        <a:solidFill>
          <a:srgbClr val="FF0000"/>
        </a:solidFill>
      </dgm:spPr>
      <dgm:t>
        <a:bodyPr/>
        <a:lstStyle/>
        <a:p>
          <a:r>
            <a:rPr lang="en-US" dirty="0"/>
            <a:t>Sell</a:t>
          </a:r>
        </a:p>
      </dgm:t>
    </dgm:pt>
    <dgm:pt modelId="{DCB77064-BB0E-48A5-9108-E9E03BCC6E7F}" type="parTrans" cxnId="{167BD02F-1B60-4F49-9C6B-8966843D8D5E}">
      <dgm:prSet/>
      <dgm:spPr/>
      <dgm:t>
        <a:bodyPr/>
        <a:lstStyle/>
        <a:p>
          <a:endParaRPr lang="en-US"/>
        </a:p>
      </dgm:t>
    </dgm:pt>
    <dgm:pt modelId="{015779A1-1DE0-4A83-91D0-F62D31D73619}" type="sibTrans" cxnId="{167BD02F-1B60-4F49-9C6B-8966843D8D5E}">
      <dgm:prSet/>
      <dgm:spPr/>
      <dgm:t>
        <a:bodyPr/>
        <a:lstStyle/>
        <a:p>
          <a:endParaRPr lang="en-US"/>
        </a:p>
      </dgm:t>
    </dgm:pt>
    <dgm:pt modelId="{EFBB88F4-C618-4081-9FE3-DC3CD28933DF}">
      <dgm:prSet phldrT="[Text]"/>
      <dgm:spPr/>
      <dgm:t>
        <a:bodyPr/>
        <a:lstStyle/>
        <a:p>
          <a:r>
            <a:rPr lang="en-US" dirty="0"/>
            <a:t>Return &lt; -3%</a:t>
          </a:r>
        </a:p>
      </dgm:t>
    </dgm:pt>
    <dgm:pt modelId="{417A3D92-5771-44DC-AD69-CC4D3131E2F4}" type="parTrans" cxnId="{63926D22-0937-40C9-AC11-3244F621AC81}">
      <dgm:prSet/>
      <dgm:spPr/>
      <dgm:t>
        <a:bodyPr/>
        <a:lstStyle/>
        <a:p>
          <a:endParaRPr lang="en-US"/>
        </a:p>
      </dgm:t>
    </dgm:pt>
    <dgm:pt modelId="{A1BCC901-258C-41B7-8B9F-B2497787ABC7}" type="sibTrans" cxnId="{63926D22-0937-40C9-AC11-3244F621AC81}">
      <dgm:prSet/>
      <dgm:spPr/>
      <dgm:t>
        <a:bodyPr/>
        <a:lstStyle/>
        <a:p>
          <a:endParaRPr lang="en-US"/>
        </a:p>
      </dgm:t>
    </dgm:pt>
    <dgm:pt modelId="{5E72CF4D-F4D6-4BB4-81CD-FBAA12276A7B}" type="pres">
      <dgm:prSet presAssocID="{6335ECF1-6336-41DD-AC7A-77AD7853537C}" presName="Name0" presStyleCnt="0">
        <dgm:presLayoutVars>
          <dgm:dir/>
          <dgm:animLvl val="lvl"/>
          <dgm:resizeHandles/>
        </dgm:presLayoutVars>
      </dgm:prSet>
      <dgm:spPr/>
    </dgm:pt>
    <dgm:pt modelId="{CD9CD36C-3570-4F67-BA2B-9C02C4818FC6}" type="pres">
      <dgm:prSet presAssocID="{09A5C056-BDF6-4073-B35B-A74D0B5DD92A}" presName="linNode" presStyleCnt="0"/>
      <dgm:spPr/>
    </dgm:pt>
    <dgm:pt modelId="{20412962-6C78-4F8D-B373-E0AD56EC1670}" type="pres">
      <dgm:prSet presAssocID="{09A5C056-BDF6-4073-B35B-A74D0B5DD92A}" presName="parentShp" presStyleLbl="node1" presStyleIdx="0" presStyleCnt="3" custScaleY="97039" custLinFactX="8" custLinFactNeighborX="100000" custLinFactNeighborY="16">
        <dgm:presLayoutVars>
          <dgm:bulletEnabled val="1"/>
        </dgm:presLayoutVars>
      </dgm:prSet>
      <dgm:spPr/>
    </dgm:pt>
    <dgm:pt modelId="{030BBEF5-7C0D-473E-B5CF-13CB34CF5519}" type="pres">
      <dgm:prSet presAssocID="{09A5C056-BDF6-4073-B35B-A74D0B5DD92A}" presName="childShp" presStyleLbl="bgAccFollowNode1" presStyleIdx="0" presStyleCnt="3" custLinFactNeighborX="-99992" custLinFactNeighborY="4988">
        <dgm:presLayoutVars>
          <dgm:bulletEnabled val="1"/>
        </dgm:presLayoutVars>
      </dgm:prSet>
      <dgm:spPr/>
    </dgm:pt>
    <dgm:pt modelId="{63EF279D-27E4-4CF5-B711-5B1FD7C37766}" type="pres">
      <dgm:prSet presAssocID="{E5B3D5E1-EFBF-468C-8699-5AA4EA9C059E}" presName="spacing" presStyleCnt="0"/>
      <dgm:spPr/>
    </dgm:pt>
    <dgm:pt modelId="{A521CE15-5DAB-4550-A84C-4FD294056B91}" type="pres">
      <dgm:prSet presAssocID="{0284ABB1-F87A-47B2-8C1C-B2B428CF7DA0}" presName="linNode" presStyleCnt="0"/>
      <dgm:spPr/>
    </dgm:pt>
    <dgm:pt modelId="{74A66EE6-9EFF-4325-820A-8DA9CC46BD2C}" type="pres">
      <dgm:prSet presAssocID="{0284ABB1-F87A-47B2-8C1C-B2B428CF7DA0}" presName="parentShp" presStyleLbl="node1" presStyleIdx="1" presStyleCnt="3" custScaleY="97039" custLinFactX="8" custLinFactNeighborX="100000" custLinFactNeighborY="16">
        <dgm:presLayoutVars>
          <dgm:bulletEnabled val="1"/>
        </dgm:presLayoutVars>
      </dgm:prSet>
      <dgm:spPr/>
    </dgm:pt>
    <dgm:pt modelId="{5DF0DC12-C69A-4A7E-AFB7-1FFA20466F4F}" type="pres">
      <dgm:prSet presAssocID="{0284ABB1-F87A-47B2-8C1C-B2B428CF7DA0}" presName="childShp" presStyleLbl="bgAccFollowNode1" presStyleIdx="1" presStyleCnt="3" custLinFactNeighborX="-99992" custLinFactNeighborY="4988">
        <dgm:presLayoutVars>
          <dgm:bulletEnabled val="1"/>
        </dgm:presLayoutVars>
      </dgm:prSet>
      <dgm:spPr/>
    </dgm:pt>
    <dgm:pt modelId="{BFDC17FD-4883-4C1A-AE24-2A1497F0EEAD}" type="pres">
      <dgm:prSet presAssocID="{4E444329-4A9F-4D7E-9CEB-CC4A8D2781EE}" presName="spacing" presStyleCnt="0"/>
      <dgm:spPr/>
    </dgm:pt>
    <dgm:pt modelId="{EB66CE88-061D-4BF3-B8A5-ADEFE03039A4}" type="pres">
      <dgm:prSet presAssocID="{EA0AD0E0-6199-474C-8B49-8D73BA8F7F16}" presName="linNode" presStyleCnt="0"/>
      <dgm:spPr/>
    </dgm:pt>
    <dgm:pt modelId="{A5406080-CF88-4A4A-A726-7E42A472A022}" type="pres">
      <dgm:prSet presAssocID="{EA0AD0E0-6199-474C-8B49-8D73BA8F7F16}" presName="parentShp" presStyleLbl="node1" presStyleIdx="2" presStyleCnt="3" custScaleY="97039" custLinFactX="8" custLinFactNeighborX="100000" custLinFactNeighborY="16">
        <dgm:presLayoutVars>
          <dgm:bulletEnabled val="1"/>
        </dgm:presLayoutVars>
      </dgm:prSet>
      <dgm:spPr/>
    </dgm:pt>
    <dgm:pt modelId="{2430E116-9AD7-4451-B7A2-75D4C4139D83}" type="pres">
      <dgm:prSet presAssocID="{EA0AD0E0-6199-474C-8B49-8D73BA8F7F16}" presName="childShp" presStyleLbl="bgAccFollowNode1" presStyleIdx="2" presStyleCnt="3" custLinFactNeighborX="-99992" custLinFactNeighborY="4988">
        <dgm:presLayoutVars>
          <dgm:bulletEnabled val="1"/>
        </dgm:presLayoutVars>
      </dgm:prSet>
      <dgm:spPr/>
    </dgm:pt>
  </dgm:ptLst>
  <dgm:cxnLst>
    <dgm:cxn modelId="{3B63E517-B281-4B0C-A186-DA3BC7F774A5}" type="presOf" srcId="{09A5C056-BDF6-4073-B35B-A74D0B5DD92A}" destId="{20412962-6C78-4F8D-B373-E0AD56EC1670}" srcOrd="0" destOrd="0" presId="urn:microsoft.com/office/officeart/2005/8/layout/vList6"/>
    <dgm:cxn modelId="{63926D22-0937-40C9-AC11-3244F621AC81}" srcId="{EA0AD0E0-6199-474C-8B49-8D73BA8F7F16}" destId="{EFBB88F4-C618-4081-9FE3-DC3CD28933DF}" srcOrd="0" destOrd="0" parTransId="{417A3D92-5771-44DC-AD69-CC4D3131E2F4}" sibTransId="{A1BCC901-258C-41B7-8B9F-B2497787ABC7}"/>
    <dgm:cxn modelId="{167BD02F-1B60-4F49-9C6B-8966843D8D5E}" srcId="{6335ECF1-6336-41DD-AC7A-77AD7853537C}" destId="{EA0AD0E0-6199-474C-8B49-8D73BA8F7F16}" srcOrd="2" destOrd="0" parTransId="{DCB77064-BB0E-48A5-9108-E9E03BCC6E7F}" sibTransId="{015779A1-1DE0-4A83-91D0-F62D31D73619}"/>
    <dgm:cxn modelId="{D8719337-4BA9-4D38-BFDC-5048BFAD2CE9}" srcId="{0284ABB1-F87A-47B2-8C1C-B2B428CF7DA0}" destId="{3EDD5F83-04ED-469F-836F-7B38E7194D6B}" srcOrd="0" destOrd="0" parTransId="{8279D7F0-497D-44F3-A15E-A3A5472EB7BC}" sibTransId="{17F2C1D3-01B2-40EA-95D3-B086977815C9}"/>
    <dgm:cxn modelId="{55DE5A5C-D9D0-4BB1-9438-2CD2D456E2E9}" type="presOf" srcId="{0284ABB1-F87A-47B2-8C1C-B2B428CF7DA0}" destId="{74A66EE6-9EFF-4325-820A-8DA9CC46BD2C}" srcOrd="0" destOrd="0" presId="urn:microsoft.com/office/officeart/2005/8/layout/vList6"/>
    <dgm:cxn modelId="{BBEEAD69-625D-4504-8DFB-05972BF01FEB}" type="presOf" srcId="{EA0AD0E0-6199-474C-8B49-8D73BA8F7F16}" destId="{A5406080-CF88-4A4A-A726-7E42A472A022}" srcOrd="0" destOrd="0" presId="urn:microsoft.com/office/officeart/2005/8/layout/vList6"/>
    <dgm:cxn modelId="{382D9F4F-1EF5-49E2-9708-89D1AC9B9DD8}" type="presOf" srcId="{3EDD5F83-04ED-469F-836F-7B38E7194D6B}" destId="{5DF0DC12-C69A-4A7E-AFB7-1FFA20466F4F}" srcOrd="0" destOrd="0" presId="urn:microsoft.com/office/officeart/2005/8/layout/vList6"/>
    <dgm:cxn modelId="{49C20781-3EED-4FA6-9E10-AB258951CD70}" srcId="{09A5C056-BDF6-4073-B35B-A74D0B5DD92A}" destId="{62FE72EE-63BD-4505-B9E5-35D329579F22}" srcOrd="0" destOrd="0" parTransId="{DBF937C2-09AA-406D-87C1-B60E528EF9C5}" sibTransId="{23C1671D-BC28-424D-B80F-BC847B553BE3}"/>
    <dgm:cxn modelId="{76DDBA89-2D32-41C1-B0AA-04778F8F9B4C}" srcId="{6335ECF1-6336-41DD-AC7A-77AD7853537C}" destId="{0284ABB1-F87A-47B2-8C1C-B2B428CF7DA0}" srcOrd="1" destOrd="0" parTransId="{5CC0F408-E88A-498C-A6B3-1BFC46FB4575}" sibTransId="{4E444329-4A9F-4D7E-9CEB-CC4A8D2781EE}"/>
    <dgm:cxn modelId="{5192E09D-46ED-4BBA-B864-32E5CF0AF5AC}" srcId="{6335ECF1-6336-41DD-AC7A-77AD7853537C}" destId="{09A5C056-BDF6-4073-B35B-A74D0B5DD92A}" srcOrd="0" destOrd="0" parTransId="{B7AD3C53-F1CB-45C5-9D41-6E0B8461654C}" sibTransId="{E5B3D5E1-EFBF-468C-8699-5AA4EA9C059E}"/>
    <dgm:cxn modelId="{29426EAA-FCBC-4585-87D2-29D2A76CC943}" type="presOf" srcId="{EFBB88F4-C618-4081-9FE3-DC3CD28933DF}" destId="{2430E116-9AD7-4451-B7A2-75D4C4139D83}" srcOrd="0" destOrd="0" presId="urn:microsoft.com/office/officeart/2005/8/layout/vList6"/>
    <dgm:cxn modelId="{D490D4E5-03CA-4FC8-9784-D22304CD02C1}" type="presOf" srcId="{6335ECF1-6336-41DD-AC7A-77AD7853537C}" destId="{5E72CF4D-F4D6-4BB4-81CD-FBAA12276A7B}" srcOrd="0" destOrd="0" presId="urn:microsoft.com/office/officeart/2005/8/layout/vList6"/>
    <dgm:cxn modelId="{B32619E8-EFBB-4614-AB4A-2A11BF83ED88}" type="presOf" srcId="{62FE72EE-63BD-4505-B9E5-35D329579F22}" destId="{030BBEF5-7C0D-473E-B5CF-13CB34CF5519}" srcOrd="0" destOrd="0" presId="urn:microsoft.com/office/officeart/2005/8/layout/vList6"/>
    <dgm:cxn modelId="{D2299F41-99C7-497D-B924-CFE5F9AF3A63}" type="presParOf" srcId="{5E72CF4D-F4D6-4BB4-81CD-FBAA12276A7B}" destId="{CD9CD36C-3570-4F67-BA2B-9C02C4818FC6}" srcOrd="0" destOrd="0" presId="urn:microsoft.com/office/officeart/2005/8/layout/vList6"/>
    <dgm:cxn modelId="{5ED42360-5808-4A6F-A301-A680703EEEDD}" type="presParOf" srcId="{CD9CD36C-3570-4F67-BA2B-9C02C4818FC6}" destId="{20412962-6C78-4F8D-B373-E0AD56EC1670}" srcOrd="0" destOrd="0" presId="urn:microsoft.com/office/officeart/2005/8/layout/vList6"/>
    <dgm:cxn modelId="{79068902-7F10-45FA-8D07-28A97B6BE1E5}" type="presParOf" srcId="{CD9CD36C-3570-4F67-BA2B-9C02C4818FC6}" destId="{030BBEF5-7C0D-473E-B5CF-13CB34CF5519}" srcOrd="1" destOrd="0" presId="urn:microsoft.com/office/officeart/2005/8/layout/vList6"/>
    <dgm:cxn modelId="{C7CEB93A-6A78-4B0A-B9D6-40F25E626B6B}" type="presParOf" srcId="{5E72CF4D-F4D6-4BB4-81CD-FBAA12276A7B}" destId="{63EF279D-27E4-4CF5-B711-5B1FD7C37766}" srcOrd="1" destOrd="0" presId="urn:microsoft.com/office/officeart/2005/8/layout/vList6"/>
    <dgm:cxn modelId="{7F8F0FD4-49B2-41F2-8BEF-7A5EBD2069E6}" type="presParOf" srcId="{5E72CF4D-F4D6-4BB4-81CD-FBAA12276A7B}" destId="{A521CE15-5DAB-4550-A84C-4FD294056B91}" srcOrd="2" destOrd="0" presId="urn:microsoft.com/office/officeart/2005/8/layout/vList6"/>
    <dgm:cxn modelId="{7AA4B1F4-1CF4-4DE1-B0CE-9612B8AF2DD4}" type="presParOf" srcId="{A521CE15-5DAB-4550-A84C-4FD294056B91}" destId="{74A66EE6-9EFF-4325-820A-8DA9CC46BD2C}" srcOrd="0" destOrd="0" presId="urn:microsoft.com/office/officeart/2005/8/layout/vList6"/>
    <dgm:cxn modelId="{33936919-6B59-4D49-9B80-2DCE3A25E6A6}" type="presParOf" srcId="{A521CE15-5DAB-4550-A84C-4FD294056B91}" destId="{5DF0DC12-C69A-4A7E-AFB7-1FFA20466F4F}" srcOrd="1" destOrd="0" presId="urn:microsoft.com/office/officeart/2005/8/layout/vList6"/>
    <dgm:cxn modelId="{FE12E718-EE96-402E-8DC6-C303BF4A5A58}" type="presParOf" srcId="{5E72CF4D-F4D6-4BB4-81CD-FBAA12276A7B}" destId="{BFDC17FD-4883-4C1A-AE24-2A1497F0EEAD}" srcOrd="3" destOrd="0" presId="urn:microsoft.com/office/officeart/2005/8/layout/vList6"/>
    <dgm:cxn modelId="{BE5632F7-989C-43CF-8643-1900049A4CFC}" type="presParOf" srcId="{5E72CF4D-F4D6-4BB4-81CD-FBAA12276A7B}" destId="{EB66CE88-061D-4BF3-B8A5-ADEFE03039A4}" srcOrd="4" destOrd="0" presId="urn:microsoft.com/office/officeart/2005/8/layout/vList6"/>
    <dgm:cxn modelId="{7D5FE829-7C91-4ADC-97B7-D0FD76E558B3}" type="presParOf" srcId="{EB66CE88-061D-4BF3-B8A5-ADEFE03039A4}" destId="{A5406080-CF88-4A4A-A726-7E42A472A022}" srcOrd="0" destOrd="0" presId="urn:microsoft.com/office/officeart/2005/8/layout/vList6"/>
    <dgm:cxn modelId="{77999876-6214-4BC9-9AC5-0E489C81E0C8}" type="presParOf" srcId="{EB66CE88-061D-4BF3-B8A5-ADEFE03039A4}" destId="{2430E116-9AD7-4451-B7A2-75D4C4139D8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BBEF5-7C0D-473E-B5CF-13CB34CF5519}">
      <dsp:nvSpPr>
        <dsp:cNvPr id="0" name=""/>
        <dsp:cNvSpPr/>
      </dsp:nvSpPr>
      <dsp:spPr>
        <a:xfrm>
          <a:off x="321" y="5862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&gt; 3%</a:t>
          </a:r>
        </a:p>
      </dsp:txBody>
      <dsp:txXfrm>
        <a:off x="321" y="205527"/>
        <a:ext cx="5594323" cy="881434"/>
      </dsp:txXfrm>
    </dsp:sp>
    <dsp:sp modelId="{20412962-6C78-4F8D-B373-E0AD56EC1670}">
      <dsp:nvSpPr>
        <dsp:cNvPr id="0" name=""/>
        <dsp:cNvSpPr/>
      </dsp:nvSpPr>
      <dsp:spPr>
        <a:xfrm>
          <a:off x="6035039" y="17587"/>
          <a:ext cx="4023360" cy="114044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Buy</a:t>
          </a:r>
        </a:p>
      </dsp:txBody>
      <dsp:txXfrm>
        <a:off x="6090711" y="73259"/>
        <a:ext cx="3912016" cy="1029103"/>
      </dsp:txXfrm>
    </dsp:sp>
    <dsp:sp modelId="{5DF0DC12-C69A-4A7E-AFB7-1FFA20466F4F}">
      <dsp:nvSpPr>
        <dsp:cNvPr id="0" name=""/>
        <dsp:cNvSpPr/>
      </dsp:nvSpPr>
      <dsp:spPr>
        <a:xfrm>
          <a:off x="321" y="1351392"/>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 and &gt; -3%</a:t>
          </a:r>
        </a:p>
      </dsp:txBody>
      <dsp:txXfrm>
        <a:off x="321" y="1498298"/>
        <a:ext cx="5594323" cy="881434"/>
      </dsp:txXfrm>
    </dsp:sp>
    <dsp:sp modelId="{74A66EE6-9EFF-4325-820A-8DA9CC46BD2C}">
      <dsp:nvSpPr>
        <dsp:cNvPr id="0" name=""/>
        <dsp:cNvSpPr/>
      </dsp:nvSpPr>
      <dsp:spPr>
        <a:xfrm>
          <a:off x="6035039" y="1310358"/>
          <a:ext cx="4023360" cy="11404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Hold</a:t>
          </a:r>
        </a:p>
      </dsp:txBody>
      <dsp:txXfrm>
        <a:off x="6090711" y="1366030"/>
        <a:ext cx="3912016" cy="1029103"/>
      </dsp:txXfrm>
    </dsp:sp>
    <dsp:sp modelId="{2430E116-9AD7-4451-B7A2-75D4C4139D83}">
      <dsp:nvSpPr>
        <dsp:cNvPr id="0" name=""/>
        <dsp:cNvSpPr/>
      </dsp:nvSpPr>
      <dsp:spPr>
        <a:xfrm>
          <a:off x="321" y="258554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a:t>
          </a:r>
        </a:p>
      </dsp:txBody>
      <dsp:txXfrm>
        <a:off x="321" y="2732447"/>
        <a:ext cx="5594323" cy="881434"/>
      </dsp:txXfrm>
    </dsp:sp>
    <dsp:sp modelId="{A5406080-CF88-4A4A-A726-7E42A472A022}">
      <dsp:nvSpPr>
        <dsp:cNvPr id="0" name=""/>
        <dsp:cNvSpPr/>
      </dsp:nvSpPr>
      <dsp:spPr>
        <a:xfrm>
          <a:off x="6035039" y="2603129"/>
          <a:ext cx="4023360" cy="114044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Sell</a:t>
          </a:r>
        </a:p>
      </dsp:txBody>
      <dsp:txXfrm>
        <a:off x="6090711" y="2658801"/>
        <a:ext cx="3912016" cy="102910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ekingalpha.com/earnings/earnings-call-transcripts" TargetMode="External"/><Relationship Id="rId2" Type="http://schemas.openxmlformats.org/officeDocument/2006/relationships/hyperlink" Target="https://en.wikipedia.org/wiki/List_of_stock_exchanges" TargetMode="External"/><Relationship Id="rId1" Type="http://schemas.openxmlformats.org/officeDocument/2006/relationships/slideLayout" Target="../slideLayouts/slideLayout2.xml"/><Relationship Id="rId4" Type="http://schemas.openxmlformats.org/officeDocument/2006/relationships/hyperlink" Target="https://sg.finance.yahoo.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2020 S&amp;P100 Stock Price Predictions from Earnings Calls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Artificially Intelligent Group:</a:t>
            </a:r>
          </a:p>
          <a:p>
            <a:pPr>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Radhika </a:t>
            </a:r>
            <a:r>
              <a:rPr lang="en-US" sz="2000" dirty="0" err="1">
                <a:effectLst/>
                <a:latin typeface="Times New Roman" panose="02020603050405020304" pitchFamily="18" charset="0"/>
                <a:ea typeface="Calibri" panose="020F0502020204030204" pitchFamily="34" charset="0"/>
              </a:rPr>
              <a:t>Balasubramaniam</a:t>
            </a:r>
            <a:r>
              <a:rPr lang="en-US" sz="2000" dirty="0">
                <a:effectLst/>
                <a:latin typeface="Times New Roman" panose="02020603050405020304" pitchFamily="18" charset="0"/>
                <a:ea typeface="Calibri" panose="020F0502020204030204" pitchFamily="34" charset="0"/>
              </a:rPr>
              <a:t>, Chad </a:t>
            </a:r>
            <a:r>
              <a:rPr lang="en-US" sz="2000" dirty="0" err="1">
                <a:effectLst/>
                <a:latin typeface="Times New Roman" panose="02020603050405020304" pitchFamily="18" charset="0"/>
                <a:ea typeface="Calibri" panose="020F0502020204030204" pitchFamily="34" charset="0"/>
              </a:rPr>
              <a:t>Dubiel</a:t>
            </a:r>
            <a:r>
              <a:rPr lang="en-US" sz="2000" dirty="0">
                <a:effectLst/>
                <a:latin typeface="Times New Roman" panose="02020603050405020304" pitchFamily="18" charset="0"/>
                <a:ea typeface="Calibri" panose="020F0502020204030204" pitchFamily="34" charset="0"/>
              </a:rPr>
              <a:t>, Katy Fuentes, Pankaj </a:t>
            </a:r>
            <a:r>
              <a:rPr lang="en-US" sz="2000" dirty="0" err="1">
                <a:effectLst/>
                <a:latin typeface="Times New Roman" panose="02020603050405020304" pitchFamily="18" charset="0"/>
                <a:ea typeface="Calibri" panose="020F0502020204030204" pitchFamily="34" charset="0"/>
              </a:rPr>
              <a:t>Tahiliani</a:t>
            </a:r>
            <a:endParaRPr lang="en-US" sz="2000" dirty="0">
              <a:effectLst/>
              <a:latin typeface="Times New Roman" panose="02020603050405020304" pitchFamily="18" charset="0"/>
              <a:ea typeface="Calibri" panose="020F0502020204030204" pitchFamily="34" charset="0"/>
            </a:endParaRPr>
          </a:p>
          <a:p>
            <a:pPr>
              <a:lnSpc>
                <a:spcPct val="107000"/>
              </a:lnSpc>
              <a:spcBef>
                <a:spcPts val="0"/>
              </a:spcBef>
              <a:spcAft>
                <a:spcPts val="800"/>
              </a:spcAft>
            </a:pPr>
            <a:r>
              <a:rPr lang="en-US" sz="1500" dirty="0">
                <a:latin typeface="Times New Roman" panose="02020603050405020304" pitchFamily="18" charset="0"/>
                <a:ea typeface="Calibri" panose="020F0502020204030204" pitchFamily="34" charset="0"/>
              </a:rPr>
              <a:t>January 26, 2021</a:t>
            </a:r>
            <a:endParaRPr lang="en-US" sz="15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Webpage </a:t>
            </a:r>
          </a:p>
        </p:txBody>
      </p:sp>
      <p:sp>
        <p:nvSpPr>
          <p:cNvPr id="3" name="Content Placeholder 2">
            <a:extLst>
              <a:ext uri="{FF2B5EF4-FFF2-40B4-BE49-F238E27FC236}">
                <a16:creationId xmlns:a16="http://schemas.microsoft.com/office/drawing/2014/main" id="{2C871309-37D0-4C78-A7E1-5B8D84CD33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86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Webpage </a:t>
            </a:r>
          </a:p>
        </p:txBody>
      </p:sp>
      <p:sp>
        <p:nvSpPr>
          <p:cNvPr id="3" name="Content Placeholder 2">
            <a:extLst>
              <a:ext uri="{FF2B5EF4-FFF2-40B4-BE49-F238E27FC236}">
                <a16:creationId xmlns:a16="http://schemas.microsoft.com/office/drawing/2014/main" id="{2C871309-37D0-4C78-A7E1-5B8D84CD33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88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B58C-DEB7-4296-BA4F-874F2AE76B93}"/>
              </a:ext>
            </a:extLst>
          </p:cNvPr>
          <p:cNvSpPr>
            <a:spLocks noGrp="1"/>
          </p:cNvSpPr>
          <p:nvPr>
            <p:ph type="title"/>
          </p:nvPr>
        </p:nvSpPr>
        <p:spPr/>
        <p:txBody>
          <a:bodyPr/>
          <a:lstStyle/>
          <a:p>
            <a:r>
              <a:rPr lang="en-US" dirty="0"/>
              <a:t>Heroku Link</a:t>
            </a:r>
          </a:p>
        </p:txBody>
      </p:sp>
      <p:sp>
        <p:nvSpPr>
          <p:cNvPr id="3" name="Content Placeholder 2">
            <a:extLst>
              <a:ext uri="{FF2B5EF4-FFF2-40B4-BE49-F238E27FC236}">
                <a16:creationId xmlns:a16="http://schemas.microsoft.com/office/drawing/2014/main" id="{7F637E57-5F4F-483A-A33B-637BB9FFAE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156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C372-AD90-4C0D-A707-0F8DF9C522A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E635292-1960-41B5-A1D6-592A88AEEE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064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9254-3798-43B5-8924-D3D17D7539FF}"/>
              </a:ext>
            </a:extLst>
          </p:cNvPr>
          <p:cNvSpPr>
            <a:spLocks noGrp="1"/>
          </p:cNvSpPr>
          <p:nvPr>
            <p:ph type="title"/>
          </p:nvPr>
        </p:nvSpPr>
        <p:spPr/>
        <p:txBody>
          <a:bodyPr/>
          <a:lstStyle/>
          <a:p>
            <a:r>
              <a:rPr lang="en-US" dirty="0"/>
              <a:t>Next steps/uses…</a:t>
            </a:r>
          </a:p>
        </p:txBody>
      </p:sp>
      <p:sp>
        <p:nvSpPr>
          <p:cNvPr id="3" name="Content Placeholder 2">
            <a:extLst>
              <a:ext uri="{FF2B5EF4-FFF2-40B4-BE49-F238E27FC236}">
                <a16:creationId xmlns:a16="http://schemas.microsoft.com/office/drawing/2014/main" id="{6A26F6D8-A7B2-41AB-8A1A-E2A790140A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415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998-AF6C-4B80-8854-ECF72A6378C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912450E-605B-4197-8835-A2B9508766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04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4AC0-C62C-4E7A-980C-45128974AABE}"/>
              </a:ext>
            </a:extLst>
          </p:cNvPr>
          <p:cNvSpPr>
            <a:spLocks noGrp="1"/>
          </p:cNvSpPr>
          <p:nvPr>
            <p:ph type="title"/>
          </p:nvPr>
        </p:nvSpPr>
        <p:spPr/>
        <p:txBody>
          <a:bodyPr/>
          <a:lstStyle/>
          <a:p>
            <a:r>
              <a:rPr lang="en-US" dirty="0"/>
              <a:t>Key Considerations</a:t>
            </a:r>
          </a:p>
        </p:txBody>
      </p:sp>
      <p:sp>
        <p:nvSpPr>
          <p:cNvPr id="3" name="Content Placeholder 2">
            <a:extLst>
              <a:ext uri="{FF2B5EF4-FFF2-40B4-BE49-F238E27FC236}">
                <a16:creationId xmlns:a16="http://schemas.microsoft.com/office/drawing/2014/main" id="{A6D9AD56-551F-4BDF-9434-FB4387753538}"/>
              </a:ext>
            </a:extLst>
          </p:cNvPr>
          <p:cNvSpPr>
            <a:spLocks noGrp="1"/>
          </p:cNvSpPr>
          <p:nvPr>
            <p:ph idx="1"/>
          </p:nvPr>
        </p:nvSpPr>
        <p:spPr/>
        <p:txBody>
          <a:bodyPr/>
          <a:lstStyle/>
          <a:p>
            <a:r>
              <a:rPr lang="en-US" dirty="0"/>
              <a:t>Is there a change in price in stock after an earnings call?</a:t>
            </a:r>
            <a:br>
              <a:rPr lang="en-US" dirty="0"/>
            </a:br>
            <a:r>
              <a:rPr lang="en-US" dirty="0"/>
              <a:t>What are common words used across various S&amp;P 100 company earnings calls?</a:t>
            </a:r>
            <a:br>
              <a:rPr lang="en-US" dirty="0"/>
            </a:br>
            <a:r>
              <a:rPr lang="en-US" dirty="0"/>
              <a:t>Can certain words influence the stock price?</a:t>
            </a:r>
            <a:br>
              <a:rPr lang="en-US" dirty="0"/>
            </a:br>
            <a:r>
              <a:rPr lang="en-US" dirty="0"/>
              <a:t>What is the percentage change for each before and after the call?</a:t>
            </a:r>
          </a:p>
        </p:txBody>
      </p:sp>
    </p:spTree>
    <p:extLst>
      <p:ext uri="{BB962C8B-B14F-4D97-AF65-F5344CB8AC3E}">
        <p14:creationId xmlns:p14="http://schemas.microsoft.com/office/powerpoint/2010/main" val="228348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5691-CB42-490C-8712-1BFFF5F81FA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3A219C1-8BBB-48CE-8AB7-CA48F45576EA}"/>
              </a:ext>
            </a:extLst>
          </p:cNvPr>
          <p:cNvSpPr>
            <a:spLocks noGrp="1"/>
          </p:cNvSpPr>
          <p:nvPr>
            <p:ph idx="1"/>
          </p:nvPr>
        </p:nvSpPr>
        <p:spPr/>
        <p:txBody>
          <a:bodyPr/>
          <a:lstStyle/>
          <a:p>
            <a:r>
              <a:rPr lang="en-US" dirty="0"/>
              <a:t>S&amp;P 100 List-</a:t>
            </a:r>
            <a:r>
              <a:rPr lang="en-US" sz="1800" u="sng" dirty="0">
                <a:solidFill>
                  <a:srgbClr val="0563C1"/>
                </a:solidFill>
                <a:effectLst/>
                <a:ea typeface="Calibri" panose="020F0502020204030204" pitchFamily="34" charset="0"/>
                <a:hlinkClick r:id="rId2"/>
              </a:rPr>
              <a:t>https://en.wikipedia.org/wiki/</a:t>
            </a:r>
            <a:r>
              <a:rPr lang="en-US" sz="1800" u="sng" dirty="0" err="1">
                <a:solidFill>
                  <a:srgbClr val="0563C1"/>
                </a:solidFill>
                <a:effectLst/>
                <a:ea typeface="Calibri" panose="020F0502020204030204" pitchFamily="34" charset="0"/>
                <a:hlinkClick r:id="rId2"/>
              </a:rPr>
              <a:t>List_of_stock_exchanges</a:t>
            </a:r>
            <a:r>
              <a:rPr lang="en-US" sz="1800" dirty="0">
                <a:effectLst/>
                <a:ea typeface="Calibri" panose="020F0502020204030204" pitchFamily="34" charset="0"/>
              </a:rPr>
              <a:t> </a:t>
            </a:r>
          </a:p>
          <a:p>
            <a:pPr marL="0" marR="0">
              <a:lnSpc>
                <a:spcPct val="107000"/>
              </a:lnSpc>
              <a:spcBef>
                <a:spcPts val="0"/>
              </a:spcBef>
              <a:spcAft>
                <a:spcPts val="800"/>
              </a:spcAft>
            </a:pPr>
            <a:r>
              <a:rPr lang="en-US" dirty="0"/>
              <a:t>Earnings Calls Transcripts*-</a:t>
            </a:r>
            <a:r>
              <a:rPr lang="en-US" sz="1800" u="sng" dirty="0">
                <a:solidFill>
                  <a:srgbClr val="0563C1"/>
                </a:solidFill>
                <a:effectLst/>
                <a:ea typeface="Calibri" panose="020F0502020204030204" pitchFamily="34" charset="0"/>
                <a:hlinkClick r:id="rId3"/>
              </a:rPr>
              <a:t>https://seekingalpha.com/earnings/earnings-call-transcripts</a:t>
            </a:r>
            <a:r>
              <a:rPr lang="en-US" sz="1800" dirty="0">
                <a:effectLst/>
                <a:ea typeface="Calibri" panose="020F0502020204030204" pitchFamily="34" charset="0"/>
              </a:rPr>
              <a:t> </a:t>
            </a:r>
          </a:p>
          <a:p>
            <a:pPr lvl="1">
              <a:lnSpc>
                <a:spcPct val="107000"/>
              </a:lnSpc>
              <a:spcBef>
                <a:spcPts val="0"/>
              </a:spcBef>
              <a:spcAft>
                <a:spcPts val="800"/>
              </a:spcAft>
            </a:pPr>
            <a:r>
              <a:rPr lang="en-US" sz="1400" dirty="0">
                <a:effectLst/>
                <a:ea typeface="Calibri" panose="020F0502020204030204" pitchFamily="34" charset="0"/>
              </a:rPr>
              <a:t>*The transcripts from Seeking Alpha are protected by copyright and cannot be used for commercial purposes. This is an educational project for the Data Visualization Program at Rice University and the use of the information should be permitted on the Copyright Fair Use principal.  </a:t>
            </a:r>
          </a:p>
          <a:p>
            <a:r>
              <a:rPr lang="en-US" dirty="0"/>
              <a:t>Yahoo Finance Historical stock price- </a:t>
            </a:r>
            <a:r>
              <a:rPr lang="en-US" sz="1800" dirty="0">
                <a:effectLst/>
                <a:ea typeface="Calibri" panose="020F0502020204030204" pitchFamily="34" charset="0"/>
                <a:hlinkClick r:id="rId4"/>
              </a:rPr>
              <a:t>https://sg.finance.yahoo.com/</a:t>
            </a:r>
            <a:r>
              <a:rPr lang="en-US" sz="1800" dirty="0">
                <a:effectLst/>
                <a:ea typeface="Calibri" panose="020F0502020204030204" pitchFamily="34" charset="0"/>
              </a:rPr>
              <a:t> </a:t>
            </a:r>
          </a:p>
        </p:txBody>
      </p:sp>
    </p:spTree>
    <p:extLst>
      <p:ext uri="{BB962C8B-B14F-4D97-AF65-F5344CB8AC3E}">
        <p14:creationId xmlns:p14="http://schemas.microsoft.com/office/powerpoint/2010/main" val="135454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D98F-A577-4E30-8F83-61EFA7A594B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C48AD927-B792-48FE-BE1D-9855E2CCD4D7}"/>
              </a:ext>
            </a:extLst>
          </p:cNvPr>
          <p:cNvSpPr>
            <a:spLocks noGrp="1"/>
          </p:cNvSpPr>
          <p:nvPr>
            <p:ph idx="1"/>
          </p:nvPr>
        </p:nvSpPr>
        <p:spPr/>
        <p:txBody>
          <a:bodyPr/>
          <a:lstStyle/>
          <a:p>
            <a:r>
              <a:rPr lang="en-US" dirty="0"/>
              <a:t>Download S&amp;P100 list from Wikipedia</a:t>
            </a:r>
          </a:p>
          <a:p>
            <a:r>
              <a:rPr lang="en-US" dirty="0"/>
              <a:t>Scrape Seeking Alpha webpages for each company transcript with date, title, </a:t>
            </a:r>
            <a:r>
              <a:rPr lang="en-US" dirty="0" err="1"/>
              <a:t>url</a:t>
            </a:r>
            <a:endParaRPr lang="en-US" dirty="0"/>
          </a:p>
          <a:p>
            <a:r>
              <a:rPr lang="en-US" dirty="0"/>
              <a:t>Narrow only earning call transcript URLs </a:t>
            </a:r>
          </a:p>
          <a:p>
            <a:r>
              <a:rPr lang="en-US" dirty="0"/>
              <a:t>Scrape each Seeking Alpha webpage and save to text file</a:t>
            </a:r>
          </a:p>
          <a:p>
            <a:r>
              <a:rPr lang="en-US" dirty="0"/>
              <a:t>Scrape Yahoo finance webpage by Stock symbol and download 2020 stock price history</a:t>
            </a:r>
          </a:p>
        </p:txBody>
      </p:sp>
    </p:spTree>
    <p:extLst>
      <p:ext uri="{BB962C8B-B14F-4D97-AF65-F5344CB8AC3E}">
        <p14:creationId xmlns:p14="http://schemas.microsoft.com/office/powerpoint/2010/main" val="36058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753E-DAFE-4EDE-84A6-10D23A7472E9}"/>
              </a:ext>
            </a:extLst>
          </p:cNvPr>
          <p:cNvSpPr>
            <a:spLocks noGrp="1"/>
          </p:cNvSpPr>
          <p:nvPr>
            <p:ph type="title"/>
          </p:nvPr>
        </p:nvSpPr>
        <p:spPr/>
        <p:txBody>
          <a:bodyPr/>
          <a:lstStyle/>
          <a:p>
            <a:r>
              <a:rPr lang="en-US" dirty="0"/>
              <a:t>TF-IDF and Count Vectorization</a:t>
            </a:r>
          </a:p>
        </p:txBody>
      </p:sp>
      <p:sp>
        <p:nvSpPr>
          <p:cNvPr id="3" name="Content Placeholder 2">
            <a:extLst>
              <a:ext uri="{FF2B5EF4-FFF2-40B4-BE49-F238E27FC236}">
                <a16:creationId xmlns:a16="http://schemas.microsoft.com/office/drawing/2014/main" id="{C4DBAB40-E513-4FF7-9E01-9AABE2F196C3}"/>
              </a:ext>
            </a:extLst>
          </p:cNvPr>
          <p:cNvSpPr>
            <a:spLocks noGrp="1"/>
          </p:cNvSpPr>
          <p:nvPr>
            <p:ph idx="1"/>
          </p:nvPr>
        </p:nvSpPr>
        <p:spPr/>
        <p:txBody>
          <a:bodyPr/>
          <a:lstStyle/>
          <a:p>
            <a:pPr marL="457200" indent="-457200">
              <a:buClr>
                <a:schemeClr val="tx2"/>
              </a:buClr>
              <a:buFont typeface="+mj-lt"/>
              <a:buAutoNum type="arabicPeriod"/>
            </a:pPr>
            <a:r>
              <a:rPr lang="en-US" dirty="0"/>
              <a:t>Extract the text belonging to the prepared remarks section. Question and answer section was excluded. </a:t>
            </a:r>
          </a:p>
          <a:p>
            <a:pPr marL="457200" indent="-457200">
              <a:buClrTx/>
              <a:buFont typeface="+mj-lt"/>
              <a:buAutoNum type="arabicPeriod"/>
            </a:pPr>
            <a:r>
              <a:rPr lang="en-US" dirty="0"/>
              <a:t>Preprocess the text. </a:t>
            </a:r>
          </a:p>
          <a:p>
            <a:pPr marL="749808" lvl="1" indent="-457200">
              <a:buFont typeface="+mj-lt"/>
              <a:buAutoNum type="arabicPeriod"/>
            </a:pPr>
            <a:r>
              <a:rPr lang="en-US" dirty="0"/>
              <a:t>Remove stop words and other noise. </a:t>
            </a:r>
          </a:p>
          <a:p>
            <a:pPr marL="749808" lvl="1" indent="-457200">
              <a:buFont typeface="+mj-lt"/>
              <a:buAutoNum type="arabicPeriod"/>
            </a:pPr>
            <a:r>
              <a:rPr lang="en-US" dirty="0"/>
              <a:t>Lemmatization. </a:t>
            </a:r>
          </a:p>
          <a:p>
            <a:pPr marL="749808" lvl="1" indent="-457200">
              <a:buFont typeface="+mj-lt"/>
              <a:buAutoNum type="arabicPeriod"/>
            </a:pPr>
            <a:r>
              <a:rPr lang="en-US" dirty="0"/>
              <a:t>Tokenize the text. </a:t>
            </a:r>
          </a:p>
          <a:p>
            <a:pPr marL="457200" indent="-457200">
              <a:buClr>
                <a:schemeClr val="tx1"/>
              </a:buClr>
              <a:buFont typeface="+mj-lt"/>
              <a:buAutoNum type="arabicPeriod"/>
            </a:pPr>
            <a:r>
              <a:rPr lang="en-US" dirty="0"/>
              <a:t>Sample the dataset into train and test subsets. </a:t>
            </a:r>
          </a:p>
          <a:p>
            <a:pPr marL="457200" indent="-457200">
              <a:buClrTx/>
              <a:buFont typeface="+mj-lt"/>
              <a:buAutoNum type="arabicPeriod"/>
            </a:pPr>
            <a:r>
              <a:rPr lang="en-US" dirty="0"/>
              <a:t>Both a simple count vectorizer and TF-IDF vectorizer were fit to the training subset and then both the training and test texts were transformed into matrices. </a:t>
            </a:r>
          </a:p>
          <a:p>
            <a:pPr marL="749808" lvl="1" indent="-457200">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17564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3F21-6DFD-4427-91C2-03EF76A2FC81}"/>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88C39A3-7C4D-4611-8E7F-0B982937E77E}"/>
              </a:ext>
            </a:extLst>
          </p:cNvPr>
          <p:cNvSpPr>
            <a:spLocks noGrp="1"/>
          </p:cNvSpPr>
          <p:nvPr>
            <p:ph idx="1"/>
          </p:nvPr>
        </p:nvSpPr>
        <p:spPr/>
        <p:txBody>
          <a:bodyPr/>
          <a:lstStyle/>
          <a:p>
            <a:pPr marL="457200" indent="-457200">
              <a:buClrTx/>
              <a:buFont typeface="+mj-lt"/>
              <a:buAutoNum type="arabicPeriod"/>
            </a:pPr>
            <a:r>
              <a:rPr lang="en-US" dirty="0"/>
              <a:t>Returns were calculated for difference in closing price 1 day, 7 days and 28 days later. </a:t>
            </a:r>
          </a:p>
          <a:p>
            <a:pPr marL="457200" indent="-457200">
              <a:buClrTx/>
              <a:buFont typeface="+mj-lt"/>
              <a:buAutoNum type="arabicPeriod"/>
            </a:pPr>
            <a:r>
              <a:rPr lang="en-US" dirty="0"/>
              <a:t>A rating of ‘buy’, ‘hold’, or ‘sell’ was then ascribed for each of these returns. </a:t>
            </a:r>
          </a:p>
          <a:p>
            <a:pPr marL="457200" indent="-457200">
              <a:buFont typeface="+mj-lt"/>
              <a:buAutoNum type="arabicPeriod"/>
            </a:pPr>
            <a:endParaRPr lang="en-US" dirty="0"/>
          </a:p>
        </p:txBody>
      </p:sp>
      <p:pic>
        <p:nvPicPr>
          <p:cNvPr id="1026" name="Picture 2">
            <a:extLst>
              <a:ext uri="{FF2B5EF4-FFF2-40B4-BE49-F238E27FC236}">
                <a16:creationId xmlns:a16="http://schemas.microsoft.com/office/drawing/2014/main" id="{18FD3DFA-9B05-4A7A-908D-B17975022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706223"/>
            <a:ext cx="10166905" cy="8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2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7FE1-CDA5-444A-A859-E1F56F7E610F}"/>
              </a:ext>
            </a:extLst>
          </p:cNvPr>
          <p:cNvSpPr>
            <a:spLocks noGrp="1"/>
          </p:cNvSpPr>
          <p:nvPr>
            <p:ph type="title"/>
          </p:nvPr>
        </p:nvSpPr>
        <p:spPr/>
        <p:txBody>
          <a:bodyPr/>
          <a:lstStyle/>
          <a:p>
            <a:r>
              <a:rPr lang="en-US" dirty="0"/>
              <a:t>Classification</a:t>
            </a:r>
          </a:p>
        </p:txBody>
      </p:sp>
      <p:graphicFrame>
        <p:nvGraphicFramePr>
          <p:cNvPr id="4" name="Content Placeholder 3">
            <a:extLst>
              <a:ext uri="{FF2B5EF4-FFF2-40B4-BE49-F238E27FC236}">
                <a16:creationId xmlns:a16="http://schemas.microsoft.com/office/drawing/2014/main" id="{F2DD163F-38A4-4AD1-99C4-281976C49530}"/>
              </a:ext>
            </a:extLst>
          </p:cNvPr>
          <p:cNvGraphicFramePr>
            <a:graphicFrameLocks noGrp="1"/>
          </p:cNvGraphicFramePr>
          <p:nvPr>
            <p:ph idx="1"/>
            <p:extLst>
              <p:ext uri="{D42A27DB-BD31-4B8C-83A1-F6EECF244321}">
                <p14:modId xmlns:p14="http://schemas.microsoft.com/office/powerpoint/2010/main" val="92794227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909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Logistic Regression Model</a:t>
            </a:r>
          </a:p>
        </p:txBody>
      </p:sp>
      <p:sp>
        <p:nvSpPr>
          <p:cNvPr id="4" name="Content Placeholder 2">
            <a:extLst>
              <a:ext uri="{FF2B5EF4-FFF2-40B4-BE49-F238E27FC236}">
                <a16:creationId xmlns:a16="http://schemas.microsoft.com/office/drawing/2014/main" id="{ABC67FA8-0C44-4108-8B0D-A365984599D2}"/>
              </a:ext>
            </a:extLst>
          </p:cNvPr>
          <p:cNvSpPr>
            <a:spLocks noGrp="1"/>
          </p:cNvSpPr>
          <p:nvPr>
            <p:ph idx="1"/>
          </p:nvPr>
        </p:nvSpPr>
        <p:spPr>
          <a:xfrm>
            <a:off x="1096963" y="2108200"/>
            <a:ext cx="10058400" cy="3760788"/>
          </a:xfrm>
        </p:spPr>
        <p:txBody>
          <a:bodyPr/>
          <a:lstStyle/>
          <a:p>
            <a:pPr marL="457200" indent="-457200">
              <a:buClr>
                <a:schemeClr val="tx2"/>
              </a:buClr>
              <a:buFont typeface="+mj-lt"/>
              <a:buAutoNum type="arabicPeriod"/>
            </a:pPr>
            <a:r>
              <a:rPr lang="en-US" sz="1600" dirty="0"/>
              <a:t>Vectorized text from the training data set was fed as features to a logistic regression classification machine learning model with the ‘buy’, ‘hold’ and ‘sell’ labels. </a:t>
            </a:r>
          </a:p>
          <a:p>
            <a:pPr marL="457200" indent="-457200">
              <a:buClr>
                <a:schemeClr val="tx2"/>
              </a:buClr>
              <a:buFont typeface="+mj-lt"/>
              <a:buAutoNum type="arabicPeriod"/>
            </a:pPr>
            <a:r>
              <a:rPr lang="en-US" sz="1600" dirty="0"/>
              <a:t>The model was most accurate when using TF-IDF vectorization and considered returns the day following the earnings report. </a:t>
            </a:r>
          </a:p>
          <a:p>
            <a:pPr marL="457200" indent="-457200">
              <a:buClr>
                <a:schemeClr val="tx2"/>
              </a:buClr>
              <a:buFont typeface="+mj-lt"/>
              <a:buAutoNum type="arabicPeriod"/>
            </a:pPr>
            <a:r>
              <a:rPr lang="en-US" sz="1600" dirty="0"/>
              <a:t>Model was further optimized using grid search hyperparameter tuning with 5 fold cross-validation. </a:t>
            </a:r>
          </a:p>
          <a:p>
            <a:pPr marL="457200" indent="-457200">
              <a:buClr>
                <a:schemeClr val="tx2"/>
              </a:buClr>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graphicFrame>
        <p:nvGraphicFramePr>
          <p:cNvPr id="5" name="Table 5">
            <a:extLst>
              <a:ext uri="{FF2B5EF4-FFF2-40B4-BE49-F238E27FC236}">
                <a16:creationId xmlns:a16="http://schemas.microsoft.com/office/drawing/2014/main" id="{3F6F07A8-A0C3-41ED-818D-678998F617CF}"/>
              </a:ext>
            </a:extLst>
          </p:cNvPr>
          <p:cNvGraphicFramePr>
            <a:graphicFrameLocks noGrp="1"/>
          </p:cNvGraphicFramePr>
          <p:nvPr>
            <p:extLst>
              <p:ext uri="{D42A27DB-BD31-4B8C-83A1-F6EECF244321}">
                <p14:modId xmlns:p14="http://schemas.microsoft.com/office/powerpoint/2010/main" val="382529990"/>
              </p:ext>
            </p:extLst>
          </p:nvPr>
        </p:nvGraphicFramePr>
        <p:xfrm>
          <a:off x="2039814" y="4689634"/>
          <a:ext cx="8120184" cy="1097280"/>
        </p:xfrm>
        <a:graphic>
          <a:graphicData uri="http://schemas.openxmlformats.org/drawingml/2006/table">
            <a:tbl>
              <a:tblPr firstRow="1" bandRow="1">
                <a:tableStyleId>{6E25E649-3F16-4E02-A733-19D2CDBF48F0}</a:tableStyleId>
              </a:tblPr>
              <a:tblGrid>
                <a:gridCol w="2030046">
                  <a:extLst>
                    <a:ext uri="{9D8B030D-6E8A-4147-A177-3AD203B41FA5}">
                      <a16:colId xmlns:a16="http://schemas.microsoft.com/office/drawing/2014/main" val="3839635264"/>
                    </a:ext>
                  </a:extLst>
                </a:gridCol>
                <a:gridCol w="2030046">
                  <a:extLst>
                    <a:ext uri="{9D8B030D-6E8A-4147-A177-3AD203B41FA5}">
                      <a16:colId xmlns:a16="http://schemas.microsoft.com/office/drawing/2014/main" val="351442364"/>
                    </a:ext>
                  </a:extLst>
                </a:gridCol>
                <a:gridCol w="2030046">
                  <a:extLst>
                    <a:ext uri="{9D8B030D-6E8A-4147-A177-3AD203B41FA5}">
                      <a16:colId xmlns:a16="http://schemas.microsoft.com/office/drawing/2014/main" val="2432191660"/>
                    </a:ext>
                  </a:extLst>
                </a:gridCol>
                <a:gridCol w="2030046">
                  <a:extLst>
                    <a:ext uri="{9D8B030D-6E8A-4147-A177-3AD203B41FA5}">
                      <a16:colId xmlns:a16="http://schemas.microsoft.com/office/drawing/2014/main" val="1227287643"/>
                    </a:ext>
                  </a:extLst>
                </a:gridCol>
              </a:tblGrid>
              <a:tr h="344402">
                <a:tc>
                  <a:txBody>
                    <a:bodyPr/>
                    <a:lstStyle/>
                    <a:p>
                      <a:r>
                        <a:rPr lang="en-US" dirty="0"/>
                        <a:t>Vectorization</a:t>
                      </a:r>
                    </a:p>
                  </a:txBody>
                  <a:tcPr/>
                </a:tc>
                <a:tc>
                  <a:txBody>
                    <a:bodyPr/>
                    <a:lstStyle/>
                    <a:p>
                      <a:r>
                        <a:rPr lang="en-US" dirty="0"/>
                        <a:t>t+1</a:t>
                      </a:r>
                    </a:p>
                  </a:txBody>
                  <a:tcPr/>
                </a:tc>
                <a:tc>
                  <a:txBody>
                    <a:bodyPr/>
                    <a:lstStyle/>
                    <a:p>
                      <a:r>
                        <a:rPr lang="en-US" dirty="0"/>
                        <a:t>t+7</a:t>
                      </a:r>
                    </a:p>
                  </a:txBody>
                  <a:tcPr/>
                </a:tc>
                <a:tc>
                  <a:txBody>
                    <a:bodyPr/>
                    <a:lstStyle/>
                    <a:p>
                      <a:r>
                        <a:rPr lang="en-US" dirty="0"/>
                        <a:t>t+28</a:t>
                      </a:r>
                    </a:p>
                  </a:txBody>
                  <a:tcPr/>
                </a:tc>
                <a:extLst>
                  <a:ext uri="{0D108BD9-81ED-4DB2-BD59-A6C34878D82A}">
                    <a16:rowId xmlns:a16="http://schemas.microsoft.com/office/drawing/2014/main" val="191471965"/>
                  </a:ext>
                </a:extLst>
              </a:tr>
              <a:tr h="344402">
                <a:tc>
                  <a:txBody>
                    <a:bodyPr/>
                    <a:lstStyle/>
                    <a:p>
                      <a:r>
                        <a:rPr lang="en-US" dirty="0" err="1"/>
                        <a:t>CountVectorizer</a:t>
                      </a:r>
                      <a:r>
                        <a:rPr lang="en-US" dirty="0"/>
                        <a:t>()</a:t>
                      </a:r>
                    </a:p>
                  </a:txBody>
                  <a:tcPr/>
                </a:tc>
                <a:tc>
                  <a:txBody>
                    <a:bodyPr/>
                    <a:lstStyle/>
                    <a:p>
                      <a:r>
                        <a:rPr lang="en-US" sz="1800" b="0" i="0" kern="1200" dirty="0">
                          <a:solidFill>
                            <a:schemeClr val="dk1"/>
                          </a:solidFill>
                          <a:effectLst/>
                          <a:latin typeface="+mn-lt"/>
                          <a:ea typeface="+mn-ea"/>
                          <a:cs typeface="+mn-cs"/>
                        </a:rPr>
                        <a:t>0.687737</a:t>
                      </a:r>
                      <a:endParaRPr lang="en-US" dirty="0"/>
                    </a:p>
                  </a:txBody>
                  <a:tcPr/>
                </a:tc>
                <a:tc>
                  <a:txBody>
                    <a:bodyPr/>
                    <a:lstStyle/>
                    <a:p>
                      <a:r>
                        <a:rPr lang="en-US" sz="1800" b="0" i="0" kern="1200" dirty="0">
                          <a:solidFill>
                            <a:schemeClr val="dk1"/>
                          </a:solidFill>
                          <a:effectLst/>
                          <a:latin typeface="+mn-lt"/>
                          <a:ea typeface="+mn-ea"/>
                          <a:cs typeface="+mn-cs"/>
                        </a:rPr>
                        <a:t>0.467762</a:t>
                      </a:r>
                      <a:endParaRPr lang="en-US" dirty="0"/>
                    </a:p>
                  </a:txBody>
                  <a:tcPr/>
                </a:tc>
                <a:tc>
                  <a:txBody>
                    <a:bodyPr/>
                    <a:lstStyle/>
                    <a:p>
                      <a:r>
                        <a:rPr lang="en-US" sz="1800" b="0" i="0" kern="1200" dirty="0">
                          <a:solidFill>
                            <a:schemeClr val="dk1"/>
                          </a:solidFill>
                          <a:effectLst/>
                          <a:latin typeface="+mn-lt"/>
                          <a:ea typeface="+mn-ea"/>
                          <a:cs typeface="+mn-cs"/>
                        </a:rPr>
                        <a:t>0.429836</a:t>
                      </a:r>
                      <a:endParaRPr lang="en-US" dirty="0"/>
                    </a:p>
                  </a:txBody>
                  <a:tcPr/>
                </a:tc>
                <a:extLst>
                  <a:ext uri="{0D108BD9-81ED-4DB2-BD59-A6C34878D82A}">
                    <a16:rowId xmlns:a16="http://schemas.microsoft.com/office/drawing/2014/main" val="1404836419"/>
                  </a:ext>
                </a:extLst>
              </a:tr>
              <a:tr h="344402">
                <a:tc>
                  <a:txBody>
                    <a:bodyPr/>
                    <a:lstStyle/>
                    <a:p>
                      <a:r>
                        <a:rPr lang="en-US" dirty="0" err="1"/>
                        <a:t>TfidfVectorizer</a:t>
                      </a:r>
                      <a:r>
                        <a:rPr lang="en-US" dirty="0"/>
                        <a:t>()</a:t>
                      </a:r>
                    </a:p>
                  </a:txBody>
                  <a:tcPr/>
                </a:tc>
                <a:tc>
                  <a:txBody>
                    <a:bodyPr/>
                    <a:lstStyle/>
                    <a:p>
                      <a:r>
                        <a:rPr lang="en-US" sz="1800" b="0" i="0" kern="1200" dirty="0">
                          <a:solidFill>
                            <a:schemeClr val="dk1"/>
                          </a:solidFill>
                          <a:effectLst/>
                          <a:latin typeface="+mn-lt"/>
                          <a:ea typeface="+mn-ea"/>
                          <a:cs typeface="+mn-cs"/>
                        </a:rPr>
                        <a:t>0.768647</a:t>
                      </a:r>
                      <a:endParaRPr lang="en-US" dirty="0"/>
                    </a:p>
                  </a:txBody>
                  <a:tcPr/>
                </a:tc>
                <a:tc>
                  <a:txBody>
                    <a:bodyPr/>
                    <a:lstStyle/>
                    <a:p>
                      <a:r>
                        <a:rPr lang="en-US" sz="1800" b="0" i="0" kern="1200" dirty="0">
                          <a:solidFill>
                            <a:schemeClr val="dk1"/>
                          </a:solidFill>
                          <a:effectLst/>
                          <a:latin typeface="+mn-lt"/>
                          <a:ea typeface="+mn-ea"/>
                          <a:cs typeface="+mn-cs"/>
                        </a:rPr>
                        <a:t>0.536030</a:t>
                      </a:r>
                      <a:endParaRPr lang="en-US" dirty="0"/>
                    </a:p>
                  </a:txBody>
                  <a:tcPr/>
                </a:tc>
                <a:tc>
                  <a:txBody>
                    <a:bodyPr/>
                    <a:lstStyle/>
                    <a:p>
                      <a:r>
                        <a:rPr lang="en-US" sz="1800" b="0" i="0" kern="1200" dirty="0">
                          <a:solidFill>
                            <a:schemeClr val="dk1"/>
                          </a:solidFill>
                          <a:effectLst/>
                          <a:latin typeface="+mn-lt"/>
                          <a:ea typeface="+mn-ea"/>
                          <a:cs typeface="+mn-cs"/>
                        </a:rPr>
                        <a:t>0.426043</a:t>
                      </a:r>
                      <a:endParaRPr lang="en-US" dirty="0"/>
                    </a:p>
                  </a:txBody>
                  <a:tcPr/>
                </a:tc>
                <a:extLst>
                  <a:ext uri="{0D108BD9-81ED-4DB2-BD59-A6C34878D82A}">
                    <a16:rowId xmlns:a16="http://schemas.microsoft.com/office/drawing/2014/main" val="2607329480"/>
                  </a:ext>
                </a:extLst>
              </a:tr>
            </a:tbl>
          </a:graphicData>
        </a:graphic>
      </p:graphicFrame>
      <p:sp>
        <p:nvSpPr>
          <p:cNvPr id="6" name="TextBox 5">
            <a:extLst>
              <a:ext uri="{FF2B5EF4-FFF2-40B4-BE49-F238E27FC236}">
                <a16:creationId xmlns:a16="http://schemas.microsoft.com/office/drawing/2014/main" id="{17A9BC3D-B42F-46F0-B79B-850495D77B80}"/>
              </a:ext>
            </a:extLst>
          </p:cNvPr>
          <p:cNvSpPr txBox="1"/>
          <p:nvPr/>
        </p:nvSpPr>
        <p:spPr>
          <a:xfrm>
            <a:off x="4947138" y="4320302"/>
            <a:ext cx="2297724" cy="369332"/>
          </a:xfrm>
          <a:prstGeom prst="rect">
            <a:avLst/>
          </a:prstGeom>
          <a:noFill/>
        </p:spPr>
        <p:txBody>
          <a:bodyPr wrap="square" rtlCol="0">
            <a:spAutoFit/>
          </a:bodyPr>
          <a:lstStyle/>
          <a:p>
            <a:r>
              <a:rPr lang="en-US" dirty="0"/>
              <a:t>Accuracy Scores:</a:t>
            </a:r>
          </a:p>
        </p:txBody>
      </p:sp>
    </p:spTree>
    <p:extLst>
      <p:ext uri="{BB962C8B-B14F-4D97-AF65-F5344CB8AC3E}">
        <p14:creationId xmlns:p14="http://schemas.microsoft.com/office/powerpoint/2010/main" val="84584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Webpage </a:t>
            </a:r>
          </a:p>
        </p:txBody>
      </p:sp>
      <p:sp>
        <p:nvSpPr>
          <p:cNvPr id="3" name="Content Placeholder 2">
            <a:extLst>
              <a:ext uri="{FF2B5EF4-FFF2-40B4-BE49-F238E27FC236}">
                <a16:creationId xmlns:a16="http://schemas.microsoft.com/office/drawing/2014/main" id="{2C871309-37D0-4C78-A7E1-5B8D84CD33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180590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{52DFF5DD-6F50-4A41-8338-546FF87953E0}tf56160789_win32</Template>
  <TotalTime>370</TotalTime>
  <Words>473</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Times New Roman</vt:lpstr>
      <vt:lpstr>1_RetrospectVTI</vt:lpstr>
      <vt:lpstr>2020 S&amp;P100 Stock Price Predictions from Earnings Calls</vt:lpstr>
      <vt:lpstr>Key Considerations</vt:lpstr>
      <vt:lpstr>Data Sources</vt:lpstr>
      <vt:lpstr>Process</vt:lpstr>
      <vt:lpstr>TF-IDF and Count Vectorization</vt:lpstr>
      <vt:lpstr>Classification</vt:lpstr>
      <vt:lpstr>Classification</vt:lpstr>
      <vt:lpstr>Logistic Regression Model</vt:lpstr>
      <vt:lpstr>Webpage </vt:lpstr>
      <vt:lpstr>Webpage </vt:lpstr>
      <vt:lpstr>Webpage </vt:lpstr>
      <vt:lpstr>Heroku Link</vt:lpstr>
      <vt:lpstr>Challenges</vt:lpstr>
      <vt:lpstr>Next steps/uses…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 Fuentes</dc:creator>
  <cp:lastModifiedBy>Chad Dubiel</cp:lastModifiedBy>
  <cp:revision>15</cp:revision>
  <dcterms:created xsi:type="dcterms:W3CDTF">2021-01-16T22:02:59Z</dcterms:created>
  <dcterms:modified xsi:type="dcterms:W3CDTF">2021-01-26T00:06:46Z</dcterms:modified>
</cp:coreProperties>
</file>