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4" r:id="rId3"/>
    <p:sldId id="259" r:id="rId4"/>
    <p:sldId id="260" r:id="rId5"/>
    <p:sldId id="261" r:id="rId6"/>
    <p:sldId id="262" r:id="rId7"/>
    <p:sldId id="265" r:id="rId8"/>
    <p:sldId id="264" r:id="rId9"/>
    <p:sldId id="266" r:id="rId10"/>
    <p:sldId id="282" r:id="rId11"/>
    <p:sldId id="275" r:id="rId12"/>
    <p:sldId id="276" r:id="rId13"/>
    <p:sldId id="277" r:id="rId14"/>
    <p:sldId id="278" r:id="rId15"/>
    <p:sldId id="279" r:id="rId16"/>
    <p:sldId id="281" r:id="rId17"/>
    <p:sldId id="268" r:id="rId18"/>
    <p:sldId id="269" r:id="rId19"/>
    <p:sldId id="271"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Fuentes" initials="KF" lastIdx="2" clrIdx="0">
    <p:extLst>
      <p:ext uri="{19B8F6BF-5375-455C-9EA6-DF929625EA0E}">
        <p15:presenceInfo xmlns:p15="http://schemas.microsoft.com/office/powerpoint/2012/main" userId="f6a8e661dcb73d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5ECF1-6336-41DD-AC7A-77AD7853537C}"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09A5C056-BDF6-4073-B35B-A74D0B5DD92A}">
      <dgm:prSet phldrT="[Text]"/>
      <dgm:spPr>
        <a:solidFill>
          <a:srgbClr val="00B050"/>
        </a:solidFill>
      </dgm:spPr>
      <dgm:t>
        <a:bodyPr/>
        <a:lstStyle/>
        <a:p>
          <a:r>
            <a:rPr lang="en-US" dirty="0"/>
            <a:t>Buy</a:t>
          </a:r>
        </a:p>
      </dgm:t>
    </dgm:pt>
    <dgm:pt modelId="{B7AD3C53-F1CB-45C5-9D41-6E0B8461654C}" type="parTrans" cxnId="{5192E09D-46ED-4BBA-B864-32E5CF0AF5AC}">
      <dgm:prSet/>
      <dgm:spPr/>
      <dgm:t>
        <a:bodyPr/>
        <a:lstStyle/>
        <a:p>
          <a:endParaRPr lang="en-US"/>
        </a:p>
      </dgm:t>
    </dgm:pt>
    <dgm:pt modelId="{E5B3D5E1-EFBF-468C-8699-5AA4EA9C059E}" type="sibTrans" cxnId="{5192E09D-46ED-4BBA-B864-32E5CF0AF5AC}">
      <dgm:prSet/>
      <dgm:spPr/>
      <dgm:t>
        <a:bodyPr/>
        <a:lstStyle/>
        <a:p>
          <a:endParaRPr lang="en-US"/>
        </a:p>
      </dgm:t>
    </dgm:pt>
    <dgm:pt modelId="{62FE72EE-63BD-4505-B9E5-35D329579F22}">
      <dgm:prSet phldrT="[Text]"/>
      <dgm:spPr/>
      <dgm:t>
        <a:bodyPr/>
        <a:lstStyle/>
        <a:p>
          <a:r>
            <a:rPr lang="en-US" dirty="0"/>
            <a:t>Return &gt; 3%</a:t>
          </a:r>
        </a:p>
      </dgm:t>
    </dgm:pt>
    <dgm:pt modelId="{DBF937C2-09AA-406D-87C1-B60E528EF9C5}" type="parTrans" cxnId="{49C20781-3EED-4FA6-9E10-AB258951CD70}">
      <dgm:prSet/>
      <dgm:spPr/>
      <dgm:t>
        <a:bodyPr/>
        <a:lstStyle/>
        <a:p>
          <a:endParaRPr lang="en-US"/>
        </a:p>
      </dgm:t>
    </dgm:pt>
    <dgm:pt modelId="{23C1671D-BC28-424D-B80F-BC847B553BE3}" type="sibTrans" cxnId="{49C20781-3EED-4FA6-9E10-AB258951CD70}">
      <dgm:prSet/>
      <dgm:spPr/>
      <dgm:t>
        <a:bodyPr/>
        <a:lstStyle/>
        <a:p>
          <a:endParaRPr lang="en-US"/>
        </a:p>
      </dgm:t>
    </dgm:pt>
    <dgm:pt modelId="{0284ABB1-F87A-47B2-8C1C-B2B428CF7DA0}">
      <dgm:prSet phldrT="[Text]"/>
      <dgm:spPr/>
      <dgm:t>
        <a:bodyPr/>
        <a:lstStyle/>
        <a:p>
          <a:r>
            <a:rPr lang="en-US" dirty="0"/>
            <a:t>Hold</a:t>
          </a:r>
        </a:p>
      </dgm:t>
    </dgm:pt>
    <dgm:pt modelId="{5CC0F408-E88A-498C-A6B3-1BFC46FB4575}" type="parTrans" cxnId="{76DDBA89-2D32-41C1-B0AA-04778F8F9B4C}">
      <dgm:prSet/>
      <dgm:spPr/>
      <dgm:t>
        <a:bodyPr/>
        <a:lstStyle/>
        <a:p>
          <a:endParaRPr lang="en-US"/>
        </a:p>
      </dgm:t>
    </dgm:pt>
    <dgm:pt modelId="{4E444329-4A9F-4D7E-9CEB-CC4A8D2781EE}" type="sibTrans" cxnId="{76DDBA89-2D32-41C1-B0AA-04778F8F9B4C}">
      <dgm:prSet/>
      <dgm:spPr/>
      <dgm:t>
        <a:bodyPr/>
        <a:lstStyle/>
        <a:p>
          <a:endParaRPr lang="en-US"/>
        </a:p>
      </dgm:t>
    </dgm:pt>
    <dgm:pt modelId="{3EDD5F83-04ED-469F-836F-7B38E7194D6B}">
      <dgm:prSet phldrT="[Text]"/>
      <dgm:spPr/>
      <dgm:t>
        <a:bodyPr/>
        <a:lstStyle/>
        <a:p>
          <a:r>
            <a:rPr lang="en-US" dirty="0"/>
            <a:t>Return &lt; 3% and &gt; -3%</a:t>
          </a:r>
        </a:p>
      </dgm:t>
    </dgm:pt>
    <dgm:pt modelId="{8279D7F0-497D-44F3-A15E-A3A5472EB7BC}" type="parTrans" cxnId="{D8719337-4BA9-4D38-BFDC-5048BFAD2CE9}">
      <dgm:prSet/>
      <dgm:spPr/>
      <dgm:t>
        <a:bodyPr/>
        <a:lstStyle/>
        <a:p>
          <a:endParaRPr lang="en-US"/>
        </a:p>
      </dgm:t>
    </dgm:pt>
    <dgm:pt modelId="{17F2C1D3-01B2-40EA-95D3-B086977815C9}" type="sibTrans" cxnId="{D8719337-4BA9-4D38-BFDC-5048BFAD2CE9}">
      <dgm:prSet/>
      <dgm:spPr/>
      <dgm:t>
        <a:bodyPr/>
        <a:lstStyle/>
        <a:p>
          <a:endParaRPr lang="en-US"/>
        </a:p>
      </dgm:t>
    </dgm:pt>
    <dgm:pt modelId="{EA0AD0E0-6199-474C-8B49-8D73BA8F7F16}">
      <dgm:prSet phldrT="[Text]"/>
      <dgm:spPr>
        <a:solidFill>
          <a:srgbClr val="FF0000"/>
        </a:solidFill>
      </dgm:spPr>
      <dgm:t>
        <a:bodyPr/>
        <a:lstStyle/>
        <a:p>
          <a:r>
            <a:rPr lang="en-US" dirty="0"/>
            <a:t>Sell</a:t>
          </a:r>
        </a:p>
      </dgm:t>
    </dgm:pt>
    <dgm:pt modelId="{DCB77064-BB0E-48A5-9108-E9E03BCC6E7F}" type="parTrans" cxnId="{167BD02F-1B60-4F49-9C6B-8966843D8D5E}">
      <dgm:prSet/>
      <dgm:spPr/>
      <dgm:t>
        <a:bodyPr/>
        <a:lstStyle/>
        <a:p>
          <a:endParaRPr lang="en-US"/>
        </a:p>
      </dgm:t>
    </dgm:pt>
    <dgm:pt modelId="{015779A1-1DE0-4A83-91D0-F62D31D73619}" type="sibTrans" cxnId="{167BD02F-1B60-4F49-9C6B-8966843D8D5E}">
      <dgm:prSet/>
      <dgm:spPr/>
      <dgm:t>
        <a:bodyPr/>
        <a:lstStyle/>
        <a:p>
          <a:endParaRPr lang="en-US"/>
        </a:p>
      </dgm:t>
    </dgm:pt>
    <dgm:pt modelId="{EFBB88F4-C618-4081-9FE3-DC3CD28933DF}">
      <dgm:prSet phldrT="[Text]"/>
      <dgm:spPr/>
      <dgm:t>
        <a:bodyPr/>
        <a:lstStyle/>
        <a:p>
          <a:r>
            <a:rPr lang="en-US" dirty="0"/>
            <a:t>Return &lt; -3%</a:t>
          </a:r>
        </a:p>
      </dgm:t>
    </dgm:pt>
    <dgm:pt modelId="{417A3D92-5771-44DC-AD69-CC4D3131E2F4}" type="parTrans" cxnId="{63926D22-0937-40C9-AC11-3244F621AC81}">
      <dgm:prSet/>
      <dgm:spPr/>
      <dgm:t>
        <a:bodyPr/>
        <a:lstStyle/>
        <a:p>
          <a:endParaRPr lang="en-US"/>
        </a:p>
      </dgm:t>
    </dgm:pt>
    <dgm:pt modelId="{A1BCC901-258C-41B7-8B9F-B2497787ABC7}" type="sibTrans" cxnId="{63926D22-0937-40C9-AC11-3244F621AC81}">
      <dgm:prSet/>
      <dgm:spPr/>
      <dgm:t>
        <a:bodyPr/>
        <a:lstStyle/>
        <a:p>
          <a:endParaRPr lang="en-US"/>
        </a:p>
      </dgm:t>
    </dgm:pt>
    <dgm:pt modelId="{5E72CF4D-F4D6-4BB4-81CD-FBAA12276A7B}" type="pres">
      <dgm:prSet presAssocID="{6335ECF1-6336-41DD-AC7A-77AD7853537C}" presName="Name0" presStyleCnt="0">
        <dgm:presLayoutVars>
          <dgm:dir/>
          <dgm:animLvl val="lvl"/>
          <dgm:resizeHandles/>
        </dgm:presLayoutVars>
      </dgm:prSet>
      <dgm:spPr/>
    </dgm:pt>
    <dgm:pt modelId="{CD9CD36C-3570-4F67-BA2B-9C02C4818FC6}" type="pres">
      <dgm:prSet presAssocID="{09A5C056-BDF6-4073-B35B-A74D0B5DD92A}" presName="linNode" presStyleCnt="0"/>
      <dgm:spPr/>
    </dgm:pt>
    <dgm:pt modelId="{20412962-6C78-4F8D-B373-E0AD56EC1670}" type="pres">
      <dgm:prSet presAssocID="{09A5C056-BDF6-4073-B35B-A74D0B5DD92A}" presName="parentShp" presStyleLbl="node1" presStyleIdx="0" presStyleCnt="3" custScaleY="97039" custLinFactX="8" custLinFactNeighborX="100000" custLinFactNeighborY="16">
        <dgm:presLayoutVars>
          <dgm:bulletEnabled val="1"/>
        </dgm:presLayoutVars>
      </dgm:prSet>
      <dgm:spPr/>
    </dgm:pt>
    <dgm:pt modelId="{030BBEF5-7C0D-473E-B5CF-13CB34CF5519}" type="pres">
      <dgm:prSet presAssocID="{09A5C056-BDF6-4073-B35B-A74D0B5DD92A}" presName="childShp" presStyleLbl="bgAccFollowNode1" presStyleIdx="0" presStyleCnt="3" custLinFactNeighborX="-99992" custLinFactNeighborY="4988">
        <dgm:presLayoutVars>
          <dgm:bulletEnabled val="1"/>
        </dgm:presLayoutVars>
      </dgm:prSet>
      <dgm:spPr/>
    </dgm:pt>
    <dgm:pt modelId="{63EF279D-27E4-4CF5-B711-5B1FD7C37766}" type="pres">
      <dgm:prSet presAssocID="{E5B3D5E1-EFBF-468C-8699-5AA4EA9C059E}" presName="spacing" presStyleCnt="0"/>
      <dgm:spPr/>
    </dgm:pt>
    <dgm:pt modelId="{A521CE15-5DAB-4550-A84C-4FD294056B91}" type="pres">
      <dgm:prSet presAssocID="{0284ABB1-F87A-47B2-8C1C-B2B428CF7DA0}" presName="linNode" presStyleCnt="0"/>
      <dgm:spPr/>
    </dgm:pt>
    <dgm:pt modelId="{74A66EE6-9EFF-4325-820A-8DA9CC46BD2C}" type="pres">
      <dgm:prSet presAssocID="{0284ABB1-F87A-47B2-8C1C-B2B428CF7DA0}" presName="parentShp" presStyleLbl="node1" presStyleIdx="1" presStyleCnt="3" custScaleY="97039" custLinFactX="8" custLinFactNeighborX="100000" custLinFactNeighborY="16">
        <dgm:presLayoutVars>
          <dgm:bulletEnabled val="1"/>
        </dgm:presLayoutVars>
      </dgm:prSet>
      <dgm:spPr/>
    </dgm:pt>
    <dgm:pt modelId="{5DF0DC12-C69A-4A7E-AFB7-1FFA20466F4F}" type="pres">
      <dgm:prSet presAssocID="{0284ABB1-F87A-47B2-8C1C-B2B428CF7DA0}" presName="childShp" presStyleLbl="bgAccFollowNode1" presStyleIdx="1" presStyleCnt="3" custLinFactNeighborX="-99992" custLinFactNeighborY="4988">
        <dgm:presLayoutVars>
          <dgm:bulletEnabled val="1"/>
        </dgm:presLayoutVars>
      </dgm:prSet>
      <dgm:spPr/>
    </dgm:pt>
    <dgm:pt modelId="{BFDC17FD-4883-4C1A-AE24-2A1497F0EEAD}" type="pres">
      <dgm:prSet presAssocID="{4E444329-4A9F-4D7E-9CEB-CC4A8D2781EE}" presName="spacing" presStyleCnt="0"/>
      <dgm:spPr/>
    </dgm:pt>
    <dgm:pt modelId="{EB66CE88-061D-4BF3-B8A5-ADEFE03039A4}" type="pres">
      <dgm:prSet presAssocID="{EA0AD0E0-6199-474C-8B49-8D73BA8F7F16}" presName="linNode" presStyleCnt="0"/>
      <dgm:spPr/>
    </dgm:pt>
    <dgm:pt modelId="{A5406080-CF88-4A4A-A726-7E42A472A022}" type="pres">
      <dgm:prSet presAssocID="{EA0AD0E0-6199-474C-8B49-8D73BA8F7F16}" presName="parentShp" presStyleLbl="node1" presStyleIdx="2" presStyleCnt="3" custScaleY="97039" custLinFactX="8" custLinFactNeighborX="100000" custLinFactNeighborY="16">
        <dgm:presLayoutVars>
          <dgm:bulletEnabled val="1"/>
        </dgm:presLayoutVars>
      </dgm:prSet>
      <dgm:spPr/>
    </dgm:pt>
    <dgm:pt modelId="{2430E116-9AD7-4451-B7A2-75D4C4139D83}" type="pres">
      <dgm:prSet presAssocID="{EA0AD0E0-6199-474C-8B49-8D73BA8F7F16}" presName="childShp" presStyleLbl="bgAccFollowNode1" presStyleIdx="2" presStyleCnt="3" custLinFactNeighborX="-99992" custLinFactNeighborY="4988">
        <dgm:presLayoutVars>
          <dgm:bulletEnabled val="1"/>
        </dgm:presLayoutVars>
      </dgm:prSet>
      <dgm:spPr/>
    </dgm:pt>
  </dgm:ptLst>
  <dgm:cxnLst>
    <dgm:cxn modelId="{3B63E517-B281-4B0C-A186-DA3BC7F774A5}" type="presOf" srcId="{09A5C056-BDF6-4073-B35B-A74D0B5DD92A}" destId="{20412962-6C78-4F8D-B373-E0AD56EC1670}" srcOrd="0" destOrd="0" presId="urn:microsoft.com/office/officeart/2005/8/layout/vList6"/>
    <dgm:cxn modelId="{63926D22-0937-40C9-AC11-3244F621AC81}" srcId="{EA0AD0E0-6199-474C-8B49-8D73BA8F7F16}" destId="{EFBB88F4-C618-4081-9FE3-DC3CD28933DF}" srcOrd="0" destOrd="0" parTransId="{417A3D92-5771-44DC-AD69-CC4D3131E2F4}" sibTransId="{A1BCC901-258C-41B7-8B9F-B2497787ABC7}"/>
    <dgm:cxn modelId="{167BD02F-1B60-4F49-9C6B-8966843D8D5E}" srcId="{6335ECF1-6336-41DD-AC7A-77AD7853537C}" destId="{EA0AD0E0-6199-474C-8B49-8D73BA8F7F16}" srcOrd="2" destOrd="0" parTransId="{DCB77064-BB0E-48A5-9108-E9E03BCC6E7F}" sibTransId="{015779A1-1DE0-4A83-91D0-F62D31D73619}"/>
    <dgm:cxn modelId="{D8719337-4BA9-4D38-BFDC-5048BFAD2CE9}" srcId="{0284ABB1-F87A-47B2-8C1C-B2B428CF7DA0}" destId="{3EDD5F83-04ED-469F-836F-7B38E7194D6B}" srcOrd="0" destOrd="0" parTransId="{8279D7F0-497D-44F3-A15E-A3A5472EB7BC}" sibTransId="{17F2C1D3-01B2-40EA-95D3-B086977815C9}"/>
    <dgm:cxn modelId="{55DE5A5C-D9D0-4BB1-9438-2CD2D456E2E9}" type="presOf" srcId="{0284ABB1-F87A-47B2-8C1C-B2B428CF7DA0}" destId="{74A66EE6-9EFF-4325-820A-8DA9CC46BD2C}" srcOrd="0" destOrd="0" presId="urn:microsoft.com/office/officeart/2005/8/layout/vList6"/>
    <dgm:cxn modelId="{BBEEAD69-625D-4504-8DFB-05972BF01FEB}" type="presOf" srcId="{EA0AD0E0-6199-474C-8B49-8D73BA8F7F16}" destId="{A5406080-CF88-4A4A-A726-7E42A472A022}" srcOrd="0" destOrd="0" presId="urn:microsoft.com/office/officeart/2005/8/layout/vList6"/>
    <dgm:cxn modelId="{382D9F4F-1EF5-49E2-9708-89D1AC9B9DD8}" type="presOf" srcId="{3EDD5F83-04ED-469F-836F-7B38E7194D6B}" destId="{5DF0DC12-C69A-4A7E-AFB7-1FFA20466F4F}" srcOrd="0" destOrd="0" presId="urn:microsoft.com/office/officeart/2005/8/layout/vList6"/>
    <dgm:cxn modelId="{49C20781-3EED-4FA6-9E10-AB258951CD70}" srcId="{09A5C056-BDF6-4073-B35B-A74D0B5DD92A}" destId="{62FE72EE-63BD-4505-B9E5-35D329579F22}" srcOrd="0" destOrd="0" parTransId="{DBF937C2-09AA-406D-87C1-B60E528EF9C5}" sibTransId="{23C1671D-BC28-424D-B80F-BC847B553BE3}"/>
    <dgm:cxn modelId="{76DDBA89-2D32-41C1-B0AA-04778F8F9B4C}" srcId="{6335ECF1-6336-41DD-AC7A-77AD7853537C}" destId="{0284ABB1-F87A-47B2-8C1C-B2B428CF7DA0}" srcOrd="1" destOrd="0" parTransId="{5CC0F408-E88A-498C-A6B3-1BFC46FB4575}" sibTransId="{4E444329-4A9F-4D7E-9CEB-CC4A8D2781EE}"/>
    <dgm:cxn modelId="{5192E09D-46ED-4BBA-B864-32E5CF0AF5AC}" srcId="{6335ECF1-6336-41DD-AC7A-77AD7853537C}" destId="{09A5C056-BDF6-4073-B35B-A74D0B5DD92A}" srcOrd="0" destOrd="0" parTransId="{B7AD3C53-F1CB-45C5-9D41-6E0B8461654C}" sibTransId="{E5B3D5E1-EFBF-468C-8699-5AA4EA9C059E}"/>
    <dgm:cxn modelId="{29426EAA-FCBC-4585-87D2-29D2A76CC943}" type="presOf" srcId="{EFBB88F4-C618-4081-9FE3-DC3CD28933DF}" destId="{2430E116-9AD7-4451-B7A2-75D4C4139D83}" srcOrd="0" destOrd="0" presId="urn:microsoft.com/office/officeart/2005/8/layout/vList6"/>
    <dgm:cxn modelId="{D490D4E5-03CA-4FC8-9784-D22304CD02C1}" type="presOf" srcId="{6335ECF1-6336-41DD-AC7A-77AD7853537C}" destId="{5E72CF4D-F4D6-4BB4-81CD-FBAA12276A7B}" srcOrd="0" destOrd="0" presId="urn:microsoft.com/office/officeart/2005/8/layout/vList6"/>
    <dgm:cxn modelId="{B32619E8-EFBB-4614-AB4A-2A11BF83ED88}" type="presOf" srcId="{62FE72EE-63BD-4505-B9E5-35D329579F22}" destId="{030BBEF5-7C0D-473E-B5CF-13CB34CF5519}" srcOrd="0" destOrd="0" presId="urn:microsoft.com/office/officeart/2005/8/layout/vList6"/>
    <dgm:cxn modelId="{D2299F41-99C7-497D-B924-CFE5F9AF3A63}" type="presParOf" srcId="{5E72CF4D-F4D6-4BB4-81CD-FBAA12276A7B}" destId="{CD9CD36C-3570-4F67-BA2B-9C02C4818FC6}" srcOrd="0" destOrd="0" presId="urn:microsoft.com/office/officeart/2005/8/layout/vList6"/>
    <dgm:cxn modelId="{5ED42360-5808-4A6F-A301-A680703EEEDD}" type="presParOf" srcId="{CD9CD36C-3570-4F67-BA2B-9C02C4818FC6}" destId="{20412962-6C78-4F8D-B373-E0AD56EC1670}" srcOrd="0" destOrd="0" presId="urn:microsoft.com/office/officeart/2005/8/layout/vList6"/>
    <dgm:cxn modelId="{79068902-7F10-45FA-8D07-28A97B6BE1E5}" type="presParOf" srcId="{CD9CD36C-3570-4F67-BA2B-9C02C4818FC6}" destId="{030BBEF5-7C0D-473E-B5CF-13CB34CF5519}" srcOrd="1" destOrd="0" presId="urn:microsoft.com/office/officeart/2005/8/layout/vList6"/>
    <dgm:cxn modelId="{C7CEB93A-6A78-4B0A-B9D6-40F25E626B6B}" type="presParOf" srcId="{5E72CF4D-F4D6-4BB4-81CD-FBAA12276A7B}" destId="{63EF279D-27E4-4CF5-B711-5B1FD7C37766}" srcOrd="1" destOrd="0" presId="urn:microsoft.com/office/officeart/2005/8/layout/vList6"/>
    <dgm:cxn modelId="{7F8F0FD4-49B2-41F2-8BEF-7A5EBD2069E6}" type="presParOf" srcId="{5E72CF4D-F4D6-4BB4-81CD-FBAA12276A7B}" destId="{A521CE15-5DAB-4550-A84C-4FD294056B91}" srcOrd="2" destOrd="0" presId="urn:microsoft.com/office/officeart/2005/8/layout/vList6"/>
    <dgm:cxn modelId="{7AA4B1F4-1CF4-4DE1-B0CE-9612B8AF2DD4}" type="presParOf" srcId="{A521CE15-5DAB-4550-A84C-4FD294056B91}" destId="{74A66EE6-9EFF-4325-820A-8DA9CC46BD2C}" srcOrd="0" destOrd="0" presId="urn:microsoft.com/office/officeart/2005/8/layout/vList6"/>
    <dgm:cxn modelId="{33936919-6B59-4D49-9B80-2DCE3A25E6A6}" type="presParOf" srcId="{A521CE15-5DAB-4550-A84C-4FD294056B91}" destId="{5DF0DC12-C69A-4A7E-AFB7-1FFA20466F4F}" srcOrd="1" destOrd="0" presId="urn:microsoft.com/office/officeart/2005/8/layout/vList6"/>
    <dgm:cxn modelId="{FE12E718-EE96-402E-8DC6-C303BF4A5A58}" type="presParOf" srcId="{5E72CF4D-F4D6-4BB4-81CD-FBAA12276A7B}" destId="{BFDC17FD-4883-4C1A-AE24-2A1497F0EEAD}" srcOrd="3" destOrd="0" presId="urn:microsoft.com/office/officeart/2005/8/layout/vList6"/>
    <dgm:cxn modelId="{BE5632F7-989C-43CF-8643-1900049A4CFC}" type="presParOf" srcId="{5E72CF4D-F4D6-4BB4-81CD-FBAA12276A7B}" destId="{EB66CE88-061D-4BF3-B8A5-ADEFE03039A4}" srcOrd="4" destOrd="0" presId="urn:microsoft.com/office/officeart/2005/8/layout/vList6"/>
    <dgm:cxn modelId="{7D5FE829-7C91-4ADC-97B7-D0FD76E558B3}" type="presParOf" srcId="{EB66CE88-061D-4BF3-B8A5-ADEFE03039A4}" destId="{A5406080-CF88-4A4A-A726-7E42A472A022}" srcOrd="0" destOrd="0" presId="urn:microsoft.com/office/officeart/2005/8/layout/vList6"/>
    <dgm:cxn modelId="{77999876-6214-4BC9-9AC5-0E489C81E0C8}" type="presParOf" srcId="{EB66CE88-061D-4BF3-B8A5-ADEFE03039A4}" destId="{2430E116-9AD7-4451-B7A2-75D4C4139D8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BBEF5-7C0D-473E-B5CF-13CB34CF5519}">
      <dsp:nvSpPr>
        <dsp:cNvPr id="0" name=""/>
        <dsp:cNvSpPr/>
      </dsp:nvSpPr>
      <dsp:spPr>
        <a:xfrm>
          <a:off x="321" y="5862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&gt; 3%</a:t>
          </a:r>
        </a:p>
      </dsp:txBody>
      <dsp:txXfrm>
        <a:off x="321" y="205527"/>
        <a:ext cx="5594323" cy="881434"/>
      </dsp:txXfrm>
    </dsp:sp>
    <dsp:sp modelId="{20412962-6C78-4F8D-B373-E0AD56EC1670}">
      <dsp:nvSpPr>
        <dsp:cNvPr id="0" name=""/>
        <dsp:cNvSpPr/>
      </dsp:nvSpPr>
      <dsp:spPr>
        <a:xfrm>
          <a:off x="6035039" y="17587"/>
          <a:ext cx="4023360" cy="114044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Buy</a:t>
          </a:r>
        </a:p>
      </dsp:txBody>
      <dsp:txXfrm>
        <a:off x="6090711" y="73259"/>
        <a:ext cx="3912016" cy="1029103"/>
      </dsp:txXfrm>
    </dsp:sp>
    <dsp:sp modelId="{5DF0DC12-C69A-4A7E-AFB7-1FFA20466F4F}">
      <dsp:nvSpPr>
        <dsp:cNvPr id="0" name=""/>
        <dsp:cNvSpPr/>
      </dsp:nvSpPr>
      <dsp:spPr>
        <a:xfrm>
          <a:off x="321" y="1351392"/>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 and &gt; -3%</a:t>
          </a:r>
        </a:p>
      </dsp:txBody>
      <dsp:txXfrm>
        <a:off x="321" y="1498298"/>
        <a:ext cx="5594323" cy="881434"/>
      </dsp:txXfrm>
    </dsp:sp>
    <dsp:sp modelId="{74A66EE6-9EFF-4325-820A-8DA9CC46BD2C}">
      <dsp:nvSpPr>
        <dsp:cNvPr id="0" name=""/>
        <dsp:cNvSpPr/>
      </dsp:nvSpPr>
      <dsp:spPr>
        <a:xfrm>
          <a:off x="6035039" y="1310358"/>
          <a:ext cx="4023360" cy="11404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Hold</a:t>
          </a:r>
        </a:p>
      </dsp:txBody>
      <dsp:txXfrm>
        <a:off x="6090711" y="1366030"/>
        <a:ext cx="3912016" cy="1029103"/>
      </dsp:txXfrm>
    </dsp:sp>
    <dsp:sp modelId="{2430E116-9AD7-4451-B7A2-75D4C4139D83}">
      <dsp:nvSpPr>
        <dsp:cNvPr id="0" name=""/>
        <dsp:cNvSpPr/>
      </dsp:nvSpPr>
      <dsp:spPr>
        <a:xfrm>
          <a:off x="321" y="258554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a:t>
          </a:r>
        </a:p>
      </dsp:txBody>
      <dsp:txXfrm>
        <a:off x="321" y="2732447"/>
        <a:ext cx="5594323" cy="881434"/>
      </dsp:txXfrm>
    </dsp:sp>
    <dsp:sp modelId="{A5406080-CF88-4A4A-A726-7E42A472A022}">
      <dsp:nvSpPr>
        <dsp:cNvPr id="0" name=""/>
        <dsp:cNvSpPr/>
      </dsp:nvSpPr>
      <dsp:spPr>
        <a:xfrm>
          <a:off x="6035039" y="2603129"/>
          <a:ext cx="4023360" cy="114044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Sell</a:t>
          </a:r>
        </a:p>
      </dsp:txBody>
      <dsp:txXfrm>
        <a:off x="6090711" y="2658801"/>
        <a:ext cx="3912016" cy="102910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ekingalpha.com/earnings/earnings-call-transcripts" TargetMode="External"/><Relationship Id="rId2" Type="http://schemas.openxmlformats.org/officeDocument/2006/relationships/hyperlink" Target="https://en.wikipedia.org/wiki/List_of_stock_exchanges" TargetMode="External"/><Relationship Id="rId1" Type="http://schemas.openxmlformats.org/officeDocument/2006/relationships/slideLayout" Target="../slideLayouts/slideLayout2.xml"/><Relationship Id="rId4" Type="http://schemas.openxmlformats.org/officeDocument/2006/relationships/hyperlink" Target="https://sg.finance.yaho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Stock Price Predictions from Earnings Calls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Artificially Intelligent Group:</a:t>
            </a:r>
          </a:p>
          <a:p>
            <a:pPr>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Radhika Balasubramaniam, Chad Dubiel, Katy Fuentes, Pankaj Tahiliani</a:t>
            </a:r>
          </a:p>
          <a:p>
            <a:pPr>
              <a:lnSpc>
                <a:spcPct val="107000"/>
              </a:lnSpc>
              <a:spcBef>
                <a:spcPts val="0"/>
              </a:spcBef>
              <a:spcAft>
                <a:spcPts val="800"/>
              </a:spcAft>
            </a:pPr>
            <a:r>
              <a:rPr lang="en-US" sz="1500" dirty="0">
                <a:latin typeface="Times New Roman" panose="02020603050405020304" pitchFamily="18" charset="0"/>
                <a:ea typeface="Calibri" panose="020F0502020204030204" pitchFamily="34" charset="0"/>
              </a:rPr>
              <a:t>January 26, 2021</a:t>
            </a:r>
            <a:endParaRPr lang="en-US" sz="15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B5FD34-52CF-461C-B0C8-4F34918BBE4F}"/>
              </a:ext>
            </a:extLst>
          </p:cNvPr>
          <p:cNvSpPr>
            <a:spLocks noGrp="1"/>
          </p:cNvSpPr>
          <p:nvPr>
            <p:ph type="title"/>
          </p:nvPr>
        </p:nvSpPr>
        <p:spPr/>
        <p:txBody>
          <a:bodyPr/>
          <a:lstStyle/>
          <a:p>
            <a:r>
              <a:rPr lang="en-US" dirty="0"/>
              <a:t>Sentiment Analysis</a:t>
            </a:r>
          </a:p>
        </p:txBody>
      </p:sp>
      <p:sp>
        <p:nvSpPr>
          <p:cNvPr id="6" name="Content Placeholder 5">
            <a:extLst>
              <a:ext uri="{FF2B5EF4-FFF2-40B4-BE49-F238E27FC236}">
                <a16:creationId xmlns:a16="http://schemas.microsoft.com/office/drawing/2014/main" id="{14784863-460B-418B-8B8F-09974C71E01E}"/>
              </a:ext>
            </a:extLst>
          </p:cNvPr>
          <p:cNvSpPr>
            <a:spLocks noGrp="1"/>
          </p:cNvSpPr>
          <p:nvPr>
            <p:ph idx="1"/>
          </p:nvPr>
        </p:nvSpPr>
        <p:spPr/>
        <p:txBody>
          <a:bodyPr>
            <a:normAutofit/>
          </a:bodyPr>
          <a:lstStyle/>
          <a:p>
            <a:r>
              <a:rPr lang="en-US" dirty="0"/>
              <a:t>The 2020 S&amp;P100 earnings calls transcripts were modified by the following processing steps: </a:t>
            </a:r>
          </a:p>
          <a:p>
            <a:r>
              <a:rPr lang="en-US" dirty="0"/>
              <a:t>• Removed numbers and punctuation</a:t>
            </a:r>
          </a:p>
          <a:p>
            <a:r>
              <a:rPr lang="en-US" dirty="0"/>
              <a:t>•Preprocessed text by cleaning up contractions, removing html, tokenizing words, lemmatized words, removed stop words, and minimum character words</a:t>
            </a:r>
          </a:p>
          <a:p>
            <a:r>
              <a:rPr lang="en-US" dirty="0"/>
              <a:t>• Removed infrequent words</a:t>
            </a:r>
          </a:p>
          <a:p>
            <a:pPr>
              <a:buFont typeface="Arial" panose="020B0604020202020204" pitchFamily="34" charset="0"/>
              <a:buChar char="•"/>
            </a:pPr>
            <a:r>
              <a:rPr lang="en-US" dirty="0"/>
              <a:t>Text was processed for the full transcript and prepared remarks to compare influence of question and answer sessions.</a:t>
            </a:r>
          </a:p>
        </p:txBody>
      </p:sp>
    </p:spTree>
    <p:extLst>
      <p:ext uri="{BB962C8B-B14F-4D97-AF65-F5344CB8AC3E}">
        <p14:creationId xmlns:p14="http://schemas.microsoft.com/office/powerpoint/2010/main" val="372925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CDF1-DD7D-4B34-9EF4-7AE3FEFBC471}"/>
              </a:ext>
            </a:extLst>
          </p:cNvPr>
          <p:cNvSpPr>
            <a:spLocks noGrp="1"/>
          </p:cNvSpPr>
          <p:nvPr>
            <p:ph type="title"/>
          </p:nvPr>
        </p:nvSpPr>
        <p:spPr>
          <a:xfrm>
            <a:off x="1097280" y="286603"/>
            <a:ext cx="10058400" cy="808866"/>
          </a:xfrm>
        </p:spPr>
        <p:txBody>
          <a:bodyPr>
            <a:normAutofit/>
          </a:bodyPr>
          <a:lstStyle/>
          <a:p>
            <a:r>
              <a:rPr lang="en-US" dirty="0">
                <a:effectLst/>
                <a:latin typeface="Times New Roman" panose="02020603050405020304" pitchFamily="18" charset="0"/>
                <a:ea typeface="Calibri" panose="020F0502020204030204" pitchFamily="34" charset="0"/>
              </a:rPr>
              <a:t>Latent Dirichlet Allocation (LDA)</a:t>
            </a:r>
            <a:endParaRPr lang="en-US" dirty="0"/>
          </a:p>
        </p:txBody>
      </p:sp>
      <p:pic>
        <p:nvPicPr>
          <p:cNvPr id="9" name="Content Placeholder 8">
            <a:extLst>
              <a:ext uri="{FF2B5EF4-FFF2-40B4-BE49-F238E27FC236}">
                <a16:creationId xmlns:a16="http://schemas.microsoft.com/office/drawing/2014/main" id="{32B03708-4486-4131-A221-776C1EB3BC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5238" y="1968759"/>
            <a:ext cx="5660762" cy="4254759"/>
          </a:xfrm>
        </p:spPr>
      </p:pic>
      <p:pic>
        <p:nvPicPr>
          <p:cNvPr id="7" name="Content Placeholder 6">
            <a:extLst>
              <a:ext uri="{FF2B5EF4-FFF2-40B4-BE49-F238E27FC236}">
                <a16:creationId xmlns:a16="http://schemas.microsoft.com/office/drawing/2014/main" id="{E77890C9-74D2-4E15-B0D4-66D9B4661FA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968759"/>
            <a:ext cx="5670830" cy="4161453"/>
          </a:xfrm>
        </p:spPr>
      </p:pic>
      <p:sp>
        <p:nvSpPr>
          <p:cNvPr id="5" name="Title 1">
            <a:extLst>
              <a:ext uri="{FF2B5EF4-FFF2-40B4-BE49-F238E27FC236}">
                <a16:creationId xmlns:a16="http://schemas.microsoft.com/office/drawing/2014/main" id="{CF4491D3-E3FE-4D99-AEB7-B6FFE2575BCF}"/>
              </a:ext>
            </a:extLst>
          </p:cNvPr>
          <p:cNvSpPr txBox="1">
            <a:spLocks/>
          </p:cNvSpPr>
          <p:nvPr/>
        </p:nvSpPr>
        <p:spPr>
          <a:xfrm>
            <a:off x="1136512" y="1421393"/>
            <a:ext cx="10058400" cy="454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1200" dirty="0">
                <a:latin typeface="Times New Roman" panose="02020603050405020304" pitchFamily="18" charset="0"/>
                <a:ea typeface="Calibri" panose="020F0502020204030204" pitchFamily="34" charset="0"/>
              </a:rPr>
              <a:t>Text/Words</a:t>
            </a:r>
            <a:r>
              <a:rPr lang="en-US" sz="1200" dirty="0">
                <a:effectLst/>
                <a:latin typeface="Times New Roman" panose="02020603050405020304" pitchFamily="18" charset="0"/>
                <a:ea typeface="Calibri" panose="020F0502020204030204" pitchFamily="34" charset="0"/>
              </a:rPr>
              <a:t> overlapped in the full transcript and prepared remarks, but the topic distribution varied significantly between the two.</a:t>
            </a:r>
          </a:p>
          <a:p>
            <a:endParaRPr lang="en-US" sz="1200" dirty="0"/>
          </a:p>
        </p:txBody>
      </p:sp>
    </p:spTree>
    <p:extLst>
      <p:ext uri="{BB962C8B-B14F-4D97-AF65-F5344CB8AC3E}">
        <p14:creationId xmlns:p14="http://schemas.microsoft.com/office/powerpoint/2010/main" val="356097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8C1B-3991-4081-8390-9BEC2793D12F}"/>
              </a:ext>
            </a:extLst>
          </p:cNvPr>
          <p:cNvSpPr>
            <a:spLocks noGrp="1"/>
          </p:cNvSpPr>
          <p:nvPr>
            <p:ph type="title"/>
          </p:nvPr>
        </p:nvSpPr>
        <p:spPr/>
        <p:txBody>
          <a:bodyPr>
            <a:normAutofit fontScale="90000"/>
          </a:bodyPr>
          <a:lstStyle/>
          <a:p>
            <a:pPr marL="0" marR="0">
              <a:spcBef>
                <a:spcPts val="0"/>
              </a:spcBef>
              <a:spcAft>
                <a:spcPts val="0"/>
              </a:spcAft>
            </a:pPr>
            <a:r>
              <a:rPr lang="en-US" dirty="0">
                <a:effectLst/>
                <a:latin typeface="Times New Roman" panose="02020603050405020304" pitchFamily="18" charset="0"/>
                <a:ea typeface="Calibri" panose="020F0502020204030204" pitchFamily="34" charset="0"/>
              </a:rPr>
              <a:t>VADER Sentiment Intensity Analyzer (SIA) Polarity </a:t>
            </a:r>
            <a:r>
              <a:rPr lang="en-US" dirty="0">
                <a:latin typeface="Times New Roman" panose="02020603050405020304" pitchFamily="18" charset="0"/>
                <a:ea typeface="Calibri" panose="020F0502020204030204" pitchFamily="34" charset="0"/>
              </a:rPr>
              <a:t>S</a:t>
            </a:r>
            <a:r>
              <a:rPr lang="en-US" dirty="0">
                <a:effectLst/>
                <a:latin typeface="Times New Roman" panose="02020603050405020304" pitchFamily="18" charset="0"/>
                <a:ea typeface="Calibri" panose="020F0502020204030204" pitchFamily="34" charset="0"/>
              </a:rPr>
              <a:t>coring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Hu Liu (HL) and Loughran McDonald  (LM) word lists</a:t>
            </a:r>
            <a:endParaRPr lang="en-US" dirty="0"/>
          </a:p>
        </p:txBody>
      </p:sp>
      <p:pic>
        <p:nvPicPr>
          <p:cNvPr id="8" name="Content Placeholder 7">
            <a:extLst>
              <a:ext uri="{FF2B5EF4-FFF2-40B4-BE49-F238E27FC236}">
                <a16:creationId xmlns:a16="http://schemas.microsoft.com/office/drawing/2014/main" id="{DC52D9CD-B54A-4B6E-9B97-EBE4B1F09E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79" y="2349500"/>
            <a:ext cx="7201905" cy="1785793"/>
          </a:xfrm>
        </p:spPr>
      </p:pic>
      <p:graphicFrame>
        <p:nvGraphicFramePr>
          <p:cNvPr id="6" name="Table 6">
            <a:extLst>
              <a:ext uri="{FF2B5EF4-FFF2-40B4-BE49-F238E27FC236}">
                <a16:creationId xmlns:a16="http://schemas.microsoft.com/office/drawing/2014/main" id="{560D41BA-B831-45DC-A689-21E369D9ED39}"/>
              </a:ext>
            </a:extLst>
          </p:cNvPr>
          <p:cNvGraphicFramePr>
            <a:graphicFrameLocks noGrp="1"/>
          </p:cNvGraphicFramePr>
          <p:nvPr>
            <p:ph sz="half" idx="2"/>
            <p:extLst>
              <p:ext uri="{D42A27DB-BD31-4B8C-83A1-F6EECF244321}">
                <p14:modId xmlns:p14="http://schemas.microsoft.com/office/powerpoint/2010/main" val="3393134114"/>
              </p:ext>
            </p:extLst>
          </p:nvPr>
        </p:nvGraphicFramePr>
        <p:xfrm>
          <a:off x="5915860" y="898743"/>
          <a:ext cx="4638675" cy="967532"/>
        </p:xfrm>
        <a:graphic>
          <a:graphicData uri="http://schemas.openxmlformats.org/drawingml/2006/table">
            <a:tbl>
              <a:tblPr firstRow="1" bandRow="1">
                <a:tableStyleId>{5C22544A-7EE6-4342-B048-85BDC9FD1C3A}</a:tableStyleId>
              </a:tblPr>
              <a:tblGrid>
                <a:gridCol w="1546225">
                  <a:extLst>
                    <a:ext uri="{9D8B030D-6E8A-4147-A177-3AD203B41FA5}">
                      <a16:colId xmlns:a16="http://schemas.microsoft.com/office/drawing/2014/main" val="2871521769"/>
                    </a:ext>
                  </a:extLst>
                </a:gridCol>
                <a:gridCol w="1546225">
                  <a:extLst>
                    <a:ext uri="{9D8B030D-6E8A-4147-A177-3AD203B41FA5}">
                      <a16:colId xmlns:a16="http://schemas.microsoft.com/office/drawing/2014/main" val="3755058354"/>
                    </a:ext>
                  </a:extLst>
                </a:gridCol>
                <a:gridCol w="1546225">
                  <a:extLst>
                    <a:ext uri="{9D8B030D-6E8A-4147-A177-3AD203B41FA5}">
                      <a16:colId xmlns:a16="http://schemas.microsoft.com/office/drawing/2014/main" val="246067117"/>
                    </a:ext>
                  </a:extLst>
                </a:gridCol>
              </a:tblGrid>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Sentiment Totals</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Using HL Dictionary</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Using LM Dictionary</a:t>
                      </a:r>
                    </a:p>
                  </a:txBody>
                  <a:tcPr marL="68580" marR="68580" marT="0" marB="0"/>
                </a:tc>
                <a:extLst>
                  <a:ext uri="{0D108BD9-81ED-4DB2-BD59-A6C34878D82A}">
                    <a16:rowId xmlns:a16="http://schemas.microsoft.com/office/drawing/2014/main" val="3029525098"/>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Positive </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255</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374</a:t>
                      </a:r>
                    </a:p>
                  </a:txBody>
                  <a:tcPr marL="68580" marR="68580" marT="0" marB="0"/>
                </a:tc>
                <a:extLst>
                  <a:ext uri="{0D108BD9-81ED-4DB2-BD59-A6C34878D82A}">
                    <a16:rowId xmlns:a16="http://schemas.microsoft.com/office/drawing/2014/main" val="1408279820"/>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Negative</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88</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16</a:t>
                      </a:r>
                    </a:p>
                  </a:txBody>
                  <a:tcPr marL="68580" marR="68580" marT="0" marB="0"/>
                </a:tc>
                <a:extLst>
                  <a:ext uri="{0D108BD9-81ED-4DB2-BD59-A6C34878D82A}">
                    <a16:rowId xmlns:a16="http://schemas.microsoft.com/office/drawing/2014/main" val="3434642067"/>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Neutral</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58</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11</a:t>
                      </a:r>
                    </a:p>
                  </a:txBody>
                  <a:tcPr marL="68580" marR="68580" marT="0" marB="0"/>
                </a:tc>
                <a:extLst>
                  <a:ext uri="{0D108BD9-81ED-4DB2-BD59-A6C34878D82A}">
                    <a16:rowId xmlns:a16="http://schemas.microsoft.com/office/drawing/2014/main" val="235187776"/>
                  </a:ext>
                </a:extLst>
              </a:tr>
            </a:tbl>
          </a:graphicData>
        </a:graphic>
      </p:graphicFrame>
      <p:pic>
        <p:nvPicPr>
          <p:cNvPr id="10" name="Picture 9">
            <a:extLst>
              <a:ext uri="{FF2B5EF4-FFF2-40B4-BE49-F238E27FC236}">
                <a16:creationId xmlns:a16="http://schemas.microsoft.com/office/drawing/2014/main" id="{D97094C5-8379-45E2-9DE6-58D3D7BF7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292" y="4234990"/>
            <a:ext cx="7201905" cy="2007189"/>
          </a:xfrm>
          <a:prstGeom prst="rect">
            <a:avLst/>
          </a:prstGeom>
        </p:spPr>
      </p:pic>
      <p:sp>
        <p:nvSpPr>
          <p:cNvPr id="11" name="Oval 10">
            <a:extLst>
              <a:ext uri="{FF2B5EF4-FFF2-40B4-BE49-F238E27FC236}">
                <a16:creationId xmlns:a16="http://schemas.microsoft.com/office/drawing/2014/main" id="{02824575-89F6-43E7-A0D7-6AA16AD700A1}"/>
              </a:ext>
            </a:extLst>
          </p:cNvPr>
          <p:cNvSpPr/>
          <p:nvPr/>
        </p:nvSpPr>
        <p:spPr>
          <a:xfrm>
            <a:off x="5477069" y="3088433"/>
            <a:ext cx="618931" cy="3405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DA78A3E5-6A1A-464B-8323-A85B1907A5B2}"/>
              </a:ext>
            </a:extLst>
          </p:cNvPr>
          <p:cNvSpPr/>
          <p:nvPr/>
        </p:nvSpPr>
        <p:spPr>
          <a:xfrm>
            <a:off x="5477068" y="5068300"/>
            <a:ext cx="618931" cy="3405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Bracket 12">
            <a:extLst>
              <a:ext uri="{FF2B5EF4-FFF2-40B4-BE49-F238E27FC236}">
                <a16:creationId xmlns:a16="http://schemas.microsoft.com/office/drawing/2014/main" id="{413DC3F0-D859-456C-B2AB-E3595E01F82D}"/>
              </a:ext>
            </a:extLst>
          </p:cNvPr>
          <p:cNvSpPr/>
          <p:nvPr/>
        </p:nvSpPr>
        <p:spPr>
          <a:xfrm>
            <a:off x="6095999" y="3258716"/>
            <a:ext cx="146181" cy="2007189"/>
          </a:xfrm>
          <a:prstGeom prst="righ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0235DD3E-4063-48BD-8C2A-5127D33313BF}"/>
              </a:ext>
            </a:extLst>
          </p:cNvPr>
          <p:cNvCxnSpPr/>
          <p:nvPr/>
        </p:nvCxnSpPr>
        <p:spPr>
          <a:xfrm>
            <a:off x="7875037" y="1268963"/>
            <a:ext cx="116632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38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AC90-D0AD-4C0E-AC81-2A16D64AC92B}"/>
              </a:ext>
            </a:extLst>
          </p:cNvPr>
          <p:cNvSpPr>
            <a:spLocks noGrp="1"/>
          </p:cNvSpPr>
          <p:nvPr>
            <p:ph type="title"/>
          </p:nvPr>
        </p:nvSpPr>
        <p:spPr/>
        <p:txBody>
          <a:bodyPr/>
          <a:lstStyle/>
          <a:p>
            <a:r>
              <a:rPr lang="en-US" dirty="0"/>
              <a:t>Linear Discriminant Analysis </a:t>
            </a:r>
          </a:p>
        </p:txBody>
      </p:sp>
      <p:pic>
        <p:nvPicPr>
          <p:cNvPr id="11" name="Content Placeholder 10">
            <a:extLst>
              <a:ext uri="{FF2B5EF4-FFF2-40B4-BE49-F238E27FC236}">
                <a16:creationId xmlns:a16="http://schemas.microsoft.com/office/drawing/2014/main" id="{2E37831C-7861-478C-AE93-BE348B244B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925" y="2192695"/>
            <a:ext cx="5067300" cy="3853542"/>
          </a:xfrm>
        </p:spPr>
      </p:pic>
      <p:pic>
        <p:nvPicPr>
          <p:cNvPr id="13" name="Content Placeholder 12">
            <a:extLst>
              <a:ext uri="{FF2B5EF4-FFF2-40B4-BE49-F238E27FC236}">
                <a16:creationId xmlns:a16="http://schemas.microsoft.com/office/drawing/2014/main" id="{5AB82AEB-69CF-46C4-91FA-4D8F3E2B51E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192695"/>
            <a:ext cx="5426075" cy="3853541"/>
          </a:xfrm>
        </p:spPr>
      </p:pic>
      <p:sp>
        <p:nvSpPr>
          <p:cNvPr id="15" name="Right Bracket 14">
            <a:extLst>
              <a:ext uri="{FF2B5EF4-FFF2-40B4-BE49-F238E27FC236}">
                <a16:creationId xmlns:a16="http://schemas.microsoft.com/office/drawing/2014/main" id="{2AE97424-B191-46E4-B9E9-764C42C0915C}"/>
              </a:ext>
            </a:extLst>
          </p:cNvPr>
          <p:cNvSpPr/>
          <p:nvPr/>
        </p:nvSpPr>
        <p:spPr>
          <a:xfrm rot="16200000">
            <a:off x="7689979" y="1685730"/>
            <a:ext cx="340567" cy="5721220"/>
          </a:xfrm>
          <a:prstGeom prst="righ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59B16B40-011A-444A-8AD6-0256B6A4A51B}"/>
              </a:ext>
            </a:extLst>
          </p:cNvPr>
          <p:cNvSpPr/>
          <p:nvPr/>
        </p:nvSpPr>
        <p:spPr>
          <a:xfrm>
            <a:off x="4889241" y="4898571"/>
            <a:ext cx="307910" cy="245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EAF7DEA-97C7-4EE1-8D24-27AF25AD8144}"/>
              </a:ext>
            </a:extLst>
          </p:cNvPr>
          <p:cNvSpPr/>
          <p:nvPr/>
        </p:nvSpPr>
        <p:spPr>
          <a:xfrm>
            <a:off x="10640008" y="4898571"/>
            <a:ext cx="307910" cy="245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055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2B26-E837-4794-A6CF-52B5167178FB}"/>
              </a:ext>
            </a:extLst>
          </p:cNvPr>
          <p:cNvSpPr>
            <a:spLocks noGrp="1"/>
          </p:cNvSpPr>
          <p:nvPr>
            <p:ph type="title"/>
          </p:nvPr>
        </p:nvSpPr>
        <p:spPr/>
        <p:txBody>
          <a:bodyPr>
            <a:normAutofit/>
          </a:bodyPr>
          <a:lstStyle/>
          <a:p>
            <a:br>
              <a:rPr lang="en-US" dirty="0"/>
            </a:br>
            <a:r>
              <a:rPr lang="en-US" dirty="0"/>
              <a:t>Price Forecast </a:t>
            </a:r>
          </a:p>
        </p:txBody>
      </p:sp>
      <p:sp>
        <p:nvSpPr>
          <p:cNvPr id="3" name="Content Placeholder 2">
            <a:extLst>
              <a:ext uri="{FF2B5EF4-FFF2-40B4-BE49-F238E27FC236}">
                <a16:creationId xmlns:a16="http://schemas.microsoft.com/office/drawing/2014/main" id="{4D881B20-2F87-49BA-B45F-E1905635BC16}"/>
              </a:ext>
            </a:extLst>
          </p:cNvPr>
          <p:cNvSpPr>
            <a:spLocks noGrp="1"/>
          </p:cNvSpPr>
          <p:nvPr>
            <p:ph idx="1"/>
          </p:nvPr>
        </p:nvSpPr>
        <p:spPr/>
        <p:txBody>
          <a:bodyPr/>
          <a:lstStyle/>
          <a:p>
            <a:pPr marL="457200" indent="-457200">
              <a:buClr>
                <a:schemeClr val="tx2"/>
              </a:buClr>
              <a:buFont typeface="+mj-lt"/>
              <a:buAutoNum type="arabicPeriod"/>
            </a:pPr>
            <a:r>
              <a:rPr lang="en-US" dirty="0"/>
              <a:t>Get the stock prices of the stocks for past 15 years</a:t>
            </a:r>
          </a:p>
          <a:p>
            <a:pPr marL="457200" indent="-457200">
              <a:buClrTx/>
              <a:buFont typeface="+mj-lt"/>
              <a:buAutoNum type="arabicPeriod"/>
            </a:pPr>
            <a:r>
              <a:rPr lang="en-US" dirty="0"/>
              <a:t>Identify the stocks to be included in the model. </a:t>
            </a:r>
          </a:p>
          <a:p>
            <a:pPr marL="761238" lvl="2" indent="-285750">
              <a:buFont typeface="Arial" panose="020B0604020202020204" pitchFamily="34" charset="0"/>
              <a:buChar char="•"/>
            </a:pPr>
            <a:r>
              <a:rPr lang="en-US" dirty="0"/>
              <a:t>Calculate SMA and EMA for the stocks</a:t>
            </a:r>
          </a:p>
          <a:p>
            <a:pPr marL="761238" lvl="2" indent="-285750">
              <a:buFont typeface="Arial" panose="020B0604020202020204" pitchFamily="34" charset="0"/>
              <a:buChar char="•"/>
            </a:pPr>
            <a:r>
              <a:rPr lang="en-US" dirty="0"/>
              <a:t>Calculate Percentage return for the stocks</a:t>
            </a:r>
          </a:p>
          <a:p>
            <a:pPr marL="761238" lvl="2" indent="-285750">
              <a:buFont typeface="Arial" panose="020B0604020202020204" pitchFamily="34" charset="0"/>
              <a:buChar char="•"/>
            </a:pPr>
            <a:r>
              <a:rPr lang="en-US" dirty="0"/>
              <a:t>Calculate risk matrix and remove the stocks that are outliers </a:t>
            </a:r>
          </a:p>
          <a:p>
            <a:pPr marL="761238" lvl="2" indent="-285750">
              <a:buFont typeface="Arial" panose="020B0604020202020204" pitchFamily="34" charset="0"/>
              <a:buChar char="•"/>
            </a:pPr>
            <a:r>
              <a:rPr lang="en-US" dirty="0"/>
              <a:t>Plot the stock expected returns and stock prices against each other </a:t>
            </a:r>
          </a:p>
          <a:p>
            <a:pPr marL="475488" lvl="2" indent="0">
              <a:buNone/>
            </a:pPr>
            <a:r>
              <a:rPr lang="en-US" dirty="0"/>
              <a:t>       with pair grid and look  for overlapping.</a:t>
            </a:r>
          </a:p>
          <a:p>
            <a:pPr marL="761238" lvl="2" indent="-285750">
              <a:buFont typeface="Arial" panose="020B0604020202020204" pitchFamily="34" charset="0"/>
              <a:buChar char="•"/>
            </a:pPr>
            <a:r>
              <a:rPr lang="en-US" dirty="0"/>
              <a:t> Calculate heat map with expected returns </a:t>
            </a:r>
          </a:p>
          <a:p>
            <a:pPr marL="841248" lvl="4" indent="0">
              <a:buNone/>
            </a:pPr>
            <a:endParaRPr lang="en-US" dirty="0"/>
          </a:p>
          <a:p>
            <a:pPr marL="475488" lvl="2" indent="0">
              <a:buNone/>
            </a:pPr>
            <a:endParaRPr lang="en-US" dirty="0"/>
          </a:p>
          <a:p>
            <a:endParaRPr lang="en-US" dirty="0"/>
          </a:p>
          <a:p>
            <a:pPr marL="0" indent="0">
              <a:buNone/>
            </a:pPr>
            <a:endParaRPr lang="en-US" dirty="0"/>
          </a:p>
        </p:txBody>
      </p:sp>
      <p:pic>
        <p:nvPicPr>
          <p:cNvPr id="9" name="Picture 8">
            <a:extLst>
              <a:ext uri="{FF2B5EF4-FFF2-40B4-BE49-F238E27FC236}">
                <a16:creationId xmlns:a16="http://schemas.microsoft.com/office/drawing/2014/main" id="{EE34A559-9035-455D-AE50-93F39BCCE3EF}"/>
              </a:ext>
            </a:extLst>
          </p:cNvPr>
          <p:cNvPicPr>
            <a:picLocks noChangeAspect="1"/>
          </p:cNvPicPr>
          <p:nvPr/>
        </p:nvPicPr>
        <p:blipFill>
          <a:blip r:embed="rId2"/>
          <a:stretch>
            <a:fillRect/>
          </a:stretch>
        </p:blipFill>
        <p:spPr>
          <a:xfrm>
            <a:off x="6686549" y="3211617"/>
            <a:ext cx="5343525" cy="2960583"/>
          </a:xfrm>
          <a:prstGeom prst="rect">
            <a:avLst/>
          </a:prstGeom>
        </p:spPr>
      </p:pic>
    </p:spTree>
    <p:extLst>
      <p:ext uri="{BB962C8B-B14F-4D97-AF65-F5344CB8AC3E}">
        <p14:creationId xmlns:p14="http://schemas.microsoft.com/office/powerpoint/2010/main" val="43203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A91B-1E7B-4F7D-A360-B74AF527B0F4}"/>
              </a:ext>
            </a:extLst>
          </p:cNvPr>
          <p:cNvSpPr>
            <a:spLocks noGrp="1"/>
          </p:cNvSpPr>
          <p:nvPr>
            <p:ph type="title"/>
          </p:nvPr>
        </p:nvSpPr>
        <p:spPr/>
        <p:txBody>
          <a:bodyPr>
            <a:normAutofit fontScale="90000"/>
          </a:bodyPr>
          <a:lstStyle/>
          <a:p>
            <a:br>
              <a:rPr lang="en-US" dirty="0"/>
            </a:br>
            <a:br>
              <a:rPr lang="en-US" dirty="0"/>
            </a:br>
            <a:br>
              <a:rPr lang="en-US" dirty="0"/>
            </a:br>
            <a:r>
              <a:rPr lang="en-US" dirty="0"/>
              <a:t>LSTM Process</a:t>
            </a:r>
          </a:p>
        </p:txBody>
      </p:sp>
      <p:sp>
        <p:nvSpPr>
          <p:cNvPr id="3" name="Content Placeholder 2">
            <a:extLst>
              <a:ext uri="{FF2B5EF4-FFF2-40B4-BE49-F238E27FC236}">
                <a16:creationId xmlns:a16="http://schemas.microsoft.com/office/drawing/2014/main" id="{35CACDC8-834E-440D-8848-4C8D0836E8A0}"/>
              </a:ext>
            </a:extLst>
          </p:cNvPr>
          <p:cNvSpPr>
            <a:spLocks noGrp="1"/>
          </p:cNvSpPr>
          <p:nvPr>
            <p:ph idx="1"/>
          </p:nvPr>
        </p:nvSpPr>
        <p:spPr/>
        <p:txBody>
          <a:bodyPr/>
          <a:lstStyle/>
          <a:p>
            <a:pPr marL="457200" indent="-457200">
              <a:buClr>
                <a:schemeClr val="tx2"/>
              </a:buClr>
              <a:buFont typeface="+mj-lt"/>
              <a:buAutoNum type="arabicPeriod"/>
            </a:pPr>
            <a:r>
              <a:rPr lang="en-US" sz="1600" dirty="0"/>
              <a:t>Prepare the date for the GRU</a:t>
            </a:r>
          </a:p>
          <a:p>
            <a:pPr marL="457200" indent="-457200">
              <a:buClr>
                <a:schemeClr val="tx2"/>
              </a:buClr>
              <a:buFont typeface="+mj-lt"/>
              <a:buAutoNum type="arabicPeriod"/>
            </a:pPr>
            <a:r>
              <a:rPr lang="en-US" sz="1600" dirty="0"/>
              <a:t>Shifted the data by lag of one day, 24 hours</a:t>
            </a:r>
          </a:p>
          <a:p>
            <a:pPr marL="457200" indent="-457200">
              <a:buClr>
                <a:schemeClr val="tx2"/>
              </a:buClr>
              <a:buFont typeface="+mj-lt"/>
              <a:buAutoNum type="arabicPeriod"/>
            </a:pPr>
            <a:r>
              <a:rPr lang="en-US" sz="1600" dirty="0"/>
              <a:t>Performed rolling with 60 rolling windows</a:t>
            </a:r>
          </a:p>
          <a:p>
            <a:pPr marL="457200" indent="-457200">
              <a:buClr>
                <a:schemeClr val="tx2"/>
              </a:buClr>
              <a:buFont typeface="+mj-lt"/>
              <a:buAutoNum type="arabicPeriod"/>
            </a:pPr>
            <a:r>
              <a:rPr lang="en-US" sz="1600" dirty="0"/>
              <a:t> Built the neural network for price forecasting</a:t>
            </a:r>
          </a:p>
          <a:p>
            <a:pPr marL="749808" lvl="1" indent="-457200">
              <a:buClr>
                <a:schemeClr val="tx2"/>
              </a:buClr>
              <a:buFont typeface="+mj-lt"/>
              <a:buAutoNum type="arabicPeriod"/>
            </a:pPr>
            <a:r>
              <a:rPr lang="en-US" sz="1400" dirty="0"/>
              <a:t>Four layers with 128 units, 1 dense layer. </a:t>
            </a:r>
          </a:p>
          <a:p>
            <a:pPr marL="749808" lvl="1" indent="-457200">
              <a:buClr>
                <a:schemeClr val="tx2"/>
              </a:buClr>
              <a:buFont typeface="+mj-lt"/>
              <a:buAutoNum type="arabicPeriod"/>
            </a:pPr>
            <a:r>
              <a:rPr lang="en-US" sz="1400" dirty="0"/>
              <a:t>Noise dropout – 0.5</a:t>
            </a:r>
          </a:p>
          <a:p>
            <a:pPr marL="749808" lvl="1" indent="-457200">
              <a:buClr>
                <a:schemeClr val="tx2"/>
              </a:buClr>
              <a:buFont typeface="+mj-lt"/>
              <a:buAutoNum type="arabicPeriod"/>
            </a:pPr>
            <a:r>
              <a:rPr lang="en-US" sz="1400" dirty="0"/>
              <a:t>Optimizer - </a:t>
            </a:r>
            <a:r>
              <a:rPr lang="en-US" sz="1400" dirty="0" err="1"/>
              <a:t>rmsprop</a:t>
            </a:r>
            <a:r>
              <a:rPr lang="en-US" sz="1400" dirty="0"/>
              <a:t> and loss is calculated as MSE </a:t>
            </a:r>
          </a:p>
          <a:p>
            <a:pPr marL="749808" lvl="1" indent="-457200">
              <a:buClr>
                <a:schemeClr val="tx2"/>
              </a:buClr>
              <a:buFont typeface="+mj-lt"/>
              <a:buAutoNum type="arabicPeriod"/>
            </a:pPr>
            <a:r>
              <a:rPr lang="en-US" sz="1400" dirty="0"/>
              <a:t>Fit the model with 10 epochs and 20 batch size</a:t>
            </a:r>
          </a:p>
          <a:p>
            <a:pPr marL="457200" indent="-457200">
              <a:buClr>
                <a:schemeClr val="tx2"/>
              </a:buClr>
              <a:buFont typeface="+mj-lt"/>
              <a:buAutoNum type="arabicPeriod"/>
            </a:pPr>
            <a:endParaRPr lang="en-US" sz="1600" dirty="0"/>
          </a:p>
          <a:p>
            <a:endParaRPr lang="en-US" dirty="0"/>
          </a:p>
        </p:txBody>
      </p:sp>
    </p:spTree>
    <p:extLst>
      <p:ext uri="{BB962C8B-B14F-4D97-AF65-F5344CB8AC3E}">
        <p14:creationId xmlns:p14="http://schemas.microsoft.com/office/powerpoint/2010/main" val="1325288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A91B-1E7B-4F7D-A360-B74AF527B0F4}"/>
              </a:ext>
            </a:extLst>
          </p:cNvPr>
          <p:cNvSpPr>
            <a:spLocks noGrp="1"/>
          </p:cNvSpPr>
          <p:nvPr>
            <p:ph type="title"/>
          </p:nvPr>
        </p:nvSpPr>
        <p:spPr/>
        <p:txBody>
          <a:bodyPr>
            <a:normAutofit fontScale="90000"/>
          </a:bodyPr>
          <a:lstStyle/>
          <a:p>
            <a:br>
              <a:rPr lang="en-US" dirty="0"/>
            </a:br>
            <a:br>
              <a:rPr lang="en-US" dirty="0"/>
            </a:br>
            <a:br>
              <a:rPr lang="en-US" dirty="0"/>
            </a:br>
            <a:r>
              <a:rPr lang="en-US" dirty="0"/>
              <a:t>GRU Process</a:t>
            </a:r>
          </a:p>
        </p:txBody>
      </p:sp>
      <p:sp>
        <p:nvSpPr>
          <p:cNvPr id="3" name="Content Placeholder 2">
            <a:extLst>
              <a:ext uri="{FF2B5EF4-FFF2-40B4-BE49-F238E27FC236}">
                <a16:creationId xmlns:a16="http://schemas.microsoft.com/office/drawing/2014/main" id="{35CACDC8-834E-440D-8848-4C8D0836E8A0}"/>
              </a:ext>
            </a:extLst>
          </p:cNvPr>
          <p:cNvSpPr>
            <a:spLocks noGrp="1"/>
          </p:cNvSpPr>
          <p:nvPr>
            <p:ph idx="1"/>
          </p:nvPr>
        </p:nvSpPr>
        <p:spPr/>
        <p:txBody>
          <a:bodyPr/>
          <a:lstStyle/>
          <a:p>
            <a:pPr marL="457200" indent="-457200">
              <a:buClr>
                <a:schemeClr val="tx2"/>
              </a:buClr>
              <a:buFont typeface="+mj-lt"/>
              <a:buAutoNum type="arabicPeriod"/>
            </a:pPr>
            <a:r>
              <a:rPr lang="en-US" sz="1600" dirty="0"/>
              <a:t>Prepare the date for the LSTM</a:t>
            </a:r>
          </a:p>
          <a:p>
            <a:pPr marL="457200" indent="-457200">
              <a:buClr>
                <a:schemeClr val="tx2"/>
              </a:buClr>
              <a:buFont typeface="+mj-lt"/>
              <a:buAutoNum type="arabicPeriod"/>
            </a:pPr>
            <a:r>
              <a:rPr lang="en-US" sz="1600" dirty="0"/>
              <a:t>Shifted the data by lag of one day, 24 hours</a:t>
            </a:r>
          </a:p>
          <a:p>
            <a:pPr marL="457200" indent="-457200">
              <a:buClr>
                <a:schemeClr val="tx2"/>
              </a:buClr>
              <a:buFont typeface="+mj-lt"/>
              <a:buAutoNum type="arabicPeriod"/>
            </a:pPr>
            <a:r>
              <a:rPr lang="en-US" sz="1600" dirty="0"/>
              <a:t>Performed rolling with 60 rolling windows</a:t>
            </a:r>
          </a:p>
          <a:p>
            <a:pPr marL="457200" indent="-457200">
              <a:buClr>
                <a:schemeClr val="tx2"/>
              </a:buClr>
              <a:buFont typeface="+mj-lt"/>
              <a:buAutoNum type="arabicPeriod"/>
            </a:pPr>
            <a:r>
              <a:rPr lang="en-US" sz="1600" dirty="0"/>
              <a:t> Built the neural network for price forecasting</a:t>
            </a:r>
          </a:p>
          <a:p>
            <a:pPr marL="749808" lvl="1" indent="-457200">
              <a:buClr>
                <a:schemeClr val="tx2"/>
              </a:buClr>
              <a:buFont typeface="+mj-lt"/>
              <a:buAutoNum type="arabicPeriod"/>
            </a:pPr>
            <a:r>
              <a:rPr lang="en-US" sz="1400" dirty="0"/>
              <a:t>Four layers with 128 units, 1 dense layer. </a:t>
            </a:r>
          </a:p>
          <a:p>
            <a:pPr marL="749808" lvl="1" indent="-457200">
              <a:buClr>
                <a:schemeClr val="tx2"/>
              </a:buClr>
              <a:buFont typeface="+mj-lt"/>
              <a:buAutoNum type="arabicPeriod"/>
            </a:pPr>
            <a:r>
              <a:rPr lang="en-US" sz="1400" dirty="0"/>
              <a:t>Noise dropout - 0.2</a:t>
            </a:r>
          </a:p>
          <a:p>
            <a:pPr marL="749808" lvl="1" indent="-457200">
              <a:buClr>
                <a:schemeClr val="tx2"/>
              </a:buClr>
              <a:buFont typeface="+mj-lt"/>
              <a:buAutoNum type="arabicPeriod"/>
            </a:pPr>
            <a:r>
              <a:rPr lang="en-US" sz="1400" dirty="0"/>
              <a:t>Optimizer - SGD and loss is calculated as MSE </a:t>
            </a:r>
          </a:p>
          <a:p>
            <a:pPr marL="749808" lvl="1" indent="-457200">
              <a:buClr>
                <a:schemeClr val="tx2"/>
              </a:buClr>
              <a:buFont typeface="+mj-lt"/>
              <a:buAutoNum type="arabicPeriod"/>
            </a:pPr>
            <a:r>
              <a:rPr lang="en-US" sz="1400" dirty="0"/>
              <a:t>Fit the model with 50 epochs and 150 batch size</a:t>
            </a:r>
          </a:p>
          <a:p>
            <a:pPr marL="457200" indent="-457200">
              <a:buClr>
                <a:schemeClr val="tx2"/>
              </a:buClr>
              <a:buFont typeface="+mj-lt"/>
              <a:buAutoNum type="arabicPeriod"/>
            </a:pPr>
            <a:endParaRPr lang="en-US" sz="1600" dirty="0"/>
          </a:p>
          <a:p>
            <a:endParaRPr lang="en-US" dirty="0"/>
          </a:p>
        </p:txBody>
      </p:sp>
    </p:spTree>
    <p:extLst>
      <p:ext uri="{BB962C8B-B14F-4D97-AF65-F5344CB8AC3E}">
        <p14:creationId xmlns:p14="http://schemas.microsoft.com/office/powerpoint/2010/main" val="786677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C372-AD90-4C0D-A707-0F8DF9C522A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E635292-1960-41B5-A1D6-592A88AEEEC9}"/>
              </a:ext>
            </a:extLst>
          </p:cNvPr>
          <p:cNvSpPr>
            <a:spLocks noGrp="1"/>
          </p:cNvSpPr>
          <p:nvPr>
            <p:ph idx="1"/>
          </p:nvPr>
        </p:nvSpPr>
        <p:spPr/>
        <p:txBody>
          <a:bodyPr/>
          <a:lstStyle/>
          <a:p>
            <a:r>
              <a:rPr lang="en-US" dirty="0"/>
              <a:t>Large text files</a:t>
            </a:r>
          </a:p>
          <a:p>
            <a:r>
              <a:rPr lang="en-US" dirty="0"/>
              <a:t>Model run times</a:t>
            </a:r>
          </a:p>
          <a:p>
            <a:endParaRPr lang="en-US" dirty="0"/>
          </a:p>
        </p:txBody>
      </p:sp>
    </p:spTree>
    <p:extLst>
      <p:ext uri="{BB962C8B-B14F-4D97-AF65-F5344CB8AC3E}">
        <p14:creationId xmlns:p14="http://schemas.microsoft.com/office/powerpoint/2010/main" val="348064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9254-3798-43B5-8924-D3D17D7539FF}"/>
              </a:ext>
            </a:extLst>
          </p:cNvPr>
          <p:cNvSpPr>
            <a:spLocks noGrp="1"/>
          </p:cNvSpPr>
          <p:nvPr>
            <p:ph type="title"/>
          </p:nvPr>
        </p:nvSpPr>
        <p:spPr/>
        <p:txBody>
          <a:bodyPr/>
          <a:lstStyle/>
          <a:p>
            <a:r>
              <a:rPr lang="en-US" dirty="0"/>
              <a:t>Next steps/uses…</a:t>
            </a:r>
          </a:p>
        </p:txBody>
      </p:sp>
      <p:sp>
        <p:nvSpPr>
          <p:cNvPr id="3" name="Content Placeholder 2">
            <a:extLst>
              <a:ext uri="{FF2B5EF4-FFF2-40B4-BE49-F238E27FC236}">
                <a16:creationId xmlns:a16="http://schemas.microsoft.com/office/drawing/2014/main" id="{6A26F6D8-A7B2-41AB-8A1A-E2A790140AA4}"/>
              </a:ext>
            </a:extLst>
          </p:cNvPr>
          <p:cNvSpPr>
            <a:spLocks noGrp="1"/>
          </p:cNvSpPr>
          <p:nvPr>
            <p:ph idx="1"/>
          </p:nvPr>
        </p:nvSpPr>
        <p:spPr/>
        <p:txBody>
          <a:bodyPr/>
          <a:lstStyle/>
          <a:p>
            <a:pPr marL="0" indent="0">
              <a:buNone/>
            </a:pPr>
            <a:r>
              <a:rPr lang="en-US" dirty="0"/>
              <a:t> Backtrack results</a:t>
            </a:r>
          </a:p>
          <a:p>
            <a:r>
              <a:rPr lang="en-US" dirty="0"/>
              <a:t>Predict trends</a:t>
            </a:r>
          </a:p>
          <a:p>
            <a:r>
              <a:rPr lang="en-US" dirty="0"/>
              <a:t>Predict price</a:t>
            </a:r>
          </a:p>
          <a:p>
            <a:r>
              <a:rPr lang="en-US" dirty="0"/>
              <a:t>Embed sentiment in model</a:t>
            </a:r>
          </a:p>
        </p:txBody>
      </p:sp>
    </p:spTree>
    <p:extLst>
      <p:ext uri="{BB962C8B-B14F-4D97-AF65-F5344CB8AC3E}">
        <p14:creationId xmlns:p14="http://schemas.microsoft.com/office/powerpoint/2010/main" val="4084153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Webpage Demo </a:t>
            </a:r>
          </a:p>
        </p:txBody>
      </p:sp>
      <p:sp>
        <p:nvSpPr>
          <p:cNvPr id="3" name="Content Placeholder 2">
            <a:extLst>
              <a:ext uri="{FF2B5EF4-FFF2-40B4-BE49-F238E27FC236}">
                <a16:creationId xmlns:a16="http://schemas.microsoft.com/office/drawing/2014/main" id="{2C871309-37D0-4C78-A7E1-5B8D84CD333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180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F04B-4C9E-46CB-B1C4-9DB3E51D2373}"/>
              </a:ext>
            </a:extLst>
          </p:cNvPr>
          <p:cNvSpPr>
            <a:spLocks noGrp="1"/>
          </p:cNvSpPr>
          <p:nvPr>
            <p:ph type="title"/>
          </p:nvPr>
        </p:nvSpPr>
        <p:spPr/>
        <p:txBody>
          <a:bodyPr/>
          <a:lstStyle/>
          <a:p>
            <a:r>
              <a:rPr lang="en-US" dirty="0"/>
              <a:t>Overview of Models</a:t>
            </a:r>
          </a:p>
        </p:txBody>
      </p:sp>
      <p:sp>
        <p:nvSpPr>
          <p:cNvPr id="3" name="Content Placeholder 2">
            <a:extLst>
              <a:ext uri="{FF2B5EF4-FFF2-40B4-BE49-F238E27FC236}">
                <a16:creationId xmlns:a16="http://schemas.microsoft.com/office/drawing/2014/main" id="{CCD428FE-5C3A-4628-9E98-556630E03F8D}"/>
              </a:ext>
            </a:extLst>
          </p:cNvPr>
          <p:cNvSpPr>
            <a:spLocks noGrp="1"/>
          </p:cNvSpPr>
          <p:nvPr>
            <p:ph idx="1"/>
          </p:nvPr>
        </p:nvSpPr>
        <p:spPr/>
        <p:txBody>
          <a:bodyPr/>
          <a:lstStyle/>
          <a:p>
            <a:pPr>
              <a:lnSpc>
                <a:spcPct val="100000"/>
              </a:lnSpc>
              <a:spcBef>
                <a:spcPts val="0"/>
              </a:spcBef>
              <a:buFont typeface="Wingdings" panose="05000000000000000000" pitchFamily="2" charset="2"/>
              <a:buChar char="§"/>
            </a:pPr>
            <a:r>
              <a:rPr lang="en-US" dirty="0"/>
              <a:t>TF-IDF and count vectorization</a:t>
            </a:r>
          </a:p>
          <a:p>
            <a:pPr>
              <a:lnSpc>
                <a:spcPct val="100000"/>
              </a:lnSpc>
              <a:spcBef>
                <a:spcPts val="0"/>
              </a:spcBef>
              <a:buFont typeface="Wingdings" panose="05000000000000000000" pitchFamily="2" charset="2"/>
              <a:buChar char="§"/>
            </a:pPr>
            <a:r>
              <a:rPr lang="en-US" dirty="0"/>
              <a:t>Classification</a:t>
            </a:r>
          </a:p>
          <a:p>
            <a:pPr>
              <a:lnSpc>
                <a:spcPct val="100000"/>
              </a:lnSpc>
              <a:spcBef>
                <a:spcPts val="0"/>
              </a:spcBef>
              <a:buFont typeface="Wingdings" panose="05000000000000000000" pitchFamily="2" charset="2"/>
              <a:buChar char="§"/>
            </a:pPr>
            <a:r>
              <a:rPr lang="en-US" dirty="0"/>
              <a:t>Logistic Regression</a:t>
            </a:r>
          </a:p>
          <a:p>
            <a:pPr>
              <a:lnSpc>
                <a:spcPct val="100000"/>
              </a:lnSpc>
              <a:spcBef>
                <a:spcPts val="0"/>
              </a:spcBef>
              <a:buFont typeface="Wingdings" panose="05000000000000000000" pitchFamily="2" charset="2"/>
              <a:buChar char="§"/>
            </a:pPr>
            <a:r>
              <a:rPr lang="en-US" dirty="0"/>
              <a:t>Latent Dirichlet Allocation (LDA)</a:t>
            </a:r>
          </a:p>
          <a:p>
            <a:pPr>
              <a:lnSpc>
                <a:spcPct val="100000"/>
              </a:lnSpc>
              <a:spcBef>
                <a:spcPts val="0"/>
              </a:spcBef>
              <a:buFont typeface="Wingdings" panose="05000000000000000000" pitchFamily="2" charset="2"/>
              <a:buChar char="§"/>
            </a:pPr>
            <a:r>
              <a:rPr lang="en-US" dirty="0"/>
              <a:t>VADER Sentiment Intensity Analyzer (SIA) polarity scoring </a:t>
            </a:r>
          </a:p>
          <a:p>
            <a:pPr lvl="1">
              <a:spcBef>
                <a:spcPts val="0"/>
              </a:spcBef>
              <a:buFont typeface="Wingdings" panose="05000000000000000000" pitchFamily="2" charset="2"/>
              <a:buChar char="§"/>
            </a:pPr>
            <a:r>
              <a:rPr lang="en-US" dirty="0"/>
              <a:t>Hu Liu (HL) and Loughran McDonald (LM) word dictionaries</a:t>
            </a:r>
          </a:p>
          <a:p>
            <a:pPr>
              <a:lnSpc>
                <a:spcPct val="100000"/>
              </a:lnSpc>
              <a:spcBef>
                <a:spcPts val="0"/>
              </a:spcBef>
              <a:buFont typeface="Wingdings" panose="05000000000000000000" pitchFamily="2" charset="2"/>
              <a:buChar char="§"/>
            </a:pPr>
            <a:r>
              <a:rPr lang="en-US" dirty="0"/>
              <a:t>Linear Discriminant Analysis on sentiment scores and price</a:t>
            </a:r>
          </a:p>
          <a:p>
            <a:pPr>
              <a:lnSpc>
                <a:spcPct val="100000"/>
              </a:lnSpc>
              <a:spcBef>
                <a:spcPts val="0"/>
              </a:spcBef>
              <a:buFont typeface="Wingdings" panose="05000000000000000000" pitchFamily="2" charset="2"/>
              <a:buChar char="§"/>
            </a:pPr>
            <a:r>
              <a:rPr lang="en-US" dirty="0"/>
              <a:t>LSTM</a:t>
            </a:r>
          </a:p>
          <a:p>
            <a:pPr>
              <a:lnSpc>
                <a:spcPct val="100000"/>
              </a:lnSpc>
              <a:spcBef>
                <a:spcPts val="0"/>
              </a:spcBef>
              <a:buFont typeface="Wingdings" panose="05000000000000000000" pitchFamily="2" charset="2"/>
              <a:buChar char="§"/>
            </a:pPr>
            <a:r>
              <a:rPr lang="en-US" dirty="0"/>
              <a:t>GRU</a:t>
            </a:r>
          </a:p>
        </p:txBody>
      </p:sp>
    </p:spTree>
    <p:extLst>
      <p:ext uri="{BB962C8B-B14F-4D97-AF65-F5344CB8AC3E}">
        <p14:creationId xmlns:p14="http://schemas.microsoft.com/office/powerpoint/2010/main" val="310059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6998-AF6C-4B80-8854-ECF72A6378C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912450E-605B-4197-8835-A2B9508766E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04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4AC0-C62C-4E7A-980C-45128974AABE}"/>
              </a:ext>
            </a:extLst>
          </p:cNvPr>
          <p:cNvSpPr>
            <a:spLocks noGrp="1"/>
          </p:cNvSpPr>
          <p:nvPr>
            <p:ph type="title"/>
          </p:nvPr>
        </p:nvSpPr>
        <p:spPr/>
        <p:txBody>
          <a:bodyPr/>
          <a:lstStyle/>
          <a:p>
            <a:r>
              <a:rPr lang="en-US" dirty="0"/>
              <a:t>Key Considerations</a:t>
            </a:r>
          </a:p>
        </p:txBody>
      </p:sp>
      <p:sp>
        <p:nvSpPr>
          <p:cNvPr id="3" name="Content Placeholder 2">
            <a:extLst>
              <a:ext uri="{FF2B5EF4-FFF2-40B4-BE49-F238E27FC236}">
                <a16:creationId xmlns:a16="http://schemas.microsoft.com/office/drawing/2014/main" id="{A6D9AD56-551F-4BDF-9434-FB4387753538}"/>
              </a:ext>
            </a:extLst>
          </p:cNvPr>
          <p:cNvSpPr>
            <a:spLocks noGrp="1"/>
          </p:cNvSpPr>
          <p:nvPr>
            <p:ph idx="1"/>
          </p:nvPr>
        </p:nvSpPr>
        <p:spPr/>
        <p:txBody>
          <a:bodyPr/>
          <a:lstStyle/>
          <a:p>
            <a:r>
              <a:rPr lang="en-US" dirty="0"/>
              <a:t>Is there a change in stock price after an earnings call?</a:t>
            </a:r>
          </a:p>
          <a:p>
            <a:r>
              <a:rPr lang="en-US" dirty="0"/>
              <a:t>Does an earnings call influence the stock price?</a:t>
            </a:r>
          </a:p>
          <a:p>
            <a:r>
              <a:rPr lang="en-US"/>
              <a:t>What </a:t>
            </a:r>
            <a:r>
              <a:rPr lang="en-US" dirty="0"/>
              <a:t>is the call’s sentiment? What are common words/topics used across company earnings calls?</a:t>
            </a:r>
          </a:p>
          <a:p>
            <a:r>
              <a:rPr lang="en-US" dirty="0"/>
              <a:t>What is the price change for the stock before and after the call? Is there a trend or can you predict the change in price?</a:t>
            </a:r>
          </a:p>
        </p:txBody>
      </p:sp>
    </p:spTree>
    <p:extLst>
      <p:ext uri="{BB962C8B-B14F-4D97-AF65-F5344CB8AC3E}">
        <p14:creationId xmlns:p14="http://schemas.microsoft.com/office/powerpoint/2010/main" val="228348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5691-CB42-490C-8712-1BFFF5F81FA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3A219C1-8BBB-48CE-8AB7-CA48F45576EA}"/>
              </a:ext>
            </a:extLst>
          </p:cNvPr>
          <p:cNvSpPr>
            <a:spLocks noGrp="1"/>
          </p:cNvSpPr>
          <p:nvPr>
            <p:ph idx="1"/>
          </p:nvPr>
        </p:nvSpPr>
        <p:spPr/>
        <p:txBody>
          <a:bodyPr/>
          <a:lstStyle/>
          <a:p>
            <a:r>
              <a:rPr lang="en-US" dirty="0"/>
              <a:t>S&amp;P 100/500 List-</a:t>
            </a:r>
            <a:r>
              <a:rPr lang="en-US" sz="1800" u="sng" dirty="0">
                <a:solidFill>
                  <a:srgbClr val="0563C1"/>
                </a:solidFill>
                <a:effectLst/>
                <a:ea typeface="Calibri" panose="020F0502020204030204" pitchFamily="34" charset="0"/>
                <a:hlinkClick r:id="rId2"/>
              </a:rPr>
              <a:t>https://en.wikipedia.org/wiki/List_of_stock_exchanges</a:t>
            </a:r>
            <a:r>
              <a:rPr lang="en-US" sz="1800" dirty="0">
                <a:effectLst/>
                <a:ea typeface="Calibri" panose="020F0502020204030204" pitchFamily="34" charset="0"/>
              </a:rPr>
              <a:t> </a:t>
            </a:r>
          </a:p>
          <a:p>
            <a:pPr marL="0" marR="0">
              <a:lnSpc>
                <a:spcPct val="107000"/>
              </a:lnSpc>
              <a:spcBef>
                <a:spcPts val="0"/>
              </a:spcBef>
              <a:spcAft>
                <a:spcPts val="800"/>
              </a:spcAft>
            </a:pPr>
            <a:r>
              <a:rPr lang="en-US" dirty="0"/>
              <a:t>Earnings Calls Transcripts*-</a:t>
            </a:r>
            <a:r>
              <a:rPr lang="en-US" sz="1800" u="sng" dirty="0">
                <a:solidFill>
                  <a:srgbClr val="0563C1"/>
                </a:solidFill>
                <a:effectLst/>
                <a:ea typeface="Calibri" panose="020F0502020204030204" pitchFamily="34" charset="0"/>
                <a:hlinkClick r:id="rId3"/>
              </a:rPr>
              <a:t>https://seekingalpha.com/earnings/earnings-call-transcripts</a:t>
            </a:r>
            <a:r>
              <a:rPr lang="en-US" sz="1800" dirty="0">
                <a:effectLst/>
                <a:ea typeface="Calibri" panose="020F0502020204030204" pitchFamily="34" charset="0"/>
              </a:rPr>
              <a:t> </a:t>
            </a:r>
          </a:p>
          <a:p>
            <a:pPr lvl="1">
              <a:lnSpc>
                <a:spcPct val="107000"/>
              </a:lnSpc>
              <a:spcBef>
                <a:spcPts val="0"/>
              </a:spcBef>
              <a:spcAft>
                <a:spcPts val="800"/>
              </a:spcAft>
            </a:pPr>
            <a:r>
              <a:rPr lang="en-US" sz="1400" dirty="0">
                <a:effectLst/>
                <a:ea typeface="Calibri" panose="020F0502020204030204" pitchFamily="34" charset="0"/>
              </a:rPr>
              <a:t>*The transcripts from Seeking Alpha are protected by copyright and cannot be used for commercial purposes. This is an educational project for the Data Visualization Program at Rice University and the use of the information should be permitted on the Copyright Fair Use principal.  </a:t>
            </a:r>
          </a:p>
          <a:p>
            <a:r>
              <a:rPr lang="en-US" dirty="0"/>
              <a:t>Yahoo Finance Historical stock price- </a:t>
            </a:r>
            <a:r>
              <a:rPr lang="en-US" sz="1800" dirty="0">
                <a:effectLst/>
                <a:ea typeface="Calibri" panose="020F0502020204030204" pitchFamily="34" charset="0"/>
                <a:hlinkClick r:id="rId4"/>
              </a:rPr>
              <a:t>https://sg.finance.yahoo.com/</a:t>
            </a:r>
            <a:r>
              <a:rPr lang="en-US" sz="1800" dirty="0">
                <a:effectLst/>
                <a:ea typeface="Calibri" panose="020F0502020204030204" pitchFamily="34" charset="0"/>
              </a:rPr>
              <a:t> </a:t>
            </a:r>
          </a:p>
        </p:txBody>
      </p:sp>
    </p:spTree>
    <p:extLst>
      <p:ext uri="{BB962C8B-B14F-4D97-AF65-F5344CB8AC3E}">
        <p14:creationId xmlns:p14="http://schemas.microsoft.com/office/powerpoint/2010/main" val="135454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D98F-A577-4E30-8F83-61EFA7A594B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C48AD927-B792-48FE-BE1D-9855E2CCD4D7}"/>
              </a:ext>
            </a:extLst>
          </p:cNvPr>
          <p:cNvSpPr>
            <a:spLocks noGrp="1"/>
          </p:cNvSpPr>
          <p:nvPr>
            <p:ph idx="1"/>
          </p:nvPr>
        </p:nvSpPr>
        <p:spPr/>
        <p:txBody>
          <a:bodyPr/>
          <a:lstStyle/>
          <a:p>
            <a:pPr>
              <a:buFont typeface="Wingdings" panose="05000000000000000000" pitchFamily="2" charset="2"/>
              <a:buChar char="§"/>
            </a:pPr>
            <a:r>
              <a:rPr lang="en-US" dirty="0"/>
              <a:t>Download S&amp;P100 and then S&amp;P500 list from Wikipedia</a:t>
            </a:r>
          </a:p>
          <a:p>
            <a:pPr>
              <a:buFont typeface="Wingdings" panose="05000000000000000000" pitchFamily="2" charset="2"/>
              <a:buChar char="§"/>
            </a:pPr>
            <a:r>
              <a:rPr lang="en-US" dirty="0"/>
              <a:t>Scrape Seeking Alpha webpages for each company transcript with date, title, URL</a:t>
            </a:r>
          </a:p>
          <a:p>
            <a:pPr>
              <a:buFont typeface="Wingdings" panose="05000000000000000000" pitchFamily="2" charset="2"/>
              <a:buChar char="§"/>
            </a:pPr>
            <a:r>
              <a:rPr lang="en-US" dirty="0"/>
              <a:t>Narrow list to only earning call transcript URLs </a:t>
            </a:r>
          </a:p>
          <a:p>
            <a:pPr>
              <a:buFont typeface="Wingdings" panose="05000000000000000000" pitchFamily="2" charset="2"/>
              <a:buChar char="§"/>
            </a:pPr>
            <a:r>
              <a:rPr lang="en-US" dirty="0"/>
              <a:t>Scrape each Seeking Alpha webpage for the earnings call transcript and save to text file</a:t>
            </a:r>
          </a:p>
          <a:p>
            <a:pPr>
              <a:buFont typeface="Wingdings" panose="05000000000000000000" pitchFamily="2" charset="2"/>
              <a:buChar char="§"/>
            </a:pPr>
            <a:r>
              <a:rPr lang="en-US" dirty="0"/>
              <a:t>Scrape Yahoo finance webpage by Stock symbol and download 2015 through 2020 stock price history</a:t>
            </a:r>
          </a:p>
          <a:p>
            <a:pPr>
              <a:buFont typeface="Wingdings" panose="05000000000000000000" pitchFamily="2" charset="2"/>
              <a:buChar char="§"/>
            </a:pPr>
            <a:r>
              <a:rPr lang="en-US" dirty="0"/>
              <a:t>Read text files and preprocess text</a:t>
            </a:r>
          </a:p>
        </p:txBody>
      </p:sp>
    </p:spTree>
    <p:extLst>
      <p:ext uri="{BB962C8B-B14F-4D97-AF65-F5344CB8AC3E}">
        <p14:creationId xmlns:p14="http://schemas.microsoft.com/office/powerpoint/2010/main" val="36058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753E-DAFE-4EDE-84A6-10D23A7472E9}"/>
              </a:ext>
            </a:extLst>
          </p:cNvPr>
          <p:cNvSpPr>
            <a:spLocks noGrp="1"/>
          </p:cNvSpPr>
          <p:nvPr>
            <p:ph type="title"/>
          </p:nvPr>
        </p:nvSpPr>
        <p:spPr/>
        <p:txBody>
          <a:bodyPr/>
          <a:lstStyle/>
          <a:p>
            <a:r>
              <a:rPr lang="en-US" dirty="0"/>
              <a:t>TF-IDF and Count Vectorization</a:t>
            </a:r>
          </a:p>
        </p:txBody>
      </p:sp>
      <p:sp>
        <p:nvSpPr>
          <p:cNvPr id="3" name="Content Placeholder 2">
            <a:extLst>
              <a:ext uri="{FF2B5EF4-FFF2-40B4-BE49-F238E27FC236}">
                <a16:creationId xmlns:a16="http://schemas.microsoft.com/office/drawing/2014/main" id="{C4DBAB40-E513-4FF7-9E01-9AABE2F196C3}"/>
              </a:ext>
            </a:extLst>
          </p:cNvPr>
          <p:cNvSpPr>
            <a:spLocks noGrp="1"/>
          </p:cNvSpPr>
          <p:nvPr>
            <p:ph idx="1"/>
          </p:nvPr>
        </p:nvSpPr>
        <p:spPr/>
        <p:txBody>
          <a:bodyPr/>
          <a:lstStyle/>
          <a:p>
            <a:pPr marL="457200" indent="-457200">
              <a:buClr>
                <a:schemeClr val="tx2"/>
              </a:buClr>
              <a:buFont typeface="+mj-lt"/>
              <a:buAutoNum type="arabicPeriod"/>
            </a:pPr>
            <a:r>
              <a:rPr lang="en-US" dirty="0"/>
              <a:t>Extract the text in the prepared remarks section. </a:t>
            </a:r>
          </a:p>
          <a:p>
            <a:pPr marL="749808" lvl="1" indent="-457200">
              <a:buClr>
                <a:schemeClr val="tx2"/>
              </a:buClr>
              <a:buFont typeface="Arial" panose="020B0604020202020204" pitchFamily="34" charset="0"/>
              <a:buChar char="•"/>
            </a:pPr>
            <a:r>
              <a:rPr lang="en-US" dirty="0"/>
              <a:t>Question and answer section was excluded. </a:t>
            </a:r>
          </a:p>
          <a:p>
            <a:pPr marL="457200" indent="-457200">
              <a:buClrTx/>
              <a:buFont typeface="+mj-lt"/>
              <a:buAutoNum type="arabicPeriod"/>
            </a:pPr>
            <a:r>
              <a:rPr lang="en-US" dirty="0"/>
              <a:t>Preprocess the text. </a:t>
            </a:r>
          </a:p>
          <a:p>
            <a:pPr marL="578358" lvl="1" indent="-285750">
              <a:buFont typeface="Arial" panose="020B0604020202020204" pitchFamily="34" charset="0"/>
              <a:buChar char="•"/>
            </a:pPr>
            <a:r>
              <a:rPr lang="en-US" dirty="0"/>
              <a:t>Remove stop words and other noise. </a:t>
            </a:r>
          </a:p>
          <a:p>
            <a:pPr marL="578358" lvl="1" indent="-285750">
              <a:buFont typeface="Arial" panose="020B0604020202020204" pitchFamily="34" charset="0"/>
              <a:buChar char="•"/>
            </a:pPr>
            <a:r>
              <a:rPr lang="en-US" dirty="0"/>
              <a:t>Lemmatization. </a:t>
            </a:r>
          </a:p>
          <a:p>
            <a:pPr marL="578358" lvl="1" indent="-285750">
              <a:buFont typeface="Arial" panose="020B0604020202020204" pitchFamily="34" charset="0"/>
              <a:buChar char="•"/>
            </a:pPr>
            <a:r>
              <a:rPr lang="en-US" dirty="0"/>
              <a:t>Tokenize the text. </a:t>
            </a:r>
          </a:p>
          <a:p>
            <a:pPr marL="457200" indent="-457200">
              <a:buClr>
                <a:schemeClr val="tx1"/>
              </a:buClr>
              <a:buFont typeface="+mj-lt"/>
              <a:buAutoNum type="arabicPeriod"/>
            </a:pPr>
            <a:r>
              <a:rPr lang="en-US" dirty="0"/>
              <a:t>Sampled the dataset into train and test subsets. </a:t>
            </a:r>
          </a:p>
          <a:p>
            <a:pPr marL="457200" indent="-457200">
              <a:buClrTx/>
              <a:buFont typeface="+mj-lt"/>
              <a:buAutoNum type="arabicPeriod"/>
            </a:pPr>
            <a:r>
              <a:rPr lang="en-US" dirty="0"/>
              <a:t>Both a simple count vectorizer and TF-IDF vectorizer were fit to the training subset and then both the training and test texts were transformed into matrices. </a:t>
            </a:r>
          </a:p>
          <a:p>
            <a:pPr marL="749808" lvl="1" indent="-457200">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17564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3F21-6DFD-4427-91C2-03EF76A2FC81}"/>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88C39A3-7C4D-4611-8E7F-0B982937E77E}"/>
              </a:ext>
            </a:extLst>
          </p:cNvPr>
          <p:cNvSpPr>
            <a:spLocks noGrp="1"/>
          </p:cNvSpPr>
          <p:nvPr>
            <p:ph idx="1"/>
          </p:nvPr>
        </p:nvSpPr>
        <p:spPr/>
        <p:txBody>
          <a:bodyPr/>
          <a:lstStyle/>
          <a:p>
            <a:pPr marL="457200" indent="-457200">
              <a:buClrTx/>
              <a:buFont typeface="+mj-lt"/>
              <a:buAutoNum type="arabicPeriod"/>
            </a:pPr>
            <a:r>
              <a:rPr lang="en-US" dirty="0"/>
              <a:t>Returns were calculated for difference in closing price 1 day, 7 days and 28 days later. </a:t>
            </a:r>
          </a:p>
          <a:p>
            <a:pPr marL="457200" indent="-457200">
              <a:buClrTx/>
              <a:buFont typeface="+mj-lt"/>
              <a:buAutoNum type="arabicPeriod"/>
            </a:pPr>
            <a:r>
              <a:rPr lang="en-US" dirty="0"/>
              <a:t>A rating of ‘buy’, ‘hold’, or ‘sell’ was then assigned for each of these returns. </a:t>
            </a:r>
          </a:p>
          <a:p>
            <a:pPr marL="457200" indent="-457200">
              <a:buFont typeface="+mj-lt"/>
              <a:buAutoNum type="arabicPeriod"/>
            </a:pPr>
            <a:endParaRPr lang="en-US" dirty="0"/>
          </a:p>
        </p:txBody>
      </p:sp>
      <p:pic>
        <p:nvPicPr>
          <p:cNvPr id="1026" name="Picture 2">
            <a:extLst>
              <a:ext uri="{FF2B5EF4-FFF2-40B4-BE49-F238E27FC236}">
                <a16:creationId xmlns:a16="http://schemas.microsoft.com/office/drawing/2014/main" id="{18FD3DFA-9B05-4A7A-908D-B17975022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706223"/>
            <a:ext cx="10166905" cy="86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72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7FE1-CDA5-444A-A859-E1F56F7E610F}"/>
              </a:ext>
            </a:extLst>
          </p:cNvPr>
          <p:cNvSpPr>
            <a:spLocks noGrp="1"/>
          </p:cNvSpPr>
          <p:nvPr>
            <p:ph type="title"/>
          </p:nvPr>
        </p:nvSpPr>
        <p:spPr/>
        <p:txBody>
          <a:bodyPr/>
          <a:lstStyle/>
          <a:p>
            <a:r>
              <a:rPr lang="en-US" dirty="0"/>
              <a:t>Classification</a:t>
            </a:r>
          </a:p>
        </p:txBody>
      </p:sp>
      <p:graphicFrame>
        <p:nvGraphicFramePr>
          <p:cNvPr id="4" name="Content Placeholder 3">
            <a:extLst>
              <a:ext uri="{FF2B5EF4-FFF2-40B4-BE49-F238E27FC236}">
                <a16:creationId xmlns:a16="http://schemas.microsoft.com/office/drawing/2014/main" id="{F2DD163F-38A4-4AD1-99C4-281976C49530}"/>
              </a:ext>
            </a:extLst>
          </p:cNvPr>
          <p:cNvGraphicFramePr>
            <a:graphicFrameLocks noGrp="1"/>
          </p:cNvGraphicFramePr>
          <p:nvPr>
            <p:ph idx="1"/>
            <p:extLst>
              <p:ext uri="{D42A27DB-BD31-4B8C-83A1-F6EECF244321}">
                <p14:modId xmlns:p14="http://schemas.microsoft.com/office/powerpoint/2010/main" val="92794227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90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Logistic Regression Model</a:t>
            </a:r>
          </a:p>
        </p:txBody>
      </p:sp>
      <p:sp>
        <p:nvSpPr>
          <p:cNvPr id="4" name="Content Placeholder 2">
            <a:extLst>
              <a:ext uri="{FF2B5EF4-FFF2-40B4-BE49-F238E27FC236}">
                <a16:creationId xmlns:a16="http://schemas.microsoft.com/office/drawing/2014/main" id="{ABC67FA8-0C44-4108-8B0D-A365984599D2}"/>
              </a:ext>
            </a:extLst>
          </p:cNvPr>
          <p:cNvSpPr>
            <a:spLocks noGrp="1"/>
          </p:cNvSpPr>
          <p:nvPr>
            <p:ph idx="1"/>
          </p:nvPr>
        </p:nvSpPr>
        <p:spPr>
          <a:xfrm>
            <a:off x="1096963" y="2108200"/>
            <a:ext cx="10058400" cy="3760788"/>
          </a:xfrm>
        </p:spPr>
        <p:txBody>
          <a:bodyPr/>
          <a:lstStyle/>
          <a:p>
            <a:pPr marL="457200" indent="-457200">
              <a:buClr>
                <a:schemeClr val="tx2"/>
              </a:buClr>
              <a:buFont typeface="+mj-lt"/>
              <a:buAutoNum type="arabicPeriod"/>
            </a:pPr>
            <a:r>
              <a:rPr lang="en-US" sz="1600" dirty="0"/>
              <a:t>Vectorized text from the training data set was fed as features to a logistic regression classification machine learning model with the ‘buy’, ‘hold’ and ‘sell’ labels. </a:t>
            </a:r>
          </a:p>
          <a:p>
            <a:pPr marL="457200" indent="-457200">
              <a:buClr>
                <a:schemeClr val="tx2"/>
              </a:buClr>
              <a:buFont typeface="+mj-lt"/>
              <a:buAutoNum type="arabicPeriod"/>
            </a:pPr>
            <a:r>
              <a:rPr lang="en-US" sz="1600" dirty="0"/>
              <a:t>The model was most accurate when using TF-IDF vectorization and considered returns the day following the earnings report. </a:t>
            </a:r>
          </a:p>
          <a:p>
            <a:pPr marL="457200" indent="-457200">
              <a:buClr>
                <a:schemeClr val="tx2"/>
              </a:buClr>
              <a:buFont typeface="+mj-lt"/>
              <a:buAutoNum type="arabicPeriod"/>
            </a:pPr>
            <a:r>
              <a:rPr lang="en-US" sz="1600" dirty="0"/>
              <a:t>Model was further optimized using grid search hyperparameter tuning with 5 fold cross-validation. </a:t>
            </a:r>
          </a:p>
          <a:p>
            <a:pPr marL="457200" indent="-457200">
              <a:buClr>
                <a:schemeClr val="tx2"/>
              </a:buClr>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graphicFrame>
        <p:nvGraphicFramePr>
          <p:cNvPr id="5" name="Table 5">
            <a:extLst>
              <a:ext uri="{FF2B5EF4-FFF2-40B4-BE49-F238E27FC236}">
                <a16:creationId xmlns:a16="http://schemas.microsoft.com/office/drawing/2014/main" id="{3F6F07A8-A0C3-41ED-818D-678998F617CF}"/>
              </a:ext>
            </a:extLst>
          </p:cNvPr>
          <p:cNvGraphicFramePr>
            <a:graphicFrameLocks noGrp="1"/>
          </p:cNvGraphicFramePr>
          <p:nvPr>
            <p:extLst>
              <p:ext uri="{D42A27DB-BD31-4B8C-83A1-F6EECF244321}">
                <p14:modId xmlns:p14="http://schemas.microsoft.com/office/powerpoint/2010/main" val="2636300292"/>
              </p:ext>
            </p:extLst>
          </p:nvPr>
        </p:nvGraphicFramePr>
        <p:xfrm>
          <a:off x="2039814" y="4689634"/>
          <a:ext cx="8120184" cy="1097280"/>
        </p:xfrm>
        <a:graphic>
          <a:graphicData uri="http://schemas.openxmlformats.org/drawingml/2006/table">
            <a:tbl>
              <a:tblPr firstRow="1" bandRow="1">
                <a:tableStyleId>{6E25E649-3F16-4E02-A733-19D2CDBF48F0}</a:tableStyleId>
              </a:tblPr>
              <a:tblGrid>
                <a:gridCol w="2030046">
                  <a:extLst>
                    <a:ext uri="{9D8B030D-6E8A-4147-A177-3AD203B41FA5}">
                      <a16:colId xmlns:a16="http://schemas.microsoft.com/office/drawing/2014/main" val="3839635264"/>
                    </a:ext>
                  </a:extLst>
                </a:gridCol>
                <a:gridCol w="2030046">
                  <a:extLst>
                    <a:ext uri="{9D8B030D-6E8A-4147-A177-3AD203B41FA5}">
                      <a16:colId xmlns:a16="http://schemas.microsoft.com/office/drawing/2014/main" val="351442364"/>
                    </a:ext>
                  </a:extLst>
                </a:gridCol>
                <a:gridCol w="2030046">
                  <a:extLst>
                    <a:ext uri="{9D8B030D-6E8A-4147-A177-3AD203B41FA5}">
                      <a16:colId xmlns:a16="http://schemas.microsoft.com/office/drawing/2014/main" val="2432191660"/>
                    </a:ext>
                  </a:extLst>
                </a:gridCol>
                <a:gridCol w="2030046">
                  <a:extLst>
                    <a:ext uri="{9D8B030D-6E8A-4147-A177-3AD203B41FA5}">
                      <a16:colId xmlns:a16="http://schemas.microsoft.com/office/drawing/2014/main" val="1227287643"/>
                    </a:ext>
                  </a:extLst>
                </a:gridCol>
              </a:tblGrid>
              <a:tr h="344402">
                <a:tc>
                  <a:txBody>
                    <a:bodyPr/>
                    <a:lstStyle/>
                    <a:p>
                      <a:r>
                        <a:rPr lang="en-US" dirty="0"/>
                        <a:t>Vectorization</a:t>
                      </a:r>
                    </a:p>
                  </a:txBody>
                  <a:tcPr/>
                </a:tc>
                <a:tc>
                  <a:txBody>
                    <a:bodyPr/>
                    <a:lstStyle/>
                    <a:p>
                      <a:r>
                        <a:rPr lang="en-US" dirty="0"/>
                        <a:t>t+1</a:t>
                      </a:r>
                    </a:p>
                  </a:txBody>
                  <a:tcPr/>
                </a:tc>
                <a:tc>
                  <a:txBody>
                    <a:bodyPr/>
                    <a:lstStyle/>
                    <a:p>
                      <a:r>
                        <a:rPr lang="en-US" dirty="0"/>
                        <a:t>t+7</a:t>
                      </a:r>
                    </a:p>
                  </a:txBody>
                  <a:tcPr/>
                </a:tc>
                <a:tc>
                  <a:txBody>
                    <a:bodyPr/>
                    <a:lstStyle/>
                    <a:p>
                      <a:r>
                        <a:rPr lang="en-US" dirty="0"/>
                        <a:t>t+28</a:t>
                      </a:r>
                    </a:p>
                  </a:txBody>
                  <a:tcPr/>
                </a:tc>
                <a:extLst>
                  <a:ext uri="{0D108BD9-81ED-4DB2-BD59-A6C34878D82A}">
                    <a16:rowId xmlns:a16="http://schemas.microsoft.com/office/drawing/2014/main" val="191471965"/>
                  </a:ext>
                </a:extLst>
              </a:tr>
              <a:tr h="344402">
                <a:tc>
                  <a:txBody>
                    <a:bodyPr/>
                    <a:lstStyle/>
                    <a:p>
                      <a:r>
                        <a:rPr lang="en-US" dirty="0"/>
                        <a:t>CountVectorizer()</a:t>
                      </a:r>
                    </a:p>
                  </a:txBody>
                  <a:tcPr/>
                </a:tc>
                <a:tc>
                  <a:txBody>
                    <a:bodyPr/>
                    <a:lstStyle/>
                    <a:p>
                      <a:r>
                        <a:rPr lang="en-US" sz="1800" b="0" i="0" kern="1200" dirty="0">
                          <a:solidFill>
                            <a:schemeClr val="dk1"/>
                          </a:solidFill>
                          <a:effectLst/>
                          <a:latin typeface="+mn-lt"/>
                          <a:ea typeface="+mn-ea"/>
                          <a:cs typeface="+mn-cs"/>
                        </a:rPr>
                        <a:t>0.687737</a:t>
                      </a:r>
                      <a:endParaRPr lang="en-US" dirty="0"/>
                    </a:p>
                  </a:txBody>
                  <a:tcPr/>
                </a:tc>
                <a:tc>
                  <a:txBody>
                    <a:bodyPr/>
                    <a:lstStyle/>
                    <a:p>
                      <a:r>
                        <a:rPr lang="en-US" sz="1800" b="0" i="0" kern="1200" dirty="0">
                          <a:solidFill>
                            <a:schemeClr val="dk1"/>
                          </a:solidFill>
                          <a:effectLst/>
                          <a:latin typeface="+mn-lt"/>
                          <a:ea typeface="+mn-ea"/>
                          <a:cs typeface="+mn-cs"/>
                        </a:rPr>
                        <a:t>0.467762</a:t>
                      </a:r>
                      <a:endParaRPr lang="en-US" dirty="0"/>
                    </a:p>
                  </a:txBody>
                  <a:tcPr/>
                </a:tc>
                <a:tc>
                  <a:txBody>
                    <a:bodyPr/>
                    <a:lstStyle/>
                    <a:p>
                      <a:r>
                        <a:rPr lang="en-US" sz="1800" b="0" i="0" kern="1200" dirty="0">
                          <a:solidFill>
                            <a:schemeClr val="dk1"/>
                          </a:solidFill>
                          <a:effectLst/>
                          <a:latin typeface="+mn-lt"/>
                          <a:ea typeface="+mn-ea"/>
                          <a:cs typeface="+mn-cs"/>
                        </a:rPr>
                        <a:t>0.429836</a:t>
                      </a:r>
                      <a:endParaRPr lang="en-US" dirty="0"/>
                    </a:p>
                  </a:txBody>
                  <a:tcPr/>
                </a:tc>
                <a:extLst>
                  <a:ext uri="{0D108BD9-81ED-4DB2-BD59-A6C34878D82A}">
                    <a16:rowId xmlns:a16="http://schemas.microsoft.com/office/drawing/2014/main" val="1404836419"/>
                  </a:ext>
                </a:extLst>
              </a:tr>
              <a:tr h="344402">
                <a:tc>
                  <a:txBody>
                    <a:bodyPr/>
                    <a:lstStyle/>
                    <a:p>
                      <a:r>
                        <a:rPr lang="en-US" dirty="0"/>
                        <a:t>TfidfVectorizer()</a:t>
                      </a:r>
                    </a:p>
                  </a:txBody>
                  <a:tcPr/>
                </a:tc>
                <a:tc>
                  <a:txBody>
                    <a:bodyPr/>
                    <a:lstStyle/>
                    <a:p>
                      <a:r>
                        <a:rPr lang="en-US" sz="1800" b="0" i="0" kern="1200" dirty="0">
                          <a:solidFill>
                            <a:schemeClr val="dk1"/>
                          </a:solidFill>
                          <a:effectLst/>
                          <a:latin typeface="+mn-lt"/>
                          <a:ea typeface="+mn-ea"/>
                          <a:cs typeface="+mn-cs"/>
                        </a:rPr>
                        <a:t>0.768647</a:t>
                      </a:r>
                      <a:endParaRPr lang="en-US" dirty="0"/>
                    </a:p>
                  </a:txBody>
                  <a:tcPr/>
                </a:tc>
                <a:tc>
                  <a:txBody>
                    <a:bodyPr/>
                    <a:lstStyle/>
                    <a:p>
                      <a:r>
                        <a:rPr lang="en-US" sz="1800" b="0" i="0" kern="1200" dirty="0">
                          <a:solidFill>
                            <a:schemeClr val="dk1"/>
                          </a:solidFill>
                          <a:effectLst/>
                          <a:latin typeface="+mn-lt"/>
                          <a:ea typeface="+mn-ea"/>
                          <a:cs typeface="+mn-cs"/>
                        </a:rPr>
                        <a:t>0.536030</a:t>
                      </a:r>
                      <a:endParaRPr lang="en-US" dirty="0"/>
                    </a:p>
                  </a:txBody>
                  <a:tcPr/>
                </a:tc>
                <a:tc>
                  <a:txBody>
                    <a:bodyPr/>
                    <a:lstStyle/>
                    <a:p>
                      <a:r>
                        <a:rPr lang="en-US" sz="1800" b="0" i="0" kern="1200" dirty="0">
                          <a:solidFill>
                            <a:schemeClr val="dk1"/>
                          </a:solidFill>
                          <a:effectLst/>
                          <a:latin typeface="+mn-lt"/>
                          <a:ea typeface="+mn-ea"/>
                          <a:cs typeface="+mn-cs"/>
                        </a:rPr>
                        <a:t>0.426043</a:t>
                      </a:r>
                      <a:endParaRPr lang="en-US" dirty="0"/>
                    </a:p>
                  </a:txBody>
                  <a:tcPr/>
                </a:tc>
                <a:extLst>
                  <a:ext uri="{0D108BD9-81ED-4DB2-BD59-A6C34878D82A}">
                    <a16:rowId xmlns:a16="http://schemas.microsoft.com/office/drawing/2014/main" val="2607329480"/>
                  </a:ext>
                </a:extLst>
              </a:tr>
            </a:tbl>
          </a:graphicData>
        </a:graphic>
      </p:graphicFrame>
      <p:sp>
        <p:nvSpPr>
          <p:cNvPr id="6" name="TextBox 5">
            <a:extLst>
              <a:ext uri="{FF2B5EF4-FFF2-40B4-BE49-F238E27FC236}">
                <a16:creationId xmlns:a16="http://schemas.microsoft.com/office/drawing/2014/main" id="{17A9BC3D-B42F-46F0-B79B-850495D77B80}"/>
              </a:ext>
            </a:extLst>
          </p:cNvPr>
          <p:cNvSpPr txBox="1"/>
          <p:nvPr/>
        </p:nvSpPr>
        <p:spPr>
          <a:xfrm>
            <a:off x="4947138" y="4320302"/>
            <a:ext cx="2297724" cy="369332"/>
          </a:xfrm>
          <a:prstGeom prst="rect">
            <a:avLst/>
          </a:prstGeom>
          <a:noFill/>
        </p:spPr>
        <p:txBody>
          <a:bodyPr wrap="square" rtlCol="0">
            <a:spAutoFit/>
          </a:bodyPr>
          <a:lstStyle/>
          <a:p>
            <a:r>
              <a:rPr lang="en-US" dirty="0"/>
              <a:t>Accuracy Scores:</a:t>
            </a:r>
          </a:p>
        </p:txBody>
      </p:sp>
    </p:spTree>
    <p:extLst>
      <p:ext uri="{BB962C8B-B14F-4D97-AF65-F5344CB8AC3E}">
        <p14:creationId xmlns:p14="http://schemas.microsoft.com/office/powerpoint/2010/main" val="8458429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{52DFF5DD-6F50-4A41-8338-546FF87953E0}tf56160789_win32</Template>
  <TotalTime>568</TotalTime>
  <Words>918</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Franklin Gothic Book</vt:lpstr>
      <vt:lpstr>Times New Roman</vt:lpstr>
      <vt:lpstr>Wingdings</vt:lpstr>
      <vt:lpstr>1_RetrospectVTI</vt:lpstr>
      <vt:lpstr>Stock Price Predictions from Earnings Calls</vt:lpstr>
      <vt:lpstr>Overview of Models</vt:lpstr>
      <vt:lpstr>Key Considerations</vt:lpstr>
      <vt:lpstr>Data Sources</vt:lpstr>
      <vt:lpstr>Process</vt:lpstr>
      <vt:lpstr>TF-IDF and Count Vectorization</vt:lpstr>
      <vt:lpstr>Classification</vt:lpstr>
      <vt:lpstr>Classification</vt:lpstr>
      <vt:lpstr>Logistic Regression Model</vt:lpstr>
      <vt:lpstr>Sentiment Analysis</vt:lpstr>
      <vt:lpstr>Latent Dirichlet Allocation (LDA)</vt:lpstr>
      <vt:lpstr>VADER Sentiment Intensity Analyzer (SIA) Polarity Scoring  Hu Liu (HL) and Loughran McDonald  (LM) word lists</vt:lpstr>
      <vt:lpstr>Linear Discriminant Analysis </vt:lpstr>
      <vt:lpstr> Price Forecast </vt:lpstr>
      <vt:lpstr>   LSTM Process</vt:lpstr>
      <vt:lpstr>   GRU Process</vt:lpstr>
      <vt:lpstr>Challenges</vt:lpstr>
      <vt:lpstr>Next steps/uses…</vt:lpstr>
      <vt:lpstr>Webpage Demo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 Fuentes</dc:creator>
  <cp:lastModifiedBy>K Fuentes</cp:lastModifiedBy>
  <cp:revision>36</cp:revision>
  <dcterms:created xsi:type="dcterms:W3CDTF">2021-01-16T22:02:59Z</dcterms:created>
  <dcterms:modified xsi:type="dcterms:W3CDTF">2021-01-26T22:56:11Z</dcterms:modified>
</cp:coreProperties>
</file>