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74" r:id="rId3"/>
    <p:sldId id="259" r:id="rId4"/>
    <p:sldId id="260" r:id="rId5"/>
    <p:sldId id="261" r:id="rId6"/>
    <p:sldId id="262" r:id="rId7"/>
    <p:sldId id="265" r:id="rId8"/>
    <p:sldId id="264" r:id="rId9"/>
    <p:sldId id="266" r:id="rId10"/>
    <p:sldId id="275" r:id="rId11"/>
    <p:sldId id="276" r:id="rId12"/>
    <p:sldId id="277" r:id="rId13"/>
    <p:sldId id="278" r:id="rId14"/>
    <p:sldId id="279" r:id="rId15"/>
    <p:sldId id="281" r:id="rId16"/>
    <p:sldId id="271"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Fuentes" initials="KF" lastIdx="2" clrIdx="0">
    <p:extLst>
      <p:ext uri="{19B8F6BF-5375-455C-9EA6-DF929625EA0E}">
        <p15:presenceInfo xmlns:p15="http://schemas.microsoft.com/office/powerpoint/2012/main" userId="f6a8e661dcb73d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5ECF1-6336-41DD-AC7A-77AD7853537C}"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09A5C056-BDF6-4073-B35B-A74D0B5DD92A}">
      <dgm:prSet phldrT="[Text]"/>
      <dgm:spPr>
        <a:solidFill>
          <a:srgbClr val="00B050"/>
        </a:solidFill>
      </dgm:spPr>
      <dgm:t>
        <a:bodyPr/>
        <a:lstStyle/>
        <a:p>
          <a:r>
            <a:rPr lang="en-US" dirty="0"/>
            <a:t>Buy</a:t>
          </a:r>
        </a:p>
      </dgm:t>
    </dgm:pt>
    <dgm:pt modelId="{B7AD3C53-F1CB-45C5-9D41-6E0B8461654C}" type="parTrans" cxnId="{5192E09D-46ED-4BBA-B864-32E5CF0AF5AC}">
      <dgm:prSet/>
      <dgm:spPr/>
      <dgm:t>
        <a:bodyPr/>
        <a:lstStyle/>
        <a:p>
          <a:endParaRPr lang="en-US"/>
        </a:p>
      </dgm:t>
    </dgm:pt>
    <dgm:pt modelId="{E5B3D5E1-EFBF-468C-8699-5AA4EA9C059E}" type="sibTrans" cxnId="{5192E09D-46ED-4BBA-B864-32E5CF0AF5AC}">
      <dgm:prSet/>
      <dgm:spPr/>
      <dgm:t>
        <a:bodyPr/>
        <a:lstStyle/>
        <a:p>
          <a:endParaRPr lang="en-US"/>
        </a:p>
      </dgm:t>
    </dgm:pt>
    <dgm:pt modelId="{62FE72EE-63BD-4505-B9E5-35D329579F22}">
      <dgm:prSet phldrT="[Text]"/>
      <dgm:spPr/>
      <dgm:t>
        <a:bodyPr/>
        <a:lstStyle/>
        <a:p>
          <a:r>
            <a:rPr lang="en-US" dirty="0"/>
            <a:t>Return &gt; 3%</a:t>
          </a:r>
        </a:p>
      </dgm:t>
    </dgm:pt>
    <dgm:pt modelId="{DBF937C2-09AA-406D-87C1-B60E528EF9C5}" type="parTrans" cxnId="{49C20781-3EED-4FA6-9E10-AB258951CD70}">
      <dgm:prSet/>
      <dgm:spPr/>
      <dgm:t>
        <a:bodyPr/>
        <a:lstStyle/>
        <a:p>
          <a:endParaRPr lang="en-US"/>
        </a:p>
      </dgm:t>
    </dgm:pt>
    <dgm:pt modelId="{23C1671D-BC28-424D-B80F-BC847B553BE3}" type="sibTrans" cxnId="{49C20781-3EED-4FA6-9E10-AB258951CD70}">
      <dgm:prSet/>
      <dgm:spPr/>
      <dgm:t>
        <a:bodyPr/>
        <a:lstStyle/>
        <a:p>
          <a:endParaRPr lang="en-US"/>
        </a:p>
      </dgm:t>
    </dgm:pt>
    <dgm:pt modelId="{0284ABB1-F87A-47B2-8C1C-B2B428CF7DA0}">
      <dgm:prSet phldrT="[Text]"/>
      <dgm:spPr/>
      <dgm:t>
        <a:bodyPr/>
        <a:lstStyle/>
        <a:p>
          <a:r>
            <a:rPr lang="en-US" dirty="0"/>
            <a:t>Hold</a:t>
          </a:r>
        </a:p>
      </dgm:t>
    </dgm:pt>
    <dgm:pt modelId="{5CC0F408-E88A-498C-A6B3-1BFC46FB4575}" type="parTrans" cxnId="{76DDBA89-2D32-41C1-B0AA-04778F8F9B4C}">
      <dgm:prSet/>
      <dgm:spPr/>
      <dgm:t>
        <a:bodyPr/>
        <a:lstStyle/>
        <a:p>
          <a:endParaRPr lang="en-US"/>
        </a:p>
      </dgm:t>
    </dgm:pt>
    <dgm:pt modelId="{4E444329-4A9F-4D7E-9CEB-CC4A8D2781EE}" type="sibTrans" cxnId="{76DDBA89-2D32-41C1-B0AA-04778F8F9B4C}">
      <dgm:prSet/>
      <dgm:spPr/>
      <dgm:t>
        <a:bodyPr/>
        <a:lstStyle/>
        <a:p>
          <a:endParaRPr lang="en-US"/>
        </a:p>
      </dgm:t>
    </dgm:pt>
    <dgm:pt modelId="{3EDD5F83-04ED-469F-836F-7B38E7194D6B}">
      <dgm:prSet phldrT="[Text]"/>
      <dgm:spPr/>
      <dgm:t>
        <a:bodyPr/>
        <a:lstStyle/>
        <a:p>
          <a:r>
            <a:rPr lang="en-US" dirty="0"/>
            <a:t>Return &lt; 3% and &gt; -3%</a:t>
          </a:r>
        </a:p>
      </dgm:t>
    </dgm:pt>
    <dgm:pt modelId="{8279D7F0-497D-44F3-A15E-A3A5472EB7BC}" type="parTrans" cxnId="{D8719337-4BA9-4D38-BFDC-5048BFAD2CE9}">
      <dgm:prSet/>
      <dgm:spPr/>
      <dgm:t>
        <a:bodyPr/>
        <a:lstStyle/>
        <a:p>
          <a:endParaRPr lang="en-US"/>
        </a:p>
      </dgm:t>
    </dgm:pt>
    <dgm:pt modelId="{17F2C1D3-01B2-40EA-95D3-B086977815C9}" type="sibTrans" cxnId="{D8719337-4BA9-4D38-BFDC-5048BFAD2CE9}">
      <dgm:prSet/>
      <dgm:spPr/>
      <dgm:t>
        <a:bodyPr/>
        <a:lstStyle/>
        <a:p>
          <a:endParaRPr lang="en-US"/>
        </a:p>
      </dgm:t>
    </dgm:pt>
    <dgm:pt modelId="{EA0AD0E0-6199-474C-8B49-8D73BA8F7F16}">
      <dgm:prSet phldrT="[Text]"/>
      <dgm:spPr>
        <a:solidFill>
          <a:srgbClr val="FF0000"/>
        </a:solidFill>
      </dgm:spPr>
      <dgm:t>
        <a:bodyPr/>
        <a:lstStyle/>
        <a:p>
          <a:r>
            <a:rPr lang="en-US" dirty="0"/>
            <a:t>Sell</a:t>
          </a:r>
        </a:p>
      </dgm:t>
    </dgm:pt>
    <dgm:pt modelId="{DCB77064-BB0E-48A5-9108-E9E03BCC6E7F}" type="parTrans" cxnId="{167BD02F-1B60-4F49-9C6B-8966843D8D5E}">
      <dgm:prSet/>
      <dgm:spPr/>
      <dgm:t>
        <a:bodyPr/>
        <a:lstStyle/>
        <a:p>
          <a:endParaRPr lang="en-US"/>
        </a:p>
      </dgm:t>
    </dgm:pt>
    <dgm:pt modelId="{015779A1-1DE0-4A83-91D0-F62D31D73619}" type="sibTrans" cxnId="{167BD02F-1B60-4F49-9C6B-8966843D8D5E}">
      <dgm:prSet/>
      <dgm:spPr/>
      <dgm:t>
        <a:bodyPr/>
        <a:lstStyle/>
        <a:p>
          <a:endParaRPr lang="en-US"/>
        </a:p>
      </dgm:t>
    </dgm:pt>
    <dgm:pt modelId="{EFBB88F4-C618-4081-9FE3-DC3CD28933DF}">
      <dgm:prSet phldrT="[Text]"/>
      <dgm:spPr/>
      <dgm:t>
        <a:bodyPr/>
        <a:lstStyle/>
        <a:p>
          <a:r>
            <a:rPr lang="en-US" dirty="0"/>
            <a:t>Return &lt; -3%</a:t>
          </a:r>
        </a:p>
      </dgm:t>
    </dgm:pt>
    <dgm:pt modelId="{417A3D92-5771-44DC-AD69-CC4D3131E2F4}" type="parTrans" cxnId="{63926D22-0937-40C9-AC11-3244F621AC81}">
      <dgm:prSet/>
      <dgm:spPr/>
      <dgm:t>
        <a:bodyPr/>
        <a:lstStyle/>
        <a:p>
          <a:endParaRPr lang="en-US"/>
        </a:p>
      </dgm:t>
    </dgm:pt>
    <dgm:pt modelId="{A1BCC901-258C-41B7-8B9F-B2497787ABC7}" type="sibTrans" cxnId="{63926D22-0937-40C9-AC11-3244F621AC81}">
      <dgm:prSet/>
      <dgm:spPr/>
      <dgm:t>
        <a:bodyPr/>
        <a:lstStyle/>
        <a:p>
          <a:endParaRPr lang="en-US"/>
        </a:p>
      </dgm:t>
    </dgm:pt>
    <dgm:pt modelId="{5E72CF4D-F4D6-4BB4-81CD-FBAA12276A7B}" type="pres">
      <dgm:prSet presAssocID="{6335ECF1-6336-41DD-AC7A-77AD7853537C}" presName="Name0" presStyleCnt="0">
        <dgm:presLayoutVars>
          <dgm:dir/>
          <dgm:animLvl val="lvl"/>
          <dgm:resizeHandles/>
        </dgm:presLayoutVars>
      </dgm:prSet>
      <dgm:spPr/>
    </dgm:pt>
    <dgm:pt modelId="{CD9CD36C-3570-4F67-BA2B-9C02C4818FC6}" type="pres">
      <dgm:prSet presAssocID="{09A5C056-BDF6-4073-B35B-A74D0B5DD92A}" presName="linNode" presStyleCnt="0"/>
      <dgm:spPr/>
    </dgm:pt>
    <dgm:pt modelId="{20412962-6C78-4F8D-B373-E0AD56EC1670}" type="pres">
      <dgm:prSet presAssocID="{09A5C056-BDF6-4073-B35B-A74D0B5DD92A}" presName="parentShp" presStyleLbl="node1" presStyleIdx="0" presStyleCnt="3" custScaleY="97039" custLinFactX="8" custLinFactNeighborX="100000" custLinFactNeighborY="16">
        <dgm:presLayoutVars>
          <dgm:bulletEnabled val="1"/>
        </dgm:presLayoutVars>
      </dgm:prSet>
      <dgm:spPr/>
    </dgm:pt>
    <dgm:pt modelId="{030BBEF5-7C0D-473E-B5CF-13CB34CF5519}" type="pres">
      <dgm:prSet presAssocID="{09A5C056-BDF6-4073-B35B-A74D0B5DD92A}" presName="childShp" presStyleLbl="bgAccFollowNode1" presStyleIdx="0" presStyleCnt="3" custLinFactNeighborX="-99992" custLinFactNeighborY="4988">
        <dgm:presLayoutVars>
          <dgm:bulletEnabled val="1"/>
        </dgm:presLayoutVars>
      </dgm:prSet>
      <dgm:spPr/>
    </dgm:pt>
    <dgm:pt modelId="{63EF279D-27E4-4CF5-B711-5B1FD7C37766}" type="pres">
      <dgm:prSet presAssocID="{E5B3D5E1-EFBF-468C-8699-5AA4EA9C059E}" presName="spacing" presStyleCnt="0"/>
      <dgm:spPr/>
    </dgm:pt>
    <dgm:pt modelId="{A521CE15-5DAB-4550-A84C-4FD294056B91}" type="pres">
      <dgm:prSet presAssocID="{0284ABB1-F87A-47B2-8C1C-B2B428CF7DA0}" presName="linNode" presStyleCnt="0"/>
      <dgm:spPr/>
    </dgm:pt>
    <dgm:pt modelId="{74A66EE6-9EFF-4325-820A-8DA9CC46BD2C}" type="pres">
      <dgm:prSet presAssocID="{0284ABB1-F87A-47B2-8C1C-B2B428CF7DA0}" presName="parentShp" presStyleLbl="node1" presStyleIdx="1" presStyleCnt="3" custScaleY="97039" custLinFactX="8" custLinFactNeighborX="100000" custLinFactNeighborY="16">
        <dgm:presLayoutVars>
          <dgm:bulletEnabled val="1"/>
        </dgm:presLayoutVars>
      </dgm:prSet>
      <dgm:spPr/>
    </dgm:pt>
    <dgm:pt modelId="{5DF0DC12-C69A-4A7E-AFB7-1FFA20466F4F}" type="pres">
      <dgm:prSet presAssocID="{0284ABB1-F87A-47B2-8C1C-B2B428CF7DA0}" presName="childShp" presStyleLbl="bgAccFollowNode1" presStyleIdx="1" presStyleCnt="3" custLinFactNeighborX="-99992" custLinFactNeighborY="4988">
        <dgm:presLayoutVars>
          <dgm:bulletEnabled val="1"/>
        </dgm:presLayoutVars>
      </dgm:prSet>
      <dgm:spPr/>
    </dgm:pt>
    <dgm:pt modelId="{BFDC17FD-4883-4C1A-AE24-2A1497F0EEAD}" type="pres">
      <dgm:prSet presAssocID="{4E444329-4A9F-4D7E-9CEB-CC4A8D2781EE}" presName="spacing" presStyleCnt="0"/>
      <dgm:spPr/>
    </dgm:pt>
    <dgm:pt modelId="{EB66CE88-061D-4BF3-B8A5-ADEFE03039A4}" type="pres">
      <dgm:prSet presAssocID="{EA0AD0E0-6199-474C-8B49-8D73BA8F7F16}" presName="linNode" presStyleCnt="0"/>
      <dgm:spPr/>
    </dgm:pt>
    <dgm:pt modelId="{A5406080-CF88-4A4A-A726-7E42A472A022}" type="pres">
      <dgm:prSet presAssocID="{EA0AD0E0-6199-474C-8B49-8D73BA8F7F16}" presName="parentShp" presStyleLbl="node1" presStyleIdx="2" presStyleCnt="3" custScaleY="97039" custLinFactX="8" custLinFactNeighborX="100000" custLinFactNeighborY="16">
        <dgm:presLayoutVars>
          <dgm:bulletEnabled val="1"/>
        </dgm:presLayoutVars>
      </dgm:prSet>
      <dgm:spPr/>
    </dgm:pt>
    <dgm:pt modelId="{2430E116-9AD7-4451-B7A2-75D4C4139D83}" type="pres">
      <dgm:prSet presAssocID="{EA0AD0E0-6199-474C-8B49-8D73BA8F7F16}" presName="childShp" presStyleLbl="bgAccFollowNode1" presStyleIdx="2" presStyleCnt="3" custLinFactNeighborX="-99992" custLinFactNeighborY="4988">
        <dgm:presLayoutVars>
          <dgm:bulletEnabled val="1"/>
        </dgm:presLayoutVars>
      </dgm:prSet>
      <dgm:spPr/>
    </dgm:pt>
  </dgm:ptLst>
  <dgm:cxnLst>
    <dgm:cxn modelId="{3B63E517-B281-4B0C-A186-DA3BC7F774A5}" type="presOf" srcId="{09A5C056-BDF6-4073-B35B-A74D0B5DD92A}" destId="{20412962-6C78-4F8D-B373-E0AD56EC1670}" srcOrd="0" destOrd="0" presId="urn:microsoft.com/office/officeart/2005/8/layout/vList6"/>
    <dgm:cxn modelId="{63926D22-0937-40C9-AC11-3244F621AC81}" srcId="{EA0AD0E0-6199-474C-8B49-8D73BA8F7F16}" destId="{EFBB88F4-C618-4081-9FE3-DC3CD28933DF}" srcOrd="0" destOrd="0" parTransId="{417A3D92-5771-44DC-AD69-CC4D3131E2F4}" sibTransId="{A1BCC901-258C-41B7-8B9F-B2497787ABC7}"/>
    <dgm:cxn modelId="{167BD02F-1B60-4F49-9C6B-8966843D8D5E}" srcId="{6335ECF1-6336-41DD-AC7A-77AD7853537C}" destId="{EA0AD0E0-6199-474C-8B49-8D73BA8F7F16}" srcOrd="2" destOrd="0" parTransId="{DCB77064-BB0E-48A5-9108-E9E03BCC6E7F}" sibTransId="{015779A1-1DE0-4A83-91D0-F62D31D73619}"/>
    <dgm:cxn modelId="{D8719337-4BA9-4D38-BFDC-5048BFAD2CE9}" srcId="{0284ABB1-F87A-47B2-8C1C-B2B428CF7DA0}" destId="{3EDD5F83-04ED-469F-836F-7B38E7194D6B}" srcOrd="0" destOrd="0" parTransId="{8279D7F0-497D-44F3-A15E-A3A5472EB7BC}" sibTransId="{17F2C1D3-01B2-40EA-95D3-B086977815C9}"/>
    <dgm:cxn modelId="{55DE5A5C-D9D0-4BB1-9438-2CD2D456E2E9}" type="presOf" srcId="{0284ABB1-F87A-47B2-8C1C-B2B428CF7DA0}" destId="{74A66EE6-9EFF-4325-820A-8DA9CC46BD2C}" srcOrd="0" destOrd="0" presId="urn:microsoft.com/office/officeart/2005/8/layout/vList6"/>
    <dgm:cxn modelId="{BBEEAD69-625D-4504-8DFB-05972BF01FEB}" type="presOf" srcId="{EA0AD0E0-6199-474C-8B49-8D73BA8F7F16}" destId="{A5406080-CF88-4A4A-A726-7E42A472A022}" srcOrd="0" destOrd="0" presId="urn:microsoft.com/office/officeart/2005/8/layout/vList6"/>
    <dgm:cxn modelId="{382D9F4F-1EF5-49E2-9708-89D1AC9B9DD8}" type="presOf" srcId="{3EDD5F83-04ED-469F-836F-7B38E7194D6B}" destId="{5DF0DC12-C69A-4A7E-AFB7-1FFA20466F4F}" srcOrd="0" destOrd="0" presId="urn:microsoft.com/office/officeart/2005/8/layout/vList6"/>
    <dgm:cxn modelId="{49C20781-3EED-4FA6-9E10-AB258951CD70}" srcId="{09A5C056-BDF6-4073-B35B-A74D0B5DD92A}" destId="{62FE72EE-63BD-4505-B9E5-35D329579F22}" srcOrd="0" destOrd="0" parTransId="{DBF937C2-09AA-406D-87C1-B60E528EF9C5}" sibTransId="{23C1671D-BC28-424D-B80F-BC847B553BE3}"/>
    <dgm:cxn modelId="{76DDBA89-2D32-41C1-B0AA-04778F8F9B4C}" srcId="{6335ECF1-6336-41DD-AC7A-77AD7853537C}" destId="{0284ABB1-F87A-47B2-8C1C-B2B428CF7DA0}" srcOrd="1" destOrd="0" parTransId="{5CC0F408-E88A-498C-A6B3-1BFC46FB4575}" sibTransId="{4E444329-4A9F-4D7E-9CEB-CC4A8D2781EE}"/>
    <dgm:cxn modelId="{5192E09D-46ED-4BBA-B864-32E5CF0AF5AC}" srcId="{6335ECF1-6336-41DD-AC7A-77AD7853537C}" destId="{09A5C056-BDF6-4073-B35B-A74D0B5DD92A}" srcOrd="0" destOrd="0" parTransId="{B7AD3C53-F1CB-45C5-9D41-6E0B8461654C}" sibTransId="{E5B3D5E1-EFBF-468C-8699-5AA4EA9C059E}"/>
    <dgm:cxn modelId="{29426EAA-FCBC-4585-87D2-29D2A76CC943}" type="presOf" srcId="{EFBB88F4-C618-4081-9FE3-DC3CD28933DF}" destId="{2430E116-9AD7-4451-B7A2-75D4C4139D83}" srcOrd="0" destOrd="0" presId="urn:microsoft.com/office/officeart/2005/8/layout/vList6"/>
    <dgm:cxn modelId="{D490D4E5-03CA-4FC8-9784-D22304CD02C1}" type="presOf" srcId="{6335ECF1-6336-41DD-AC7A-77AD7853537C}" destId="{5E72CF4D-F4D6-4BB4-81CD-FBAA12276A7B}" srcOrd="0" destOrd="0" presId="urn:microsoft.com/office/officeart/2005/8/layout/vList6"/>
    <dgm:cxn modelId="{B32619E8-EFBB-4614-AB4A-2A11BF83ED88}" type="presOf" srcId="{62FE72EE-63BD-4505-B9E5-35D329579F22}" destId="{030BBEF5-7C0D-473E-B5CF-13CB34CF5519}" srcOrd="0" destOrd="0" presId="urn:microsoft.com/office/officeart/2005/8/layout/vList6"/>
    <dgm:cxn modelId="{D2299F41-99C7-497D-B924-CFE5F9AF3A63}" type="presParOf" srcId="{5E72CF4D-F4D6-4BB4-81CD-FBAA12276A7B}" destId="{CD9CD36C-3570-4F67-BA2B-9C02C4818FC6}" srcOrd="0" destOrd="0" presId="urn:microsoft.com/office/officeart/2005/8/layout/vList6"/>
    <dgm:cxn modelId="{5ED42360-5808-4A6F-A301-A680703EEEDD}" type="presParOf" srcId="{CD9CD36C-3570-4F67-BA2B-9C02C4818FC6}" destId="{20412962-6C78-4F8D-B373-E0AD56EC1670}" srcOrd="0" destOrd="0" presId="urn:microsoft.com/office/officeart/2005/8/layout/vList6"/>
    <dgm:cxn modelId="{79068902-7F10-45FA-8D07-28A97B6BE1E5}" type="presParOf" srcId="{CD9CD36C-3570-4F67-BA2B-9C02C4818FC6}" destId="{030BBEF5-7C0D-473E-B5CF-13CB34CF5519}" srcOrd="1" destOrd="0" presId="urn:microsoft.com/office/officeart/2005/8/layout/vList6"/>
    <dgm:cxn modelId="{C7CEB93A-6A78-4B0A-B9D6-40F25E626B6B}" type="presParOf" srcId="{5E72CF4D-F4D6-4BB4-81CD-FBAA12276A7B}" destId="{63EF279D-27E4-4CF5-B711-5B1FD7C37766}" srcOrd="1" destOrd="0" presId="urn:microsoft.com/office/officeart/2005/8/layout/vList6"/>
    <dgm:cxn modelId="{7F8F0FD4-49B2-41F2-8BEF-7A5EBD2069E6}" type="presParOf" srcId="{5E72CF4D-F4D6-4BB4-81CD-FBAA12276A7B}" destId="{A521CE15-5DAB-4550-A84C-4FD294056B91}" srcOrd="2" destOrd="0" presId="urn:microsoft.com/office/officeart/2005/8/layout/vList6"/>
    <dgm:cxn modelId="{7AA4B1F4-1CF4-4DE1-B0CE-9612B8AF2DD4}" type="presParOf" srcId="{A521CE15-5DAB-4550-A84C-4FD294056B91}" destId="{74A66EE6-9EFF-4325-820A-8DA9CC46BD2C}" srcOrd="0" destOrd="0" presId="urn:microsoft.com/office/officeart/2005/8/layout/vList6"/>
    <dgm:cxn modelId="{33936919-6B59-4D49-9B80-2DCE3A25E6A6}" type="presParOf" srcId="{A521CE15-5DAB-4550-A84C-4FD294056B91}" destId="{5DF0DC12-C69A-4A7E-AFB7-1FFA20466F4F}" srcOrd="1" destOrd="0" presId="urn:microsoft.com/office/officeart/2005/8/layout/vList6"/>
    <dgm:cxn modelId="{FE12E718-EE96-402E-8DC6-C303BF4A5A58}" type="presParOf" srcId="{5E72CF4D-F4D6-4BB4-81CD-FBAA12276A7B}" destId="{BFDC17FD-4883-4C1A-AE24-2A1497F0EEAD}" srcOrd="3" destOrd="0" presId="urn:microsoft.com/office/officeart/2005/8/layout/vList6"/>
    <dgm:cxn modelId="{BE5632F7-989C-43CF-8643-1900049A4CFC}" type="presParOf" srcId="{5E72CF4D-F4D6-4BB4-81CD-FBAA12276A7B}" destId="{EB66CE88-061D-4BF3-B8A5-ADEFE03039A4}" srcOrd="4" destOrd="0" presId="urn:microsoft.com/office/officeart/2005/8/layout/vList6"/>
    <dgm:cxn modelId="{7D5FE829-7C91-4ADC-97B7-D0FD76E558B3}" type="presParOf" srcId="{EB66CE88-061D-4BF3-B8A5-ADEFE03039A4}" destId="{A5406080-CF88-4A4A-A726-7E42A472A022}" srcOrd="0" destOrd="0" presId="urn:microsoft.com/office/officeart/2005/8/layout/vList6"/>
    <dgm:cxn modelId="{77999876-6214-4BC9-9AC5-0E489C81E0C8}" type="presParOf" srcId="{EB66CE88-061D-4BF3-B8A5-ADEFE03039A4}" destId="{2430E116-9AD7-4451-B7A2-75D4C4139D8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BEF5-7C0D-473E-B5CF-13CB34CF5519}">
      <dsp:nvSpPr>
        <dsp:cNvPr id="0" name=""/>
        <dsp:cNvSpPr/>
      </dsp:nvSpPr>
      <dsp:spPr>
        <a:xfrm>
          <a:off x="321" y="5862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&gt; 3%</a:t>
          </a:r>
        </a:p>
      </dsp:txBody>
      <dsp:txXfrm>
        <a:off x="321" y="205527"/>
        <a:ext cx="5594323" cy="881434"/>
      </dsp:txXfrm>
    </dsp:sp>
    <dsp:sp modelId="{20412962-6C78-4F8D-B373-E0AD56EC1670}">
      <dsp:nvSpPr>
        <dsp:cNvPr id="0" name=""/>
        <dsp:cNvSpPr/>
      </dsp:nvSpPr>
      <dsp:spPr>
        <a:xfrm>
          <a:off x="6035039" y="17587"/>
          <a:ext cx="4023360" cy="1140447"/>
        </a:xfrm>
        <a:prstGeom prst="round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Buy</a:t>
          </a:r>
        </a:p>
      </dsp:txBody>
      <dsp:txXfrm>
        <a:off x="6090711" y="73259"/>
        <a:ext cx="3912016" cy="1029103"/>
      </dsp:txXfrm>
    </dsp:sp>
    <dsp:sp modelId="{5DF0DC12-C69A-4A7E-AFB7-1FFA20466F4F}">
      <dsp:nvSpPr>
        <dsp:cNvPr id="0" name=""/>
        <dsp:cNvSpPr/>
      </dsp:nvSpPr>
      <dsp:spPr>
        <a:xfrm>
          <a:off x="321" y="1351392"/>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 and &gt; -3%</a:t>
          </a:r>
        </a:p>
      </dsp:txBody>
      <dsp:txXfrm>
        <a:off x="321" y="1498298"/>
        <a:ext cx="5594323" cy="881434"/>
      </dsp:txXfrm>
    </dsp:sp>
    <dsp:sp modelId="{74A66EE6-9EFF-4325-820A-8DA9CC46BD2C}">
      <dsp:nvSpPr>
        <dsp:cNvPr id="0" name=""/>
        <dsp:cNvSpPr/>
      </dsp:nvSpPr>
      <dsp:spPr>
        <a:xfrm>
          <a:off x="6035039" y="1310358"/>
          <a:ext cx="4023360" cy="114044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Hold</a:t>
          </a:r>
        </a:p>
      </dsp:txBody>
      <dsp:txXfrm>
        <a:off x="6090711" y="1366030"/>
        <a:ext cx="3912016" cy="1029103"/>
      </dsp:txXfrm>
    </dsp:sp>
    <dsp:sp modelId="{2430E116-9AD7-4451-B7A2-75D4C4139D83}">
      <dsp:nvSpPr>
        <dsp:cNvPr id="0" name=""/>
        <dsp:cNvSpPr/>
      </dsp:nvSpPr>
      <dsp:spPr>
        <a:xfrm>
          <a:off x="321" y="2585541"/>
          <a:ext cx="6035040" cy="1175246"/>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t" anchorCtr="0">
          <a:noAutofit/>
        </a:bodyPr>
        <a:lstStyle/>
        <a:p>
          <a:pPr marL="285750" lvl="1" indent="-285750" algn="l" defTabSz="1822450">
            <a:lnSpc>
              <a:spcPct val="90000"/>
            </a:lnSpc>
            <a:spcBef>
              <a:spcPct val="0"/>
            </a:spcBef>
            <a:spcAft>
              <a:spcPct val="15000"/>
            </a:spcAft>
            <a:buChar char="•"/>
          </a:pPr>
          <a:r>
            <a:rPr lang="en-US" sz="4100" kern="1200" dirty="0"/>
            <a:t>Return &lt; -3%</a:t>
          </a:r>
        </a:p>
      </dsp:txBody>
      <dsp:txXfrm>
        <a:off x="321" y="2732447"/>
        <a:ext cx="5594323" cy="881434"/>
      </dsp:txXfrm>
    </dsp:sp>
    <dsp:sp modelId="{A5406080-CF88-4A4A-A726-7E42A472A022}">
      <dsp:nvSpPr>
        <dsp:cNvPr id="0" name=""/>
        <dsp:cNvSpPr/>
      </dsp:nvSpPr>
      <dsp:spPr>
        <a:xfrm>
          <a:off x="6035039" y="2603129"/>
          <a:ext cx="4023360" cy="1140447"/>
        </a:xfrm>
        <a:prstGeom prst="roundRect">
          <a:avLst/>
        </a:prstGeom>
        <a:solidFill>
          <a:srgbClr val="FF0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116205" rIns="232410" bIns="116205" numCol="1" spcCol="1270" anchor="ctr" anchorCtr="0">
          <a:noAutofit/>
        </a:bodyPr>
        <a:lstStyle/>
        <a:p>
          <a:pPr marL="0" lvl="0" indent="0" algn="ctr" defTabSz="2711450">
            <a:lnSpc>
              <a:spcPct val="90000"/>
            </a:lnSpc>
            <a:spcBef>
              <a:spcPct val="0"/>
            </a:spcBef>
            <a:spcAft>
              <a:spcPct val="35000"/>
            </a:spcAft>
            <a:buNone/>
          </a:pPr>
          <a:r>
            <a:rPr lang="en-US" sz="6100" kern="1200" dirty="0"/>
            <a:t>Sell</a:t>
          </a:r>
        </a:p>
      </dsp:txBody>
      <dsp:txXfrm>
        <a:off x="6090711" y="2658801"/>
        <a:ext cx="3912016" cy="1029103"/>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Balasubramaniam, Chad Dubiel, Katy Fuentes, Pankaj Tahiliani</a:t>
            </a: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CDF1-DD7D-4B34-9EF4-7AE3FEFBC471}"/>
              </a:ext>
            </a:extLst>
          </p:cNvPr>
          <p:cNvSpPr>
            <a:spLocks noGrp="1"/>
          </p:cNvSpPr>
          <p:nvPr>
            <p:ph type="title"/>
          </p:nvPr>
        </p:nvSpPr>
        <p:spPr/>
        <p:txBody>
          <a:bodyPr>
            <a:normAutofit/>
          </a:bodyPr>
          <a:lstStyle/>
          <a:p>
            <a:r>
              <a:rPr lang="en-US" dirty="0">
                <a:effectLst/>
                <a:latin typeface="Times New Roman" panose="02020603050405020304" pitchFamily="18" charset="0"/>
                <a:ea typeface="Calibri" panose="020F0502020204030204" pitchFamily="34" charset="0"/>
              </a:rPr>
              <a:t>Latent Dirichlet Allocation (LDA)</a:t>
            </a:r>
            <a:endParaRPr lang="en-US" dirty="0"/>
          </a:p>
        </p:txBody>
      </p:sp>
      <p:pic>
        <p:nvPicPr>
          <p:cNvPr id="9" name="Content Placeholder 8">
            <a:extLst>
              <a:ext uri="{FF2B5EF4-FFF2-40B4-BE49-F238E27FC236}">
                <a16:creationId xmlns:a16="http://schemas.microsoft.com/office/drawing/2014/main" id="{32B03708-4486-4131-A221-776C1EB3BC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5238" y="1968759"/>
            <a:ext cx="5660762" cy="4254759"/>
          </a:xfrm>
        </p:spPr>
      </p:pic>
      <p:pic>
        <p:nvPicPr>
          <p:cNvPr id="7" name="Content Placeholder 6">
            <a:extLst>
              <a:ext uri="{FF2B5EF4-FFF2-40B4-BE49-F238E27FC236}">
                <a16:creationId xmlns:a16="http://schemas.microsoft.com/office/drawing/2014/main" id="{E77890C9-74D2-4E15-B0D4-66D9B4661FA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1968759"/>
            <a:ext cx="5670830" cy="4161453"/>
          </a:xfrm>
        </p:spPr>
      </p:pic>
    </p:spTree>
    <p:extLst>
      <p:ext uri="{BB962C8B-B14F-4D97-AF65-F5344CB8AC3E}">
        <p14:creationId xmlns:p14="http://schemas.microsoft.com/office/powerpoint/2010/main" val="356097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8C1B-3991-4081-8390-9BEC2793D12F}"/>
              </a:ext>
            </a:extLst>
          </p:cNvPr>
          <p:cNvSpPr>
            <a:spLocks noGrp="1"/>
          </p:cNvSpPr>
          <p:nvPr>
            <p:ph type="title"/>
          </p:nvPr>
        </p:nvSpPr>
        <p:spPr/>
        <p:txBody>
          <a:bodyPr>
            <a:normAutofit fontScale="90000"/>
          </a:bodyPr>
          <a:lstStyle/>
          <a:p>
            <a:pPr marL="0" marR="0">
              <a:spcBef>
                <a:spcPts val="0"/>
              </a:spcBef>
              <a:spcAft>
                <a:spcPts val="0"/>
              </a:spcAft>
            </a:pPr>
            <a:r>
              <a:rPr lang="en-US" dirty="0">
                <a:effectLst/>
                <a:latin typeface="Times New Roman" panose="02020603050405020304" pitchFamily="18" charset="0"/>
                <a:ea typeface="Calibri" panose="020F0502020204030204" pitchFamily="34" charset="0"/>
              </a:rPr>
              <a:t>VADER Sentiment Intensity Analyzer (SIA) Polarity </a:t>
            </a:r>
            <a:r>
              <a:rPr lang="en-US" dirty="0">
                <a:latin typeface="Times New Roman" panose="02020603050405020304" pitchFamily="18" charset="0"/>
                <a:ea typeface="Calibri" panose="020F0502020204030204" pitchFamily="34" charset="0"/>
              </a:rPr>
              <a:t>S</a:t>
            </a:r>
            <a:r>
              <a:rPr lang="en-US" dirty="0">
                <a:effectLst/>
                <a:latin typeface="Times New Roman" panose="02020603050405020304" pitchFamily="18" charset="0"/>
                <a:ea typeface="Calibri" panose="020F0502020204030204" pitchFamily="34" charset="0"/>
              </a:rPr>
              <a:t>coring </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Hu Liu (HL) and Loughran McDonald  (LM) word lists</a:t>
            </a:r>
            <a:endParaRPr lang="en-US" dirty="0"/>
          </a:p>
        </p:txBody>
      </p:sp>
      <p:pic>
        <p:nvPicPr>
          <p:cNvPr id="8" name="Content Placeholder 7">
            <a:extLst>
              <a:ext uri="{FF2B5EF4-FFF2-40B4-BE49-F238E27FC236}">
                <a16:creationId xmlns:a16="http://schemas.microsoft.com/office/drawing/2014/main" id="{DC52D9CD-B54A-4B6E-9B97-EBE4B1F09E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79" y="2349500"/>
            <a:ext cx="7201905" cy="1785793"/>
          </a:xfrm>
        </p:spPr>
      </p:pic>
      <p:graphicFrame>
        <p:nvGraphicFramePr>
          <p:cNvPr id="6" name="Table 6">
            <a:extLst>
              <a:ext uri="{FF2B5EF4-FFF2-40B4-BE49-F238E27FC236}">
                <a16:creationId xmlns:a16="http://schemas.microsoft.com/office/drawing/2014/main" id="{560D41BA-B831-45DC-A689-21E369D9ED39}"/>
              </a:ext>
            </a:extLst>
          </p:cNvPr>
          <p:cNvGraphicFramePr>
            <a:graphicFrameLocks noGrp="1"/>
          </p:cNvGraphicFramePr>
          <p:nvPr>
            <p:ph sz="half" idx="2"/>
            <p:extLst>
              <p:ext uri="{D42A27DB-BD31-4B8C-83A1-F6EECF244321}">
                <p14:modId xmlns:p14="http://schemas.microsoft.com/office/powerpoint/2010/main" val="3393134114"/>
              </p:ext>
            </p:extLst>
          </p:nvPr>
        </p:nvGraphicFramePr>
        <p:xfrm>
          <a:off x="5915860" y="898743"/>
          <a:ext cx="4638675" cy="967532"/>
        </p:xfrm>
        <a:graphic>
          <a:graphicData uri="http://schemas.openxmlformats.org/drawingml/2006/table">
            <a:tbl>
              <a:tblPr firstRow="1" bandRow="1">
                <a:tableStyleId>{5C22544A-7EE6-4342-B048-85BDC9FD1C3A}</a:tableStyleId>
              </a:tblPr>
              <a:tblGrid>
                <a:gridCol w="1546225">
                  <a:extLst>
                    <a:ext uri="{9D8B030D-6E8A-4147-A177-3AD203B41FA5}">
                      <a16:colId xmlns:a16="http://schemas.microsoft.com/office/drawing/2014/main" val="2871521769"/>
                    </a:ext>
                  </a:extLst>
                </a:gridCol>
                <a:gridCol w="1546225">
                  <a:extLst>
                    <a:ext uri="{9D8B030D-6E8A-4147-A177-3AD203B41FA5}">
                      <a16:colId xmlns:a16="http://schemas.microsoft.com/office/drawing/2014/main" val="3755058354"/>
                    </a:ext>
                  </a:extLst>
                </a:gridCol>
                <a:gridCol w="1546225">
                  <a:extLst>
                    <a:ext uri="{9D8B030D-6E8A-4147-A177-3AD203B41FA5}">
                      <a16:colId xmlns:a16="http://schemas.microsoft.com/office/drawing/2014/main" val="246067117"/>
                    </a:ext>
                  </a:extLst>
                </a:gridCol>
              </a:tblGrid>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Sentiment Totals</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HL Dictionary</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Using LM Dictionary</a:t>
                      </a:r>
                    </a:p>
                  </a:txBody>
                  <a:tcPr marL="68580" marR="68580" marT="0" marB="0"/>
                </a:tc>
                <a:extLst>
                  <a:ext uri="{0D108BD9-81ED-4DB2-BD59-A6C34878D82A}">
                    <a16:rowId xmlns:a16="http://schemas.microsoft.com/office/drawing/2014/main" val="3029525098"/>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Positive </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255</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374</a:t>
                      </a:r>
                    </a:p>
                  </a:txBody>
                  <a:tcPr marL="68580" marR="68580" marT="0" marB="0"/>
                </a:tc>
                <a:extLst>
                  <a:ext uri="{0D108BD9-81ED-4DB2-BD59-A6C34878D82A}">
                    <a16:rowId xmlns:a16="http://schemas.microsoft.com/office/drawing/2014/main" val="1408279820"/>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Negative</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88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16</a:t>
                      </a:r>
                    </a:p>
                  </a:txBody>
                  <a:tcPr marL="68580" marR="68580" marT="0" marB="0"/>
                </a:tc>
                <a:extLst>
                  <a:ext uri="{0D108BD9-81ED-4DB2-BD59-A6C34878D82A}">
                    <a16:rowId xmlns:a16="http://schemas.microsoft.com/office/drawing/2014/main" val="3434642067"/>
                  </a:ext>
                </a:extLst>
              </a:tr>
              <a:tr h="241883">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Neutral</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58</a:t>
                      </a:r>
                    </a:p>
                  </a:txBody>
                  <a:tcPr marL="68580" marR="68580" marT="0" marB="0"/>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Calibri" panose="020F0502020204030204" pitchFamily="34" charset="0"/>
                        </a:rPr>
                        <a:t>11</a:t>
                      </a:r>
                    </a:p>
                  </a:txBody>
                  <a:tcPr marL="68580" marR="68580" marT="0" marB="0"/>
                </a:tc>
                <a:extLst>
                  <a:ext uri="{0D108BD9-81ED-4DB2-BD59-A6C34878D82A}">
                    <a16:rowId xmlns:a16="http://schemas.microsoft.com/office/drawing/2014/main" val="235187776"/>
                  </a:ext>
                </a:extLst>
              </a:tr>
            </a:tbl>
          </a:graphicData>
        </a:graphic>
      </p:graphicFrame>
      <p:pic>
        <p:nvPicPr>
          <p:cNvPr id="10" name="Picture 9">
            <a:extLst>
              <a:ext uri="{FF2B5EF4-FFF2-40B4-BE49-F238E27FC236}">
                <a16:creationId xmlns:a16="http://schemas.microsoft.com/office/drawing/2014/main" id="{D97094C5-8379-45E2-9DE6-58D3D7BF7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92" y="4234990"/>
            <a:ext cx="7201905" cy="2007189"/>
          </a:xfrm>
          <a:prstGeom prst="rect">
            <a:avLst/>
          </a:prstGeom>
        </p:spPr>
      </p:pic>
      <p:sp>
        <p:nvSpPr>
          <p:cNvPr id="11" name="Oval 10">
            <a:extLst>
              <a:ext uri="{FF2B5EF4-FFF2-40B4-BE49-F238E27FC236}">
                <a16:creationId xmlns:a16="http://schemas.microsoft.com/office/drawing/2014/main" id="{02824575-89F6-43E7-A0D7-6AA16AD700A1}"/>
              </a:ext>
            </a:extLst>
          </p:cNvPr>
          <p:cNvSpPr/>
          <p:nvPr/>
        </p:nvSpPr>
        <p:spPr>
          <a:xfrm>
            <a:off x="5477069" y="3088433"/>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A78A3E5-6A1A-464B-8323-A85B1907A5B2}"/>
              </a:ext>
            </a:extLst>
          </p:cNvPr>
          <p:cNvSpPr/>
          <p:nvPr/>
        </p:nvSpPr>
        <p:spPr>
          <a:xfrm>
            <a:off x="5477068" y="5068300"/>
            <a:ext cx="618931" cy="3405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Bracket 12">
            <a:extLst>
              <a:ext uri="{FF2B5EF4-FFF2-40B4-BE49-F238E27FC236}">
                <a16:creationId xmlns:a16="http://schemas.microsoft.com/office/drawing/2014/main" id="{413DC3F0-D859-456C-B2AB-E3595E01F82D}"/>
              </a:ext>
            </a:extLst>
          </p:cNvPr>
          <p:cNvSpPr/>
          <p:nvPr/>
        </p:nvSpPr>
        <p:spPr>
          <a:xfrm>
            <a:off x="6095999" y="3258716"/>
            <a:ext cx="146181" cy="2007189"/>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0235DD3E-4063-48BD-8C2A-5127D33313BF}"/>
              </a:ext>
            </a:extLst>
          </p:cNvPr>
          <p:cNvCxnSpPr/>
          <p:nvPr/>
        </p:nvCxnSpPr>
        <p:spPr>
          <a:xfrm>
            <a:off x="7875037" y="1268963"/>
            <a:ext cx="116632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8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AC90-D0AD-4C0E-AC81-2A16D64AC92B}"/>
              </a:ext>
            </a:extLst>
          </p:cNvPr>
          <p:cNvSpPr>
            <a:spLocks noGrp="1"/>
          </p:cNvSpPr>
          <p:nvPr>
            <p:ph type="title"/>
          </p:nvPr>
        </p:nvSpPr>
        <p:spPr/>
        <p:txBody>
          <a:bodyPr/>
          <a:lstStyle/>
          <a:p>
            <a:r>
              <a:rPr lang="en-US" dirty="0"/>
              <a:t>Linear Discriminant Analysis </a:t>
            </a:r>
          </a:p>
        </p:txBody>
      </p:sp>
      <p:pic>
        <p:nvPicPr>
          <p:cNvPr id="11" name="Content Placeholder 10">
            <a:extLst>
              <a:ext uri="{FF2B5EF4-FFF2-40B4-BE49-F238E27FC236}">
                <a16:creationId xmlns:a16="http://schemas.microsoft.com/office/drawing/2014/main" id="{2E37831C-7861-478C-AE93-BE348B244B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2192695"/>
            <a:ext cx="5067300" cy="3853542"/>
          </a:xfrm>
        </p:spPr>
      </p:pic>
      <p:pic>
        <p:nvPicPr>
          <p:cNvPr id="13" name="Content Placeholder 12">
            <a:extLst>
              <a:ext uri="{FF2B5EF4-FFF2-40B4-BE49-F238E27FC236}">
                <a16:creationId xmlns:a16="http://schemas.microsoft.com/office/drawing/2014/main" id="{5AB82AEB-69CF-46C4-91FA-4D8F3E2B51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192695"/>
            <a:ext cx="5426075" cy="3853541"/>
          </a:xfrm>
        </p:spPr>
      </p:pic>
      <p:sp>
        <p:nvSpPr>
          <p:cNvPr id="15" name="Right Bracket 14">
            <a:extLst>
              <a:ext uri="{FF2B5EF4-FFF2-40B4-BE49-F238E27FC236}">
                <a16:creationId xmlns:a16="http://schemas.microsoft.com/office/drawing/2014/main" id="{2AE97424-B191-46E4-B9E9-764C42C0915C}"/>
              </a:ext>
            </a:extLst>
          </p:cNvPr>
          <p:cNvSpPr/>
          <p:nvPr/>
        </p:nvSpPr>
        <p:spPr>
          <a:xfrm rot="16200000">
            <a:off x="7689979" y="1685730"/>
            <a:ext cx="340567" cy="5721220"/>
          </a:xfrm>
          <a:prstGeom prst="rightBracket">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59B16B40-011A-444A-8AD6-0256B6A4A51B}"/>
              </a:ext>
            </a:extLst>
          </p:cNvPr>
          <p:cNvSpPr/>
          <p:nvPr/>
        </p:nvSpPr>
        <p:spPr>
          <a:xfrm>
            <a:off x="4889241"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EAF7DEA-97C7-4EE1-8D24-27AF25AD8144}"/>
              </a:ext>
            </a:extLst>
          </p:cNvPr>
          <p:cNvSpPr/>
          <p:nvPr/>
        </p:nvSpPr>
        <p:spPr>
          <a:xfrm>
            <a:off x="10640008" y="4898571"/>
            <a:ext cx="307910" cy="245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055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2B26-E837-4794-A6CF-52B5167178FB}"/>
              </a:ext>
            </a:extLst>
          </p:cNvPr>
          <p:cNvSpPr>
            <a:spLocks noGrp="1"/>
          </p:cNvSpPr>
          <p:nvPr>
            <p:ph type="title"/>
          </p:nvPr>
        </p:nvSpPr>
        <p:spPr/>
        <p:txBody>
          <a:bodyPr>
            <a:normAutofit/>
          </a:bodyPr>
          <a:lstStyle/>
          <a:p>
            <a:br>
              <a:rPr lang="en-US" dirty="0"/>
            </a:br>
            <a:r>
              <a:rPr lang="en-US" dirty="0"/>
              <a:t>Price Forecast </a:t>
            </a:r>
          </a:p>
        </p:txBody>
      </p:sp>
      <p:sp>
        <p:nvSpPr>
          <p:cNvPr id="3" name="Content Placeholder 2">
            <a:extLst>
              <a:ext uri="{FF2B5EF4-FFF2-40B4-BE49-F238E27FC236}">
                <a16:creationId xmlns:a16="http://schemas.microsoft.com/office/drawing/2014/main" id="{4D881B20-2F87-49BA-B45F-E1905635BC16}"/>
              </a:ext>
            </a:extLst>
          </p:cNvPr>
          <p:cNvSpPr>
            <a:spLocks noGrp="1"/>
          </p:cNvSpPr>
          <p:nvPr>
            <p:ph idx="1"/>
          </p:nvPr>
        </p:nvSpPr>
        <p:spPr/>
        <p:txBody>
          <a:bodyPr/>
          <a:lstStyle/>
          <a:p>
            <a:pPr marL="457200" indent="-457200">
              <a:buClr>
                <a:schemeClr val="tx2"/>
              </a:buClr>
              <a:buFont typeface="+mj-lt"/>
              <a:buAutoNum type="arabicPeriod"/>
            </a:pPr>
            <a:r>
              <a:rPr lang="en-US" dirty="0"/>
              <a:t>Get the stock prices of the stocks for past 15 years</a:t>
            </a:r>
          </a:p>
          <a:p>
            <a:pPr marL="457200" indent="-457200">
              <a:buClrTx/>
              <a:buFont typeface="+mj-lt"/>
              <a:buAutoNum type="arabicPeriod"/>
            </a:pPr>
            <a:r>
              <a:rPr lang="en-US" dirty="0"/>
              <a:t>Identify the stocks to be included in the model. </a:t>
            </a:r>
          </a:p>
          <a:p>
            <a:pPr marL="761238" lvl="2" indent="-285750">
              <a:buFont typeface="Arial" panose="020B0604020202020204" pitchFamily="34" charset="0"/>
              <a:buChar char="•"/>
            </a:pPr>
            <a:r>
              <a:rPr lang="en-US" dirty="0"/>
              <a:t>Calculate SMA and EMA for the stocks</a:t>
            </a:r>
          </a:p>
          <a:p>
            <a:pPr marL="761238" lvl="2" indent="-285750">
              <a:buFont typeface="Arial" panose="020B0604020202020204" pitchFamily="34" charset="0"/>
              <a:buChar char="•"/>
            </a:pPr>
            <a:r>
              <a:rPr lang="en-US" dirty="0"/>
              <a:t>Calculate Percentage return for the stocks</a:t>
            </a:r>
          </a:p>
          <a:p>
            <a:pPr marL="761238" lvl="2" indent="-285750">
              <a:buFont typeface="Arial" panose="020B0604020202020204" pitchFamily="34" charset="0"/>
              <a:buChar char="•"/>
            </a:pPr>
            <a:r>
              <a:rPr lang="en-US" dirty="0"/>
              <a:t>Calculate risk matrix and remove the stocks that are outliers </a:t>
            </a:r>
          </a:p>
          <a:p>
            <a:pPr marL="761238" lvl="2" indent="-285750">
              <a:buFont typeface="Arial" panose="020B0604020202020204" pitchFamily="34" charset="0"/>
              <a:buChar char="•"/>
            </a:pPr>
            <a:r>
              <a:rPr lang="en-US" dirty="0"/>
              <a:t>Plot the stock expected returns and stock prices against each other </a:t>
            </a:r>
          </a:p>
          <a:p>
            <a:pPr marL="475488" lvl="2" indent="0">
              <a:buNone/>
            </a:pPr>
            <a:r>
              <a:rPr lang="en-US" dirty="0"/>
              <a:t>       with pair grid and look  for overlapping.</a:t>
            </a:r>
          </a:p>
          <a:p>
            <a:pPr marL="761238" lvl="2" indent="-285750">
              <a:buFont typeface="Arial" panose="020B0604020202020204" pitchFamily="34" charset="0"/>
              <a:buChar char="•"/>
            </a:pPr>
            <a:r>
              <a:rPr lang="en-US" dirty="0"/>
              <a:t> Calculate heat map with expected returns </a:t>
            </a:r>
          </a:p>
          <a:p>
            <a:pPr marL="841248" lvl="4" indent="0">
              <a:buNone/>
            </a:pPr>
            <a:endParaRPr lang="en-US" dirty="0"/>
          </a:p>
          <a:p>
            <a:pPr marL="475488" lvl="2" indent="0">
              <a:buNone/>
            </a:pPr>
            <a:endParaRPr lang="en-US" dirty="0"/>
          </a:p>
          <a:p>
            <a:endParaRPr lang="en-US" dirty="0"/>
          </a:p>
          <a:p>
            <a:pPr marL="0" indent="0">
              <a:buNone/>
            </a:pPr>
            <a:endParaRPr lang="en-US" dirty="0"/>
          </a:p>
        </p:txBody>
      </p:sp>
      <p:pic>
        <p:nvPicPr>
          <p:cNvPr id="9" name="Picture 8">
            <a:extLst>
              <a:ext uri="{FF2B5EF4-FFF2-40B4-BE49-F238E27FC236}">
                <a16:creationId xmlns:a16="http://schemas.microsoft.com/office/drawing/2014/main" id="{EE34A559-9035-455D-AE50-93F39BCCE3EF}"/>
              </a:ext>
            </a:extLst>
          </p:cNvPr>
          <p:cNvPicPr>
            <a:picLocks noChangeAspect="1"/>
          </p:cNvPicPr>
          <p:nvPr/>
        </p:nvPicPr>
        <p:blipFill>
          <a:blip r:embed="rId2"/>
          <a:stretch>
            <a:fillRect/>
          </a:stretch>
        </p:blipFill>
        <p:spPr>
          <a:xfrm>
            <a:off x="6686549" y="3211617"/>
            <a:ext cx="5343525" cy="2960583"/>
          </a:xfrm>
          <a:prstGeom prst="rect">
            <a:avLst/>
          </a:prstGeom>
        </p:spPr>
      </p:pic>
    </p:spTree>
    <p:extLst>
      <p:ext uri="{BB962C8B-B14F-4D97-AF65-F5344CB8AC3E}">
        <p14:creationId xmlns:p14="http://schemas.microsoft.com/office/powerpoint/2010/main" val="432036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LSTM Process</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pPr marL="457200" indent="-457200">
              <a:buClr>
                <a:schemeClr val="tx2"/>
              </a:buClr>
              <a:buFont typeface="+mj-lt"/>
              <a:buAutoNum type="arabicPeriod"/>
            </a:pPr>
            <a:r>
              <a:rPr lang="en-US" sz="1600" dirty="0"/>
              <a:t>Prepare the date for the GRU</a:t>
            </a:r>
          </a:p>
          <a:p>
            <a:pPr marL="457200" indent="-457200">
              <a:buClr>
                <a:schemeClr val="tx2"/>
              </a:buClr>
              <a:buFont typeface="+mj-lt"/>
              <a:buAutoNum type="arabicPeriod"/>
            </a:pPr>
            <a:r>
              <a:rPr lang="en-US" sz="1600" dirty="0"/>
              <a:t>Shifted the data by lag of one day, 24 hours</a:t>
            </a:r>
          </a:p>
          <a:p>
            <a:pPr marL="457200" indent="-457200">
              <a:buClr>
                <a:schemeClr val="tx2"/>
              </a:buClr>
              <a:buFont typeface="+mj-lt"/>
              <a:buAutoNum type="arabicPeriod"/>
            </a:pPr>
            <a:r>
              <a:rPr lang="en-US" sz="1600" dirty="0"/>
              <a:t>Performed rolling with 60 rolling windows</a:t>
            </a:r>
          </a:p>
          <a:p>
            <a:pPr marL="457200" indent="-457200">
              <a:buClr>
                <a:schemeClr val="tx2"/>
              </a:buClr>
              <a:buFont typeface="+mj-lt"/>
              <a:buAutoNum type="arabicPeriod"/>
            </a:pPr>
            <a:r>
              <a:rPr lang="en-US" sz="1600" dirty="0"/>
              <a:t> Built the neural network for price forecasting</a:t>
            </a:r>
          </a:p>
          <a:p>
            <a:pPr marL="749808" lvl="1" indent="-457200">
              <a:buClr>
                <a:schemeClr val="tx2"/>
              </a:buClr>
              <a:buFont typeface="+mj-lt"/>
              <a:buAutoNum type="arabicPeriod"/>
            </a:pPr>
            <a:r>
              <a:rPr lang="en-US" sz="1400" dirty="0"/>
              <a:t>Four layers with 128 units, 1 dense layer. </a:t>
            </a:r>
          </a:p>
          <a:p>
            <a:pPr marL="749808" lvl="1" indent="-457200">
              <a:buClr>
                <a:schemeClr val="tx2"/>
              </a:buClr>
              <a:buFont typeface="+mj-lt"/>
              <a:buAutoNum type="arabicPeriod"/>
            </a:pPr>
            <a:r>
              <a:rPr lang="en-US" sz="1400" dirty="0"/>
              <a:t>Noise dropout – 0.5</a:t>
            </a:r>
          </a:p>
          <a:p>
            <a:pPr marL="749808" lvl="1" indent="-457200">
              <a:buClr>
                <a:schemeClr val="tx2"/>
              </a:buClr>
              <a:buFont typeface="+mj-lt"/>
              <a:buAutoNum type="arabicPeriod"/>
            </a:pPr>
            <a:r>
              <a:rPr lang="en-US" sz="1400" dirty="0"/>
              <a:t>Optimizer - </a:t>
            </a:r>
            <a:r>
              <a:rPr lang="en-US" sz="1400" dirty="0" err="1"/>
              <a:t>rmsprop</a:t>
            </a:r>
            <a:r>
              <a:rPr lang="en-US" sz="1400" dirty="0"/>
              <a:t> and loss is calculated as MSE </a:t>
            </a:r>
          </a:p>
          <a:p>
            <a:pPr marL="749808" lvl="1" indent="-457200">
              <a:buClr>
                <a:schemeClr val="tx2"/>
              </a:buClr>
              <a:buFont typeface="+mj-lt"/>
              <a:buAutoNum type="arabicPeriod"/>
            </a:pPr>
            <a:r>
              <a:rPr lang="en-US" sz="1400" dirty="0"/>
              <a:t>Fit the model with 10 epochs and 20 batch size</a:t>
            </a:r>
          </a:p>
          <a:p>
            <a:pPr marL="457200" indent="-457200">
              <a:buClr>
                <a:schemeClr val="tx2"/>
              </a:buClr>
              <a:buFont typeface="+mj-lt"/>
              <a:buAutoNum type="arabicPeriod"/>
            </a:pPr>
            <a:endParaRPr lang="en-US" sz="1600" dirty="0"/>
          </a:p>
          <a:p>
            <a:endParaRPr lang="en-US" dirty="0"/>
          </a:p>
        </p:txBody>
      </p:sp>
    </p:spTree>
    <p:extLst>
      <p:ext uri="{BB962C8B-B14F-4D97-AF65-F5344CB8AC3E}">
        <p14:creationId xmlns:p14="http://schemas.microsoft.com/office/powerpoint/2010/main" val="132528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A91B-1E7B-4F7D-A360-B74AF527B0F4}"/>
              </a:ext>
            </a:extLst>
          </p:cNvPr>
          <p:cNvSpPr>
            <a:spLocks noGrp="1"/>
          </p:cNvSpPr>
          <p:nvPr>
            <p:ph type="title"/>
          </p:nvPr>
        </p:nvSpPr>
        <p:spPr/>
        <p:txBody>
          <a:bodyPr>
            <a:normAutofit fontScale="90000"/>
          </a:bodyPr>
          <a:lstStyle/>
          <a:p>
            <a:br>
              <a:rPr lang="en-US" dirty="0"/>
            </a:br>
            <a:br>
              <a:rPr lang="en-US" dirty="0"/>
            </a:br>
            <a:br>
              <a:rPr lang="en-US" dirty="0"/>
            </a:br>
            <a:r>
              <a:rPr lang="en-US" dirty="0"/>
              <a:t>GRU Process</a:t>
            </a:r>
          </a:p>
        </p:txBody>
      </p:sp>
      <p:sp>
        <p:nvSpPr>
          <p:cNvPr id="3" name="Content Placeholder 2">
            <a:extLst>
              <a:ext uri="{FF2B5EF4-FFF2-40B4-BE49-F238E27FC236}">
                <a16:creationId xmlns:a16="http://schemas.microsoft.com/office/drawing/2014/main" id="{35CACDC8-834E-440D-8848-4C8D0836E8A0}"/>
              </a:ext>
            </a:extLst>
          </p:cNvPr>
          <p:cNvSpPr>
            <a:spLocks noGrp="1"/>
          </p:cNvSpPr>
          <p:nvPr>
            <p:ph idx="1"/>
          </p:nvPr>
        </p:nvSpPr>
        <p:spPr/>
        <p:txBody>
          <a:bodyPr/>
          <a:lstStyle/>
          <a:p>
            <a:pPr marL="457200" indent="-457200">
              <a:buClr>
                <a:schemeClr val="tx2"/>
              </a:buClr>
              <a:buFont typeface="+mj-lt"/>
              <a:buAutoNum type="arabicPeriod"/>
            </a:pPr>
            <a:r>
              <a:rPr lang="en-US" sz="1600" dirty="0"/>
              <a:t>Prepare the date for the LSTM</a:t>
            </a:r>
          </a:p>
          <a:p>
            <a:pPr marL="457200" indent="-457200">
              <a:buClr>
                <a:schemeClr val="tx2"/>
              </a:buClr>
              <a:buFont typeface="+mj-lt"/>
              <a:buAutoNum type="arabicPeriod"/>
            </a:pPr>
            <a:r>
              <a:rPr lang="en-US" sz="1600" dirty="0"/>
              <a:t>Shifted the data by lag of one day, 24 hours</a:t>
            </a:r>
          </a:p>
          <a:p>
            <a:pPr marL="457200" indent="-457200">
              <a:buClr>
                <a:schemeClr val="tx2"/>
              </a:buClr>
              <a:buFont typeface="+mj-lt"/>
              <a:buAutoNum type="arabicPeriod"/>
            </a:pPr>
            <a:r>
              <a:rPr lang="en-US" sz="1600" dirty="0"/>
              <a:t>Performed rolling with 60 rolling windows</a:t>
            </a:r>
          </a:p>
          <a:p>
            <a:pPr marL="457200" indent="-457200">
              <a:buClr>
                <a:schemeClr val="tx2"/>
              </a:buClr>
              <a:buFont typeface="+mj-lt"/>
              <a:buAutoNum type="arabicPeriod"/>
            </a:pPr>
            <a:r>
              <a:rPr lang="en-US" sz="1600" dirty="0"/>
              <a:t> Built the neural network for price forecasting</a:t>
            </a:r>
          </a:p>
          <a:p>
            <a:pPr marL="749808" lvl="1" indent="-457200">
              <a:buClr>
                <a:schemeClr val="tx2"/>
              </a:buClr>
              <a:buFont typeface="+mj-lt"/>
              <a:buAutoNum type="arabicPeriod"/>
            </a:pPr>
            <a:r>
              <a:rPr lang="en-US" sz="1400" dirty="0"/>
              <a:t>Four layers with 128 units, 1 dense layer. </a:t>
            </a:r>
          </a:p>
          <a:p>
            <a:pPr marL="749808" lvl="1" indent="-457200">
              <a:buClr>
                <a:schemeClr val="tx2"/>
              </a:buClr>
              <a:buFont typeface="+mj-lt"/>
              <a:buAutoNum type="arabicPeriod"/>
            </a:pPr>
            <a:r>
              <a:rPr lang="en-US" sz="1400" dirty="0"/>
              <a:t>Noise dropout - 0.2</a:t>
            </a:r>
          </a:p>
          <a:p>
            <a:pPr marL="749808" lvl="1" indent="-457200">
              <a:buClr>
                <a:schemeClr val="tx2"/>
              </a:buClr>
              <a:buFont typeface="+mj-lt"/>
              <a:buAutoNum type="arabicPeriod"/>
            </a:pPr>
            <a:r>
              <a:rPr lang="en-US" sz="1400" dirty="0"/>
              <a:t>Optimizer - SGD and loss is calculated as MSE </a:t>
            </a:r>
          </a:p>
          <a:p>
            <a:pPr marL="749808" lvl="1" indent="-457200">
              <a:buClr>
                <a:schemeClr val="tx2"/>
              </a:buClr>
              <a:buFont typeface="+mj-lt"/>
              <a:buAutoNum type="arabicPeriod"/>
            </a:pPr>
            <a:r>
              <a:rPr lang="en-US" sz="1400" dirty="0"/>
              <a:t>Fit the model with 50 epochs and 150 batch size</a:t>
            </a:r>
          </a:p>
          <a:p>
            <a:pPr marL="457200" indent="-457200">
              <a:buClr>
                <a:schemeClr val="tx2"/>
              </a:buClr>
              <a:buFont typeface="+mj-lt"/>
              <a:buAutoNum type="arabicPeriod"/>
            </a:pPr>
            <a:endParaRPr lang="en-US" sz="1600" dirty="0"/>
          </a:p>
          <a:p>
            <a:endParaRPr lang="en-US" dirty="0"/>
          </a:p>
        </p:txBody>
      </p:sp>
    </p:spTree>
    <p:extLst>
      <p:ext uri="{BB962C8B-B14F-4D97-AF65-F5344CB8AC3E}">
        <p14:creationId xmlns:p14="http://schemas.microsoft.com/office/powerpoint/2010/main" val="786677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Demo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1805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B58C-DEB7-4296-BA4F-874F2AE76B93}"/>
              </a:ext>
            </a:extLst>
          </p:cNvPr>
          <p:cNvSpPr>
            <a:spLocks noGrp="1"/>
          </p:cNvSpPr>
          <p:nvPr>
            <p:ph type="title"/>
          </p:nvPr>
        </p:nvSpPr>
        <p:spPr/>
        <p:txBody>
          <a:bodyPr/>
          <a:lstStyle/>
          <a:p>
            <a:r>
              <a:rPr lang="en-US" dirty="0"/>
              <a:t>Heroku Link</a:t>
            </a:r>
          </a:p>
        </p:txBody>
      </p:sp>
      <p:sp>
        <p:nvSpPr>
          <p:cNvPr id="3" name="Content Placeholder 2">
            <a:extLst>
              <a:ext uri="{FF2B5EF4-FFF2-40B4-BE49-F238E27FC236}">
                <a16:creationId xmlns:a16="http://schemas.microsoft.com/office/drawing/2014/main" id="{7F637E57-5F4F-483A-A33B-637BB9FFAEE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9156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r>
              <a:rPr lang="en-US" dirty="0"/>
              <a:t>Large text files</a:t>
            </a:r>
          </a:p>
          <a:p>
            <a:r>
              <a:rPr lang="en-US" dirty="0"/>
              <a:t>Model run times</a:t>
            </a:r>
          </a:p>
          <a:p>
            <a:endParaRPr lang="en-US" dirty="0"/>
          </a:p>
        </p:txBody>
      </p:sp>
    </p:spTree>
    <p:extLst>
      <p:ext uri="{BB962C8B-B14F-4D97-AF65-F5344CB8AC3E}">
        <p14:creationId xmlns:p14="http://schemas.microsoft.com/office/powerpoint/2010/main" val="348064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pPr marL="0" indent="0">
              <a:buNone/>
            </a:pPr>
            <a:r>
              <a:rPr lang="en-US" dirty="0"/>
              <a:t> Backtrack results</a:t>
            </a:r>
          </a:p>
          <a:p>
            <a:r>
              <a:rPr lang="en-US" dirty="0"/>
              <a:t>Predict trends</a:t>
            </a:r>
          </a:p>
          <a:p>
            <a:r>
              <a:rPr lang="en-US" dirty="0"/>
              <a:t>Predict price</a:t>
            </a:r>
          </a:p>
          <a:p>
            <a:r>
              <a:rPr lang="en-US" dirty="0"/>
              <a:t>Embed sentiment in model</a:t>
            </a:r>
          </a:p>
        </p:txBody>
      </p:sp>
    </p:spTree>
    <p:extLst>
      <p:ext uri="{BB962C8B-B14F-4D97-AF65-F5344CB8AC3E}">
        <p14:creationId xmlns:p14="http://schemas.microsoft.com/office/powerpoint/2010/main" val="408415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F04B-4C9E-46CB-B1C4-9DB3E51D2373}"/>
              </a:ext>
            </a:extLst>
          </p:cNvPr>
          <p:cNvSpPr>
            <a:spLocks noGrp="1"/>
          </p:cNvSpPr>
          <p:nvPr>
            <p:ph type="title"/>
          </p:nvPr>
        </p:nvSpPr>
        <p:spPr/>
        <p:txBody>
          <a:bodyPr/>
          <a:lstStyle/>
          <a:p>
            <a:r>
              <a:rPr lang="en-US" dirty="0"/>
              <a:t>Overview of Models</a:t>
            </a:r>
          </a:p>
        </p:txBody>
      </p:sp>
      <p:sp>
        <p:nvSpPr>
          <p:cNvPr id="3" name="Content Placeholder 2">
            <a:extLst>
              <a:ext uri="{FF2B5EF4-FFF2-40B4-BE49-F238E27FC236}">
                <a16:creationId xmlns:a16="http://schemas.microsoft.com/office/drawing/2014/main" id="{CCD428FE-5C3A-4628-9E98-556630E03F8D}"/>
              </a:ext>
            </a:extLst>
          </p:cNvPr>
          <p:cNvSpPr>
            <a:spLocks noGrp="1"/>
          </p:cNvSpPr>
          <p:nvPr>
            <p:ph idx="1"/>
          </p:nvPr>
        </p:nvSpPr>
        <p:spPr/>
        <p:txBody>
          <a:bodyPr/>
          <a:lstStyle/>
          <a:p>
            <a:pPr>
              <a:lnSpc>
                <a:spcPct val="100000"/>
              </a:lnSpc>
              <a:spcBef>
                <a:spcPts val="0"/>
              </a:spcBef>
              <a:buFont typeface="Wingdings" panose="05000000000000000000" pitchFamily="2" charset="2"/>
              <a:buChar char="§"/>
            </a:pPr>
            <a:r>
              <a:rPr lang="en-US" dirty="0"/>
              <a:t>TF-IDF and count vectorization</a:t>
            </a:r>
          </a:p>
          <a:p>
            <a:pPr>
              <a:lnSpc>
                <a:spcPct val="100000"/>
              </a:lnSpc>
              <a:spcBef>
                <a:spcPts val="0"/>
              </a:spcBef>
              <a:buFont typeface="Wingdings" panose="05000000000000000000" pitchFamily="2" charset="2"/>
              <a:buChar char="§"/>
            </a:pPr>
            <a:r>
              <a:rPr lang="en-US" dirty="0"/>
              <a:t>Classification</a:t>
            </a:r>
          </a:p>
          <a:p>
            <a:pPr>
              <a:lnSpc>
                <a:spcPct val="100000"/>
              </a:lnSpc>
              <a:spcBef>
                <a:spcPts val="0"/>
              </a:spcBef>
              <a:buFont typeface="Wingdings" panose="05000000000000000000" pitchFamily="2" charset="2"/>
              <a:buChar char="§"/>
            </a:pPr>
            <a:r>
              <a:rPr lang="en-US" dirty="0"/>
              <a:t>Logistic Regression</a:t>
            </a:r>
          </a:p>
          <a:p>
            <a:pPr>
              <a:lnSpc>
                <a:spcPct val="100000"/>
              </a:lnSpc>
              <a:spcBef>
                <a:spcPts val="0"/>
              </a:spcBef>
              <a:buFont typeface="Wingdings" panose="05000000000000000000" pitchFamily="2" charset="2"/>
              <a:buChar char="§"/>
            </a:pPr>
            <a:r>
              <a:rPr lang="en-US" dirty="0"/>
              <a:t>Latent Dirichlet Allocation (LDA)</a:t>
            </a:r>
          </a:p>
          <a:p>
            <a:pPr>
              <a:lnSpc>
                <a:spcPct val="100000"/>
              </a:lnSpc>
              <a:spcBef>
                <a:spcPts val="0"/>
              </a:spcBef>
              <a:buFont typeface="Wingdings" panose="05000000000000000000" pitchFamily="2" charset="2"/>
              <a:buChar char="§"/>
            </a:pPr>
            <a:r>
              <a:rPr lang="en-US" dirty="0"/>
              <a:t>VADER Sentiment Intensity Analyzer (SIA) polarity scoring </a:t>
            </a:r>
          </a:p>
          <a:p>
            <a:pPr lvl="1">
              <a:spcBef>
                <a:spcPts val="0"/>
              </a:spcBef>
              <a:buFont typeface="Wingdings" panose="05000000000000000000" pitchFamily="2" charset="2"/>
              <a:buChar char="§"/>
            </a:pPr>
            <a:r>
              <a:rPr lang="en-US" dirty="0"/>
              <a:t>Hu Liu (HL) and Loughran McDonald (LM) word dictionaries</a:t>
            </a:r>
          </a:p>
          <a:p>
            <a:pPr>
              <a:lnSpc>
                <a:spcPct val="100000"/>
              </a:lnSpc>
              <a:spcBef>
                <a:spcPts val="0"/>
              </a:spcBef>
              <a:buFont typeface="Wingdings" panose="05000000000000000000" pitchFamily="2" charset="2"/>
              <a:buChar char="§"/>
            </a:pPr>
            <a:r>
              <a:rPr lang="en-US" dirty="0"/>
              <a:t>Linear Discriminant Analysis on sentiment scores and price</a:t>
            </a:r>
          </a:p>
          <a:p>
            <a:pPr>
              <a:lnSpc>
                <a:spcPct val="100000"/>
              </a:lnSpc>
              <a:spcBef>
                <a:spcPts val="0"/>
              </a:spcBef>
              <a:buFont typeface="Wingdings" panose="05000000000000000000" pitchFamily="2" charset="2"/>
              <a:buChar char="§"/>
            </a:pPr>
            <a:r>
              <a:rPr lang="en-US" dirty="0"/>
              <a:t>LSTM</a:t>
            </a:r>
          </a:p>
          <a:p>
            <a:pPr>
              <a:lnSpc>
                <a:spcPct val="100000"/>
              </a:lnSpc>
              <a:spcBef>
                <a:spcPts val="0"/>
              </a:spcBef>
              <a:buFont typeface="Wingdings" panose="05000000000000000000" pitchFamily="2" charset="2"/>
              <a:buChar char="§"/>
            </a:pPr>
            <a:r>
              <a:rPr lang="en-US" dirty="0"/>
              <a:t>GRU</a:t>
            </a:r>
          </a:p>
        </p:txBody>
      </p:sp>
    </p:spTree>
    <p:extLst>
      <p:ext uri="{BB962C8B-B14F-4D97-AF65-F5344CB8AC3E}">
        <p14:creationId xmlns:p14="http://schemas.microsoft.com/office/powerpoint/2010/main" val="31005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0041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stock price after an earnings call?</a:t>
            </a:r>
          </a:p>
          <a:p>
            <a:r>
              <a:rPr lang="en-US" dirty="0"/>
              <a:t>Does an earnings call influence the stock price?</a:t>
            </a:r>
          </a:p>
          <a:p>
            <a:r>
              <a:rPr lang="en-US"/>
              <a:t>What </a:t>
            </a:r>
            <a:r>
              <a:rPr lang="en-US" dirty="0"/>
              <a:t>is the call’s sentiment? What are common words/topics used across company earnings calls?</a:t>
            </a:r>
          </a:p>
          <a:p>
            <a:r>
              <a:rPr lang="en-US" dirty="0"/>
              <a:t>What is the price change for the stock before and after the call? Is there a trend or can you predict the change in price?</a:t>
            </a:r>
          </a:p>
        </p:txBody>
      </p:sp>
    </p:spTree>
    <p:extLst>
      <p:ext uri="{BB962C8B-B14F-4D97-AF65-F5344CB8AC3E}">
        <p14:creationId xmlns:p14="http://schemas.microsoft.com/office/powerpoint/2010/main" val="228348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100/500 List-</a:t>
            </a:r>
            <a:r>
              <a:rPr lang="en-US" sz="1800" u="sng" dirty="0">
                <a:solidFill>
                  <a:srgbClr val="0563C1"/>
                </a:solidFill>
                <a:effectLst/>
                <a:ea typeface="Calibri" panose="020F0502020204030204" pitchFamily="34" charset="0"/>
                <a:hlinkClick r:id="rId2"/>
              </a:rPr>
              <a:t>https://en.wikipedia.org/wiki/List_of_stock_exchanges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pPr>
              <a:buFont typeface="Wingdings" panose="05000000000000000000" pitchFamily="2" charset="2"/>
              <a:buChar char="§"/>
            </a:pPr>
            <a:r>
              <a:rPr lang="en-US" dirty="0"/>
              <a:t>Download S&amp;P100 and then S&amp;P500 list from Wikipedia</a:t>
            </a:r>
          </a:p>
          <a:p>
            <a:pPr>
              <a:buFont typeface="Wingdings" panose="05000000000000000000" pitchFamily="2" charset="2"/>
              <a:buChar char="§"/>
            </a:pPr>
            <a:r>
              <a:rPr lang="en-US" dirty="0"/>
              <a:t>Scrape Seeking Alpha webpages for each company transcript with date, title, URL</a:t>
            </a:r>
          </a:p>
          <a:p>
            <a:pPr>
              <a:buFont typeface="Wingdings" panose="05000000000000000000" pitchFamily="2" charset="2"/>
              <a:buChar char="§"/>
            </a:pPr>
            <a:r>
              <a:rPr lang="en-US" dirty="0"/>
              <a:t>Narrow list to only earning call transcript URLs </a:t>
            </a:r>
          </a:p>
          <a:p>
            <a:pPr>
              <a:buFont typeface="Wingdings" panose="05000000000000000000" pitchFamily="2" charset="2"/>
              <a:buChar char="§"/>
            </a:pPr>
            <a:r>
              <a:rPr lang="en-US" dirty="0"/>
              <a:t>Scrape each Seeking Alpha webpage for the earnings call transcript and save to text file</a:t>
            </a:r>
          </a:p>
          <a:p>
            <a:pPr>
              <a:buFont typeface="Wingdings" panose="05000000000000000000" pitchFamily="2" charset="2"/>
              <a:buChar char="§"/>
            </a:pPr>
            <a:r>
              <a:rPr lang="en-US" dirty="0"/>
              <a:t>Scrape Yahoo finance webpage by Stock symbol and download 2015 through 2020 stock price history</a:t>
            </a:r>
          </a:p>
          <a:p>
            <a:pPr>
              <a:buFont typeface="Wingdings" panose="05000000000000000000" pitchFamily="2" charset="2"/>
              <a:buChar char="§"/>
            </a:pPr>
            <a:r>
              <a:rPr lang="en-US" dirty="0"/>
              <a:t>Read text files and preprocess text</a:t>
            </a:r>
          </a:p>
        </p:txBody>
      </p:sp>
    </p:spTree>
    <p:extLst>
      <p:ext uri="{BB962C8B-B14F-4D97-AF65-F5344CB8AC3E}">
        <p14:creationId xmlns:p14="http://schemas.microsoft.com/office/powerpoint/2010/main" val="36058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TF-IDF and Count Vectorization</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pPr marL="457200" indent="-457200">
              <a:buClr>
                <a:schemeClr val="tx2"/>
              </a:buClr>
              <a:buFont typeface="+mj-lt"/>
              <a:buAutoNum type="arabicPeriod"/>
            </a:pPr>
            <a:r>
              <a:rPr lang="en-US" dirty="0"/>
              <a:t>Extract the text in the prepared remarks section. </a:t>
            </a:r>
          </a:p>
          <a:p>
            <a:pPr marL="749808" lvl="1" indent="-457200">
              <a:buClr>
                <a:schemeClr val="tx2"/>
              </a:buClr>
              <a:buFont typeface="Arial" panose="020B0604020202020204" pitchFamily="34" charset="0"/>
              <a:buChar char="•"/>
            </a:pPr>
            <a:r>
              <a:rPr lang="en-US" dirty="0"/>
              <a:t>Question and answer section was excluded. </a:t>
            </a:r>
          </a:p>
          <a:p>
            <a:pPr marL="457200" indent="-457200">
              <a:buClrTx/>
              <a:buFont typeface="+mj-lt"/>
              <a:buAutoNum type="arabicPeriod"/>
            </a:pPr>
            <a:r>
              <a:rPr lang="en-US" dirty="0"/>
              <a:t>Preprocess the text. </a:t>
            </a:r>
          </a:p>
          <a:p>
            <a:pPr marL="578358" lvl="1" indent="-285750">
              <a:buFont typeface="Arial" panose="020B0604020202020204" pitchFamily="34" charset="0"/>
              <a:buChar char="•"/>
            </a:pPr>
            <a:r>
              <a:rPr lang="en-US" dirty="0"/>
              <a:t>Remove stop words and other noise. </a:t>
            </a:r>
          </a:p>
          <a:p>
            <a:pPr marL="578358" lvl="1" indent="-285750">
              <a:buFont typeface="Arial" panose="020B0604020202020204" pitchFamily="34" charset="0"/>
              <a:buChar char="•"/>
            </a:pPr>
            <a:r>
              <a:rPr lang="en-US" dirty="0"/>
              <a:t>Lemmatization. </a:t>
            </a:r>
          </a:p>
          <a:p>
            <a:pPr marL="578358" lvl="1" indent="-285750">
              <a:buFont typeface="Arial" panose="020B0604020202020204" pitchFamily="34" charset="0"/>
              <a:buChar char="•"/>
            </a:pPr>
            <a:r>
              <a:rPr lang="en-US" dirty="0"/>
              <a:t>Tokenize the text. </a:t>
            </a:r>
          </a:p>
          <a:p>
            <a:pPr marL="457200" indent="-457200">
              <a:buClr>
                <a:schemeClr val="tx1"/>
              </a:buClr>
              <a:buFont typeface="+mj-lt"/>
              <a:buAutoNum type="arabicPeriod"/>
            </a:pPr>
            <a:r>
              <a:rPr lang="en-US" dirty="0"/>
              <a:t>Sampled the dataset into train and test subsets. </a:t>
            </a:r>
          </a:p>
          <a:p>
            <a:pPr marL="457200" indent="-457200">
              <a:buClrTx/>
              <a:buFont typeface="+mj-lt"/>
              <a:buAutoNum type="arabicPeriod"/>
            </a:pPr>
            <a:r>
              <a:rPr lang="en-US" dirty="0"/>
              <a:t>Both a simple count vectorizer and TF-IDF vectorizer were fit to the training subset and then both the training and test texts were transformed into matrices. </a:t>
            </a:r>
          </a:p>
          <a:p>
            <a:pPr marL="749808" lvl="1" indent="-457200">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17564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pPr marL="457200" indent="-457200">
              <a:buClrTx/>
              <a:buFont typeface="+mj-lt"/>
              <a:buAutoNum type="arabicPeriod"/>
            </a:pPr>
            <a:r>
              <a:rPr lang="en-US" dirty="0"/>
              <a:t>Returns were calculated for difference in closing price 1 day, 7 days and 28 days later. </a:t>
            </a:r>
          </a:p>
          <a:p>
            <a:pPr marL="457200" indent="-457200">
              <a:buClrTx/>
              <a:buFont typeface="+mj-lt"/>
              <a:buAutoNum type="arabicPeriod"/>
            </a:pPr>
            <a:r>
              <a:rPr lang="en-US" dirty="0"/>
              <a:t>A rating of ‘buy’, ‘hold’, or ‘sell’ was then assigned for each of these returns. </a:t>
            </a:r>
          </a:p>
          <a:p>
            <a:pPr marL="457200" indent="-457200">
              <a:buFont typeface="+mj-lt"/>
              <a:buAutoNum type="arabicPeriod"/>
            </a:pPr>
            <a:endParaRPr lang="en-US" dirty="0"/>
          </a:p>
        </p:txBody>
      </p:sp>
      <p:pic>
        <p:nvPicPr>
          <p:cNvPr id="1026" name="Picture 2">
            <a:extLst>
              <a:ext uri="{FF2B5EF4-FFF2-40B4-BE49-F238E27FC236}">
                <a16:creationId xmlns:a16="http://schemas.microsoft.com/office/drawing/2014/main" id="{18FD3DFA-9B05-4A7A-908D-B17975022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706223"/>
            <a:ext cx="10166905" cy="8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723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Classification</a:t>
            </a:r>
          </a:p>
        </p:txBody>
      </p:sp>
      <p:graphicFrame>
        <p:nvGraphicFramePr>
          <p:cNvPr id="4" name="Content Placeholder 3">
            <a:extLst>
              <a:ext uri="{FF2B5EF4-FFF2-40B4-BE49-F238E27FC236}">
                <a16:creationId xmlns:a16="http://schemas.microsoft.com/office/drawing/2014/main" id="{F2DD163F-38A4-4AD1-99C4-281976C49530}"/>
              </a:ext>
            </a:extLst>
          </p:cNvPr>
          <p:cNvGraphicFramePr>
            <a:graphicFrameLocks noGrp="1"/>
          </p:cNvGraphicFramePr>
          <p:nvPr>
            <p:ph idx="1"/>
            <p:extLst>
              <p:ext uri="{D42A27DB-BD31-4B8C-83A1-F6EECF244321}">
                <p14:modId xmlns:p14="http://schemas.microsoft.com/office/powerpoint/2010/main" val="927942271"/>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Logistic Regression Model</a:t>
            </a:r>
          </a:p>
        </p:txBody>
      </p:sp>
      <p:sp>
        <p:nvSpPr>
          <p:cNvPr id="4" name="Content Placeholder 2">
            <a:extLst>
              <a:ext uri="{FF2B5EF4-FFF2-40B4-BE49-F238E27FC236}">
                <a16:creationId xmlns:a16="http://schemas.microsoft.com/office/drawing/2014/main" id="{ABC67FA8-0C44-4108-8B0D-A365984599D2}"/>
              </a:ext>
            </a:extLst>
          </p:cNvPr>
          <p:cNvSpPr>
            <a:spLocks noGrp="1"/>
          </p:cNvSpPr>
          <p:nvPr>
            <p:ph idx="1"/>
          </p:nvPr>
        </p:nvSpPr>
        <p:spPr>
          <a:xfrm>
            <a:off x="1096963" y="2108200"/>
            <a:ext cx="10058400" cy="3760788"/>
          </a:xfrm>
        </p:spPr>
        <p:txBody>
          <a:bodyPr/>
          <a:lstStyle/>
          <a:p>
            <a:pPr marL="457200" indent="-457200">
              <a:buClr>
                <a:schemeClr val="tx2"/>
              </a:buClr>
              <a:buFont typeface="+mj-lt"/>
              <a:buAutoNum type="arabicPeriod"/>
            </a:pPr>
            <a:r>
              <a:rPr lang="en-US" sz="1600" dirty="0"/>
              <a:t>Vectorized text from the training data set was fed as features to a logistic regression classification machine learning model with the ‘buy’, ‘hold’ and ‘sell’ labels. </a:t>
            </a:r>
          </a:p>
          <a:p>
            <a:pPr marL="457200" indent="-457200">
              <a:buClr>
                <a:schemeClr val="tx2"/>
              </a:buClr>
              <a:buFont typeface="+mj-lt"/>
              <a:buAutoNum type="arabicPeriod"/>
            </a:pPr>
            <a:r>
              <a:rPr lang="en-US" sz="1600" dirty="0"/>
              <a:t>The model was most accurate when using TF-IDF vectorization and considered returns the day following the earnings report. </a:t>
            </a:r>
          </a:p>
          <a:p>
            <a:pPr marL="457200" indent="-457200">
              <a:buClr>
                <a:schemeClr val="tx2"/>
              </a:buClr>
              <a:buFont typeface="+mj-lt"/>
              <a:buAutoNum type="arabicPeriod"/>
            </a:pPr>
            <a:r>
              <a:rPr lang="en-US" sz="1600" dirty="0"/>
              <a:t>Model was further optimized using grid search hyperparameter tuning with 5 fold cross-validation. </a:t>
            </a:r>
          </a:p>
          <a:p>
            <a:pPr marL="457200" indent="-457200">
              <a:buClr>
                <a:schemeClr val="tx2"/>
              </a:buClr>
              <a:buFont typeface="+mj-lt"/>
              <a:buAutoNum type="arabicPeriod"/>
            </a:pPr>
            <a:endParaRPr lang="en-US" dirty="0"/>
          </a:p>
          <a:p>
            <a:pPr marL="749808" lvl="1" indent="-457200">
              <a:buFont typeface="+mj-lt"/>
              <a:buAutoNum type="arabicPeriod"/>
            </a:pPr>
            <a:endParaRPr lang="en-US" dirty="0"/>
          </a:p>
          <a:p>
            <a:pPr marL="457200" indent="-457200">
              <a:buFont typeface="+mj-lt"/>
              <a:buAutoNum type="arabicPeriod"/>
            </a:pPr>
            <a:endParaRPr lang="en-US" dirty="0"/>
          </a:p>
        </p:txBody>
      </p:sp>
      <p:graphicFrame>
        <p:nvGraphicFramePr>
          <p:cNvPr id="5" name="Table 5">
            <a:extLst>
              <a:ext uri="{FF2B5EF4-FFF2-40B4-BE49-F238E27FC236}">
                <a16:creationId xmlns:a16="http://schemas.microsoft.com/office/drawing/2014/main" id="{3F6F07A8-A0C3-41ED-818D-678998F617CF}"/>
              </a:ext>
            </a:extLst>
          </p:cNvPr>
          <p:cNvGraphicFramePr>
            <a:graphicFrameLocks noGrp="1"/>
          </p:cNvGraphicFramePr>
          <p:nvPr>
            <p:extLst>
              <p:ext uri="{D42A27DB-BD31-4B8C-83A1-F6EECF244321}">
                <p14:modId xmlns:p14="http://schemas.microsoft.com/office/powerpoint/2010/main" val="2636300292"/>
              </p:ext>
            </p:extLst>
          </p:nvPr>
        </p:nvGraphicFramePr>
        <p:xfrm>
          <a:off x="2039814" y="4689634"/>
          <a:ext cx="8120184" cy="1097280"/>
        </p:xfrm>
        <a:graphic>
          <a:graphicData uri="http://schemas.openxmlformats.org/drawingml/2006/table">
            <a:tbl>
              <a:tblPr firstRow="1" bandRow="1">
                <a:tableStyleId>{6E25E649-3F16-4E02-A733-19D2CDBF48F0}</a:tableStyleId>
              </a:tblPr>
              <a:tblGrid>
                <a:gridCol w="2030046">
                  <a:extLst>
                    <a:ext uri="{9D8B030D-6E8A-4147-A177-3AD203B41FA5}">
                      <a16:colId xmlns:a16="http://schemas.microsoft.com/office/drawing/2014/main" val="3839635264"/>
                    </a:ext>
                  </a:extLst>
                </a:gridCol>
                <a:gridCol w="2030046">
                  <a:extLst>
                    <a:ext uri="{9D8B030D-6E8A-4147-A177-3AD203B41FA5}">
                      <a16:colId xmlns:a16="http://schemas.microsoft.com/office/drawing/2014/main" val="351442364"/>
                    </a:ext>
                  </a:extLst>
                </a:gridCol>
                <a:gridCol w="2030046">
                  <a:extLst>
                    <a:ext uri="{9D8B030D-6E8A-4147-A177-3AD203B41FA5}">
                      <a16:colId xmlns:a16="http://schemas.microsoft.com/office/drawing/2014/main" val="2432191660"/>
                    </a:ext>
                  </a:extLst>
                </a:gridCol>
                <a:gridCol w="2030046">
                  <a:extLst>
                    <a:ext uri="{9D8B030D-6E8A-4147-A177-3AD203B41FA5}">
                      <a16:colId xmlns:a16="http://schemas.microsoft.com/office/drawing/2014/main" val="1227287643"/>
                    </a:ext>
                  </a:extLst>
                </a:gridCol>
              </a:tblGrid>
              <a:tr h="344402">
                <a:tc>
                  <a:txBody>
                    <a:bodyPr/>
                    <a:lstStyle/>
                    <a:p>
                      <a:r>
                        <a:rPr lang="en-US" dirty="0"/>
                        <a:t>Vectorization</a:t>
                      </a:r>
                    </a:p>
                  </a:txBody>
                  <a:tcPr/>
                </a:tc>
                <a:tc>
                  <a:txBody>
                    <a:bodyPr/>
                    <a:lstStyle/>
                    <a:p>
                      <a:r>
                        <a:rPr lang="en-US" dirty="0"/>
                        <a:t>t+1</a:t>
                      </a:r>
                    </a:p>
                  </a:txBody>
                  <a:tcPr/>
                </a:tc>
                <a:tc>
                  <a:txBody>
                    <a:bodyPr/>
                    <a:lstStyle/>
                    <a:p>
                      <a:r>
                        <a:rPr lang="en-US" dirty="0"/>
                        <a:t>t+7</a:t>
                      </a:r>
                    </a:p>
                  </a:txBody>
                  <a:tcPr/>
                </a:tc>
                <a:tc>
                  <a:txBody>
                    <a:bodyPr/>
                    <a:lstStyle/>
                    <a:p>
                      <a:r>
                        <a:rPr lang="en-US" dirty="0"/>
                        <a:t>t+28</a:t>
                      </a:r>
                    </a:p>
                  </a:txBody>
                  <a:tcPr/>
                </a:tc>
                <a:extLst>
                  <a:ext uri="{0D108BD9-81ED-4DB2-BD59-A6C34878D82A}">
                    <a16:rowId xmlns:a16="http://schemas.microsoft.com/office/drawing/2014/main" val="191471965"/>
                  </a:ext>
                </a:extLst>
              </a:tr>
              <a:tr h="344402">
                <a:tc>
                  <a:txBody>
                    <a:bodyPr/>
                    <a:lstStyle/>
                    <a:p>
                      <a:r>
                        <a:rPr lang="en-US" dirty="0"/>
                        <a:t>CountVectorizer()</a:t>
                      </a:r>
                    </a:p>
                  </a:txBody>
                  <a:tcPr/>
                </a:tc>
                <a:tc>
                  <a:txBody>
                    <a:bodyPr/>
                    <a:lstStyle/>
                    <a:p>
                      <a:r>
                        <a:rPr lang="en-US" sz="1800" b="0" i="0" kern="1200" dirty="0">
                          <a:solidFill>
                            <a:schemeClr val="dk1"/>
                          </a:solidFill>
                          <a:effectLst/>
                          <a:latin typeface="+mn-lt"/>
                          <a:ea typeface="+mn-ea"/>
                          <a:cs typeface="+mn-cs"/>
                        </a:rPr>
                        <a:t>0.687737</a:t>
                      </a:r>
                      <a:endParaRPr lang="en-US" dirty="0"/>
                    </a:p>
                  </a:txBody>
                  <a:tcPr/>
                </a:tc>
                <a:tc>
                  <a:txBody>
                    <a:bodyPr/>
                    <a:lstStyle/>
                    <a:p>
                      <a:r>
                        <a:rPr lang="en-US" sz="1800" b="0" i="0" kern="1200" dirty="0">
                          <a:solidFill>
                            <a:schemeClr val="dk1"/>
                          </a:solidFill>
                          <a:effectLst/>
                          <a:latin typeface="+mn-lt"/>
                          <a:ea typeface="+mn-ea"/>
                          <a:cs typeface="+mn-cs"/>
                        </a:rPr>
                        <a:t>0.467762</a:t>
                      </a:r>
                      <a:endParaRPr lang="en-US" dirty="0"/>
                    </a:p>
                  </a:txBody>
                  <a:tcPr/>
                </a:tc>
                <a:tc>
                  <a:txBody>
                    <a:bodyPr/>
                    <a:lstStyle/>
                    <a:p>
                      <a:r>
                        <a:rPr lang="en-US" sz="1800" b="0" i="0" kern="1200" dirty="0">
                          <a:solidFill>
                            <a:schemeClr val="dk1"/>
                          </a:solidFill>
                          <a:effectLst/>
                          <a:latin typeface="+mn-lt"/>
                          <a:ea typeface="+mn-ea"/>
                          <a:cs typeface="+mn-cs"/>
                        </a:rPr>
                        <a:t>0.429836</a:t>
                      </a:r>
                      <a:endParaRPr lang="en-US" dirty="0"/>
                    </a:p>
                  </a:txBody>
                  <a:tcPr/>
                </a:tc>
                <a:extLst>
                  <a:ext uri="{0D108BD9-81ED-4DB2-BD59-A6C34878D82A}">
                    <a16:rowId xmlns:a16="http://schemas.microsoft.com/office/drawing/2014/main" val="1404836419"/>
                  </a:ext>
                </a:extLst>
              </a:tr>
              <a:tr h="344402">
                <a:tc>
                  <a:txBody>
                    <a:bodyPr/>
                    <a:lstStyle/>
                    <a:p>
                      <a:r>
                        <a:rPr lang="en-US" dirty="0"/>
                        <a:t>TfidfVectorizer()</a:t>
                      </a:r>
                    </a:p>
                  </a:txBody>
                  <a:tcPr/>
                </a:tc>
                <a:tc>
                  <a:txBody>
                    <a:bodyPr/>
                    <a:lstStyle/>
                    <a:p>
                      <a:r>
                        <a:rPr lang="en-US" sz="1800" b="0" i="0" kern="1200" dirty="0">
                          <a:solidFill>
                            <a:schemeClr val="dk1"/>
                          </a:solidFill>
                          <a:effectLst/>
                          <a:latin typeface="+mn-lt"/>
                          <a:ea typeface="+mn-ea"/>
                          <a:cs typeface="+mn-cs"/>
                        </a:rPr>
                        <a:t>0.768647</a:t>
                      </a:r>
                      <a:endParaRPr lang="en-US" dirty="0"/>
                    </a:p>
                  </a:txBody>
                  <a:tcPr/>
                </a:tc>
                <a:tc>
                  <a:txBody>
                    <a:bodyPr/>
                    <a:lstStyle/>
                    <a:p>
                      <a:r>
                        <a:rPr lang="en-US" sz="1800" b="0" i="0" kern="1200" dirty="0">
                          <a:solidFill>
                            <a:schemeClr val="dk1"/>
                          </a:solidFill>
                          <a:effectLst/>
                          <a:latin typeface="+mn-lt"/>
                          <a:ea typeface="+mn-ea"/>
                          <a:cs typeface="+mn-cs"/>
                        </a:rPr>
                        <a:t>0.536030</a:t>
                      </a:r>
                      <a:endParaRPr lang="en-US" dirty="0"/>
                    </a:p>
                  </a:txBody>
                  <a:tcPr/>
                </a:tc>
                <a:tc>
                  <a:txBody>
                    <a:bodyPr/>
                    <a:lstStyle/>
                    <a:p>
                      <a:r>
                        <a:rPr lang="en-US" sz="1800" b="0" i="0" kern="1200" dirty="0">
                          <a:solidFill>
                            <a:schemeClr val="dk1"/>
                          </a:solidFill>
                          <a:effectLst/>
                          <a:latin typeface="+mn-lt"/>
                          <a:ea typeface="+mn-ea"/>
                          <a:cs typeface="+mn-cs"/>
                        </a:rPr>
                        <a:t>0.426043</a:t>
                      </a:r>
                      <a:endParaRPr lang="en-US" dirty="0"/>
                    </a:p>
                  </a:txBody>
                  <a:tcPr/>
                </a:tc>
                <a:extLst>
                  <a:ext uri="{0D108BD9-81ED-4DB2-BD59-A6C34878D82A}">
                    <a16:rowId xmlns:a16="http://schemas.microsoft.com/office/drawing/2014/main" val="2607329480"/>
                  </a:ext>
                </a:extLst>
              </a:tr>
            </a:tbl>
          </a:graphicData>
        </a:graphic>
      </p:graphicFrame>
      <p:sp>
        <p:nvSpPr>
          <p:cNvPr id="6" name="TextBox 5">
            <a:extLst>
              <a:ext uri="{FF2B5EF4-FFF2-40B4-BE49-F238E27FC236}">
                <a16:creationId xmlns:a16="http://schemas.microsoft.com/office/drawing/2014/main" id="{17A9BC3D-B42F-46F0-B79B-850495D77B80}"/>
              </a:ext>
            </a:extLst>
          </p:cNvPr>
          <p:cNvSpPr txBox="1"/>
          <p:nvPr/>
        </p:nvSpPr>
        <p:spPr>
          <a:xfrm>
            <a:off x="4947138" y="4320302"/>
            <a:ext cx="2297724" cy="369332"/>
          </a:xfrm>
          <a:prstGeom prst="rect">
            <a:avLst/>
          </a:prstGeom>
          <a:noFill/>
        </p:spPr>
        <p:txBody>
          <a:bodyPr wrap="square" rtlCol="0">
            <a:spAutoFit/>
          </a:bodyPr>
          <a:lstStyle/>
          <a:p>
            <a:r>
              <a:rPr lang="en-US" dirty="0"/>
              <a:t>Accuracy Scores:</a:t>
            </a:r>
          </a:p>
        </p:txBody>
      </p:sp>
    </p:spTree>
    <p:extLst>
      <p:ext uri="{BB962C8B-B14F-4D97-AF65-F5344CB8AC3E}">
        <p14:creationId xmlns:p14="http://schemas.microsoft.com/office/powerpoint/2010/main" val="8458429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560</TotalTime>
  <Words>827</Words>
  <Application>Microsoft Office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Franklin Gothic Book</vt:lpstr>
      <vt:lpstr>Times New Roman</vt:lpstr>
      <vt:lpstr>Wingdings</vt:lpstr>
      <vt:lpstr>1_RetrospectVTI</vt:lpstr>
      <vt:lpstr>Stock Price Predictions from Earnings Calls</vt:lpstr>
      <vt:lpstr>Overview of Models</vt:lpstr>
      <vt:lpstr>Key Considerations</vt:lpstr>
      <vt:lpstr>Data Sources</vt:lpstr>
      <vt:lpstr>Process</vt:lpstr>
      <vt:lpstr>TF-IDF and Count Vectorization</vt:lpstr>
      <vt:lpstr>Classification</vt:lpstr>
      <vt:lpstr>Classification</vt:lpstr>
      <vt:lpstr>Logistic Regression Model</vt:lpstr>
      <vt:lpstr>Latent Dirichlet Allocation (LDA)</vt:lpstr>
      <vt:lpstr>VADER Sentiment Intensity Analyzer (SIA) Polarity Scoring  Hu Liu (HL) and Loughran McDonald  (LM) word lists</vt:lpstr>
      <vt:lpstr>Linear Discriminant Analysis </vt:lpstr>
      <vt:lpstr> Price Forecast </vt:lpstr>
      <vt:lpstr>   LSTM Process</vt:lpstr>
      <vt:lpstr>   GRU Process</vt:lpstr>
      <vt:lpstr>Webpage Demo </vt:lpstr>
      <vt:lpstr>Heroku Link</vt:lpstr>
      <vt:lpstr>Challenges</vt:lpstr>
      <vt:lpstr>Next steps/uses…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Krishnan Kalyanasundaram</cp:lastModifiedBy>
  <cp:revision>35</cp:revision>
  <dcterms:created xsi:type="dcterms:W3CDTF">2021-01-16T22:02:59Z</dcterms:created>
  <dcterms:modified xsi:type="dcterms:W3CDTF">2021-01-26T22:44:38Z</dcterms:modified>
</cp:coreProperties>
</file>