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4" r:id="rId3"/>
    <p:sldId id="274" r:id="rId4"/>
    <p:sldId id="324" r:id="rId5"/>
    <p:sldId id="312" r:id="rId6"/>
    <p:sldId id="315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273" r:id="rId17"/>
  </p:sldIdLst>
  <p:sldSz cx="9144000" cy="6858000" type="screen4x3"/>
  <p:notesSz cx="6858000" cy="9144000"/>
  <p:embeddedFontLst>
    <p:embeddedFont>
      <p:font typeface="KoPub돋움체 Bold" panose="00000800000000000000" pitchFamily="2" charset="-127"/>
      <p:bold r:id="rId20"/>
    </p:embeddedFont>
    <p:embeddedFont>
      <p:font typeface="KoPub돋움체 Medium" panose="00000600000000000000" pitchFamily="2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67171"/>
    <a:srgbClr val="357376"/>
    <a:srgbClr val="A0C7C8"/>
    <a:srgbClr val="6BA8A9"/>
    <a:srgbClr val="1D4D4F"/>
    <a:srgbClr val="027E58"/>
    <a:srgbClr val="585858"/>
    <a:srgbClr val="FFFFFF"/>
    <a:srgbClr val="03C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80256" autoAdjust="0"/>
  </p:normalViewPr>
  <p:slideViewPr>
    <p:cSldViewPr snapToGrid="0">
      <p:cViewPr>
        <p:scale>
          <a:sx n="100" d="100"/>
          <a:sy n="100" d="100"/>
        </p:scale>
        <p:origin x="2298" y="-420"/>
      </p:cViewPr>
      <p:guideLst>
        <p:guide pos="2880"/>
        <p:guide orient="horz"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4BE07B9-D71D-4A07-8A39-88EEBF705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AF2B9E-0981-41AD-B52F-B603968C0E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8B814-3A06-429C-93FB-C85AD6A1191F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45B3E-7B67-4591-A18D-B84C1DFCB5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BD97B5-1AE0-49A8-8E3B-1A0E62B1E7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CA5B2-0311-41AC-B029-8D0255888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29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64357" y="0"/>
            <a:ext cx="4129286" cy="309755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9899" y="3097556"/>
            <a:ext cx="6826513" cy="6002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2" y="102870"/>
            <a:ext cx="2971800" cy="1062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91E7-5391-4966-82B9-E1EB365759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685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82%AC%EC%9A%A9%EC%9E%90_%EC%9D%B8%ED%84%B0%ED%8E%98%EC%9D%B4%EC%8A%A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노트 개체 틀 2">
            <a:extLst>
              <a:ext uri="{FF2B5EF4-FFF2-40B4-BE49-F238E27FC236}">
                <a16:creationId xmlns:a16="http://schemas.microsoft.com/office/drawing/2014/main" id="{0335600C-805F-489F-BBD8-B23CF6D13C75}"/>
              </a:ext>
            </a:extLst>
          </p:cNvPr>
          <p:cNvSpPr txBox="1">
            <a:spLocks/>
          </p:cNvSpPr>
          <p:nvPr/>
        </p:nvSpPr>
        <p:spPr>
          <a:xfrm>
            <a:off x="352425" y="3324225"/>
            <a:ext cx="6503987" cy="57761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안녕하십니까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>
                <a:highlight>
                  <a:srgbClr val="E6E6E6"/>
                </a:highlight>
              </a:rPr>
              <a:t>「국내외 자율주행차 테스트베드 분석 기반</a:t>
            </a:r>
            <a:r>
              <a:rPr lang="en-US" altLang="ko-KR" sz="1000" b="1" dirty="0">
                <a:highlight>
                  <a:srgbClr val="E6E6E6"/>
                </a:highlight>
              </a:rPr>
              <a:t> / </a:t>
            </a:r>
            <a:r>
              <a:rPr lang="ko-KR" altLang="en-US" sz="1000" b="1" dirty="0">
                <a:highlight>
                  <a:srgbClr val="E6E6E6"/>
                </a:highlight>
              </a:rPr>
              <a:t>국내 테스트베드 발전 전략 수립에 관한 </a:t>
            </a:r>
            <a:r>
              <a:rPr lang="ko-KR" altLang="en-US" sz="1000" b="1" dirty="0" err="1">
                <a:highlight>
                  <a:srgbClr val="E6E6E6"/>
                </a:highlight>
              </a:rPr>
              <a:t>연구」</a:t>
            </a:r>
            <a:r>
              <a:rPr lang="ko-KR" altLang="en-US" sz="1000" dirty="0" err="1"/>
              <a:t>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발표를 맡은</a:t>
            </a:r>
            <a:r>
              <a:rPr lang="en-US" altLang="ko-KR" sz="1000" dirty="0"/>
              <a:t>, </a:t>
            </a:r>
            <a:r>
              <a:rPr lang="ko-KR" altLang="en-US" sz="1000" dirty="0"/>
              <a:t>아주대학교 김예진 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이 연구에서는 국내 테스트베드 중</a:t>
            </a:r>
            <a:r>
              <a:rPr lang="en-US" altLang="ko-KR" sz="1000" dirty="0"/>
              <a:t>, </a:t>
            </a:r>
          </a:p>
          <a:p>
            <a:r>
              <a:rPr lang="ko-KR" altLang="en-US" sz="1000" b="1" dirty="0"/>
              <a:t>한국교통안전공단 자동차안전연구원의 </a:t>
            </a:r>
            <a:r>
              <a:rPr lang="en-US" altLang="ko-KR" sz="1000" b="1" dirty="0"/>
              <a:t>K-City</a:t>
            </a:r>
            <a:r>
              <a:rPr lang="ko-KR" altLang="en-US" sz="1000" dirty="0"/>
              <a:t>를 중점적으로 분석하였습니다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2759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Subscriber </a:t>
            </a:r>
            <a:r>
              <a:rPr lang="ko-KR" altLang="en-US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등록 </a:t>
            </a:r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topic name, message type</a:t>
            </a:r>
          </a:p>
        </p:txBody>
      </p:sp>
    </p:spTree>
    <p:extLst>
      <p:ext uri="{BB962C8B-B14F-4D97-AF65-F5344CB8AC3E}">
        <p14:creationId xmlns:p14="http://schemas.microsoft.com/office/powerpoint/2010/main" val="403816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Subscriber </a:t>
            </a:r>
            <a:r>
              <a:rPr lang="ko-KR" altLang="en-US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등록 </a:t>
            </a:r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topic name, message type</a:t>
            </a:r>
          </a:p>
          <a:p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Sudo apt-get install </a:t>
            </a:r>
            <a:r>
              <a:rPr lang="en-US" altLang="ko-KR" sz="1200" b="1" spc="-59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ros</a:t>
            </a:r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-melodic-</a:t>
            </a:r>
            <a:r>
              <a:rPr lang="en-US" altLang="ko-KR" sz="1200" b="1" spc="-59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turtlesim</a:t>
            </a:r>
            <a:endParaRPr lang="en-US" altLang="ko-KR" sz="1200" b="1" spc="-59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55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컴퓨터 프로그래밍에서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그래픽 사용자 인터페이스"/>
              </a:rPr>
              <a:t>GUI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프로그램 개발에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1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Local IP</a:t>
            </a:r>
            <a:r>
              <a:rPr lang="ko-KR" altLang="en-US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사용 </a:t>
            </a: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11311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마스터에 노드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메시지 형태를 등록 </a:t>
            </a:r>
            <a:r>
              <a:rPr lang="en-US" altLang="ko-KR" dirty="0"/>
              <a:t>-&gt; </a:t>
            </a:r>
            <a:r>
              <a:rPr lang="ko-KR" altLang="en-US" dirty="0"/>
              <a:t>이를 기반으로 노드와 노드간 토픽을 주고 받음</a:t>
            </a:r>
            <a:endParaRPr lang="en-US" altLang="ko-KR" dirty="0"/>
          </a:p>
          <a:p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ko-KR" altLang="en-US" dirty="0"/>
              <a:t>의존성 라이브러리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설정 파일등을 포함</a:t>
            </a:r>
          </a:p>
        </p:txBody>
      </p:sp>
    </p:spTree>
    <p:extLst>
      <p:ext uri="{BB962C8B-B14F-4D97-AF65-F5344CB8AC3E}">
        <p14:creationId xmlns:p14="http://schemas.microsoft.com/office/powerpoint/2010/main" val="500740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Local IP</a:t>
            </a:r>
            <a:r>
              <a:rPr lang="ko-KR" altLang="en-US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사용 </a:t>
            </a: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11311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마스터에 노드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메시지 형태를 등록 </a:t>
            </a:r>
            <a:r>
              <a:rPr lang="en-US" altLang="ko-KR" dirty="0"/>
              <a:t>-&gt; </a:t>
            </a:r>
            <a:r>
              <a:rPr lang="ko-KR" altLang="en-US" dirty="0"/>
              <a:t>이를 기반으로 노드와 노드간 토픽을 주고 받음</a:t>
            </a:r>
            <a:endParaRPr lang="en-US" altLang="ko-KR" dirty="0"/>
          </a:p>
          <a:p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ko-KR" altLang="en-US" dirty="0"/>
              <a:t>의존성 라이브러리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설정 파일등을 포함</a:t>
            </a:r>
          </a:p>
        </p:txBody>
      </p:sp>
    </p:spTree>
    <p:extLst>
      <p:ext uri="{BB962C8B-B14F-4D97-AF65-F5344CB8AC3E}">
        <p14:creationId xmlns:p14="http://schemas.microsoft.com/office/powerpoint/2010/main" val="377287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Local IP</a:t>
            </a:r>
            <a:r>
              <a:rPr lang="ko-KR" altLang="en-US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사용 </a:t>
            </a: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11311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마스터에 노드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메시지 형태를 등록 </a:t>
            </a:r>
            <a:r>
              <a:rPr lang="en-US" altLang="ko-KR" dirty="0"/>
              <a:t>-&gt; </a:t>
            </a:r>
            <a:r>
              <a:rPr lang="ko-KR" altLang="en-US" dirty="0"/>
              <a:t>이를 기반으로 노드와 노드간 토픽을 주고 받음</a:t>
            </a:r>
            <a:endParaRPr lang="en-US" altLang="ko-KR" dirty="0"/>
          </a:p>
          <a:p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ko-KR" altLang="en-US" dirty="0"/>
              <a:t>의존성 라이브러리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설정 파일등을 포함</a:t>
            </a:r>
          </a:p>
        </p:txBody>
      </p:sp>
    </p:spTree>
    <p:extLst>
      <p:ext uri="{BB962C8B-B14F-4D97-AF65-F5344CB8AC3E}">
        <p14:creationId xmlns:p14="http://schemas.microsoft.com/office/powerpoint/2010/main" val="1612824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24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352425" y="3324225"/>
            <a:ext cx="6503987" cy="5776174"/>
          </a:xfrm>
        </p:spPr>
        <p:txBody>
          <a:bodyPr/>
          <a:lstStyle/>
          <a:p>
            <a:endParaRPr lang="ko-KR" altLang="en-US" sz="1000" dirty="0"/>
          </a:p>
        </p:txBody>
      </p:sp>
      <p:sp>
        <p:nvSpPr>
          <p:cNvPr id="7" name="슬라이드 이미지 개체 틀 6">
            <a:extLst>
              <a:ext uri="{FF2B5EF4-FFF2-40B4-BE49-F238E27FC236}">
                <a16:creationId xmlns:a16="http://schemas.microsoft.com/office/drawing/2014/main" id="{E7EF254A-C309-4D18-88CD-06112FC86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</p:spTree>
    <p:extLst>
      <p:ext uri="{BB962C8B-B14F-4D97-AF65-F5344CB8AC3E}">
        <p14:creationId xmlns:p14="http://schemas.microsoft.com/office/powerpoint/2010/main" val="363251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는 오픈소스 형태이다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ko-KR" altLang="en-US" dirty="0"/>
              <a:t>는 아니다</a:t>
            </a:r>
            <a:r>
              <a:rPr lang="en-US" altLang="ko-KR" dirty="0"/>
              <a:t>. </a:t>
            </a:r>
            <a:r>
              <a:rPr lang="ko-KR" altLang="en-US" dirty="0"/>
              <a:t>전통적인 </a:t>
            </a:r>
            <a:r>
              <a:rPr lang="en-US" altLang="ko-KR" dirty="0" err="1"/>
              <a:t>os</a:t>
            </a:r>
            <a:r>
              <a:rPr lang="ko-KR" altLang="en-US" dirty="0"/>
              <a:t>는 리눅스</a:t>
            </a:r>
            <a:r>
              <a:rPr lang="en-US" altLang="ko-KR" dirty="0"/>
              <a:t>, 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맥 </a:t>
            </a:r>
            <a:r>
              <a:rPr lang="ko-KR" altLang="en-US" dirty="0" err="1"/>
              <a:t>이런거</a:t>
            </a:r>
            <a:endParaRPr lang="en-US" altLang="ko-KR" dirty="0"/>
          </a:p>
          <a:p>
            <a:r>
              <a:rPr lang="en-US" altLang="ko-KR" dirty="0"/>
              <a:t>Robot</a:t>
            </a:r>
            <a:r>
              <a:rPr lang="ko-KR" altLang="en-US" dirty="0"/>
              <a:t>을 위한 운영체제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전통적인 </a:t>
            </a:r>
            <a:r>
              <a:rPr lang="en-US" altLang="ko-KR" dirty="0" err="1"/>
              <a:t>os</a:t>
            </a:r>
            <a:r>
              <a:rPr lang="ko-KR" altLang="en-US" dirty="0"/>
              <a:t>를 이용함</a:t>
            </a:r>
            <a:endParaRPr lang="en-US" altLang="ko-KR" dirty="0"/>
          </a:p>
          <a:p>
            <a:r>
              <a:rPr lang="ko-KR" altLang="en-US" dirty="0"/>
              <a:t>로봇 </a:t>
            </a:r>
            <a:r>
              <a:rPr lang="ko-KR" altLang="en-US" dirty="0" err="1"/>
              <a:t>소트트웨어</a:t>
            </a:r>
            <a:r>
              <a:rPr lang="ko-KR" altLang="en-US" dirty="0"/>
              <a:t> 프레임워크</a:t>
            </a:r>
            <a:r>
              <a:rPr lang="en-US" altLang="ko-KR" dirty="0"/>
              <a:t>(</a:t>
            </a:r>
            <a:r>
              <a:rPr lang="ko-KR" altLang="en-US" dirty="0" err="1"/>
              <a:t>툴박스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ko-KR" altLang="en-US" dirty="0" err="1"/>
              <a:t>툴박스</a:t>
            </a:r>
            <a:r>
              <a:rPr lang="ko-KR" altLang="en-US" dirty="0"/>
              <a:t> 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2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24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83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872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26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Local IP</a:t>
            </a:r>
            <a:r>
              <a:rPr lang="ko-KR" altLang="en-US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사용 </a:t>
            </a: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11311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마스터에 노드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메시지 형태를 등록 </a:t>
            </a:r>
            <a:r>
              <a:rPr lang="en-US" altLang="ko-KR" dirty="0"/>
              <a:t>-&gt; </a:t>
            </a:r>
            <a:r>
              <a:rPr lang="ko-KR" altLang="en-US" dirty="0"/>
              <a:t>이를 기반으로 노드와 노드간 토픽을 주고 받음</a:t>
            </a:r>
          </a:p>
        </p:txBody>
      </p:sp>
    </p:spTree>
    <p:extLst>
      <p:ext uri="{BB962C8B-B14F-4D97-AF65-F5344CB8AC3E}">
        <p14:creationId xmlns:p14="http://schemas.microsoft.com/office/powerpoint/2010/main" val="410777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3663" y="0"/>
            <a:ext cx="4130675" cy="309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Local IP</a:t>
            </a:r>
            <a:r>
              <a:rPr lang="ko-KR" altLang="en-US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사용 </a:t>
            </a:r>
            <a:r>
              <a:rPr lang="en-US" altLang="ko-KR" sz="12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11311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마스터에 노드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메시지 형태를 등록 </a:t>
            </a:r>
            <a:r>
              <a:rPr lang="en-US" altLang="ko-KR" dirty="0"/>
              <a:t>-&gt; </a:t>
            </a:r>
            <a:r>
              <a:rPr lang="ko-KR" altLang="en-US" dirty="0"/>
              <a:t>이를 기반으로 노드와 노드간 토픽을 주고 받음</a:t>
            </a:r>
            <a:endParaRPr lang="en-US" altLang="ko-KR" dirty="0"/>
          </a:p>
          <a:p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ko-KR" altLang="en-US" dirty="0"/>
              <a:t>의존성 라이브러리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설정 파일등을 포함</a:t>
            </a:r>
          </a:p>
        </p:txBody>
      </p:sp>
    </p:spTree>
    <p:extLst>
      <p:ext uri="{BB962C8B-B14F-4D97-AF65-F5344CB8AC3E}">
        <p14:creationId xmlns:p14="http://schemas.microsoft.com/office/powerpoint/2010/main" val="16938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9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2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6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72109" y="1"/>
            <a:ext cx="8971891" cy="692696"/>
          </a:xfrm>
          <a:prstGeom prst="rect">
            <a:avLst/>
          </a:prstGeom>
          <a:solidFill>
            <a:srgbClr val="357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 userDrawn="1"/>
        </p:nvSpPr>
        <p:spPr>
          <a:xfrm rot="5400000">
            <a:off x="-31663" y="31663"/>
            <a:ext cx="1117423" cy="1054098"/>
          </a:xfrm>
          <a:prstGeom prst="triangle">
            <a:avLst>
              <a:gd name="adj" fmla="val 0"/>
            </a:avLst>
          </a:prstGeom>
          <a:solidFill>
            <a:srgbClr val="1D4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09628" y="130128"/>
            <a:ext cx="3368899" cy="49244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12700" indent="-12700" fontAlgn="base"/>
            <a:r>
              <a:rPr lang="en-US" altLang="ko-KR" sz="2600" kern="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6B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8585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fld id="{339B9C72-21D5-4AB9-87FA-CC4C72A0D3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3" y="6585034"/>
            <a:ext cx="2588394" cy="253915"/>
          </a:xfrm>
        </p:spPr>
        <p:txBody>
          <a:bodyPr/>
          <a:lstStyle>
            <a:lvl1pPr algn="l">
              <a:defRPr sz="1100">
                <a:solidFill>
                  <a:srgbClr val="58585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/>
              <a:t>Automatic Control Lab.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998E8-8F31-41A1-A985-055062013F9F}"/>
              </a:ext>
            </a:extLst>
          </p:cNvPr>
          <p:cNvSpPr txBox="1"/>
          <p:nvPr userDrawn="1"/>
        </p:nvSpPr>
        <p:spPr>
          <a:xfrm>
            <a:off x="6871849" y="207072"/>
            <a:ext cx="269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200" spc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Automatic Control Lab.</a:t>
            </a:r>
            <a:endParaRPr lang="ko-KR" altLang="en-US" sz="1600" kern="200" spc="0" baseline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12" name="그림 11" descr="ACL_logo.png">
            <a:extLst>
              <a:ext uri="{FF2B5EF4-FFF2-40B4-BE49-F238E27FC236}">
                <a16:creationId xmlns:a16="http://schemas.microsoft.com/office/drawing/2014/main" id="{232AF923-D440-4462-A7C8-6B4F7130F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5" y="6242906"/>
            <a:ext cx="833435" cy="3113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07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6B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8585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fld id="{339B9C72-21D5-4AB9-87FA-CC4C72A0D3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7A5A30-2AE7-43CE-A00E-DAEEC575E360}"/>
              </a:ext>
            </a:extLst>
          </p:cNvPr>
          <p:cNvGrpSpPr/>
          <p:nvPr userDrawn="1"/>
        </p:nvGrpSpPr>
        <p:grpSpPr>
          <a:xfrm>
            <a:off x="4366811" y="154534"/>
            <a:ext cx="4607719" cy="346249"/>
            <a:chOff x="4469333" y="192142"/>
            <a:chExt cx="4607719" cy="34624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6346" y="230725"/>
              <a:ext cx="270158" cy="26908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469333" y="192142"/>
              <a:ext cx="460771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2021</a:t>
              </a:r>
              <a:r>
                <a:rPr lang="ko-KR" altLang="en-US" sz="16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년</a:t>
              </a:r>
              <a:r>
                <a:rPr lang="en-US" altLang="ko-KR" sz="16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6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한국</a:t>
              </a:r>
              <a:r>
                <a:rPr lang="en-US" altLang="ko-KR" sz="16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ITS</a:t>
              </a:r>
              <a:r>
                <a:rPr lang="ko-KR" altLang="en-US" sz="16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학회 추계학술대회</a:t>
              </a:r>
              <a:endParaRPr lang="en-US" altLang="ko-KR" sz="16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1" name="직사각형 20"/>
          <p:cNvSpPr/>
          <p:nvPr userDrawn="1"/>
        </p:nvSpPr>
        <p:spPr>
          <a:xfrm>
            <a:off x="172109" y="1"/>
            <a:ext cx="8971891" cy="692696"/>
          </a:xfrm>
          <a:prstGeom prst="rect">
            <a:avLst/>
          </a:prstGeom>
          <a:solidFill>
            <a:srgbClr val="357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 userDrawn="1"/>
        </p:nvSpPr>
        <p:spPr>
          <a:xfrm rot="5400000">
            <a:off x="-31661" y="31664"/>
            <a:ext cx="1117423" cy="1054098"/>
          </a:xfrm>
          <a:prstGeom prst="triangle">
            <a:avLst>
              <a:gd name="adj" fmla="val 0"/>
            </a:avLst>
          </a:prstGeom>
          <a:solidFill>
            <a:srgbClr val="1D4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 userDrawn="1"/>
        </p:nvSpPr>
        <p:spPr>
          <a:xfrm>
            <a:off x="2458417" y="224697"/>
            <a:ext cx="6685584" cy="468000"/>
          </a:xfrm>
          <a:custGeom>
            <a:avLst/>
            <a:gdLst>
              <a:gd name="connsiteX0" fmla="*/ 3713718 w 6685582"/>
              <a:gd name="connsiteY0" fmla="*/ 0 h 468000"/>
              <a:gd name="connsiteX1" fmla="*/ 4274096 w 6685582"/>
              <a:gd name="connsiteY1" fmla="*/ 0 h 468000"/>
              <a:gd name="connsiteX2" fmla="*/ 6685582 w 6685582"/>
              <a:gd name="connsiteY2" fmla="*/ 0 h 468000"/>
              <a:gd name="connsiteX3" fmla="*/ 6685582 w 6685582"/>
              <a:gd name="connsiteY3" fmla="*/ 468000 h 468000"/>
              <a:gd name="connsiteX4" fmla="*/ 6233210 w 6685582"/>
              <a:gd name="connsiteY4" fmla="*/ 468000 h 468000"/>
              <a:gd name="connsiteX5" fmla="*/ 4274096 w 6685582"/>
              <a:gd name="connsiteY5" fmla="*/ 468000 h 468000"/>
              <a:gd name="connsiteX6" fmla="*/ 3261345 w 6685582"/>
              <a:gd name="connsiteY6" fmla="*/ 468000 h 468000"/>
              <a:gd name="connsiteX7" fmla="*/ 3262671 w 6685582"/>
              <a:gd name="connsiteY7" fmla="*/ 466629 h 468000"/>
              <a:gd name="connsiteX8" fmla="*/ 0 w 6685582"/>
              <a:gd name="connsiteY8" fmla="*/ 466629 h 468000"/>
              <a:gd name="connsiteX9" fmla="*/ 126864 w 6685582"/>
              <a:gd name="connsiteY9" fmla="*/ 326181 h 468000"/>
              <a:gd name="connsiteX10" fmla="*/ 3398429 w 6685582"/>
              <a:gd name="connsiteY10" fmla="*/ 326181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85582" h="468000">
                <a:moveTo>
                  <a:pt x="3713718" y="0"/>
                </a:moveTo>
                <a:lnTo>
                  <a:pt x="4274096" y="0"/>
                </a:lnTo>
                <a:lnTo>
                  <a:pt x="6685582" y="0"/>
                </a:lnTo>
                <a:lnTo>
                  <a:pt x="6685582" y="468000"/>
                </a:lnTo>
                <a:lnTo>
                  <a:pt x="6233210" y="468000"/>
                </a:lnTo>
                <a:lnTo>
                  <a:pt x="4274096" y="468000"/>
                </a:lnTo>
                <a:lnTo>
                  <a:pt x="3261345" y="468000"/>
                </a:lnTo>
                <a:lnTo>
                  <a:pt x="3262671" y="466629"/>
                </a:lnTo>
                <a:lnTo>
                  <a:pt x="0" y="466629"/>
                </a:lnTo>
                <a:lnTo>
                  <a:pt x="126864" y="326181"/>
                </a:lnTo>
                <a:lnTo>
                  <a:pt x="3398429" y="326181"/>
                </a:lnTo>
                <a:close/>
              </a:path>
            </a:pathLst>
          </a:custGeom>
          <a:solidFill>
            <a:srgbClr val="1D4D4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76329" y="102993"/>
            <a:ext cx="3368199" cy="455720"/>
          </a:xfrm>
          <a:noFill/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idx="1"/>
          </p:nvPr>
        </p:nvSpPr>
        <p:spPr>
          <a:xfrm>
            <a:off x="6067557" y="324095"/>
            <a:ext cx="2918160" cy="3243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3" y="6585034"/>
            <a:ext cx="2588394" cy="253915"/>
          </a:xfrm>
        </p:spPr>
        <p:txBody>
          <a:bodyPr/>
          <a:lstStyle>
            <a:lvl1pPr algn="l">
              <a:defRPr sz="1100">
                <a:solidFill>
                  <a:srgbClr val="58585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/>
              <a:t>Automatic Control Lab.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9137651" y="230094"/>
            <a:ext cx="0" cy="453600"/>
          </a:xfrm>
          <a:prstGeom prst="line">
            <a:avLst/>
          </a:prstGeom>
          <a:ln w="19050">
            <a:solidFill>
              <a:srgbClr val="213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5D28FF-C73D-47DA-8246-BBEB289CA7BD}"/>
              </a:ext>
            </a:extLst>
          </p:cNvPr>
          <p:cNvSpPr txBox="1"/>
          <p:nvPr userDrawn="1"/>
        </p:nvSpPr>
        <p:spPr>
          <a:xfrm>
            <a:off x="7133461" y="-32547"/>
            <a:ext cx="2690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200" spc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Automatic Control Lab.</a:t>
            </a:r>
            <a:endParaRPr lang="ko-KR" altLang="en-US" sz="1400" kern="200" spc="0" baseline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17" name="그림 16" descr="ACL_logo.png">
            <a:extLst>
              <a:ext uri="{FF2B5EF4-FFF2-40B4-BE49-F238E27FC236}">
                <a16:creationId xmlns:a16="http://schemas.microsoft.com/office/drawing/2014/main" id="{2AA95DEB-0660-4F5C-83A1-D0D726BBE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6" y="6251892"/>
            <a:ext cx="833435" cy="3113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04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7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4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3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3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6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8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729" y="2042835"/>
            <a:ext cx="91440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439" y="2621610"/>
            <a:ext cx="9144000" cy="1077218"/>
          </a:xfrm>
          <a:prstGeom prst="rect">
            <a:avLst/>
          </a:prstGeom>
          <a:solidFill>
            <a:srgbClr val="357376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/>
            <a:endParaRPr lang="en-US" altLang="ko-KR" sz="800" dirty="0">
              <a:solidFill>
                <a:schemeClr val="bg1"/>
              </a:solidFill>
              <a:effectLst>
                <a:outerShdw blurRad="50800" dist="38100" dir="2700000" algn="tl" rotWithShape="0">
                  <a:schemeClr val="bg2">
                    <a:alpha val="31000"/>
                  </a:scheme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  <a:effectLst>
                <a:outerShdw blurRad="50800" dist="38100" dir="2700000" algn="tl" rotWithShape="0">
                  <a:schemeClr val="bg2">
                    <a:alpha val="52000"/>
                  </a:scheme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alpha val="52000"/>
                    </a:scheme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ROS(Robot Operating System)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effectLst>
                <a:outerShdw blurRad="50800" dist="38100" dir="2700000" algn="tl" rotWithShape="0">
                  <a:schemeClr val="bg2">
                    <a:alpha val="52000"/>
                  </a:scheme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58654" y="4167944"/>
            <a:ext cx="2522101" cy="1280339"/>
            <a:chOff x="3358654" y="4185036"/>
            <a:chExt cx="2522101" cy="1280339"/>
          </a:xfrm>
        </p:grpSpPr>
        <p:sp>
          <p:nvSpPr>
            <p:cNvPr id="17" name="텍스트 개체 틀 1"/>
            <p:cNvSpPr txBox="1">
              <a:spLocks/>
            </p:cNvSpPr>
            <p:nvPr/>
          </p:nvSpPr>
          <p:spPr>
            <a:xfrm>
              <a:off x="3492107" y="4244327"/>
              <a:ext cx="2255194" cy="122104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 dirty="0">
                  <a:solidFill>
                    <a:srgbClr val="1D4D4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2022. 01. 03</a:t>
              </a:r>
            </a:p>
            <a:p>
              <a:pPr algn="ctr"/>
              <a:endParaRPr lang="en-US" altLang="ko-KR" sz="1800" dirty="0">
                <a:solidFill>
                  <a:srgbClr val="1D4D4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800" b="1" dirty="0">
                  <a:solidFill>
                    <a:srgbClr val="1D4D4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아주대학교 기계공학과</a:t>
              </a:r>
              <a:endParaRPr lang="en-US" altLang="ko-KR" sz="1800" b="1" dirty="0">
                <a:solidFill>
                  <a:srgbClr val="1D4D4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endParaRPr lang="en-US" altLang="ko-KR" sz="500" b="1" dirty="0">
                <a:solidFill>
                  <a:srgbClr val="1D4D4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9195930-6107-4BF0-BCA7-F075A945869E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54" y="4185036"/>
              <a:ext cx="2522101" cy="0"/>
            </a:xfrm>
            <a:prstGeom prst="line">
              <a:avLst/>
            </a:prstGeom>
            <a:ln w="34925">
              <a:solidFill>
                <a:srgbClr val="3573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53"/>
            <a:ext cx="2284996" cy="463001"/>
          </a:xfrm>
          <a:prstGeom prst="rect">
            <a:avLst/>
          </a:prstGeom>
        </p:spPr>
      </p:pic>
      <p:sp>
        <p:nvSpPr>
          <p:cNvPr id="16" name="직사각형 1">
            <a:extLst>
              <a:ext uri="{FF2B5EF4-FFF2-40B4-BE49-F238E27FC236}">
                <a16:creationId xmlns:a16="http://schemas.microsoft.com/office/drawing/2014/main" id="{2C0ACAAB-F8A4-43E9-B65E-61F983BD0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96" y="5322907"/>
            <a:ext cx="477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1D4D4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© copyrights ACL, </a:t>
            </a:r>
            <a:r>
              <a:rPr lang="en-US" altLang="ko-KR" sz="1800" b="1" dirty="0" err="1">
                <a:solidFill>
                  <a:srgbClr val="1D4D4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Ajou</a:t>
            </a:r>
            <a:r>
              <a:rPr lang="en-US" altLang="ko-KR" sz="1800" b="1" dirty="0">
                <a:solidFill>
                  <a:srgbClr val="1D4D4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Univ. </a:t>
            </a: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36867" y="1303294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Ⅲ. ROS</a:t>
            </a:r>
            <a:r>
              <a:rPr lang="ko-KR" altLang="en-US" dirty="0"/>
              <a:t>의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en-US" altLang="ko-KR" sz="16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turtlesim</a:t>
            </a:r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B9DCCC-CA42-450B-BD6B-6377E2C4B368}"/>
              </a:ext>
            </a:extLst>
          </p:cNvPr>
          <p:cNvGrpSpPr/>
          <p:nvPr/>
        </p:nvGrpSpPr>
        <p:grpSpPr>
          <a:xfrm>
            <a:off x="440248" y="1475821"/>
            <a:ext cx="8450523" cy="760814"/>
            <a:chOff x="343097" y="1412247"/>
            <a:chExt cx="8450523" cy="76081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EA190D3-2E0F-4C5B-93F9-8806961BC614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206540-215E-4CE1-8C26-DC352451C47B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B2F6653-1987-4765-B943-D617E9B092E5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메시지 통신 개념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ED13DB4-E6AC-4C9A-81DE-2F464AF17D6E}"/>
                </a:ext>
              </a:extLst>
            </p:cNvPr>
            <p:cNvSpPr/>
            <p:nvPr/>
          </p:nvSpPr>
          <p:spPr>
            <a:xfrm>
              <a:off x="343097" y="1789366"/>
              <a:ext cx="8450523" cy="38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B22F6A-C428-4D30-804F-F29984503A46}"/>
              </a:ext>
            </a:extLst>
          </p:cNvPr>
          <p:cNvSpPr txBox="1"/>
          <p:nvPr/>
        </p:nvSpPr>
        <p:spPr>
          <a:xfrm>
            <a:off x="104775" y="6276980"/>
            <a:ext cx="435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source) https://github.com/robotpilot/ros-seminar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7A646CE-EC5D-4FE6-83B5-7C6F1F65A166}"/>
              </a:ext>
            </a:extLst>
          </p:cNvPr>
          <p:cNvGrpSpPr/>
          <p:nvPr/>
        </p:nvGrpSpPr>
        <p:grpSpPr>
          <a:xfrm>
            <a:off x="2126039" y="2078722"/>
            <a:ext cx="4663321" cy="3349090"/>
            <a:chOff x="2169959" y="1482899"/>
            <a:chExt cx="4142170" cy="29136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0FAB461-1C44-4C2C-BFD2-1FEC4DE21237}"/>
                </a:ext>
              </a:extLst>
            </p:cNvPr>
            <p:cNvSpPr/>
            <p:nvPr/>
          </p:nvSpPr>
          <p:spPr>
            <a:xfrm>
              <a:off x="3607092" y="1482899"/>
              <a:ext cx="1038225" cy="1010098"/>
            </a:xfrm>
            <a:prstGeom prst="ellipse">
              <a:avLst/>
            </a:prstGeom>
            <a:solidFill>
              <a:srgbClr val="F0F0F0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마스터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2CB96A6-F31F-43F5-9F24-53E740EB7FF5}"/>
                </a:ext>
              </a:extLst>
            </p:cNvPr>
            <p:cNvSpPr/>
            <p:nvPr/>
          </p:nvSpPr>
          <p:spPr>
            <a:xfrm>
              <a:off x="2169959" y="3218524"/>
              <a:ext cx="1038225" cy="1010098"/>
            </a:xfrm>
            <a:prstGeom prst="ellipse">
              <a:avLst/>
            </a:prstGeom>
            <a:solidFill>
              <a:srgbClr val="F0F0F0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노드</a:t>
              </a:r>
              <a:r>
                <a:rPr lang="en-US" altLang="ko-KR" sz="16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16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9927D4C-9FDC-42FE-8DB8-D72B361F6595}"/>
                </a:ext>
              </a:extLst>
            </p:cNvPr>
            <p:cNvSpPr/>
            <p:nvPr/>
          </p:nvSpPr>
          <p:spPr>
            <a:xfrm>
              <a:off x="5135717" y="3218524"/>
              <a:ext cx="1038225" cy="1010098"/>
            </a:xfrm>
            <a:prstGeom prst="ellipse">
              <a:avLst/>
            </a:prstGeom>
            <a:solidFill>
              <a:srgbClr val="F0F0F0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노드</a:t>
              </a:r>
              <a:r>
                <a:rPr lang="en-US" altLang="ko-KR" sz="16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16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18A5F89-062F-4490-AEA3-9347364D4C09}"/>
                </a:ext>
              </a:extLst>
            </p:cNvPr>
            <p:cNvCxnSpPr/>
            <p:nvPr/>
          </p:nvCxnSpPr>
          <p:spPr>
            <a:xfrm flipH="1" flipV="1">
              <a:off x="4902182" y="2418636"/>
              <a:ext cx="701765" cy="69439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9995EE-C4F5-46A0-A779-E2DF074D1705}"/>
                </a:ext>
              </a:extLst>
            </p:cNvPr>
            <p:cNvSpPr/>
            <p:nvPr/>
          </p:nvSpPr>
          <p:spPr>
            <a:xfrm>
              <a:off x="3733779" y="2544130"/>
              <a:ext cx="1106641" cy="240982"/>
            </a:xfrm>
            <a:prstGeom prst="rect">
              <a:avLst/>
            </a:prstGeom>
          </p:spPr>
          <p:txBody>
            <a:bodyPr wrap="square" lIns="30179" rIns="0" anchor="ctr">
              <a:spAutoFit/>
            </a:bodyPr>
            <a:lstStyle/>
            <a:p>
              <a:r>
                <a:rPr lang="ko-KR" altLang="en-US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노드 정보 관리</a:t>
              </a:r>
              <a:endPara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C4E79B3-1147-492C-BCCD-F1036C2DE08D}"/>
                </a:ext>
              </a:extLst>
            </p:cNvPr>
            <p:cNvSpPr/>
            <p:nvPr/>
          </p:nvSpPr>
          <p:spPr>
            <a:xfrm>
              <a:off x="5205488" y="2538962"/>
              <a:ext cx="1106641" cy="240982"/>
            </a:xfrm>
            <a:prstGeom prst="rect">
              <a:avLst/>
            </a:prstGeom>
          </p:spPr>
          <p:txBody>
            <a:bodyPr wrap="square" lIns="30179" rIns="0" anchor="ctr">
              <a:spAutoFit/>
            </a:bodyPr>
            <a:lstStyle/>
            <a:p>
              <a:r>
                <a:rPr lang="en-US" altLang="ko-KR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Subscriber </a:t>
              </a:r>
              <a:r>
                <a:rPr lang="ko-KR" altLang="en-US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등록</a:t>
              </a:r>
              <a:endPara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284A7FD-068A-4F6D-8832-A68C58572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370" y="2467694"/>
              <a:ext cx="644281" cy="65546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648F69E-751A-4AAB-B088-AA25E1D0E995}"/>
                </a:ext>
              </a:extLst>
            </p:cNvPr>
            <p:cNvSpPr/>
            <p:nvPr/>
          </p:nvSpPr>
          <p:spPr>
            <a:xfrm>
              <a:off x="2269353" y="2570150"/>
              <a:ext cx="1106641" cy="240982"/>
            </a:xfrm>
            <a:prstGeom prst="rect">
              <a:avLst/>
            </a:prstGeom>
          </p:spPr>
          <p:txBody>
            <a:bodyPr wrap="square" lIns="30179" rIns="0" anchor="ctr">
              <a:spAutoFit/>
            </a:bodyPr>
            <a:lstStyle/>
            <a:p>
              <a:r>
                <a:rPr lang="en-US" altLang="ko-KR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Publisher </a:t>
              </a:r>
              <a:r>
                <a:rPr lang="ko-KR" altLang="en-US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등록</a:t>
              </a:r>
              <a:endPara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D2A5D44-B92D-4774-9152-1E875A8B1A03}"/>
                </a:ext>
              </a:extLst>
            </p:cNvPr>
            <p:cNvCxnSpPr>
              <a:cxnSpLocks/>
            </p:cNvCxnSpPr>
            <p:nvPr/>
          </p:nvCxnSpPr>
          <p:spPr>
            <a:xfrm>
              <a:off x="4641996" y="2563566"/>
              <a:ext cx="596883" cy="59060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3CF130B-1B57-4831-8E39-15F86AD7E05D}"/>
                </a:ext>
              </a:extLst>
            </p:cNvPr>
            <p:cNvSpPr/>
            <p:nvPr/>
          </p:nvSpPr>
          <p:spPr>
            <a:xfrm>
              <a:off x="3998195" y="2956941"/>
              <a:ext cx="1106641" cy="240982"/>
            </a:xfrm>
            <a:prstGeom prst="rect">
              <a:avLst/>
            </a:prstGeom>
          </p:spPr>
          <p:txBody>
            <a:bodyPr wrap="square" lIns="30179" rIns="0" anchor="ctr">
              <a:spAutoFit/>
            </a:bodyPr>
            <a:lstStyle/>
            <a:p>
              <a:r>
                <a:rPr lang="en-US" altLang="ko-KR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Publisher </a:t>
              </a:r>
              <a:r>
                <a:rPr lang="ko-KR" altLang="en-US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정보 공유</a:t>
              </a:r>
              <a:endPara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D2BC203-F946-40A3-9D7F-90063A50A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4312" y="3619804"/>
              <a:ext cx="161240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7AEA75C-2ADB-4210-9819-A52B96C64ABD}"/>
                </a:ext>
              </a:extLst>
            </p:cNvPr>
            <p:cNvSpPr/>
            <p:nvPr/>
          </p:nvSpPr>
          <p:spPr>
            <a:xfrm>
              <a:off x="3759014" y="3368508"/>
              <a:ext cx="1106641" cy="240982"/>
            </a:xfrm>
            <a:prstGeom prst="rect">
              <a:avLst/>
            </a:prstGeom>
          </p:spPr>
          <p:txBody>
            <a:bodyPr wrap="square" lIns="30179" rIns="0" anchor="ctr">
              <a:spAutoFit/>
            </a:bodyPr>
            <a:lstStyle/>
            <a:p>
              <a:r>
                <a:rPr lang="ko-KR" altLang="en-US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통신 접속 요청</a:t>
              </a:r>
              <a:endPara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0319B0C-22A2-4501-AE33-F1C0DE10390C}"/>
                </a:ext>
              </a:extLst>
            </p:cNvPr>
            <p:cNvCxnSpPr>
              <a:cxnSpLocks/>
            </p:cNvCxnSpPr>
            <p:nvPr/>
          </p:nvCxnSpPr>
          <p:spPr>
            <a:xfrm>
              <a:off x="3336592" y="3939844"/>
              <a:ext cx="163012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144CFCB-1B2C-42FC-80E2-EE53C8929009}"/>
                </a:ext>
              </a:extLst>
            </p:cNvPr>
            <p:cNvSpPr/>
            <p:nvPr/>
          </p:nvSpPr>
          <p:spPr>
            <a:xfrm>
              <a:off x="3598332" y="3994889"/>
              <a:ext cx="1106641" cy="401637"/>
            </a:xfrm>
            <a:prstGeom prst="rect">
              <a:avLst/>
            </a:prstGeom>
          </p:spPr>
          <p:txBody>
            <a:bodyPr wrap="square" lIns="30179" rIns="0" anchor="ctr">
              <a:spAutoFit/>
            </a:bodyPr>
            <a:lstStyle/>
            <a:p>
              <a:pPr algn="ctr"/>
              <a:r>
                <a:rPr lang="ko-KR" altLang="en-US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통신 접속 응답</a:t>
              </a:r>
              <a:endPara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1200" b="1" spc="-59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메시지 전송</a:t>
              </a:r>
              <a:r>
                <a:rPr lang="en-US" altLang="ko-KR" sz="1200" b="1" spc="-59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200" b="1" spc="-59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토픽</a:t>
              </a:r>
              <a:r>
                <a:rPr lang="en-US" altLang="ko-KR" sz="1200" b="1" spc="-59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63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36867" y="1303294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spc="-59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Ⅲ. ROS</a:t>
            </a:r>
            <a:r>
              <a:rPr lang="ko-KR" altLang="en-US" dirty="0"/>
              <a:t>의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en-US" altLang="ko-KR" sz="16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turtlesim</a:t>
            </a:r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FFAA6F-F18F-4CE5-ABD0-462E7F6BFA56}"/>
              </a:ext>
            </a:extLst>
          </p:cNvPr>
          <p:cNvGrpSpPr/>
          <p:nvPr/>
        </p:nvGrpSpPr>
        <p:grpSpPr>
          <a:xfrm>
            <a:off x="346738" y="1527368"/>
            <a:ext cx="8450523" cy="760814"/>
            <a:chOff x="343097" y="1412247"/>
            <a:chExt cx="8450523" cy="760814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EB6051E-F216-4E22-94C5-B9D6960FC32C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FE92922-2F86-43EA-9A67-504CB3B85966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6731B3C-2714-4949-B5B9-64D0F6B1343A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메시지 통신 예제 </a:t>
                </a:r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 </a:t>
                </a:r>
                <a:r>
                  <a:rPr lang="en-US" altLang="ko-KR" sz="1500" b="1" spc="-59" dirty="0" err="1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turtlesim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2CF825-E34F-4C9A-9722-DAEC42E8A899}"/>
                </a:ext>
              </a:extLst>
            </p:cNvPr>
            <p:cNvSpPr/>
            <p:nvPr/>
          </p:nvSpPr>
          <p:spPr>
            <a:xfrm>
              <a:off x="343097" y="1789366"/>
              <a:ext cx="8450523" cy="38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Node, publisher, subscriber, Topic, message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개념을 알기 위한 </a:t>
              </a:r>
              <a:r>
                <a:rPr lang="en-US" altLang="ko-KR" sz="1400" kern="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turtlesim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예제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D902A50-170C-4312-A424-27397C688AE8}"/>
              </a:ext>
            </a:extLst>
          </p:cNvPr>
          <p:cNvSpPr/>
          <p:nvPr/>
        </p:nvSpPr>
        <p:spPr>
          <a:xfrm>
            <a:off x="879740" y="3090255"/>
            <a:ext cx="4835260" cy="120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BE98FF-01F9-4B4A-8867-59A151EB1407}"/>
              </a:ext>
            </a:extLst>
          </p:cNvPr>
          <p:cNvSpPr txBox="1"/>
          <p:nvPr/>
        </p:nvSpPr>
        <p:spPr>
          <a:xfrm>
            <a:off x="877997" y="3136798"/>
            <a:ext cx="50179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roscore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# </a:t>
            </a:r>
            <a:r>
              <a:rPr lang="ko-KR" altLang="en-US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마스터 실행</a:t>
            </a:r>
            <a:endParaRPr lang="en-US" altLang="ko-KR" sz="12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rosrun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turtlesim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turtlesim_node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# subscriber </a:t>
            </a:r>
            <a:r>
              <a:rPr lang="ko-KR" altLang="en-US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노드 실행</a:t>
            </a:r>
            <a:endParaRPr lang="en-US" altLang="ko-KR" sz="12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rosrun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turtlesim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turtle_teleop_key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# publisher </a:t>
            </a:r>
            <a:r>
              <a:rPr lang="ko-KR" altLang="en-US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노드 실행</a:t>
            </a:r>
            <a:endParaRPr lang="en-US" sz="12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7CF435-9E35-4BE2-B224-82BB75275E7F}"/>
              </a:ext>
            </a:extLst>
          </p:cNvPr>
          <p:cNvSpPr txBox="1"/>
          <p:nvPr/>
        </p:nvSpPr>
        <p:spPr>
          <a:xfrm>
            <a:off x="876327" y="2574731"/>
            <a:ext cx="194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Command</a:t>
            </a:r>
            <a:endParaRPr lang="ko-KR" altLang="en-US" sz="14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A088AB-E125-4F34-8602-49689C4A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09" y="2694110"/>
            <a:ext cx="3315322" cy="320812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240748-47C5-4FA9-8258-50727A0B8AEA}"/>
              </a:ext>
            </a:extLst>
          </p:cNvPr>
          <p:cNvGrpSpPr/>
          <p:nvPr/>
        </p:nvGrpSpPr>
        <p:grpSpPr>
          <a:xfrm>
            <a:off x="2055693" y="1974085"/>
            <a:ext cx="4929030" cy="3885421"/>
            <a:chOff x="-4140654" y="1229504"/>
            <a:chExt cx="4929030" cy="388542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59E3FB-27EA-4C6D-B2DB-7D2DF5D14762}"/>
                </a:ext>
              </a:extLst>
            </p:cNvPr>
            <p:cNvSpPr/>
            <p:nvPr/>
          </p:nvSpPr>
          <p:spPr>
            <a:xfrm>
              <a:off x="-4140654" y="1229504"/>
              <a:ext cx="4929030" cy="38854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31A5A15-A549-4785-9942-511232718E29}"/>
                </a:ext>
              </a:extLst>
            </p:cNvPr>
            <p:cNvGrpSpPr/>
            <p:nvPr/>
          </p:nvGrpSpPr>
          <p:grpSpPr>
            <a:xfrm>
              <a:off x="-4006268" y="1303294"/>
              <a:ext cx="4704248" cy="3707693"/>
              <a:chOff x="-5103848" y="2421622"/>
              <a:chExt cx="4704248" cy="3707693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0FAB461-1C44-4C2C-BFD2-1FEC4DE21237}"/>
                  </a:ext>
                </a:extLst>
              </p:cNvPr>
              <p:cNvSpPr/>
              <p:nvPr/>
            </p:nvSpPr>
            <p:spPr>
              <a:xfrm>
                <a:off x="-3447389" y="2421622"/>
                <a:ext cx="1168850" cy="1161065"/>
              </a:xfrm>
              <a:prstGeom prst="ellipse">
                <a:avLst/>
              </a:prstGeom>
              <a:solidFill>
                <a:srgbClr val="F0F0F0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spc="-59" dirty="0" err="1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roscore</a:t>
                </a:r>
                <a:endParaRPr lang="en-US" altLang="ko-KR" sz="16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ko-KR" altLang="en-US" sz="16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마스터</a:t>
                </a: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2CB96A6-F31F-43F5-9F24-53E740EB7FF5}"/>
                  </a:ext>
                </a:extLst>
              </p:cNvPr>
              <p:cNvSpPr/>
              <p:nvPr/>
            </p:nvSpPr>
            <p:spPr>
              <a:xfrm>
                <a:off x="-5065336" y="4416649"/>
                <a:ext cx="1168850" cy="1161065"/>
              </a:xfrm>
              <a:prstGeom prst="ellipse">
                <a:avLst/>
              </a:prstGeom>
              <a:solidFill>
                <a:srgbClr val="F0F0F0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Keyboard</a:t>
                </a:r>
              </a:p>
              <a:p>
                <a:pPr algn="ctr"/>
                <a:r>
                  <a:rPr lang="ko-KR" altLang="en-US" sz="16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노드</a:t>
                </a:r>
                <a:r>
                  <a:rPr lang="en-US" altLang="ko-KR" sz="16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</a:t>
                </a:r>
                <a:endParaRPr lang="ko-KR" altLang="en-US" sz="16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18A5F89-062F-4490-AEA3-9347364D4C09}"/>
                  </a:ext>
                </a:extLst>
              </p:cNvPr>
              <p:cNvCxnSpPr/>
              <p:nvPr/>
            </p:nvCxnSpPr>
            <p:spPr>
              <a:xfrm flipH="1" flipV="1">
                <a:off x="-1989356" y="3497212"/>
                <a:ext cx="790058" cy="798182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A9995EE-C4F5-46A0-A779-E2DF074D1705}"/>
                  </a:ext>
                </a:extLst>
              </p:cNvPr>
              <p:cNvSpPr/>
              <p:nvPr/>
            </p:nvSpPr>
            <p:spPr>
              <a:xfrm>
                <a:off x="-3304763" y="3641462"/>
                <a:ext cx="1245874" cy="276999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ko-KR" altLang="en-US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노드 정보 관리</a:t>
                </a:r>
                <a:endParaRPr lang="en-US" altLang="ko-KR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C4E79B3-1147-492C-BCCD-F1036C2DE08D}"/>
                  </a:ext>
                </a:extLst>
              </p:cNvPr>
              <p:cNvSpPr/>
              <p:nvPr/>
            </p:nvSpPr>
            <p:spPr>
              <a:xfrm>
                <a:off x="-1647889" y="3204704"/>
                <a:ext cx="1245874" cy="276999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Subscriber </a:t>
                </a:r>
                <a:r>
                  <a:rPr lang="ko-KR" altLang="en-US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노드 정보</a:t>
                </a:r>
                <a:r>
                  <a:rPr lang="en-US" altLang="ko-KR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C284A7FD-068A-4F6D-8832-A68C585727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4363490" y="3553602"/>
                <a:ext cx="725342" cy="75343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648F69E-751A-4AAB-B088-AA25E1D0E995}"/>
                  </a:ext>
                </a:extLst>
              </p:cNvPr>
              <p:cNvSpPr/>
              <p:nvPr/>
            </p:nvSpPr>
            <p:spPr>
              <a:xfrm>
                <a:off x="-5103848" y="3367375"/>
                <a:ext cx="1245874" cy="276999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Publisher </a:t>
                </a:r>
                <a:r>
                  <a:rPr lang="ko-KR" altLang="en-US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노드 정보</a:t>
                </a:r>
                <a:r>
                  <a:rPr lang="en-US" altLang="ko-KR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CD2A5D44-B92D-4774-9152-1E875A8B1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82277" y="3663803"/>
                <a:ext cx="671980" cy="67887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3CF130B-1B57-4831-8E39-15F86AD7E05D}"/>
                  </a:ext>
                </a:extLst>
              </p:cNvPr>
              <p:cNvSpPr/>
              <p:nvPr/>
            </p:nvSpPr>
            <p:spPr>
              <a:xfrm>
                <a:off x="-3007079" y="4115970"/>
                <a:ext cx="1245874" cy="276999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Publisher </a:t>
                </a:r>
                <a:r>
                  <a:rPr lang="ko-KR" altLang="en-US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정보 공유</a:t>
                </a:r>
                <a:endParaRPr lang="en-US" altLang="ko-KR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FD2BC203-F946-40A3-9D7F-90063A50AE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31973" y="4877903"/>
                <a:ext cx="1815269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7AEA75C-2ADB-4210-9819-A52B96C64ABD}"/>
                  </a:ext>
                </a:extLst>
              </p:cNvPr>
              <p:cNvSpPr/>
              <p:nvPr/>
            </p:nvSpPr>
            <p:spPr>
              <a:xfrm>
                <a:off x="-3276353" y="4589049"/>
                <a:ext cx="1245874" cy="276999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ko-KR" altLang="en-US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통신 접속 요청</a:t>
                </a:r>
                <a:endParaRPr lang="en-US" altLang="ko-KR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0319B0C-22A2-4501-AE33-F1C0DE10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751922" y="5245776"/>
                <a:ext cx="183521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144CFCB-1B2C-42FC-80E2-EE53C8929009}"/>
                  </a:ext>
                </a:extLst>
              </p:cNvPr>
              <p:cNvSpPr/>
              <p:nvPr/>
            </p:nvSpPr>
            <p:spPr>
              <a:xfrm>
                <a:off x="-3457251" y="5309047"/>
                <a:ext cx="1245874" cy="461665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pPr algn="ctr"/>
                <a:r>
                  <a:rPr lang="ko-KR" altLang="en-US" sz="1200" b="1" spc="-59" dirty="0">
                    <a:solidFill>
                      <a:schemeClr val="accent2">
                        <a:lumMod val="7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메시지 전송</a:t>
                </a:r>
                <a:r>
                  <a:rPr lang="en-US" altLang="ko-KR" sz="1200" b="1" spc="-59" dirty="0">
                    <a:solidFill>
                      <a:schemeClr val="accent2">
                        <a:lumMod val="7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(</a:t>
                </a:r>
                <a:r>
                  <a:rPr lang="ko-KR" altLang="en-US" sz="1200" b="1" spc="-59" dirty="0">
                    <a:solidFill>
                      <a:schemeClr val="accent2">
                        <a:lumMod val="7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토픽</a:t>
                </a:r>
                <a:r>
                  <a:rPr lang="en-US" altLang="ko-KR" sz="1200" b="1" spc="-59" dirty="0">
                    <a:solidFill>
                      <a:schemeClr val="accent2">
                        <a:lumMod val="7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)</a:t>
                </a:r>
              </a:p>
              <a:p>
                <a:pPr algn="ctr"/>
                <a:r>
                  <a:rPr lang="en-US" altLang="ko-KR" sz="1200" b="1" spc="-59" dirty="0">
                    <a:solidFill>
                      <a:schemeClr val="accent2">
                        <a:lumMod val="7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/turtle1/</a:t>
                </a:r>
                <a:r>
                  <a:rPr lang="en-US" altLang="ko-KR" sz="1200" b="1" spc="-59" dirty="0" err="1">
                    <a:solidFill>
                      <a:schemeClr val="accent2">
                        <a:lumMod val="7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cmd_vel</a:t>
                </a:r>
                <a:endParaRPr lang="en-US" altLang="ko-KR" sz="1200" b="1" spc="-59" dirty="0">
                  <a:solidFill>
                    <a:schemeClr val="accent2">
                      <a:lumMod val="7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4F3D2E5-4D9E-47D7-BDC8-07D61BD8C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42915" y="4416649"/>
                <a:ext cx="1343315" cy="1435667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D14388E-19EC-4597-A7D0-67F80DDCD5CD}"/>
                  </a:ext>
                </a:extLst>
              </p:cNvPr>
              <p:cNvSpPr/>
              <p:nvPr/>
            </p:nvSpPr>
            <p:spPr>
              <a:xfrm>
                <a:off x="-1647889" y="5852316"/>
                <a:ext cx="1245874" cy="276999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200" b="1" spc="-59" dirty="0" err="1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turtlesim_node</a:t>
                </a:r>
                <a:r>
                  <a:rPr lang="en-US" altLang="ko-KR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sz="12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노드</a:t>
                </a:r>
                <a:endParaRPr lang="en-US" altLang="ko-KR" sz="12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1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2426" y="1303851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Ⅲ. ROS</a:t>
            </a:r>
            <a:r>
              <a:rPr lang="ko-KR" altLang="en-US" dirty="0"/>
              <a:t>의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도구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2CDB2E-FEF1-4226-9940-392102B5756E}"/>
              </a:ext>
            </a:extLst>
          </p:cNvPr>
          <p:cNvGrpSpPr/>
          <p:nvPr/>
        </p:nvGrpSpPr>
        <p:grpSpPr>
          <a:xfrm>
            <a:off x="428557" y="1412247"/>
            <a:ext cx="8450523" cy="760814"/>
            <a:chOff x="343097" y="1412247"/>
            <a:chExt cx="8450523" cy="76081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EA28D73-BD4D-4104-86C8-EDB085701FE3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EA1D5AC-6B72-4343-AA01-583400C37593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C9E55AE-75CA-412A-A5C4-E295991A6875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 err="1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rviz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91EADF-0E90-49B0-A5E3-F7F2EE6587B7}"/>
                </a:ext>
              </a:extLst>
            </p:cNvPr>
            <p:cNvSpPr/>
            <p:nvPr/>
          </p:nvSpPr>
          <p:spPr>
            <a:xfrm>
              <a:off x="343097" y="1789366"/>
              <a:ext cx="8450523" cy="38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포인트 클라우드 데이터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카메라의 영상 데이터 등 센서 데이터를 시각화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BBBAC4-66A4-453C-973B-52913557303E}"/>
              </a:ext>
            </a:extLst>
          </p:cNvPr>
          <p:cNvGrpSpPr/>
          <p:nvPr/>
        </p:nvGrpSpPr>
        <p:grpSpPr>
          <a:xfrm>
            <a:off x="451051" y="2314847"/>
            <a:ext cx="8450523" cy="1186571"/>
            <a:chOff x="343097" y="1412247"/>
            <a:chExt cx="8450523" cy="11865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F286242-41A7-4975-9482-424BDA3DBB63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440BDD2-E4AB-4675-9665-58A63CDEC12E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B7A2C5C-007D-4789-BCD8-06471C2B466F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 err="1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rqt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1344DC7-23CE-4397-BDB3-AABC5899A091}"/>
                </a:ext>
              </a:extLst>
            </p:cNvPr>
            <p:cNvSpPr/>
            <p:nvPr/>
          </p:nvSpPr>
          <p:spPr>
            <a:xfrm>
              <a:off x="343097" y="1789366"/>
              <a:ext cx="8450523" cy="809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GUI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형태로 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ROS</a:t>
              </a:r>
            </a:p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하나 이상의 노드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노드 실행을 위한 정보 등을 묶어 놓은 것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F8B534F-F029-4A86-9503-3500AE8A5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14" y="3712551"/>
            <a:ext cx="3581401" cy="214573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03E604-5FBF-4F86-A918-E64C827D11F9}"/>
              </a:ext>
            </a:extLst>
          </p:cNvPr>
          <p:cNvSpPr/>
          <p:nvPr/>
        </p:nvSpPr>
        <p:spPr>
          <a:xfrm>
            <a:off x="1296990" y="5889469"/>
            <a:ext cx="2501488" cy="276999"/>
          </a:xfrm>
          <a:prstGeom prst="rect">
            <a:avLst/>
          </a:prstGeom>
        </p:spPr>
        <p:txBody>
          <a:bodyPr wrap="square" lIns="30179" rIns="0" anchor="ctr">
            <a:spAutoFit/>
          </a:bodyPr>
          <a:lstStyle/>
          <a:p>
            <a:r>
              <a:rPr lang="en-US" altLang="ko-KR" sz="1200" b="1" spc="-59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Rviz</a:t>
            </a:r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예시 </a:t>
            </a:r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센서 데이터</a:t>
            </a:r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라이다</a:t>
            </a:r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카메라</a:t>
            </a:r>
            <a:r>
              <a:rPr lang="en-US" altLang="ko-KR" sz="1200" b="1" spc="-59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552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2426" y="1303851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Ⅲ. ROS</a:t>
            </a:r>
            <a:r>
              <a:rPr lang="ko-KR" altLang="en-US" dirty="0"/>
              <a:t>의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도구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2CDB2E-FEF1-4226-9940-392102B5756E}"/>
              </a:ext>
            </a:extLst>
          </p:cNvPr>
          <p:cNvGrpSpPr/>
          <p:nvPr/>
        </p:nvGrpSpPr>
        <p:grpSpPr>
          <a:xfrm>
            <a:off x="428557" y="1412247"/>
            <a:ext cx="8450523" cy="760814"/>
            <a:chOff x="343097" y="1412247"/>
            <a:chExt cx="8450523" cy="76081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EA28D73-BD4D-4104-86C8-EDB085701FE3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EA1D5AC-6B72-4343-AA01-583400C37593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C9E55AE-75CA-412A-A5C4-E295991A6875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Camera</a:t>
                </a:r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를 활용한 </a:t>
                </a:r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ROS </a:t>
                </a:r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도구 활용 예제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91EADF-0E90-49B0-A5E3-F7F2EE6587B7}"/>
                </a:ext>
              </a:extLst>
            </p:cNvPr>
            <p:cNvSpPr/>
            <p:nvPr/>
          </p:nvSpPr>
          <p:spPr>
            <a:xfrm>
              <a:off x="343097" y="1789366"/>
              <a:ext cx="8450523" cy="38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USB Camera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 이용하여 패키지 설치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토픽 메시지 확인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이미지 정보 확인 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AE227D-C2FB-422B-960F-7A15B55389D6}"/>
              </a:ext>
            </a:extLst>
          </p:cNvPr>
          <p:cNvGrpSpPr/>
          <p:nvPr/>
        </p:nvGrpSpPr>
        <p:grpSpPr>
          <a:xfrm>
            <a:off x="705787" y="2247408"/>
            <a:ext cx="6352447" cy="2249516"/>
            <a:chOff x="1694273" y="2745225"/>
            <a:chExt cx="6352447" cy="224951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2798FDF-05F9-48C5-9B00-249DB22B6124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1784763" y="3074933"/>
              <a:ext cx="0" cy="700040"/>
            </a:xfrm>
            <a:prstGeom prst="line">
              <a:avLst/>
            </a:prstGeom>
            <a:ln w="19050">
              <a:gradFill>
                <a:gsLst>
                  <a:gs pos="100000">
                    <a:srgbClr val="03C3D7"/>
                  </a:gs>
                  <a:gs pos="0">
                    <a:srgbClr val="4AA0A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C9D4FB4-4DB5-4B6A-AFA1-9FC089BA26F2}"/>
                </a:ext>
              </a:extLst>
            </p:cNvPr>
            <p:cNvGrpSpPr/>
            <p:nvPr/>
          </p:nvGrpSpPr>
          <p:grpSpPr>
            <a:xfrm>
              <a:off x="1694275" y="2745225"/>
              <a:ext cx="4315097" cy="764866"/>
              <a:chOff x="411192" y="1336883"/>
              <a:chExt cx="4315097" cy="764866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F4A5C50-AE27-4A0B-9343-385A8A30AE03}"/>
                  </a:ext>
                </a:extLst>
              </p:cNvPr>
              <p:cNvSpPr/>
              <p:nvPr/>
            </p:nvSpPr>
            <p:spPr>
              <a:xfrm>
                <a:off x="411192" y="1485616"/>
                <a:ext cx="180975" cy="180975"/>
              </a:xfrm>
              <a:prstGeom prst="ellipse">
                <a:avLst/>
              </a:prstGeom>
              <a:solidFill>
                <a:schemeClr val="bg1"/>
              </a:solidFill>
              <a:ln w="25400">
                <a:gradFill>
                  <a:gsLst>
                    <a:gs pos="0">
                      <a:srgbClr val="6BA8A9"/>
                    </a:gs>
                    <a:gs pos="100000">
                      <a:srgbClr val="0066B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①</a:t>
                </a:r>
                <a:endPara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5AEA9A-5BEC-4D9F-B05E-D3F9347AA8D3}"/>
                  </a:ext>
                </a:extLst>
              </p:cNvPr>
              <p:cNvSpPr txBox="1"/>
              <p:nvPr/>
            </p:nvSpPr>
            <p:spPr>
              <a:xfrm>
                <a:off x="621128" y="1336883"/>
                <a:ext cx="4105161" cy="4253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t">
                <a:spAutoFit/>
              </a:bodyPr>
              <a:lstStyle/>
              <a:p>
                <a:pPr marR="0" lvl="0" algn="l" defTabSz="914400" rtl="0" eaLnBrk="1" fontAlgn="base" latinLnBrk="1" hangingPunct="1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357376"/>
                  </a:buClr>
                  <a:buSzTx/>
                  <a:tabLst/>
                  <a:defRPr/>
                </a:pPr>
                <a:r>
                  <a:rPr lang="en-US" altLang="ko-KR" sz="1600" b="1" kern="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uvc</a:t>
                </a:r>
                <a:r>
                  <a:rPr lang="en-US" altLang="ko-KR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camera </a:t>
                </a:r>
                <a:r>
                  <a:rPr lang="ko-KR" altLang="en-US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패키지 설치</a:t>
                </a:r>
                <a:endPara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EAC2EB-A734-40AA-83FF-6E6BF7374DB5}"/>
                  </a:ext>
                </a:extLst>
              </p:cNvPr>
              <p:cNvSpPr txBox="1"/>
              <p:nvPr/>
            </p:nvSpPr>
            <p:spPr>
              <a:xfrm>
                <a:off x="593838" y="1718054"/>
                <a:ext cx="3044712" cy="3836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ts val="800"/>
                  </a:spcBef>
                  <a:buClr>
                    <a:srgbClr val="357376"/>
                  </a:buClr>
                </a:pPr>
                <a:endPara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C230E29-807A-4C1D-A4D2-155D1E9F027C}"/>
                </a:ext>
              </a:extLst>
            </p:cNvPr>
            <p:cNvSpPr/>
            <p:nvPr/>
          </p:nvSpPr>
          <p:spPr>
            <a:xfrm>
              <a:off x="1694274" y="3766433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②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CC14C61-32EF-417A-95ED-F60CAE57CD80}"/>
                </a:ext>
              </a:extLst>
            </p:cNvPr>
            <p:cNvCxnSpPr>
              <a:cxnSpLocks/>
            </p:cNvCxnSpPr>
            <p:nvPr/>
          </p:nvCxnSpPr>
          <p:spPr>
            <a:xfrm>
              <a:off x="1788348" y="3961927"/>
              <a:ext cx="0" cy="774515"/>
            </a:xfrm>
            <a:prstGeom prst="line">
              <a:avLst/>
            </a:prstGeom>
            <a:ln w="19050">
              <a:gradFill>
                <a:gsLst>
                  <a:gs pos="100000">
                    <a:srgbClr val="03C3D7"/>
                  </a:gs>
                  <a:gs pos="0">
                    <a:srgbClr val="4AA0A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E542621-0921-4812-87AA-D767D529C91A}"/>
                </a:ext>
              </a:extLst>
            </p:cNvPr>
            <p:cNvSpPr/>
            <p:nvPr/>
          </p:nvSpPr>
          <p:spPr>
            <a:xfrm>
              <a:off x="1694273" y="4736442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③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5C3F77-E642-4181-89CE-791E1A29D99F}"/>
                </a:ext>
              </a:extLst>
            </p:cNvPr>
            <p:cNvSpPr txBox="1"/>
            <p:nvPr/>
          </p:nvSpPr>
          <p:spPr>
            <a:xfrm>
              <a:off x="1904210" y="3612360"/>
              <a:ext cx="6142510" cy="4253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R="0" lvl="0" algn="l" defTabSz="914400" rtl="0" eaLnBrk="1" fontAlgn="base" latinLnBrk="1" hangingPunct="1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357376"/>
                </a:buClr>
                <a:buSzTx/>
                <a:tabLst/>
                <a:defRPr/>
              </a:pP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Image 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관련 패키지 설치</a:t>
              </a:r>
              <a:endPara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737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94E8F4-6A1C-4842-89C0-9B06D02A473E}"/>
                </a:ext>
              </a:extLst>
            </p:cNvPr>
            <p:cNvSpPr txBox="1"/>
            <p:nvPr/>
          </p:nvSpPr>
          <p:spPr>
            <a:xfrm>
              <a:off x="1904210" y="4569432"/>
              <a:ext cx="6142510" cy="4253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R="0" lvl="0" algn="l" defTabSz="914400" rtl="0" eaLnBrk="1" fontAlgn="base" latinLnBrk="1" hangingPunct="1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357376"/>
                </a:buClr>
                <a:buSzTx/>
                <a:tabLst/>
                <a:defRPr/>
              </a:pP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카메라 실행 및 </a:t>
              </a:r>
              <a:r>
                <a:rPr lang="en-US" altLang="ko-KR" sz="16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rqt</a:t>
              </a: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en-US" altLang="ko-KR" sz="16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rviz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통해 </a:t>
              </a: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image 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정보 확인</a:t>
              </a:r>
              <a:endPara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737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6CC3C89-ED50-448B-A84B-499BDA7A2644}"/>
              </a:ext>
            </a:extLst>
          </p:cNvPr>
          <p:cNvGrpSpPr/>
          <p:nvPr/>
        </p:nvGrpSpPr>
        <p:grpSpPr>
          <a:xfrm>
            <a:off x="1054134" y="2755034"/>
            <a:ext cx="3966752" cy="330878"/>
            <a:chOff x="814501" y="2871476"/>
            <a:chExt cx="3966752" cy="33087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9031F37-8027-497C-848E-ADFF9F473C39}"/>
                </a:ext>
              </a:extLst>
            </p:cNvPr>
            <p:cNvSpPr/>
            <p:nvPr/>
          </p:nvSpPr>
          <p:spPr>
            <a:xfrm>
              <a:off x="814501" y="2871476"/>
              <a:ext cx="3663914" cy="3308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2A4B98-B2C6-497F-A68D-B31246D8199F}"/>
                </a:ext>
              </a:extLst>
            </p:cNvPr>
            <p:cNvSpPr txBox="1"/>
            <p:nvPr/>
          </p:nvSpPr>
          <p:spPr>
            <a:xfrm>
              <a:off x="930282" y="2885267"/>
              <a:ext cx="38509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sudo apt-get install </a:t>
              </a:r>
              <a:r>
                <a:rPr lang="en-US" altLang="ko-KR" sz="12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</a:t>
              </a:r>
              <a:r>
                <a:rPr lang="en-US" altLang="ko-KR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-melodic-</a:t>
              </a:r>
              <a:r>
                <a:rPr lang="en-US" altLang="ko-KR" sz="12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uvc</a:t>
              </a:r>
              <a:r>
                <a:rPr lang="en-US" altLang="ko-KR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-camera</a:t>
              </a:r>
              <a:endParaRPr lang="en-US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37AE904-592A-42EA-9A6D-AF1FD6DFBC0B}"/>
              </a:ext>
            </a:extLst>
          </p:cNvPr>
          <p:cNvGrpSpPr/>
          <p:nvPr/>
        </p:nvGrpSpPr>
        <p:grpSpPr>
          <a:xfrm>
            <a:off x="1054134" y="3583673"/>
            <a:ext cx="3966752" cy="524776"/>
            <a:chOff x="814501" y="2871477"/>
            <a:chExt cx="3966752" cy="28992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1D37008-C366-4E4F-8909-3A845BF9B7CB}"/>
                </a:ext>
              </a:extLst>
            </p:cNvPr>
            <p:cNvSpPr/>
            <p:nvPr/>
          </p:nvSpPr>
          <p:spPr>
            <a:xfrm>
              <a:off x="814501" y="2871477"/>
              <a:ext cx="3663914" cy="289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3418A1-34FC-411F-A967-E748682AE2B5}"/>
                </a:ext>
              </a:extLst>
            </p:cNvPr>
            <p:cNvSpPr txBox="1"/>
            <p:nvPr/>
          </p:nvSpPr>
          <p:spPr>
            <a:xfrm>
              <a:off x="930282" y="2885267"/>
              <a:ext cx="3850971" cy="2424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sudo apt-get install </a:t>
              </a:r>
              <a:r>
                <a:rPr lang="en-US" altLang="ko-KR" sz="12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</a:t>
              </a:r>
              <a:r>
                <a:rPr lang="en-US" altLang="ko-KR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-melodic-image-</a:t>
              </a:r>
              <a:r>
                <a:rPr lang="ko-KR" altLang="en-US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*</a:t>
              </a:r>
              <a:endPara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r>
                <a:rPr lang="en-US" altLang="ko-KR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sudo apt-get install </a:t>
              </a:r>
              <a:r>
                <a:rPr lang="en-US" altLang="ko-KR" sz="12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</a:t>
              </a:r>
              <a:r>
                <a:rPr lang="en-US" altLang="ko-KR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-melodic-</a:t>
              </a:r>
              <a:r>
                <a:rPr lang="en-US" altLang="ko-KR" sz="12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rqt</a:t>
              </a:r>
              <a:r>
                <a:rPr lang="en-US" altLang="ko-KR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-image-view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6A0341-00E1-4C64-B871-F7C62FE25470}"/>
              </a:ext>
            </a:extLst>
          </p:cNvPr>
          <p:cNvSpPr/>
          <p:nvPr/>
        </p:nvSpPr>
        <p:spPr>
          <a:xfrm>
            <a:off x="1169915" y="4564380"/>
            <a:ext cx="1283725" cy="1524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image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D8034A-14DD-4040-964B-264F63EAC971}"/>
              </a:ext>
            </a:extLst>
          </p:cNvPr>
          <p:cNvSpPr/>
          <p:nvPr/>
        </p:nvSpPr>
        <p:spPr>
          <a:xfrm>
            <a:off x="2968305" y="4547785"/>
            <a:ext cx="1283725" cy="1524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61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2426" y="1303851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Ⅳ. ROS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예제</a:t>
            </a:r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6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2CDB2E-FEF1-4226-9940-392102B5756E}"/>
              </a:ext>
            </a:extLst>
          </p:cNvPr>
          <p:cNvGrpSpPr/>
          <p:nvPr/>
        </p:nvGrpSpPr>
        <p:grpSpPr>
          <a:xfrm>
            <a:off x="428557" y="1412247"/>
            <a:ext cx="8450523" cy="760814"/>
            <a:chOff x="343097" y="1412247"/>
            <a:chExt cx="8450523" cy="76081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EA28D73-BD4D-4104-86C8-EDB085701FE3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EA1D5AC-6B72-4343-AA01-583400C37593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C9E55AE-75CA-412A-A5C4-E295991A6875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Python</a:t>
                </a:r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을 이용한 패키지 구성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91EADF-0E90-49B0-A5E3-F7F2EE6587B7}"/>
                </a:ext>
              </a:extLst>
            </p:cNvPr>
            <p:cNvSpPr/>
            <p:nvPr/>
          </p:nvSpPr>
          <p:spPr>
            <a:xfrm>
              <a:off x="343097" y="1789366"/>
              <a:ext cx="8450523" cy="38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B22F6A-C428-4D30-804F-F29984503A46}"/>
              </a:ext>
            </a:extLst>
          </p:cNvPr>
          <p:cNvSpPr txBox="1"/>
          <p:nvPr/>
        </p:nvSpPr>
        <p:spPr>
          <a:xfrm>
            <a:off x="104775" y="6276980"/>
            <a:ext cx="435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source) https://github.com/robotpilot/ros-seminar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2A4ECB-F1BC-4E36-9672-3A32FAD661BB}"/>
              </a:ext>
            </a:extLst>
          </p:cNvPr>
          <p:cNvGrpSpPr/>
          <p:nvPr/>
        </p:nvGrpSpPr>
        <p:grpSpPr>
          <a:xfrm>
            <a:off x="840505" y="1909971"/>
            <a:ext cx="6380813" cy="2077262"/>
            <a:chOff x="1694273" y="2745225"/>
            <a:chExt cx="6380813" cy="207726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8F9FDA-7C8F-400F-9DC4-ED7591ACA578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1784763" y="3074933"/>
              <a:ext cx="0" cy="700040"/>
            </a:xfrm>
            <a:prstGeom prst="line">
              <a:avLst/>
            </a:prstGeom>
            <a:ln w="19050">
              <a:gradFill>
                <a:gsLst>
                  <a:gs pos="100000">
                    <a:srgbClr val="03C3D7"/>
                  </a:gs>
                  <a:gs pos="0">
                    <a:srgbClr val="4AA0A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0EA3D89-59C2-486E-8401-50A91F2D3B1D}"/>
                </a:ext>
              </a:extLst>
            </p:cNvPr>
            <p:cNvGrpSpPr/>
            <p:nvPr/>
          </p:nvGrpSpPr>
          <p:grpSpPr>
            <a:xfrm>
              <a:off x="1694275" y="2745225"/>
              <a:ext cx="4315097" cy="764866"/>
              <a:chOff x="411192" y="1336883"/>
              <a:chExt cx="4315097" cy="764866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9ABFDCE-A3C8-4B52-AE27-05231864494C}"/>
                  </a:ext>
                </a:extLst>
              </p:cNvPr>
              <p:cNvSpPr/>
              <p:nvPr/>
            </p:nvSpPr>
            <p:spPr>
              <a:xfrm>
                <a:off x="411192" y="1485616"/>
                <a:ext cx="180975" cy="180975"/>
              </a:xfrm>
              <a:prstGeom prst="ellipse">
                <a:avLst/>
              </a:prstGeom>
              <a:solidFill>
                <a:schemeClr val="bg1"/>
              </a:solidFill>
              <a:ln w="25400">
                <a:gradFill>
                  <a:gsLst>
                    <a:gs pos="0">
                      <a:srgbClr val="6BA8A9"/>
                    </a:gs>
                    <a:gs pos="100000">
                      <a:srgbClr val="0066B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①</a:t>
                </a:r>
                <a:endPara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6F3D87-BDB7-4326-8E2E-23671B99B50B}"/>
                  </a:ext>
                </a:extLst>
              </p:cNvPr>
              <p:cNvSpPr txBox="1"/>
              <p:nvPr/>
            </p:nvSpPr>
            <p:spPr>
              <a:xfrm>
                <a:off x="621128" y="1336883"/>
                <a:ext cx="4105161" cy="4253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t">
                <a:spAutoFit/>
              </a:bodyPr>
              <a:lstStyle/>
              <a:p>
                <a:pPr marR="0" lvl="0" algn="l" defTabSz="914400" rtl="0" eaLnBrk="1" fontAlgn="base" latinLnBrk="1" hangingPunct="1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357376"/>
                  </a:buClr>
                  <a:buSzTx/>
                  <a:tabLst/>
                  <a:defRPr/>
                </a:pPr>
                <a:r>
                  <a:rPr lang="en-US" altLang="ko-KR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Python</a:t>
                </a:r>
                <a:r>
                  <a:rPr lang="ko-KR" altLang="en-US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으로 </a:t>
                </a:r>
                <a:r>
                  <a:rPr lang="en-US" altLang="ko-KR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publisher, subscriber </a:t>
                </a:r>
                <a:r>
                  <a:rPr lang="ko-KR" altLang="en-US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노드 생성</a:t>
                </a:r>
                <a:endPara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4988DF-A271-4D33-88EB-3CCBE4F7EBC2}"/>
                  </a:ext>
                </a:extLst>
              </p:cNvPr>
              <p:cNvSpPr txBox="1"/>
              <p:nvPr/>
            </p:nvSpPr>
            <p:spPr>
              <a:xfrm>
                <a:off x="593838" y="1718054"/>
                <a:ext cx="3044712" cy="3836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ts val="800"/>
                  </a:spcBef>
                  <a:buClr>
                    <a:srgbClr val="357376"/>
                  </a:buClr>
                </a:pPr>
                <a:endPara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D166B82-C32E-4F75-A074-A06FEDE35E74}"/>
                </a:ext>
              </a:extLst>
            </p:cNvPr>
            <p:cNvSpPr/>
            <p:nvPr/>
          </p:nvSpPr>
          <p:spPr>
            <a:xfrm>
              <a:off x="1694274" y="3766433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②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F5A5739-3A72-4DDA-9E84-2E4DB32C4C6F}"/>
                </a:ext>
              </a:extLst>
            </p:cNvPr>
            <p:cNvCxnSpPr>
              <a:cxnSpLocks/>
            </p:cNvCxnSpPr>
            <p:nvPr/>
          </p:nvCxnSpPr>
          <p:spPr>
            <a:xfrm>
              <a:off x="1788348" y="3961927"/>
              <a:ext cx="0" cy="700040"/>
            </a:xfrm>
            <a:prstGeom prst="line">
              <a:avLst/>
            </a:prstGeom>
            <a:ln w="19050">
              <a:gradFill>
                <a:gsLst>
                  <a:gs pos="100000">
                    <a:srgbClr val="03C3D7"/>
                  </a:gs>
                  <a:gs pos="0">
                    <a:srgbClr val="4AA0A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2D734F4-B683-400C-9215-640F05D014A0}"/>
                </a:ext>
              </a:extLst>
            </p:cNvPr>
            <p:cNvSpPr/>
            <p:nvPr/>
          </p:nvSpPr>
          <p:spPr>
            <a:xfrm>
              <a:off x="1694273" y="4537363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③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5BB3C2-214C-44CA-A58B-498844AD3311}"/>
                </a:ext>
              </a:extLst>
            </p:cNvPr>
            <p:cNvSpPr txBox="1"/>
            <p:nvPr/>
          </p:nvSpPr>
          <p:spPr>
            <a:xfrm>
              <a:off x="1904210" y="3612360"/>
              <a:ext cx="6142510" cy="4253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R="0" lvl="0" algn="l" defTabSz="914400" rtl="0" eaLnBrk="1" fontAlgn="base" latinLnBrk="1" hangingPunct="1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357376"/>
                </a:buClr>
                <a:buSzTx/>
                <a:tabLst/>
                <a:defRPr/>
              </a:pP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패키지 설정 파일</a:t>
              </a: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(package.xml, CMakeLists.txt) 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 후 패키지 빌드</a:t>
              </a:r>
              <a:endPara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737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48CDC4-3CE2-4B6C-8195-5EFB107D6177}"/>
                </a:ext>
              </a:extLst>
            </p:cNvPr>
            <p:cNvSpPr txBox="1"/>
            <p:nvPr/>
          </p:nvSpPr>
          <p:spPr>
            <a:xfrm>
              <a:off x="1932576" y="4397178"/>
              <a:ext cx="6142510" cy="4253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R="0" lvl="0" algn="l" defTabSz="914400" rtl="0" eaLnBrk="1" fontAlgn="base" latinLnBrk="1" hangingPunct="1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357376"/>
                </a:buClr>
                <a:buSzTx/>
                <a:tabLst/>
                <a:defRPr/>
              </a:pP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노드 실행을 통한 </a:t>
              </a: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topic 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확인</a:t>
              </a:r>
              <a:endPara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737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099587-D283-438B-BC58-470BF4DF2E06}"/>
              </a:ext>
            </a:extLst>
          </p:cNvPr>
          <p:cNvSpPr txBox="1"/>
          <p:nvPr/>
        </p:nvSpPr>
        <p:spPr>
          <a:xfrm>
            <a:off x="1171340" y="2437549"/>
            <a:ext cx="7319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800"/>
              </a:spcBef>
              <a:buClr>
                <a:srgbClr val="357376"/>
              </a:buClr>
              <a:buFont typeface="Arial" panose="020B0604020202020204" pitchFamily="34" charset="0"/>
              <a:buChar char="•"/>
            </a:pP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결과물 </a:t>
            </a:r>
            <a:r>
              <a: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tutorial_pub.py , tutorial_sub.py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67A8E4-DB3B-4399-96F2-1EDFC0AF0175}"/>
              </a:ext>
            </a:extLst>
          </p:cNvPr>
          <p:cNvSpPr txBox="1"/>
          <p:nvPr/>
        </p:nvSpPr>
        <p:spPr>
          <a:xfrm>
            <a:off x="1171340" y="3280796"/>
            <a:ext cx="7319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800"/>
              </a:spcBef>
              <a:buClr>
                <a:srgbClr val="357376"/>
              </a:buClr>
              <a:buFont typeface="Arial" panose="020B0604020202020204" pitchFamily="34" charset="0"/>
              <a:buChar char="•"/>
            </a:pP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결과물 </a:t>
            </a:r>
            <a:r>
              <a: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package.xml, CMakeLists.txt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06AF0-6729-4A42-8185-815298257DFC}"/>
              </a:ext>
            </a:extLst>
          </p:cNvPr>
          <p:cNvSpPr txBox="1"/>
          <p:nvPr/>
        </p:nvSpPr>
        <p:spPr>
          <a:xfrm>
            <a:off x="1171340" y="4124043"/>
            <a:ext cx="7319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800"/>
              </a:spcBef>
              <a:buClr>
                <a:srgbClr val="357376"/>
              </a:buClr>
              <a:buFont typeface="Arial" panose="020B0604020202020204" pitchFamily="34" charset="0"/>
              <a:buChar char="•"/>
            </a:pP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결과물 </a:t>
            </a:r>
            <a:r>
              <a: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topic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008E6-9008-4300-B8F6-2834162509BE}"/>
              </a:ext>
            </a:extLst>
          </p:cNvPr>
          <p:cNvSpPr/>
          <p:nvPr/>
        </p:nvSpPr>
        <p:spPr>
          <a:xfrm>
            <a:off x="3501483" y="4043604"/>
            <a:ext cx="4761571" cy="194222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31732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2426" y="1303851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Ⅳ. ROS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예제</a:t>
            </a:r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6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2CDB2E-FEF1-4226-9940-392102B5756E}"/>
              </a:ext>
            </a:extLst>
          </p:cNvPr>
          <p:cNvGrpSpPr/>
          <p:nvPr/>
        </p:nvGrpSpPr>
        <p:grpSpPr>
          <a:xfrm>
            <a:off x="428557" y="1412247"/>
            <a:ext cx="8450523" cy="760814"/>
            <a:chOff x="343097" y="1412247"/>
            <a:chExt cx="8450523" cy="76081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EA28D73-BD4D-4104-86C8-EDB085701FE3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EA1D5AC-6B72-4343-AA01-583400C37593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C9E55AE-75CA-412A-A5C4-E295991A6875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 err="1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rosbag</a:t>
                </a:r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파일을 활용한 데이터 송수신 패키지 구성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91EADF-0E90-49B0-A5E3-F7F2EE6587B7}"/>
                </a:ext>
              </a:extLst>
            </p:cNvPr>
            <p:cNvSpPr/>
            <p:nvPr/>
          </p:nvSpPr>
          <p:spPr>
            <a:xfrm>
              <a:off x="343097" y="1789366"/>
              <a:ext cx="8450523" cy="38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B22F6A-C428-4D30-804F-F29984503A46}"/>
              </a:ext>
            </a:extLst>
          </p:cNvPr>
          <p:cNvSpPr txBox="1"/>
          <p:nvPr/>
        </p:nvSpPr>
        <p:spPr>
          <a:xfrm>
            <a:off x="104775" y="6276980"/>
            <a:ext cx="435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source) https://github.com/robotpilot/ros-seminar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2A4ECB-F1BC-4E36-9672-3A32FAD661BB}"/>
              </a:ext>
            </a:extLst>
          </p:cNvPr>
          <p:cNvGrpSpPr/>
          <p:nvPr/>
        </p:nvGrpSpPr>
        <p:grpSpPr>
          <a:xfrm>
            <a:off x="840505" y="1909971"/>
            <a:ext cx="6380813" cy="2077262"/>
            <a:chOff x="1694273" y="2745225"/>
            <a:chExt cx="6380813" cy="207726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8F9FDA-7C8F-400F-9DC4-ED7591ACA578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1784763" y="3074933"/>
              <a:ext cx="0" cy="700040"/>
            </a:xfrm>
            <a:prstGeom prst="line">
              <a:avLst/>
            </a:prstGeom>
            <a:ln w="19050">
              <a:gradFill>
                <a:gsLst>
                  <a:gs pos="100000">
                    <a:srgbClr val="03C3D7"/>
                  </a:gs>
                  <a:gs pos="0">
                    <a:srgbClr val="4AA0A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0EA3D89-59C2-486E-8401-50A91F2D3B1D}"/>
                </a:ext>
              </a:extLst>
            </p:cNvPr>
            <p:cNvGrpSpPr/>
            <p:nvPr/>
          </p:nvGrpSpPr>
          <p:grpSpPr>
            <a:xfrm>
              <a:off x="1694275" y="2745225"/>
              <a:ext cx="4315097" cy="764866"/>
              <a:chOff x="411192" y="1336883"/>
              <a:chExt cx="4315097" cy="764866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9ABFDCE-A3C8-4B52-AE27-05231864494C}"/>
                  </a:ext>
                </a:extLst>
              </p:cNvPr>
              <p:cNvSpPr/>
              <p:nvPr/>
            </p:nvSpPr>
            <p:spPr>
              <a:xfrm>
                <a:off x="411192" y="1485616"/>
                <a:ext cx="180975" cy="180975"/>
              </a:xfrm>
              <a:prstGeom prst="ellipse">
                <a:avLst/>
              </a:prstGeom>
              <a:solidFill>
                <a:schemeClr val="bg1"/>
              </a:solidFill>
              <a:ln w="25400">
                <a:gradFill>
                  <a:gsLst>
                    <a:gs pos="0">
                      <a:srgbClr val="6BA8A9"/>
                    </a:gs>
                    <a:gs pos="100000">
                      <a:srgbClr val="0066B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①</a:t>
                </a:r>
                <a:endParaRPr lang="ko-KR" altLang="en-US" dirty="0"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6F3D87-BDB7-4326-8E2E-23671B99B50B}"/>
                  </a:ext>
                </a:extLst>
              </p:cNvPr>
              <p:cNvSpPr txBox="1"/>
              <p:nvPr/>
            </p:nvSpPr>
            <p:spPr>
              <a:xfrm>
                <a:off x="621128" y="1336883"/>
                <a:ext cx="4105161" cy="4253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t">
                <a:spAutoFit/>
              </a:bodyPr>
              <a:lstStyle/>
              <a:p>
                <a:pPr marR="0" lvl="0" algn="l" defTabSz="914400" rtl="0" eaLnBrk="1" fontAlgn="base" latinLnBrk="1" hangingPunct="1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357376"/>
                  </a:buClr>
                  <a:buSzTx/>
                  <a:tabLst/>
                  <a:defRPr/>
                </a:pPr>
                <a:r>
                  <a:rPr lang="en-US" altLang="ko-KR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Python</a:t>
                </a:r>
                <a:r>
                  <a:rPr lang="ko-KR" altLang="en-US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으로 </a:t>
                </a:r>
                <a:r>
                  <a:rPr lang="en-US" altLang="ko-KR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publisher, subscriber </a:t>
                </a:r>
                <a:r>
                  <a:rPr lang="ko-KR" altLang="en-US" sz="1600" b="1" kern="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57376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노드 생성</a:t>
                </a:r>
                <a:endPara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C4988DF-A271-4D33-88EB-3CCBE4F7EBC2}"/>
                  </a:ext>
                </a:extLst>
              </p:cNvPr>
              <p:cNvSpPr txBox="1"/>
              <p:nvPr/>
            </p:nvSpPr>
            <p:spPr>
              <a:xfrm>
                <a:off x="593838" y="1718054"/>
                <a:ext cx="3044712" cy="3836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ts val="800"/>
                  </a:spcBef>
                  <a:buClr>
                    <a:srgbClr val="357376"/>
                  </a:buClr>
                </a:pPr>
                <a:endPara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D166B82-C32E-4F75-A074-A06FEDE35E74}"/>
                </a:ext>
              </a:extLst>
            </p:cNvPr>
            <p:cNvSpPr/>
            <p:nvPr/>
          </p:nvSpPr>
          <p:spPr>
            <a:xfrm>
              <a:off x="1694274" y="3766433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②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F5A5739-3A72-4DDA-9E84-2E4DB32C4C6F}"/>
                </a:ext>
              </a:extLst>
            </p:cNvPr>
            <p:cNvCxnSpPr>
              <a:cxnSpLocks/>
            </p:cNvCxnSpPr>
            <p:nvPr/>
          </p:nvCxnSpPr>
          <p:spPr>
            <a:xfrm>
              <a:off x="1788348" y="3961927"/>
              <a:ext cx="0" cy="700040"/>
            </a:xfrm>
            <a:prstGeom prst="line">
              <a:avLst/>
            </a:prstGeom>
            <a:ln w="19050">
              <a:gradFill>
                <a:gsLst>
                  <a:gs pos="100000">
                    <a:srgbClr val="03C3D7"/>
                  </a:gs>
                  <a:gs pos="0">
                    <a:srgbClr val="4AA0A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2D734F4-B683-400C-9215-640F05D014A0}"/>
                </a:ext>
              </a:extLst>
            </p:cNvPr>
            <p:cNvSpPr/>
            <p:nvPr/>
          </p:nvSpPr>
          <p:spPr>
            <a:xfrm>
              <a:off x="1694273" y="4537363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③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5BB3C2-214C-44CA-A58B-498844AD3311}"/>
                </a:ext>
              </a:extLst>
            </p:cNvPr>
            <p:cNvSpPr txBox="1"/>
            <p:nvPr/>
          </p:nvSpPr>
          <p:spPr>
            <a:xfrm>
              <a:off x="1904210" y="3612360"/>
              <a:ext cx="6142510" cy="4253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R="0" lvl="0" algn="l" defTabSz="914400" rtl="0" eaLnBrk="1" fontAlgn="base" latinLnBrk="1" hangingPunct="1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357376"/>
                </a:buClr>
                <a:buSzTx/>
                <a:tabLst/>
                <a:defRPr/>
              </a:pP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패키지 설정 파일</a:t>
              </a: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(package.xml, CMakeLists.txt) 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 후 패키지 빌드</a:t>
              </a:r>
              <a:endPara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737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48CDC4-3CE2-4B6C-8195-5EFB107D6177}"/>
                </a:ext>
              </a:extLst>
            </p:cNvPr>
            <p:cNvSpPr txBox="1"/>
            <p:nvPr/>
          </p:nvSpPr>
          <p:spPr>
            <a:xfrm>
              <a:off x="1932576" y="4397178"/>
              <a:ext cx="6142510" cy="4253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R="0" lvl="0" algn="l" defTabSz="914400" rtl="0" eaLnBrk="1" fontAlgn="base" latinLnBrk="1" hangingPunct="1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357376"/>
                </a:buClr>
                <a:buSzTx/>
                <a:tabLst/>
                <a:defRPr/>
              </a:pP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노드 실행을 통한 </a:t>
              </a: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topic 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확인</a:t>
              </a:r>
              <a:endPara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737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099587-D283-438B-BC58-470BF4DF2E06}"/>
              </a:ext>
            </a:extLst>
          </p:cNvPr>
          <p:cNvSpPr txBox="1"/>
          <p:nvPr/>
        </p:nvSpPr>
        <p:spPr>
          <a:xfrm>
            <a:off x="1171340" y="2437549"/>
            <a:ext cx="7319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800"/>
              </a:spcBef>
              <a:buClr>
                <a:srgbClr val="357376"/>
              </a:buClr>
              <a:buFont typeface="Arial" panose="020B0604020202020204" pitchFamily="34" charset="0"/>
              <a:buChar char="•"/>
            </a:pP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결과물 </a:t>
            </a:r>
            <a:r>
              <a: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tutorial_pub.py , tutorial_sub.py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67A8E4-DB3B-4399-96F2-1EDFC0AF0175}"/>
              </a:ext>
            </a:extLst>
          </p:cNvPr>
          <p:cNvSpPr txBox="1"/>
          <p:nvPr/>
        </p:nvSpPr>
        <p:spPr>
          <a:xfrm>
            <a:off x="1171340" y="3280796"/>
            <a:ext cx="7319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800"/>
              </a:spcBef>
              <a:buClr>
                <a:srgbClr val="357376"/>
              </a:buClr>
              <a:buFont typeface="Arial" panose="020B0604020202020204" pitchFamily="34" charset="0"/>
              <a:buChar char="•"/>
            </a:pP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결과물 </a:t>
            </a:r>
            <a:r>
              <a: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package.xml, CMakeLists.txt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06AF0-6729-4A42-8185-815298257DFC}"/>
              </a:ext>
            </a:extLst>
          </p:cNvPr>
          <p:cNvSpPr txBox="1"/>
          <p:nvPr/>
        </p:nvSpPr>
        <p:spPr>
          <a:xfrm>
            <a:off x="1171340" y="4124043"/>
            <a:ext cx="7319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800"/>
              </a:spcBef>
              <a:buClr>
                <a:srgbClr val="357376"/>
              </a:buClr>
              <a:buFont typeface="Arial" panose="020B0604020202020204" pitchFamily="34" charset="0"/>
              <a:buChar char="•"/>
            </a:pP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결과물 </a:t>
            </a:r>
            <a:r>
              <a: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topic</a:t>
            </a:r>
          </a:p>
        </p:txBody>
      </p:sp>
    </p:spTree>
    <p:extLst>
      <p:ext uri="{BB962C8B-B14F-4D97-AF65-F5344CB8AC3E}">
        <p14:creationId xmlns:p14="http://schemas.microsoft.com/office/powerpoint/2010/main" val="371012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0" y="2158514"/>
            <a:ext cx="9144000" cy="1883573"/>
          </a:xfrm>
          <a:prstGeom prst="rect">
            <a:avLst/>
          </a:prstGeom>
          <a:solidFill>
            <a:srgbClr val="357376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33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2">
                      <a:lumMod val="90000"/>
                      <a:alpha val="40000"/>
                    </a:scheme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4" y="123028"/>
            <a:ext cx="2284996" cy="4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94097" y="1496925"/>
            <a:ext cx="8016509" cy="648200"/>
            <a:chOff x="694098" y="1496925"/>
            <a:chExt cx="8016509" cy="648200"/>
          </a:xfrm>
        </p:grpSpPr>
        <p:sp>
          <p:nvSpPr>
            <p:cNvPr id="23" name="텍스트 개체 틀 2"/>
            <p:cNvSpPr txBox="1">
              <a:spLocks/>
            </p:cNvSpPr>
            <p:nvPr/>
          </p:nvSpPr>
          <p:spPr>
            <a:xfrm>
              <a:off x="1533512" y="1577523"/>
              <a:ext cx="7177095" cy="48700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en-US" altLang="ko-KR" sz="23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ROS</a:t>
              </a:r>
              <a:r>
                <a:rPr lang="ko-KR" altLang="en-US" sz="23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란</a:t>
              </a:r>
              <a:r>
                <a:rPr lang="en-US" altLang="ko-KR" sz="23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?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CDEA19F-C607-4B76-BB2E-C2F343FEC011}"/>
                </a:ext>
              </a:extLst>
            </p:cNvPr>
            <p:cNvSpPr/>
            <p:nvPr/>
          </p:nvSpPr>
          <p:spPr>
            <a:xfrm>
              <a:off x="694098" y="1496925"/>
              <a:ext cx="648200" cy="6482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31750">
              <a:gradFill>
                <a:gsLst>
                  <a:gs pos="0">
                    <a:srgbClr val="6BA8A9"/>
                  </a:gs>
                  <a:gs pos="100000">
                    <a:srgbClr val="1D4D4F"/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kern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D4D4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Ⅰ</a:t>
              </a:r>
              <a:endParaRPr lang="ko-KR" altLang="en-US" sz="2200" spc="-150" dirty="0">
                <a:solidFill>
                  <a:srgbClr val="1D4D4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57B3C655-9EC1-42DE-AFC2-31D94D450D84}"/>
              </a:ext>
            </a:extLst>
          </p:cNvPr>
          <p:cNvSpPr txBox="1">
            <a:spLocks/>
          </p:cNvSpPr>
          <p:nvPr/>
        </p:nvSpPr>
        <p:spPr>
          <a:xfrm>
            <a:off x="1533512" y="2471049"/>
            <a:ext cx="7177095" cy="487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en-US" altLang="ko-KR" sz="2300" dirty="0">
              <a:solidFill>
                <a:schemeClr val="bg2">
                  <a:lumMod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4B74596B-CE3B-4148-9E45-15277000EE4E}"/>
              </a:ext>
            </a:extLst>
          </p:cNvPr>
          <p:cNvSpPr txBox="1">
            <a:spLocks/>
          </p:cNvSpPr>
          <p:nvPr/>
        </p:nvSpPr>
        <p:spPr>
          <a:xfrm>
            <a:off x="1533511" y="3385523"/>
            <a:ext cx="7177095" cy="487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en-US" altLang="ko-KR" sz="2300" dirty="0">
              <a:solidFill>
                <a:schemeClr val="bg2">
                  <a:lumMod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D7A2E2-B0CA-404A-8586-606F2B1887E3}"/>
              </a:ext>
            </a:extLst>
          </p:cNvPr>
          <p:cNvGrpSpPr/>
          <p:nvPr/>
        </p:nvGrpSpPr>
        <p:grpSpPr>
          <a:xfrm>
            <a:off x="694097" y="4657686"/>
            <a:ext cx="8016508" cy="648200"/>
            <a:chOff x="694098" y="4180844"/>
            <a:chExt cx="8016508" cy="6482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62A426-622A-48B7-8327-78F15ED6C809}"/>
                </a:ext>
              </a:extLst>
            </p:cNvPr>
            <p:cNvSpPr/>
            <p:nvPr/>
          </p:nvSpPr>
          <p:spPr>
            <a:xfrm>
              <a:off x="694098" y="4180844"/>
              <a:ext cx="648200" cy="648200"/>
            </a:xfrm>
            <a:prstGeom prst="ellipse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31750">
              <a:gradFill>
                <a:gsLst>
                  <a:gs pos="0">
                    <a:srgbClr val="6BA8A9"/>
                  </a:gs>
                  <a:gs pos="100000">
                    <a:srgbClr val="1D4D4F"/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kern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D4D4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Ⅳ</a:t>
              </a:r>
              <a:endParaRPr lang="ko-KR" altLang="en-US" sz="2200" kern="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D4D4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7" name="텍스트 개체 틀 2">
              <a:extLst>
                <a:ext uri="{FF2B5EF4-FFF2-40B4-BE49-F238E27FC236}">
                  <a16:creationId xmlns:a16="http://schemas.microsoft.com/office/drawing/2014/main" id="{684E900B-5EDB-4830-A0D4-7EDF05B4E107}"/>
                </a:ext>
              </a:extLst>
            </p:cNvPr>
            <p:cNvSpPr txBox="1">
              <a:spLocks/>
            </p:cNvSpPr>
            <p:nvPr/>
          </p:nvSpPr>
          <p:spPr>
            <a:xfrm>
              <a:off x="1533511" y="4261442"/>
              <a:ext cx="7177095" cy="48700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en-US" altLang="ko-KR" sz="23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ROS </a:t>
              </a:r>
              <a:r>
                <a:rPr lang="ko-KR" altLang="en-US" sz="23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예제</a:t>
              </a:r>
              <a:endParaRPr lang="en-US" altLang="ko-KR" sz="23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81F71F1-E3FC-4753-A5DE-B3AF5A57222F}"/>
              </a:ext>
            </a:extLst>
          </p:cNvPr>
          <p:cNvGrpSpPr/>
          <p:nvPr/>
        </p:nvGrpSpPr>
        <p:grpSpPr>
          <a:xfrm>
            <a:off x="694097" y="2550512"/>
            <a:ext cx="8016508" cy="648200"/>
            <a:chOff x="694098" y="2390451"/>
            <a:chExt cx="8016508" cy="6482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AE2D459-D61D-43E0-BF9D-8E42242FB7D8}"/>
                </a:ext>
              </a:extLst>
            </p:cNvPr>
            <p:cNvSpPr/>
            <p:nvPr/>
          </p:nvSpPr>
          <p:spPr>
            <a:xfrm>
              <a:off x="694098" y="2390451"/>
              <a:ext cx="648200" cy="648200"/>
            </a:xfrm>
            <a:prstGeom prst="ellipse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31750">
              <a:gradFill>
                <a:gsLst>
                  <a:gs pos="0">
                    <a:srgbClr val="6BA8A9"/>
                  </a:gs>
                  <a:gs pos="100000">
                    <a:srgbClr val="1D4D4F"/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kern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D4D4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Ⅱ</a:t>
              </a:r>
              <a:endParaRPr lang="ko-KR" altLang="en-US" sz="2200" kern="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D4D4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1" name="텍스트 개체 틀 2">
              <a:extLst>
                <a:ext uri="{FF2B5EF4-FFF2-40B4-BE49-F238E27FC236}">
                  <a16:creationId xmlns:a16="http://schemas.microsoft.com/office/drawing/2014/main" id="{4B74596B-CE3B-4148-9E45-15277000EE4E}"/>
                </a:ext>
              </a:extLst>
            </p:cNvPr>
            <p:cNvSpPr txBox="1">
              <a:spLocks/>
            </p:cNvSpPr>
            <p:nvPr/>
          </p:nvSpPr>
          <p:spPr>
            <a:xfrm>
              <a:off x="1533511" y="2481523"/>
              <a:ext cx="7177095" cy="48700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en-US" altLang="ko-KR" sz="23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ROS </a:t>
              </a:r>
              <a:r>
                <a:rPr lang="ko-KR" altLang="en-US" sz="23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개발환경 구축</a:t>
              </a:r>
              <a:endParaRPr lang="en-US" altLang="ko-KR" sz="23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84EF96-69BB-48A4-BD22-B5E8D356F199}"/>
              </a:ext>
            </a:extLst>
          </p:cNvPr>
          <p:cNvGrpSpPr/>
          <p:nvPr/>
        </p:nvGrpSpPr>
        <p:grpSpPr>
          <a:xfrm>
            <a:off x="694097" y="3604099"/>
            <a:ext cx="8016507" cy="648200"/>
            <a:chOff x="694098" y="3283977"/>
            <a:chExt cx="8016507" cy="6482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BC47D-2116-421F-BDAA-CAD97E71BDC6}"/>
                </a:ext>
              </a:extLst>
            </p:cNvPr>
            <p:cNvSpPr/>
            <p:nvPr/>
          </p:nvSpPr>
          <p:spPr>
            <a:xfrm>
              <a:off x="694098" y="3283977"/>
              <a:ext cx="648200" cy="648200"/>
            </a:xfrm>
            <a:prstGeom prst="ellipse">
              <a:avLst/>
            </a:prstGeom>
            <a:gradFill>
              <a:gsLst>
                <a:gs pos="0">
                  <a:schemeClr val="bg1">
                    <a:lumMod val="98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31750">
              <a:gradFill>
                <a:gsLst>
                  <a:gs pos="0">
                    <a:srgbClr val="6BA8A9"/>
                  </a:gs>
                  <a:gs pos="100000">
                    <a:srgbClr val="1D4D4F"/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kern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D4D4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Ⅲ</a:t>
              </a:r>
              <a:endParaRPr lang="ko-KR" altLang="en-US" sz="2200" kern="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D4D4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7" name="텍스트 개체 틀 2">
              <a:extLst>
                <a:ext uri="{FF2B5EF4-FFF2-40B4-BE49-F238E27FC236}">
                  <a16:creationId xmlns:a16="http://schemas.microsoft.com/office/drawing/2014/main" id="{4B74596B-CE3B-4148-9E45-15277000EE4E}"/>
                </a:ext>
              </a:extLst>
            </p:cNvPr>
            <p:cNvSpPr txBox="1">
              <a:spLocks/>
            </p:cNvSpPr>
            <p:nvPr/>
          </p:nvSpPr>
          <p:spPr>
            <a:xfrm>
              <a:off x="1533510" y="3367916"/>
              <a:ext cx="7177095" cy="48700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en-US" altLang="ko-KR" sz="23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ROS</a:t>
              </a:r>
              <a:r>
                <a:rPr lang="ko-KR" altLang="en-US" sz="2300" dirty="0">
                  <a:solidFill>
                    <a:schemeClr val="bg2">
                      <a:lumMod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의 구성</a:t>
              </a:r>
              <a:endParaRPr lang="en-US" altLang="ko-KR" sz="2300" dirty="0">
                <a:solidFill>
                  <a:schemeClr val="bg2">
                    <a:lumMod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2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6">
            <a:extLst>
              <a:ext uri="{FF2B5EF4-FFF2-40B4-BE49-F238E27FC236}">
                <a16:creationId xmlns:a16="http://schemas.microsoft.com/office/drawing/2014/main" id="{C2BF5660-2471-4696-8EB0-D04CCAAA891F}"/>
              </a:ext>
            </a:extLst>
          </p:cNvPr>
          <p:cNvSpPr/>
          <p:nvPr/>
        </p:nvSpPr>
        <p:spPr>
          <a:xfrm>
            <a:off x="135706" y="1460617"/>
            <a:ext cx="8872586" cy="4806366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/>
              <a:t>F</a:t>
            </a:r>
            <a:endParaRPr lang="ko-KR" altLang="en-US" sz="1600" spc="-1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Ⅰ. ROS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62E6B86-A813-4C4F-835B-C8276D458A82}"/>
              </a:ext>
            </a:extLst>
          </p:cNvPr>
          <p:cNvGrpSpPr/>
          <p:nvPr/>
        </p:nvGrpSpPr>
        <p:grpSpPr>
          <a:xfrm>
            <a:off x="494182" y="3061901"/>
            <a:ext cx="4077818" cy="3048967"/>
            <a:chOff x="416496" y="2060848"/>
            <a:chExt cx="4968552" cy="352875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EB5BB23-111B-4DF4-BCF8-9D9D1B9D0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496" y="2060848"/>
              <a:ext cx="4968552" cy="3528754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ADC51AB-6C6C-42F5-8720-CCF6A4687D0B}"/>
                </a:ext>
              </a:extLst>
            </p:cNvPr>
            <p:cNvSpPr/>
            <p:nvPr/>
          </p:nvSpPr>
          <p:spPr>
            <a:xfrm>
              <a:off x="3368824" y="2296338"/>
              <a:ext cx="1944216" cy="2880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A73B27-201F-468E-BB24-73EA1197512A}"/>
                </a:ext>
              </a:extLst>
            </p:cNvPr>
            <p:cNvSpPr/>
            <p:nvPr/>
          </p:nvSpPr>
          <p:spPr>
            <a:xfrm>
              <a:off x="524508" y="2642424"/>
              <a:ext cx="2124236" cy="2880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8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C0552903-6B88-4178-84F3-BF244F7CF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715" y="3546813"/>
            <a:ext cx="4168589" cy="2656903"/>
          </a:xfrm>
          <a:prstGeom prst="rect">
            <a:avLst/>
          </a:prstGeom>
        </p:spPr>
      </p:pic>
      <p:sp>
        <p:nvSpPr>
          <p:cNvPr id="43" name="모서리가 둥근 직사각형 30">
            <a:extLst>
              <a:ext uri="{FF2B5EF4-FFF2-40B4-BE49-F238E27FC236}">
                <a16:creationId xmlns:a16="http://schemas.microsoft.com/office/drawing/2014/main" id="{5738C600-CF61-4EC2-9178-182A9F7FEE49}"/>
              </a:ext>
            </a:extLst>
          </p:cNvPr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의미</a:t>
            </a:r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CC3F38A7-DB89-4587-B0C5-4AF795FAE7D3}"/>
              </a:ext>
            </a:extLst>
          </p:cNvPr>
          <p:cNvSpPr/>
          <p:nvPr/>
        </p:nvSpPr>
        <p:spPr>
          <a:xfrm rot="1226781">
            <a:off x="4342222" y="2949982"/>
            <a:ext cx="1423707" cy="557561"/>
          </a:xfrm>
          <a:prstGeom prst="curvedDown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1FFCDC-D6C3-4200-A69D-7F510B365F9C}"/>
              </a:ext>
            </a:extLst>
          </p:cNvPr>
          <p:cNvGrpSpPr/>
          <p:nvPr/>
        </p:nvGrpSpPr>
        <p:grpSpPr>
          <a:xfrm>
            <a:off x="516715" y="1600912"/>
            <a:ext cx="7690583" cy="1338287"/>
            <a:chOff x="343097" y="1412247"/>
            <a:chExt cx="7690583" cy="133828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549C1BF-EA65-4C74-975E-1E823F1D4A45}"/>
                </a:ext>
              </a:extLst>
            </p:cNvPr>
            <p:cNvGrpSpPr/>
            <p:nvPr/>
          </p:nvGrpSpPr>
          <p:grpSpPr>
            <a:xfrm>
              <a:off x="412745" y="1412247"/>
              <a:ext cx="3891457" cy="323165"/>
              <a:chOff x="733430" y="2704177"/>
              <a:chExt cx="4556772" cy="385497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DE0006A-204C-4BE4-AFD3-790AAE06416B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2C2E147-2EB2-4FE4-B989-BF88393E8F36}"/>
                  </a:ext>
                </a:extLst>
              </p:cNvPr>
              <p:cNvSpPr/>
              <p:nvPr/>
            </p:nvSpPr>
            <p:spPr>
              <a:xfrm>
                <a:off x="733430" y="2704177"/>
                <a:ext cx="4556772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ROS</a:t>
                </a:r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란 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738C26-B933-4C08-A803-5E7265104629}"/>
                </a:ext>
              </a:extLst>
            </p:cNvPr>
            <p:cNvSpPr/>
            <p:nvPr/>
          </p:nvSpPr>
          <p:spPr>
            <a:xfrm>
              <a:off x="343097" y="1617916"/>
              <a:ext cx="7690583" cy="1132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ROS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는 로봇 개발을 위한 운영체제이며 메타 운영체제라고 부름</a:t>
              </a:r>
              <a:endPara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메타 운영체제는 전통적인 운영체제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리눅스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윈도우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OS)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 이용하여 데이터 송수신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디버깅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인터페이스 등 로봇 응용 소프트웨어 개발을 위한 시스템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6DD4C2-2D20-412C-9266-4B944571F0BF}"/>
              </a:ext>
            </a:extLst>
          </p:cNvPr>
          <p:cNvSpPr/>
          <p:nvPr/>
        </p:nvSpPr>
        <p:spPr>
          <a:xfrm>
            <a:off x="1790147" y="3263899"/>
            <a:ext cx="1072195" cy="248870"/>
          </a:xfrm>
          <a:prstGeom prst="rect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C44614-269C-4493-80CA-DC507E9A51A4}"/>
              </a:ext>
            </a:extLst>
          </p:cNvPr>
          <p:cNvSpPr txBox="1"/>
          <p:nvPr/>
        </p:nvSpPr>
        <p:spPr>
          <a:xfrm>
            <a:off x="104775" y="6276980"/>
            <a:ext cx="435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source) https://github.com/robotpilot/ros-seminar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501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Ⅰ. ROS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21285" y="1447121"/>
            <a:ext cx="8055965" cy="4829859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grpSp>
        <p:nvGrpSpPr>
          <p:cNvPr id="93" name="그룹 92"/>
          <p:cNvGrpSpPr/>
          <p:nvPr/>
        </p:nvGrpSpPr>
        <p:grpSpPr>
          <a:xfrm>
            <a:off x="588560" y="1595770"/>
            <a:ext cx="8205200" cy="589364"/>
            <a:chOff x="343097" y="1412247"/>
            <a:chExt cx="8205200" cy="58936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E0B8B42-D335-44DE-83E1-96C59D867FE3}"/>
                </a:ext>
              </a:extLst>
            </p:cNvPr>
            <p:cNvGrpSpPr/>
            <p:nvPr/>
          </p:nvGrpSpPr>
          <p:grpSpPr>
            <a:xfrm>
              <a:off x="412745" y="1412247"/>
              <a:ext cx="3891457" cy="323165"/>
              <a:chOff x="733430" y="2704177"/>
              <a:chExt cx="4556772" cy="385497"/>
            </a:xfrm>
          </p:grpSpPr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8EF4993-BCC9-41A0-9C0A-EC954F1DD2EC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5FAD48B-7DE7-47A4-A2E7-7800E3FE914F}"/>
                  </a:ext>
                </a:extLst>
              </p:cNvPr>
              <p:cNvSpPr/>
              <p:nvPr/>
            </p:nvSpPr>
            <p:spPr>
              <a:xfrm>
                <a:off x="733430" y="2704177"/>
                <a:ext cx="4556772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이기종 디바이스 간의 통신 지원 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43097" y="1617916"/>
              <a:ext cx="8205200" cy="38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ROS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의 데이터 통신은 서로 다른 운영체제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하드웨어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프로그램 간에도 데이터 송수신 가능</a:t>
              </a:r>
            </a:p>
          </p:txBody>
        </p:sp>
      </p:grpSp>
      <p:sp>
        <p:nvSpPr>
          <p:cNvPr id="43" name="모서리가 둥근 직사각형 30">
            <a:extLst>
              <a:ext uri="{FF2B5EF4-FFF2-40B4-BE49-F238E27FC236}">
                <a16:creationId xmlns:a16="http://schemas.microsoft.com/office/drawing/2014/main" id="{5738C600-CF61-4EC2-9178-182A9F7FEE49}"/>
              </a:ext>
            </a:extLst>
          </p:cNvPr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특징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B8A17C-D3BF-409C-A678-06B5C0C2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99" y="2168924"/>
            <a:ext cx="5289251" cy="32185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94C1BB-EA99-4F42-9EA7-C6D7C6FD7D6F}"/>
              </a:ext>
            </a:extLst>
          </p:cNvPr>
          <p:cNvSpPr txBox="1"/>
          <p:nvPr/>
        </p:nvSpPr>
        <p:spPr>
          <a:xfrm>
            <a:off x="104775" y="6276980"/>
            <a:ext cx="435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source) https://github.com/robotpilot/ros-seminar</a:t>
            </a:r>
            <a:endParaRPr lang="ko-KR" altLang="en-US" sz="1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BC15643-CA74-4780-A40E-1CB42D33C72C}"/>
              </a:ext>
            </a:extLst>
          </p:cNvPr>
          <p:cNvGrpSpPr/>
          <p:nvPr/>
        </p:nvGrpSpPr>
        <p:grpSpPr>
          <a:xfrm>
            <a:off x="658208" y="5225857"/>
            <a:ext cx="8205200" cy="1015121"/>
            <a:chOff x="343097" y="1412247"/>
            <a:chExt cx="8205200" cy="101512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9D06E37-9A92-4A30-9258-93B221FDCAD2}"/>
                </a:ext>
              </a:extLst>
            </p:cNvPr>
            <p:cNvGrpSpPr/>
            <p:nvPr/>
          </p:nvGrpSpPr>
          <p:grpSpPr>
            <a:xfrm>
              <a:off x="412745" y="1412247"/>
              <a:ext cx="3891457" cy="323165"/>
              <a:chOff x="733430" y="2704177"/>
              <a:chExt cx="4556772" cy="385497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AF2BC88-AF6C-4385-B528-4BDB4FAB3553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4C2000B-F69A-4891-891C-1AF0EE113DE5}"/>
                  </a:ext>
                </a:extLst>
              </p:cNvPr>
              <p:cNvSpPr/>
              <p:nvPr/>
            </p:nvSpPr>
            <p:spPr>
              <a:xfrm>
                <a:off x="733430" y="2704177"/>
                <a:ext cx="4556772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통신 인프라 및 개발 도구 제공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B3F40E-B072-409C-9B13-4B5C91127BB6}"/>
                </a:ext>
              </a:extLst>
            </p:cNvPr>
            <p:cNvSpPr/>
            <p:nvPr/>
          </p:nvSpPr>
          <p:spPr>
            <a:xfrm>
              <a:off x="343097" y="1617916"/>
              <a:ext cx="8205200" cy="809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다양한 프로그래밍 언어 사용 가능 및 서로 다른 노드 간 통신</a:t>
              </a:r>
              <a:endPara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로봇 개발 효율성 향상을 위한 </a:t>
              </a:r>
              <a:r>
                <a:rPr lang="en-US" altLang="ko-KR" sz="1400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Rviz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RQT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등 도구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8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2426" y="1315584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Ⅱ. ROS</a:t>
            </a:r>
            <a:r>
              <a:rPr lang="ko-KR" altLang="en-US" dirty="0"/>
              <a:t> 개발환경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설치 절차</a:t>
            </a:r>
          </a:p>
        </p:txBody>
      </p:sp>
      <p:cxnSp>
        <p:nvCxnSpPr>
          <p:cNvPr id="40" name="직선 연결선 39"/>
          <p:cNvCxnSpPr>
            <a:cxnSpLocks/>
            <a:stCxn id="42" idx="4"/>
            <a:endCxn id="53" idx="0"/>
          </p:cNvCxnSpPr>
          <p:nvPr/>
        </p:nvCxnSpPr>
        <p:spPr>
          <a:xfrm>
            <a:off x="698913" y="2068394"/>
            <a:ext cx="0" cy="2943969"/>
          </a:xfrm>
          <a:prstGeom prst="line">
            <a:avLst/>
          </a:prstGeom>
          <a:ln w="19050">
            <a:gradFill>
              <a:gsLst>
                <a:gs pos="100000">
                  <a:srgbClr val="03C3D7"/>
                </a:gs>
                <a:gs pos="0">
                  <a:srgbClr val="4AA0A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608425" y="1766349"/>
            <a:ext cx="4059116" cy="737203"/>
            <a:chOff x="411192" y="1364546"/>
            <a:chExt cx="4059116" cy="737203"/>
          </a:xfrm>
        </p:grpSpPr>
        <p:sp>
          <p:nvSpPr>
            <p:cNvPr id="42" name="타원 41"/>
            <p:cNvSpPr/>
            <p:nvPr/>
          </p:nvSpPr>
          <p:spPr>
            <a:xfrm>
              <a:off x="411192" y="1485616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①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269" y="1364546"/>
              <a:ext cx="3853039" cy="3631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L="12700" indent="-12700" fontAlgn="base">
                <a:lnSpc>
                  <a:spcPct val="110000"/>
                </a:lnSpc>
              </a:pP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Network Time Protocol (NTP) 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설정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3838" y="1718054"/>
              <a:ext cx="3044712" cy="383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</a:pPr>
              <a:endPara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08425" y="3410787"/>
            <a:ext cx="3227357" cy="351443"/>
            <a:chOff x="411192" y="2680191"/>
            <a:chExt cx="3227357" cy="351443"/>
          </a:xfrm>
        </p:grpSpPr>
        <p:sp>
          <p:nvSpPr>
            <p:cNvPr id="46" name="타원 45"/>
            <p:cNvSpPr/>
            <p:nvPr/>
          </p:nvSpPr>
          <p:spPr>
            <a:xfrm>
              <a:off x="411192" y="2801261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②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7268" y="2680191"/>
              <a:ext cx="3021281" cy="351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L="12700" indent="-12700" fontAlgn="base">
                <a:lnSpc>
                  <a:spcPct val="110000"/>
                </a:lnSpc>
              </a:pP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Package.ros.erg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에 접근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08425" y="4891293"/>
            <a:ext cx="4059116" cy="658568"/>
            <a:chOff x="411192" y="5395267"/>
            <a:chExt cx="4059116" cy="658568"/>
          </a:xfrm>
        </p:grpSpPr>
        <p:sp>
          <p:nvSpPr>
            <p:cNvPr id="53" name="타원 52"/>
            <p:cNvSpPr/>
            <p:nvPr/>
          </p:nvSpPr>
          <p:spPr>
            <a:xfrm>
              <a:off x="411192" y="5516337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③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7268" y="5395267"/>
              <a:ext cx="1945791" cy="3514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2700" indent="-12700" fontAlgn="base">
                <a:lnSpc>
                  <a:spcPct val="110000"/>
                </a:lnSpc>
              </a:pP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공개키 추가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3837" y="5670140"/>
              <a:ext cx="3876471" cy="383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저장소로부터 패키지를 </a:t>
              </a:r>
              <a:r>
                <a:rPr lang="ko-KR" altLang="en-US" sz="1400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내려받기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위한 과정</a:t>
              </a:r>
              <a:endPara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AB69FB-080D-44CE-AB83-09483F47A0A4}"/>
              </a:ext>
            </a:extLst>
          </p:cNvPr>
          <p:cNvSpPr/>
          <p:nvPr/>
        </p:nvSpPr>
        <p:spPr>
          <a:xfrm>
            <a:off x="814501" y="2871476"/>
            <a:ext cx="3681299" cy="537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A86AE7B-7B26-42A7-9DDC-C2437BA4D322}"/>
              </a:ext>
            </a:extLst>
          </p:cNvPr>
          <p:cNvGrpSpPr/>
          <p:nvPr/>
        </p:nvGrpSpPr>
        <p:grpSpPr>
          <a:xfrm>
            <a:off x="789400" y="2897544"/>
            <a:ext cx="3247226" cy="495837"/>
            <a:chOff x="596516" y="1972152"/>
            <a:chExt cx="4976675" cy="49583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05A63E-977A-4ADD-BED3-F9F77644AC68}"/>
                </a:ext>
              </a:extLst>
            </p:cNvPr>
            <p:cNvSpPr txBox="1"/>
            <p:nvPr/>
          </p:nvSpPr>
          <p:spPr>
            <a:xfrm>
              <a:off x="599075" y="1972152"/>
              <a:ext cx="49741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sudo apt-get install -y chrony ntpdate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2089D0-BB60-4C41-A73E-F416437428CE}"/>
                </a:ext>
              </a:extLst>
            </p:cNvPr>
            <p:cNvSpPr txBox="1"/>
            <p:nvPr/>
          </p:nvSpPr>
          <p:spPr>
            <a:xfrm>
              <a:off x="596516" y="2190990"/>
              <a:ext cx="49741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sudo ntpdate -q ntp.ubuntu.com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6C101B-0C73-4821-BEB2-469A01446D39}"/>
              </a:ext>
            </a:extLst>
          </p:cNvPr>
          <p:cNvSpPr/>
          <p:nvPr/>
        </p:nvSpPr>
        <p:spPr>
          <a:xfrm>
            <a:off x="876328" y="4175451"/>
            <a:ext cx="6989773" cy="537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3E549B-8487-4225-864D-360DCDE6202E}"/>
              </a:ext>
            </a:extLst>
          </p:cNvPr>
          <p:cNvSpPr txBox="1"/>
          <p:nvPr/>
        </p:nvSpPr>
        <p:spPr>
          <a:xfrm>
            <a:off x="852515" y="4204832"/>
            <a:ext cx="7037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sudo </a:t>
            </a:r>
            <a:r>
              <a:rPr lang="en-US" sz="1200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</a:t>
            </a:r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-c 'echo "deb http://packages.ros.org/ros/ubuntu $(</a:t>
            </a:r>
            <a:r>
              <a:rPr lang="en-US" sz="1200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lsb_release</a:t>
            </a:r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-</a:t>
            </a:r>
            <a:r>
              <a:rPr lang="en-US" sz="1200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sc</a:t>
            </a:r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main" &gt; /</a:t>
            </a:r>
            <a:r>
              <a:rPr lang="en-US" sz="1200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etc</a:t>
            </a:r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/apt/sources.list.d/</a:t>
            </a:r>
            <a:r>
              <a:rPr lang="en-US" sz="1200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ros-latest.list</a:t>
            </a:r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'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55AC64-8A73-49A4-A6FA-15A7876C3F89}"/>
              </a:ext>
            </a:extLst>
          </p:cNvPr>
          <p:cNvGrpSpPr/>
          <p:nvPr/>
        </p:nvGrpSpPr>
        <p:grpSpPr>
          <a:xfrm>
            <a:off x="5717889" y="1408513"/>
            <a:ext cx="4974116" cy="617379"/>
            <a:chOff x="596516" y="1881388"/>
            <a:chExt cx="4974116" cy="6173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3F9300-088B-4339-891B-18C1548F17A5}"/>
                </a:ext>
              </a:extLst>
            </p:cNvPr>
            <p:cNvSpPr txBox="1"/>
            <p:nvPr/>
          </p:nvSpPr>
          <p:spPr>
            <a:xfrm>
              <a:off x="596516" y="1881388"/>
              <a:ext cx="4974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http://wiki.ros.org/ROS/Installation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D38AEA-718F-4246-AD82-0BFC5DE33FAC}"/>
                </a:ext>
              </a:extLst>
            </p:cNvPr>
            <p:cNvSpPr txBox="1"/>
            <p:nvPr/>
          </p:nvSpPr>
          <p:spPr>
            <a:xfrm>
              <a:off x="596516" y="2190990"/>
              <a:ext cx="4974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Select platform : Ubuntu(18.04)</a:t>
              </a:r>
              <a:endParaRPr 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C31659-6E36-4D0A-89D0-E25D4CB54009}"/>
              </a:ext>
            </a:extLst>
          </p:cNvPr>
          <p:cNvSpPr txBox="1"/>
          <p:nvPr/>
        </p:nvSpPr>
        <p:spPr>
          <a:xfrm>
            <a:off x="783515" y="2585472"/>
            <a:ext cx="194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Command</a:t>
            </a:r>
            <a:endParaRPr lang="ko-KR" altLang="en-US" sz="14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12038F-0AAD-425B-8BFA-91C2249C5F11}"/>
              </a:ext>
            </a:extLst>
          </p:cNvPr>
          <p:cNvSpPr txBox="1"/>
          <p:nvPr/>
        </p:nvSpPr>
        <p:spPr>
          <a:xfrm>
            <a:off x="791070" y="3858791"/>
            <a:ext cx="194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Command</a:t>
            </a:r>
            <a:endParaRPr lang="ko-KR" altLang="en-US" sz="14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291E2-89B0-49E1-9B9A-03427D2CDB0A}"/>
              </a:ext>
            </a:extLst>
          </p:cNvPr>
          <p:cNvSpPr txBox="1"/>
          <p:nvPr/>
        </p:nvSpPr>
        <p:spPr>
          <a:xfrm>
            <a:off x="814501" y="2211911"/>
            <a:ext cx="7319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800"/>
              </a:spcBef>
              <a:buClr>
                <a:srgbClr val="357376"/>
              </a:buClr>
              <a:buFont typeface="Arial" panose="020B0604020202020204" pitchFamily="34" charset="0"/>
              <a:buChar char="•"/>
            </a:pP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서로 다른 </a:t>
            </a:r>
            <a:r>
              <a: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pc</a:t>
            </a: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간의 통신에서 </a:t>
            </a:r>
            <a:r>
              <a: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time</a:t>
            </a: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오차를 줄이기 위한 과정</a:t>
            </a:r>
            <a:endParaRPr lang="en-US" altLang="ko-KR" sz="1400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01354C-2257-4655-9726-25A32F331A7F}"/>
              </a:ext>
            </a:extLst>
          </p:cNvPr>
          <p:cNvSpPr/>
          <p:nvPr/>
        </p:nvSpPr>
        <p:spPr>
          <a:xfrm>
            <a:off x="876327" y="5553506"/>
            <a:ext cx="6989773" cy="537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55E4D7-69E3-41D1-AB79-B894DFF6EB49}"/>
              </a:ext>
            </a:extLst>
          </p:cNvPr>
          <p:cNvSpPr txBox="1"/>
          <p:nvPr/>
        </p:nvSpPr>
        <p:spPr>
          <a:xfrm>
            <a:off x="852515" y="5588125"/>
            <a:ext cx="8869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sudo apt install curl # if you haven't already installed curl</a:t>
            </a:r>
          </a:p>
          <a:p>
            <a:pPr algn="l" fontAlgn="base" latinLnBrk="0"/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curl -s https://raw.githubusercontent.com/ros/rosdistro/master/ros.asc | sudo apt-key add -</a:t>
            </a:r>
          </a:p>
        </p:txBody>
      </p:sp>
    </p:spTree>
    <p:extLst>
      <p:ext uri="{BB962C8B-B14F-4D97-AF65-F5344CB8AC3E}">
        <p14:creationId xmlns:p14="http://schemas.microsoft.com/office/powerpoint/2010/main" val="278482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2426" y="1315584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Ⅱ. ROS</a:t>
            </a:r>
            <a:r>
              <a:rPr lang="ko-KR" altLang="en-US" dirty="0"/>
              <a:t> 개발환경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설치 절차</a:t>
            </a:r>
          </a:p>
        </p:txBody>
      </p:sp>
      <p:cxnSp>
        <p:nvCxnSpPr>
          <p:cNvPr id="40" name="직선 연결선 39"/>
          <p:cNvCxnSpPr>
            <a:cxnSpLocks/>
            <a:stCxn id="42" idx="4"/>
            <a:endCxn id="53" idx="0"/>
          </p:cNvCxnSpPr>
          <p:nvPr/>
        </p:nvCxnSpPr>
        <p:spPr>
          <a:xfrm>
            <a:off x="698913" y="2068394"/>
            <a:ext cx="0" cy="2943969"/>
          </a:xfrm>
          <a:prstGeom prst="line">
            <a:avLst/>
          </a:prstGeom>
          <a:ln w="19050">
            <a:gradFill>
              <a:gsLst>
                <a:gs pos="100000">
                  <a:srgbClr val="03C3D7"/>
                </a:gs>
                <a:gs pos="0">
                  <a:srgbClr val="4AA0A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608425" y="1766349"/>
            <a:ext cx="4059116" cy="737203"/>
            <a:chOff x="411192" y="1364546"/>
            <a:chExt cx="4059116" cy="737203"/>
          </a:xfrm>
        </p:grpSpPr>
        <p:sp>
          <p:nvSpPr>
            <p:cNvPr id="42" name="타원 41"/>
            <p:cNvSpPr/>
            <p:nvPr/>
          </p:nvSpPr>
          <p:spPr>
            <a:xfrm>
              <a:off x="411192" y="1485616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④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269" y="1364546"/>
              <a:ext cx="3853039" cy="3631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L="12700" indent="-12700" fontAlgn="base">
                <a:lnSpc>
                  <a:spcPct val="110000"/>
                </a:lnSpc>
              </a:pP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우분투 업데이터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3838" y="1718054"/>
              <a:ext cx="3044712" cy="383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</a:pPr>
              <a:endPara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08425" y="3410787"/>
            <a:ext cx="3227357" cy="351443"/>
            <a:chOff x="411192" y="2680191"/>
            <a:chExt cx="3227357" cy="351443"/>
          </a:xfrm>
        </p:grpSpPr>
        <p:sp>
          <p:nvSpPr>
            <p:cNvPr id="46" name="타원 45"/>
            <p:cNvSpPr/>
            <p:nvPr/>
          </p:nvSpPr>
          <p:spPr>
            <a:xfrm>
              <a:off x="411192" y="2801261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⑤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7268" y="2680191"/>
              <a:ext cx="3021281" cy="351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L="12700" indent="-12700" fontAlgn="base">
                <a:lnSpc>
                  <a:spcPct val="110000"/>
                </a:lnSpc>
              </a:pP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 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패키지 설치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08425" y="4891293"/>
            <a:ext cx="8648345" cy="658568"/>
            <a:chOff x="411192" y="5395267"/>
            <a:chExt cx="8648345" cy="658568"/>
          </a:xfrm>
        </p:grpSpPr>
        <p:sp>
          <p:nvSpPr>
            <p:cNvPr id="53" name="타원 52"/>
            <p:cNvSpPr/>
            <p:nvPr/>
          </p:nvSpPr>
          <p:spPr>
            <a:xfrm>
              <a:off x="411192" y="5516337"/>
              <a:ext cx="180975" cy="180975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6BA8A9"/>
                  </a:gs>
                  <a:gs pos="100000">
                    <a:srgbClr val="0066B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⑥</a:t>
              </a:r>
              <a:endPara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7268" y="5395267"/>
              <a:ext cx="1945791" cy="3514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2700" indent="-12700" fontAlgn="base">
                <a:lnSpc>
                  <a:spcPct val="110000"/>
                </a:lnSpc>
              </a:pPr>
              <a:r>
                <a:rPr lang="en-US" altLang="ko-KR" sz="16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rosdep</a:t>
              </a:r>
              <a:r>
                <a:rPr lang="en-US" altLang="ko-KR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6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7376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초기화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3837" y="5670140"/>
              <a:ext cx="8465700" cy="383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 전 </a:t>
              </a:r>
              <a:r>
                <a:rPr lang="en-US" altLang="ko-KR" sz="1400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rosdep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초기화 과정 필요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 ROS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의 핵심 구성들을 사용하거나 컴파일할 때 편의성 </a:t>
              </a:r>
              <a:r>
                <a:rPr lang="ko-KR" altLang="en-US" sz="1400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높여줌</a:t>
              </a:r>
              <a:endPara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0E9276-7D09-468D-88A1-0083296BC595}"/>
              </a:ext>
            </a:extLst>
          </p:cNvPr>
          <p:cNvGrpSpPr/>
          <p:nvPr/>
        </p:nvGrpSpPr>
        <p:grpSpPr>
          <a:xfrm>
            <a:off x="883486" y="2901285"/>
            <a:ext cx="1537053" cy="330878"/>
            <a:chOff x="814501" y="2871476"/>
            <a:chExt cx="1537053" cy="330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AB69FB-080D-44CE-AB83-09483F47A0A4}"/>
                </a:ext>
              </a:extLst>
            </p:cNvPr>
            <p:cNvSpPr/>
            <p:nvPr/>
          </p:nvSpPr>
          <p:spPr>
            <a:xfrm>
              <a:off x="814501" y="2871476"/>
              <a:ext cx="1537053" cy="3308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05A63E-977A-4ADD-BED3-F9F77644AC68}"/>
                </a:ext>
              </a:extLst>
            </p:cNvPr>
            <p:cNvSpPr txBox="1"/>
            <p:nvPr/>
          </p:nvSpPr>
          <p:spPr>
            <a:xfrm>
              <a:off x="930282" y="2885267"/>
              <a:ext cx="13831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sudo apt update</a:t>
              </a:r>
              <a:endParaRPr lang="en-US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6C101B-0C73-4821-BEB2-469A01446D39}"/>
              </a:ext>
            </a:extLst>
          </p:cNvPr>
          <p:cNvSpPr/>
          <p:nvPr/>
        </p:nvSpPr>
        <p:spPr>
          <a:xfrm>
            <a:off x="851282" y="3948946"/>
            <a:ext cx="3062260" cy="712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3E549B-8487-4225-864D-360DCDE6202E}"/>
              </a:ext>
            </a:extLst>
          </p:cNvPr>
          <p:cNvSpPr txBox="1"/>
          <p:nvPr/>
        </p:nvSpPr>
        <p:spPr>
          <a:xfrm>
            <a:off x="851282" y="3969244"/>
            <a:ext cx="3062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/>
            <a:r>
              <a:rPr lang="en-US" sz="1200" b="0" i="0" dirty="0">
                <a:solidFill>
                  <a:srgbClr val="000000"/>
                </a:solidFill>
                <a:effectLst/>
                <a:latin typeface="Source Code Pro"/>
              </a:rPr>
              <a:t>﻿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sudo apt install </a:t>
            </a:r>
            <a:r>
              <a:rPr lang="en-US" altLang="ko-KR" sz="12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</a:t>
            </a:r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-melodic-desktop-full</a:t>
            </a:r>
          </a:p>
          <a:p>
            <a:pPr fontAlgn="base" latinLnBrk="0"/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sudo apt-get install python-pip </a:t>
            </a:r>
          </a:p>
          <a:p>
            <a:pPr fontAlgn="base" latinLnBrk="0"/>
            <a:r>
              <a:rPr lang="en-US" altLang="ko-KR" sz="12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sudo pip install -U </a:t>
            </a:r>
            <a:r>
              <a:rPr lang="en-US" altLang="ko-KR" sz="1200" b="1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rosdep</a:t>
            </a:r>
            <a:endParaRPr lang="en-US" altLang="ko-KR" sz="12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55AC64-8A73-49A4-A6FA-15A7876C3F89}"/>
              </a:ext>
            </a:extLst>
          </p:cNvPr>
          <p:cNvGrpSpPr/>
          <p:nvPr/>
        </p:nvGrpSpPr>
        <p:grpSpPr>
          <a:xfrm>
            <a:off x="5717889" y="1408513"/>
            <a:ext cx="4974116" cy="617379"/>
            <a:chOff x="596516" y="1881388"/>
            <a:chExt cx="4974116" cy="6173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3F9300-088B-4339-891B-18C1548F17A5}"/>
                </a:ext>
              </a:extLst>
            </p:cNvPr>
            <p:cNvSpPr txBox="1"/>
            <p:nvPr/>
          </p:nvSpPr>
          <p:spPr>
            <a:xfrm>
              <a:off x="596516" y="1881388"/>
              <a:ext cx="4974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http://wiki.ros.org/ROS/Installation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D38AEA-718F-4246-AD82-0BFC5DE33FAC}"/>
                </a:ext>
              </a:extLst>
            </p:cNvPr>
            <p:cNvSpPr txBox="1"/>
            <p:nvPr/>
          </p:nvSpPr>
          <p:spPr>
            <a:xfrm>
              <a:off x="596516" y="2190990"/>
              <a:ext cx="4974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Select platform : Ubuntu(18.04)</a:t>
              </a:r>
              <a:endParaRPr 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35291E2-89B0-49E1-9B9A-03427D2CDB0A}"/>
              </a:ext>
            </a:extLst>
          </p:cNvPr>
          <p:cNvSpPr txBox="1"/>
          <p:nvPr/>
        </p:nvSpPr>
        <p:spPr>
          <a:xfrm>
            <a:off x="814501" y="2211911"/>
            <a:ext cx="7319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800"/>
              </a:spcBef>
              <a:buClr>
                <a:srgbClr val="357376"/>
              </a:buClr>
              <a:buFont typeface="Arial" panose="020B0604020202020204" pitchFamily="34" charset="0"/>
              <a:buChar char="•"/>
            </a:pP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 리스트에 </a:t>
            </a:r>
            <a:r>
              <a: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저장소 주소를 넣었으니 패키지 리스트를 인덱싱하고 업데이트 권장</a:t>
            </a:r>
            <a:endParaRPr lang="en-US" altLang="ko-KR" sz="1400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01354C-2257-4655-9726-25A32F331A7F}"/>
              </a:ext>
            </a:extLst>
          </p:cNvPr>
          <p:cNvSpPr/>
          <p:nvPr/>
        </p:nvSpPr>
        <p:spPr>
          <a:xfrm>
            <a:off x="902828" y="5549861"/>
            <a:ext cx="1297448" cy="537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55E4D7-69E3-41D1-AB79-B894DFF6EB49}"/>
              </a:ext>
            </a:extLst>
          </p:cNvPr>
          <p:cNvSpPr txBox="1"/>
          <p:nvPr/>
        </p:nvSpPr>
        <p:spPr>
          <a:xfrm>
            <a:off x="880563" y="5578436"/>
            <a:ext cx="1470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0"/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sudo </a:t>
            </a:r>
            <a:r>
              <a:rPr lang="en-US" sz="1200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rosdep</a:t>
            </a:r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sz="1200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init</a:t>
            </a:r>
            <a:endParaRPr lang="en-US" sz="1200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 fontAlgn="base" latinLnBrk="0"/>
            <a:r>
              <a:rPr lang="en-US" sz="1200" kern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rosdep</a:t>
            </a:r>
            <a:r>
              <a:rPr lang="en-US" sz="12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update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D31411-6506-49D0-9A96-A38C701B69BF}"/>
              </a:ext>
            </a:extLst>
          </p:cNvPr>
          <p:cNvSpPr txBox="1"/>
          <p:nvPr/>
        </p:nvSpPr>
        <p:spPr>
          <a:xfrm>
            <a:off x="841608" y="2534746"/>
            <a:ext cx="194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Command</a:t>
            </a:r>
            <a:endParaRPr lang="ko-KR" altLang="en-US" sz="1400" b="1" kern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86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2426" y="1303851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Ⅱ. ROS</a:t>
            </a:r>
            <a:r>
              <a:rPr lang="ko-KR" altLang="en-US" dirty="0"/>
              <a:t> 개발환경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환경설정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2CDB2E-FEF1-4226-9940-392102B5756E}"/>
              </a:ext>
            </a:extLst>
          </p:cNvPr>
          <p:cNvGrpSpPr/>
          <p:nvPr/>
        </p:nvGrpSpPr>
        <p:grpSpPr>
          <a:xfrm>
            <a:off x="428557" y="1412247"/>
            <a:ext cx="8450523" cy="1446643"/>
            <a:chOff x="343097" y="1412247"/>
            <a:chExt cx="8450523" cy="144664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EA28D73-BD4D-4104-86C8-EDB085701FE3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EA1D5AC-6B72-4343-AA01-583400C37593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C9E55AE-75CA-412A-A5C4-E295991A6875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 err="1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Bashrc</a:t>
                </a:r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를 통한 환경설정 </a:t>
                </a:r>
                <a:endParaRPr lang="en-US" altLang="ko-KR" sz="1500" b="1" spc="-59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91EADF-0E90-49B0-A5E3-F7F2EE6587B7}"/>
                </a:ext>
              </a:extLst>
            </p:cNvPr>
            <p:cNvSpPr/>
            <p:nvPr/>
          </p:nvSpPr>
          <p:spPr>
            <a:xfrm>
              <a:off x="343097" y="1789366"/>
              <a:ext cx="8450523" cy="106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ROS, package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등 환경변수가 정의된 </a:t>
              </a:r>
              <a:r>
                <a:rPr lang="en-US" altLang="ko-KR" sz="1400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setup.bash</a:t>
              </a:r>
              <a:r>
                <a:rPr lang="en-US" altLang="ko-KR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파일은 터미널을 열 때마다 설정 필요 </a:t>
              </a:r>
              <a:endPara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bashrc</a:t>
              </a:r>
              <a:r>
                <a:rPr lang="ko-KR" altLang="en-US" sz="1400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에 미리 환경변수를 정의하고 터미널을 킬 때마다 이를 수행</a:t>
              </a:r>
              <a:endParaRPr lang="en-US" altLang="ko-KR" sz="1400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360000" lvl="1" indent="-144000" fontAlgn="base">
                <a:spcBef>
                  <a:spcPts val="100"/>
                </a:spcBef>
                <a:buClr>
                  <a:srgbClr val="357376"/>
                </a:buClr>
                <a:buFont typeface="KoPub돋움체 Medium" panose="00000600000000000000" pitchFamily="2" charset="-127"/>
                <a:buChar char="­"/>
              </a:pP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9D701A4B-8953-4D91-A4D7-7E5D4BB10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4" y="2667842"/>
            <a:ext cx="3499995" cy="351420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975BD1C-C427-4904-BDE1-1C8569350A15}"/>
              </a:ext>
            </a:extLst>
          </p:cNvPr>
          <p:cNvGrpSpPr/>
          <p:nvPr/>
        </p:nvGrpSpPr>
        <p:grpSpPr>
          <a:xfrm>
            <a:off x="4272960" y="3206397"/>
            <a:ext cx="4432890" cy="2239356"/>
            <a:chOff x="4322406" y="3165822"/>
            <a:chExt cx="4432890" cy="223935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A3FC50-7313-4502-9590-6C3E3CE47CFC}"/>
                </a:ext>
              </a:extLst>
            </p:cNvPr>
            <p:cNvSpPr/>
            <p:nvPr/>
          </p:nvSpPr>
          <p:spPr>
            <a:xfrm>
              <a:off x="4373854" y="3510773"/>
              <a:ext cx="3684296" cy="71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858DCD3-976F-4311-B0CB-ECDD2D12605B}"/>
                </a:ext>
              </a:extLst>
            </p:cNvPr>
            <p:cNvSpPr/>
            <p:nvPr/>
          </p:nvSpPr>
          <p:spPr>
            <a:xfrm>
              <a:off x="4373854" y="4556122"/>
              <a:ext cx="4098732" cy="7121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177493-F441-4B6F-8C91-137512FBFCA8}"/>
                </a:ext>
              </a:extLst>
            </p:cNvPr>
            <p:cNvSpPr txBox="1"/>
            <p:nvPr/>
          </p:nvSpPr>
          <p:spPr>
            <a:xfrm>
              <a:off x="4373854" y="3589296"/>
              <a:ext cx="4381442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source /opt/</a:t>
              </a:r>
              <a:r>
                <a:rPr lang="en-US" altLang="ko-KR" sz="14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</a:t>
              </a:r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/melodic/</a:t>
              </a:r>
              <a:r>
                <a:rPr lang="en-US" altLang="ko-KR" sz="14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setup.bash</a:t>
              </a:r>
              <a:endParaRPr lang="en-US" altLang="ko-KR" sz="1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fontAlgn="base" latinLnBrk="0"/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source ~/</a:t>
              </a:r>
              <a:r>
                <a:rPr lang="en-US" altLang="ko-KR" sz="14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catkin_ws</a:t>
              </a:r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en-US" altLang="ko-KR" sz="14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devel</a:t>
              </a:r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en-US" altLang="ko-KR" sz="1400" b="1" kern="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setup.bash</a:t>
              </a:r>
              <a:endParaRPr lang="en-US" altLang="ko-KR" sz="1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fontAlgn="base" latinLnBrk="0"/>
              <a:endParaRPr lang="en-US" altLang="ko-KR" sz="1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fontAlgn="base" latinLnBrk="0"/>
              <a:endParaRPr lang="en-US" altLang="ko-KR" sz="1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fontAlgn="base" latinLnBrk="0"/>
              <a:endParaRPr lang="en-US" altLang="ko-KR" sz="14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fontAlgn="base" latinLnBrk="0"/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export ROS_MASTER_URI=http://localhost:11311</a:t>
              </a:r>
            </a:p>
            <a:p>
              <a:pPr fontAlgn="base" latinLnBrk="0"/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export ROS_HOSTNAME = localhost</a:t>
              </a:r>
            </a:p>
            <a:p>
              <a:pPr fontAlgn="base" latinLnBrk="0"/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BA7856-471B-4167-B8F7-2D50B8B781C3}"/>
                </a:ext>
              </a:extLst>
            </p:cNvPr>
            <p:cNvSpPr txBox="1"/>
            <p:nvPr/>
          </p:nvSpPr>
          <p:spPr>
            <a:xfrm>
              <a:off x="4342587" y="3165822"/>
              <a:ext cx="2963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ROS, package </a:t>
              </a:r>
              <a:r>
                <a:rPr lang="ko-KR" altLang="en-US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환경설정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C8D5101-EB33-475C-AE9A-1E158903B9DA}"/>
                </a:ext>
              </a:extLst>
            </p:cNvPr>
            <p:cNvSpPr txBox="1"/>
            <p:nvPr/>
          </p:nvSpPr>
          <p:spPr>
            <a:xfrm>
              <a:off x="4322406" y="4251294"/>
              <a:ext cx="2963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ROS network </a:t>
              </a:r>
              <a:r>
                <a:rPr lang="ko-KR" altLang="en-US" sz="1400" b="1" kern="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81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2426" y="1303851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Ⅲ. ROS</a:t>
            </a:r>
            <a:r>
              <a:rPr lang="ko-KR" altLang="en-US" dirty="0"/>
              <a:t>의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용어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2CDB2E-FEF1-4226-9940-392102B5756E}"/>
              </a:ext>
            </a:extLst>
          </p:cNvPr>
          <p:cNvGrpSpPr/>
          <p:nvPr/>
        </p:nvGrpSpPr>
        <p:grpSpPr>
          <a:xfrm>
            <a:off x="428557" y="1412247"/>
            <a:ext cx="8450523" cy="1186571"/>
            <a:chOff x="343097" y="1412247"/>
            <a:chExt cx="8450523" cy="1186571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EA28D73-BD4D-4104-86C8-EDB085701FE3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EA1D5AC-6B72-4343-AA01-583400C37593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C9E55AE-75CA-412A-A5C4-E295991A6875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Master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91EADF-0E90-49B0-A5E3-F7F2EE6587B7}"/>
                </a:ext>
              </a:extLst>
            </p:cNvPr>
            <p:cNvSpPr/>
            <p:nvPr/>
          </p:nvSpPr>
          <p:spPr>
            <a:xfrm>
              <a:off x="343097" y="1789366"/>
              <a:ext cx="8450523" cy="809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노드와 노드 사이의 연결과 메시지 통신을 위한 서버 역할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roscore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가 실행 명령어이며 마스터에 접속하는 </a:t>
              </a:r>
              <a:r>
                <a:rPr lang="ko-KR" altLang="en-US" sz="1400" kern="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슬레이브들간의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정보를 통신 가능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45A5A2-28B2-48EC-AC7F-C7C5116FCA3E}"/>
              </a:ext>
            </a:extLst>
          </p:cNvPr>
          <p:cNvGrpSpPr/>
          <p:nvPr/>
        </p:nvGrpSpPr>
        <p:grpSpPr>
          <a:xfrm>
            <a:off x="440248" y="2835714"/>
            <a:ext cx="8450523" cy="1612329"/>
            <a:chOff x="343097" y="1412247"/>
            <a:chExt cx="8450523" cy="161232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99AE650-DCFA-44ED-BD6D-9073C8F5C8BF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74928B18-4CC9-4A68-8720-C83758841E0E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6F1E0EF-5E74-4C33-92D0-B19DFF1D9A4B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Node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38D7DDB-8CAA-47C2-BF8B-84835068E9EA}"/>
                </a:ext>
              </a:extLst>
            </p:cNvPr>
            <p:cNvSpPr/>
            <p:nvPr/>
          </p:nvSpPr>
          <p:spPr>
            <a:xfrm>
              <a:off x="343097" y="1789366"/>
              <a:ext cx="8450523" cy="123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최소 단위의 실행 가능한 프로세스를 가리키는 용어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하나의 실행 가능한 프로그램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</a:p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ROS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에서는 최소한의 실행단위로 프로그램을 나누어 작업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각 노드는 메시지 통신으로 데이터를 송수신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70260E-93C9-4F9B-BE5B-CA3252D31168}"/>
              </a:ext>
            </a:extLst>
          </p:cNvPr>
          <p:cNvGrpSpPr/>
          <p:nvPr/>
        </p:nvGrpSpPr>
        <p:grpSpPr>
          <a:xfrm>
            <a:off x="480745" y="4608280"/>
            <a:ext cx="8450523" cy="1186571"/>
            <a:chOff x="343097" y="1412247"/>
            <a:chExt cx="8450523" cy="118657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A209841-FB93-4C35-AC57-56CA9006E0DB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2BF51A2-E795-4AA6-B808-FB9D66BC724C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9EF31A0-7126-4B4D-AFF4-2FC9C7D40882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Message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F120BD-341D-43E0-B548-D41582134827}"/>
                </a:ext>
              </a:extLst>
            </p:cNvPr>
            <p:cNvSpPr/>
            <p:nvPr/>
          </p:nvSpPr>
          <p:spPr>
            <a:xfrm>
              <a:off x="343097" y="1789366"/>
              <a:ext cx="8450523" cy="809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노드는 메시지를 통해 노드 간의 데이터를 주고 받음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메시지는 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integer, floating, point, Boolean, array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같은 변수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구조를 사용할 수 있음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4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2426" y="1303851"/>
            <a:ext cx="8648345" cy="4916758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ln>
            <a:noFill/>
          </a:ln>
          <a:effectLst>
            <a:outerShdw blurRad="3556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6328" y="102993"/>
            <a:ext cx="4439155" cy="455720"/>
          </a:xfrm>
        </p:spPr>
        <p:txBody>
          <a:bodyPr>
            <a:normAutofit/>
          </a:bodyPr>
          <a:lstStyle/>
          <a:p>
            <a:r>
              <a:rPr lang="en-US" altLang="ko-KR" dirty="0"/>
              <a:t>Ⅲ. ROS</a:t>
            </a:r>
            <a:r>
              <a:rPr lang="ko-KR" altLang="en-US" dirty="0"/>
              <a:t>의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572250"/>
            <a:ext cx="2057400" cy="285750"/>
          </a:xfrm>
        </p:spPr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Automatic Control Lab.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426" y="856577"/>
            <a:ext cx="2109128" cy="372927"/>
          </a:xfrm>
          <a:prstGeom prst="roundRect">
            <a:avLst>
              <a:gd name="adj" fmla="val 50000"/>
            </a:avLst>
          </a:prstGeom>
          <a:solidFill>
            <a:srgbClr val="40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ROS </a:t>
            </a:r>
            <a:r>
              <a:rPr lang="ko-KR" altLang="en-US" sz="1600" b="1" kern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용어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2CDB2E-FEF1-4226-9940-392102B5756E}"/>
              </a:ext>
            </a:extLst>
          </p:cNvPr>
          <p:cNvGrpSpPr/>
          <p:nvPr/>
        </p:nvGrpSpPr>
        <p:grpSpPr>
          <a:xfrm>
            <a:off x="428557" y="1412247"/>
            <a:ext cx="8450523" cy="1186571"/>
            <a:chOff x="343097" y="1412247"/>
            <a:chExt cx="8450523" cy="1186571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EA28D73-BD4D-4104-86C8-EDB085701FE3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EA1D5AC-6B72-4343-AA01-583400C37593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C9E55AE-75CA-412A-A5C4-E295991A6875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Package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91EADF-0E90-49B0-A5E3-F7F2EE6587B7}"/>
                </a:ext>
              </a:extLst>
            </p:cNvPr>
            <p:cNvSpPr/>
            <p:nvPr/>
          </p:nvSpPr>
          <p:spPr>
            <a:xfrm>
              <a:off x="343097" y="1789366"/>
              <a:ext cx="8450523" cy="809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ROS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 구성하는 기본 단위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하나 이상의 노드</a:t>
              </a:r>
              <a:r>
                <a:rPr lang="en-US" altLang="ko-KR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400" kern="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노드 실행을 위한 정보 등을 묶어 놓은 것</a:t>
              </a: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B9DCCC-CA42-450B-BD6B-6377E2C4B368}"/>
              </a:ext>
            </a:extLst>
          </p:cNvPr>
          <p:cNvGrpSpPr/>
          <p:nvPr/>
        </p:nvGrpSpPr>
        <p:grpSpPr>
          <a:xfrm>
            <a:off x="428557" y="2835714"/>
            <a:ext cx="8450523" cy="760814"/>
            <a:chOff x="343097" y="1412247"/>
            <a:chExt cx="8450523" cy="76081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EA190D3-2E0F-4C5B-93F9-8806961BC614}"/>
                </a:ext>
              </a:extLst>
            </p:cNvPr>
            <p:cNvGrpSpPr/>
            <p:nvPr/>
          </p:nvGrpSpPr>
          <p:grpSpPr>
            <a:xfrm>
              <a:off x="412745" y="1412247"/>
              <a:ext cx="8207645" cy="323165"/>
              <a:chOff x="733430" y="2704178"/>
              <a:chExt cx="9610890" cy="385497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E206540-215E-4CE1-8C26-DC352451C47B}"/>
                  </a:ext>
                </a:extLst>
              </p:cNvPr>
              <p:cNvCxnSpPr/>
              <p:nvPr/>
            </p:nvCxnSpPr>
            <p:spPr>
              <a:xfrm>
                <a:off x="738252" y="2707550"/>
                <a:ext cx="396000" cy="0"/>
              </a:xfrm>
              <a:prstGeom prst="line">
                <a:avLst/>
              </a:prstGeom>
              <a:ln w="28575">
                <a:solidFill>
                  <a:srgbClr val="3573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B2F6653-1987-4765-B943-D617E9B092E5}"/>
                  </a:ext>
                </a:extLst>
              </p:cNvPr>
              <p:cNvSpPr/>
              <p:nvPr/>
            </p:nvSpPr>
            <p:spPr>
              <a:xfrm>
                <a:off x="733430" y="2704178"/>
                <a:ext cx="9610890" cy="385497"/>
              </a:xfrm>
              <a:prstGeom prst="rect">
                <a:avLst/>
              </a:prstGeom>
            </p:spPr>
            <p:txBody>
              <a:bodyPr wrap="square" lIns="30179" rIns="0" anchor="ctr">
                <a:spAutoFit/>
              </a:bodyPr>
              <a:lstStyle/>
              <a:p>
                <a:r>
                  <a:rPr lang="en-US" altLang="ko-KR" sz="1500" b="1" spc="-59" dirty="0">
                    <a:gradFill>
                      <a:gsLst>
                        <a:gs pos="0">
                          <a:schemeClr val="tx1">
                            <a:lumMod val="85000"/>
                            <a:lumOff val="15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5400000" scaled="1"/>
                    </a:gra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Topic, Publisher, Subscriber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ED13DB4-E6AC-4C9A-81DE-2F464AF17D6E}"/>
                </a:ext>
              </a:extLst>
            </p:cNvPr>
            <p:cNvSpPr/>
            <p:nvPr/>
          </p:nvSpPr>
          <p:spPr>
            <a:xfrm>
              <a:off x="343097" y="1789366"/>
              <a:ext cx="8450523" cy="383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ts val="800"/>
                </a:spcBef>
                <a:buClr>
                  <a:srgbClr val="357376"/>
                </a:buClr>
                <a:buFont typeface="Arial" panose="020B0604020202020204" pitchFamily="34" charset="0"/>
                <a:buChar char="•"/>
              </a:pPr>
              <a:endParaRPr lang="en-US" altLang="ko-KR" sz="1400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56B4ED38-0B7E-45CD-B842-B927FD543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1"/>
          <a:stretch/>
        </p:blipFill>
        <p:spPr>
          <a:xfrm>
            <a:off x="1271904" y="3158879"/>
            <a:ext cx="6411230" cy="29275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B22F6A-C428-4D30-804F-F29984503A46}"/>
              </a:ext>
            </a:extLst>
          </p:cNvPr>
          <p:cNvSpPr txBox="1"/>
          <p:nvPr/>
        </p:nvSpPr>
        <p:spPr>
          <a:xfrm>
            <a:off x="104775" y="6276980"/>
            <a:ext cx="435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source) https://github.com/robotpilot/ros-seminar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07312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F559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9421</TotalTime>
  <Words>1345</Words>
  <Application>Microsoft Office PowerPoint</Application>
  <PresentationFormat>화면 슬라이드 쇼(4:3)</PresentationFormat>
  <Paragraphs>251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Arial</vt:lpstr>
      <vt:lpstr>KoPub돋움체 Medium</vt:lpstr>
      <vt:lpstr>Calibri</vt:lpstr>
      <vt:lpstr>Source Code Pro</vt:lpstr>
      <vt:lpstr>Calibri Light</vt:lpstr>
      <vt:lpstr>Wingdings</vt:lpstr>
      <vt:lpstr>맑은 고딕</vt:lpstr>
      <vt:lpstr>KoPub돋움체 Bold</vt:lpstr>
      <vt:lpstr>1_Office 테마</vt:lpstr>
      <vt:lpstr>PowerPoint 프레젠테이션</vt:lpstr>
      <vt:lpstr>PowerPoint 프레젠테이션</vt:lpstr>
      <vt:lpstr>Ⅰ. ROS란?</vt:lpstr>
      <vt:lpstr>Ⅰ. ROS란?</vt:lpstr>
      <vt:lpstr>Ⅱ. ROS 개발환경 구축</vt:lpstr>
      <vt:lpstr>Ⅱ. ROS 개발환경 구축</vt:lpstr>
      <vt:lpstr>Ⅱ. ROS 개발환경 구축</vt:lpstr>
      <vt:lpstr>Ⅲ. ROS의 구성</vt:lpstr>
      <vt:lpstr>Ⅲ. ROS의 구성</vt:lpstr>
      <vt:lpstr>Ⅲ. ROS의 구성</vt:lpstr>
      <vt:lpstr>Ⅲ. ROS의 구성</vt:lpstr>
      <vt:lpstr>Ⅲ. ROS의 구성</vt:lpstr>
      <vt:lpstr>Ⅲ. ROS의 구성</vt:lpstr>
      <vt:lpstr>Ⅳ. ROS 예제</vt:lpstr>
      <vt:lpstr>Ⅳ. ROS 예제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이태현</cp:lastModifiedBy>
  <cp:revision>508</cp:revision>
  <cp:lastPrinted>2021-04-21T08:55:22Z</cp:lastPrinted>
  <dcterms:created xsi:type="dcterms:W3CDTF">2020-01-13T05:39:04Z</dcterms:created>
  <dcterms:modified xsi:type="dcterms:W3CDTF">2022-01-01T06:12:24Z</dcterms:modified>
</cp:coreProperties>
</file>