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1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8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28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7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01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7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79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35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04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5FC-FE5A-4BB5-BCBC-592C63A18EF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07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D95FC-FE5A-4BB5-BCBC-592C63A18EF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59F1-65A6-4952-BEA5-52AB30B62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86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膀胱</a:t>
            </a:r>
            <a:r>
              <a:rPr lang="zh-CN" altLang="en-US" sz="4800" dirty="0" smtClean="0"/>
              <a:t>瘤</a:t>
            </a:r>
            <a:r>
              <a:rPr lang="en-US" altLang="zh-CN" sz="4800" dirty="0" smtClean="0"/>
              <a:t>MRI</a:t>
            </a:r>
            <a:r>
              <a:rPr lang="zh-CN" altLang="en-US" sz="4800" dirty="0" smtClean="0"/>
              <a:t>分割汇报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44085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zh-CN" altLang="en-US" sz="1800" dirty="0" smtClean="0"/>
              <a:t>李自强 </a:t>
            </a:r>
            <a:r>
              <a:rPr lang="en-US" altLang="zh-CN" sz="1800" dirty="0" smtClean="0"/>
              <a:t>2018</a:t>
            </a:r>
            <a:r>
              <a:rPr lang="zh-CN" altLang="en-US" sz="1800" dirty="0" smtClean="0"/>
              <a:t>年</a:t>
            </a:r>
            <a:r>
              <a:rPr lang="en-US" altLang="zh-CN" sz="1800" dirty="0" smtClean="0"/>
              <a:t>12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日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441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Mask RCNN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5967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网络结构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631" y="1865967"/>
            <a:ext cx="6186725" cy="440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数据标签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5967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按连通域分割</a:t>
            </a:r>
            <a:endParaRPr lang="zh-CN" altLang="en-US" sz="20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576" y="2450739"/>
            <a:ext cx="1562318" cy="15908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060" y="1865967"/>
            <a:ext cx="1800000" cy="18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8" y="4133002"/>
            <a:ext cx="2256943" cy="2170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348" y="1779470"/>
            <a:ext cx="2258163" cy="21719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060" y="4270806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42719" cy="13255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训练结果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1" t="13153" r="25821" b="12252"/>
          <a:stretch/>
        </p:blipFill>
        <p:spPr>
          <a:xfrm>
            <a:off x="9341709" y="365125"/>
            <a:ext cx="1433042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0" t="12995" r="29561" b="12206"/>
          <a:stretch/>
        </p:blipFill>
        <p:spPr>
          <a:xfrm>
            <a:off x="9342350" y="1965763"/>
            <a:ext cx="1432401" cy="14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1" t="12972" r="25709" b="12073"/>
          <a:stretch/>
        </p:blipFill>
        <p:spPr>
          <a:xfrm>
            <a:off x="9341709" y="3566401"/>
            <a:ext cx="1429615" cy="14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9" t="13154" r="25820" b="12432"/>
          <a:stretch/>
        </p:blipFill>
        <p:spPr>
          <a:xfrm>
            <a:off x="9343551" y="5167039"/>
            <a:ext cx="1439999" cy="144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4" t="13333" r="11502" b="12252"/>
          <a:stretch/>
        </p:blipFill>
        <p:spPr>
          <a:xfrm>
            <a:off x="7319174" y="365125"/>
            <a:ext cx="1443486" cy="14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7" t="13211" r="11550" b="12293"/>
          <a:stretch/>
        </p:blipFill>
        <p:spPr>
          <a:xfrm>
            <a:off x="7325025" y="1965763"/>
            <a:ext cx="1437635" cy="144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4" t="13333" r="11502" b="12252"/>
          <a:stretch/>
        </p:blipFill>
        <p:spPr>
          <a:xfrm>
            <a:off x="7322660" y="3566401"/>
            <a:ext cx="1440000" cy="144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4" t="13153" r="11502" b="12252"/>
          <a:stretch/>
        </p:blipFill>
        <p:spPr>
          <a:xfrm>
            <a:off x="7319174" y="5167039"/>
            <a:ext cx="1439999" cy="144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796" y="5167039"/>
            <a:ext cx="1440000" cy="144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796" y="365125"/>
            <a:ext cx="1440000" cy="144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796" y="1970110"/>
            <a:ext cx="1440000" cy="144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796" y="3566401"/>
            <a:ext cx="1440000" cy="1440000"/>
          </a:xfrm>
          <a:prstGeom prst="rect">
            <a:avLst/>
          </a:prstGeom>
        </p:spPr>
      </p:pic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618557"/>
              </p:ext>
            </p:extLst>
          </p:nvPr>
        </p:nvGraphicFramePr>
        <p:xfrm>
          <a:off x="340740" y="1830877"/>
          <a:ext cx="46930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251">
                  <a:extLst>
                    <a:ext uri="{9D8B030D-6E8A-4147-A177-3AD203B41FA5}">
                      <a16:colId xmlns:a16="http://schemas.microsoft.com/office/drawing/2014/main" val="2839532910"/>
                    </a:ext>
                  </a:extLst>
                </a:gridCol>
                <a:gridCol w="1173251">
                  <a:extLst>
                    <a:ext uri="{9D8B030D-6E8A-4147-A177-3AD203B41FA5}">
                      <a16:colId xmlns:a16="http://schemas.microsoft.com/office/drawing/2014/main" val="614040954"/>
                    </a:ext>
                  </a:extLst>
                </a:gridCol>
                <a:gridCol w="1173251">
                  <a:extLst>
                    <a:ext uri="{9D8B030D-6E8A-4147-A177-3AD203B41FA5}">
                      <a16:colId xmlns:a16="http://schemas.microsoft.com/office/drawing/2014/main" val="3350443505"/>
                    </a:ext>
                  </a:extLst>
                </a:gridCol>
                <a:gridCol w="1173251">
                  <a:extLst>
                    <a:ext uri="{9D8B030D-6E8A-4147-A177-3AD203B41FA5}">
                      <a16:colId xmlns:a16="http://schemas.microsoft.com/office/drawing/2014/main" val="2868148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IoU_BW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IoU_Tm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mIoU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62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BW_FIRST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0.387194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0.707313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0.547254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21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Tm_FIRST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0.383400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0.715703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0.549550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93216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542648"/>
              </p:ext>
            </p:extLst>
          </p:nvPr>
        </p:nvGraphicFramePr>
        <p:xfrm>
          <a:off x="340740" y="3730141"/>
          <a:ext cx="46930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251">
                  <a:extLst>
                    <a:ext uri="{9D8B030D-6E8A-4147-A177-3AD203B41FA5}">
                      <a16:colId xmlns:a16="http://schemas.microsoft.com/office/drawing/2014/main" val="2839532910"/>
                    </a:ext>
                  </a:extLst>
                </a:gridCol>
                <a:gridCol w="1173251">
                  <a:extLst>
                    <a:ext uri="{9D8B030D-6E8A-4147-A177-3AD203B41FA5}">
                      <a16:colId xmlns:a16="http://schemas.microsoft.com/office/drawing/2014/main" val="614040954"/>
                    </a:ext>
                  </a:extLst>
                </a:gridCol>
                <a:gridCol w="1173251">
                  <a:extLst>
                    <a:ext uri="{9D8B030D-6E8A-4147-A177-3AD203B41FA5}">
                      <a16:colId xmlns:a16="http://schemas.microsoft.com/office/drawing/2014/main" val="3350443505"/>
                    </a:ext>
                  </a:extLst>
                </a:gridCol>
                <a:gridCol w="1173251">
                  <a:extLst>
                    <a:ext uri="{9D8B030D-6E8A-4147-A177-3AD203B41FA5}">
                      <a16:colId xmlns:a16="http://schemas.microsoft.com/office/drawing/2014/main" val="2868148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DICE_BW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DICE_Tm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mDICE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62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BW_FIRST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0.558241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0.828569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0.693404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21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Tm_FIRST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0.554287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0.834297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0.694290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93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21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数据增强</a:t>
            </a:r>
            <a:endParaRPr lang="zh-CN" altLang="en-US" sz="3600" dirty="0"/>
          </a:p>
        </p:txBody>
      </p:sp>
      <p:pic>
        <p:nvPicPr>
          <p:cNvPr id="5" name="图片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81"/>
          <a:stretch/>
        </p:blipFill>
        <p:spPr>
          <a:xfrm>
            <a:off x="1381897" y="3498209"/>
            <a:ext cx="5274310" cy="869996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97" y="4781873"/>
            <a:ext cx="2905125" cy="561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95" y="1383312"/>
            <a:ext cx="5793352" cy="15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7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数据增强</a:t>
            </a:r>
            <a:endParaRPr lang="zh-CN" altLang="en-US" sz="3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94" y="1380456"/>
            <a:ext cx="6163924" cy="169200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30"/>
          <a:stretch/>
        </p:blipFill>
        <p:spPr>
          <a:xfrm>
            <a:off x="1381894" y="3400105"/>
            <a:ext cx="5274310" cy="84161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94" y="4824670"/>
            <a:ext cx="26003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/>
              <a:t>Unet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5967"/>
            <a:ext cx="10515600" cy="470782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直接训练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loss</a:t>
            </a:r>
            <a:r>
              <a:rPr lang="zh-CN" altLang="en-US" sz="2000" dirty="0" smtClean="0"/>
              <a:t>不下降，精度保持在</a:t>
            </a:r>
            <a:r>
              <a:rPr lang="en-US" altLang="zh-CN" sz="2000" dirty="0" smtClean="0"/>
              <a:t>98.85%</a:t>
            </a:r>
            <a:r>
              <a:rPr lang="zh-CN" altLang="en-US" sz="2000" dirty="0" smtClean="0"/>
              <a:t>，无识别能力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2000" dirty="0" smtClean="0"/>
              <a:t>原因：类别不均衡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62" y="2769973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62" y="471912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6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/>
              <a:t>Unet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5967"/>
            <a:ext cx="10515600" cy="470782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解决办法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  权重平衡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 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zh-CN" altLang="en-US" sz="1800" dirty="0" smtClean="0"/>
              <a:t>调整</a:t>
            </a:r>
            <a:r>
              <a:rPr lang="zh-CN" altLang="en-US" sz="1800" dirty="0"/>
              <a:t>类权重（误判成本</a:t>
            </a:r>
            <a:r>
              <a:rPr lang="zh-CN" altLang="en-US" sz="1800" dirty="0" smtClean="0"/>
              <a:t>）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  采样法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）过采样少数类（创建副本）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2</a:t>
            </a:r>
            <a:r>
              <a:rPr lang="zh-CN" altLang="en-US" sz="1800" dirty="0" smtClean="0"/>
              <a:t>）降采样多数类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3</a:t>
            </a:r>
            <a:r>
              <a:rPr lang="zh-CN" altLang="en-US" sz="1800" dirty="0" smtClean="0"/>
              <a:t>）合成新的少数类</a:t>
            </a:r>
            <a:endParaRPr lang="en-US" altLang="zh-CN" sz="1800" dirty="0" smtClean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811" y="3073396"/>
            <a:ext cx="3086531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116</Words>
  <Application>Microsoft Office PowerPoint</Application>
  <PresentationFormat>宽屏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Wingdings</vt:lpstr>
      <vt:lpstr>Office 主题​​</vt:lpstr>
      <vt:lpstr>膀胱瘤MRI分割汇报</vt:lpstr>
      <vt:lpstr>Mask RCNN</vt:lpstr>
      <vt:lpstr>数据标签</vt:lpstr>
      <vt:lpstr>训练结果</vt:lpstr>
      <vt:lpstr>数据增强</vt:lpstr>
      <vt:lpstr>数据增强</vt:lpstr>
      <vt:lpstr>Unet</vt:lpstr>
      <vt:lpstr>Unet</vt:lpstr>
    </vt:vector>
  </TitlesOfParts>
  <Company>SEU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膀胱瘤MRI分割汇报</dc:title>
  <dc:creator>lee_seu@outlook.com</dc:creator>
  <cp:lastModifiedBy>win10</cp:lastModifiedBy>
  <cp:revision>23</cp:revision>
  <dcterms:created xsi:type="dcterms:W3CDTF">2018-10-14T15:38:40Z</dcterms:created>
  <dcterms:modified xsi:type="dcterms:W3CDTF">2018-12-03T04:48:16Z</dcterms:modified>
</cp:coreProperties>
</file>